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566" r:id="rId3"/>
    <p:sldId id="569" r:id="rId4"/>
    <p:sldId id="585" r:id="rId5"/>
    <p:sldId id="570" r:id="rId6"/>
    <p:sldId id="598" r:id="rId7"/>
    <p:sldId id="571" r:id="rId8"/>
    <p:sldId id="597" r:id="rId9"/>
    <p:sldId id="594" r:id="rId10"/>
    <p:sldId id="572" r:id="rId11"/>
    <p:sldId id="575" r:id="rId12"/>
    <p:sldId id="576" r:id="rId13"/>
    <p:sldId id="259" r:id="rId14"/>
    <p:sldId id="577" r:id="rId15"/>
    <p:sldId id="587" r:id="rId16"/>
    <p:sldId id="588" r:id="rId17"/>
    <p:sldId id="589" r:id="rId18"/>
    <p:sldId id="595" r:id="rId19"/>
    <p:sldId id="590" r:id="rId20"/>
    <p:sldId id="592" r:id="rId21"/>
    <p:sldId id="596" r:id="rId22"/>
    <p:sldId id="579" r:id="rId23"/>
    <p:sldId id="580" r:id="rId24"/>
    <p:sldId id="601" r:id="rId25"/>
    <p:sldId id="581" r:id="rId26"/>
    <p:sldId id="582" r:id="rId27"/>
    <p:sldId id="263" r:id="rId28"/>
    <p:sldId id="267" r:id="rId29"/>
    <p:sldId id="599" r:id="rId30"/>
    <p:sldId id="600" r:id="rId31"/>
    <p:sldId id="272" r:id="rId32"/>
    <p:sldId id="591" r:id="rId33"/>
    <p:sldId id="584" r:id="rId3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82AC"/>
    <a:srgbClr val="02A4AC"/>
    <a:srgbClr val="FF9900"/>
    <a:srgbClr val="EC7A2C"/>
    <a:srgbClr val="00B0F0"/>
    <a:srgbClr val="FF6766"/>
    <a:srgbClr val="1F88B0"/>
    <a:srgbClr val="FB6EA6"/>
    <a:srgbClr val="7F7F7F"/>
    <a:srgbClr val="423B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11" autoAdjust="0"/>
  </p:normalViewPr>
  <p:slideViewPr>
    <p:cSldViewPr snapToGrid="0">
      <p:cViewPr>
        <p:scale>
          <a:sx n="93" d="100"/>
          <a:sy n="93" d="100"/>
        </p:scale>
        <p:origin x="1236"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219D7-E809-4B0C-8873-1191AD2A3EAF}" type="datetimeFigureOut">
              <a:rPr lang="es-ES" smtClean="0"/>
              <a:t>18/12/2024</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CEFBAA-A8FA-4972-AB1D-E775ABF7C7EC}" type="slidenum">
              <a:rPr lang="es-ES" smtClean="0"/>
              <a:t>‹#›</a:t>
            </a:fld>
            <a:endParaRPr lang="es-ES"/>
          </a:p>
        </p:txBody>
      </p:sp>
    </p:spTree>
    <p:extLst>
      <p:ext uri="{BB962C8B-B14F-4D97-AF65-F5344CB8AC3E}">
        <p14:creationId xmlns:p14="http://schemas.microsoft.com/office/powerpoint/2010/main" val="4163847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489981-4297-426B-B80F-2F38DD37FA77}"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629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489981-4297-426B-B80F-2F38DD37FA77}"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607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489981-4297-426B-B80F-2F38DD37FA77}"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758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0C98A-7731-255E-AAC0-8E15367869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FDE16A-55E5-C5E3-3353-949029AF56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F70DF-D5B2-5D30-55F5-2EAA25CA92D6}"/>
              </a:ext>
            </a:extLst>
          </p:cNvPr>
          <p:cNvSpPr>
            <a:spLocks noGrp="1"/>
          </p:cNvSpPr>
          <p:nvPr>
            <p:ph type="body" idx="1"/>
          </p:nvPr>
        </p:nvSpPr>
        <p:spPr/>
        <p:txBody>
          <a:bodyPr/>
          <a:lstStyle/>
          <a:p>
            <a:endParaRPr lang="es-ES" dirty="0"/>
          </a:p>
        </p:txBody>
      </p:sp>
      <p:sp>
        <p:nvSpPr>
          <p:cNvPr id="4" name="Slide Number Placeholder 3">
            <a:extLst>
              <a:ext uri="{FF2B5EF4-FFF2-40B4-BE49-F238E27FC236}">
                <a16:creationId xmlns:a16="http://schemas.microsoft.com/office/drawing/2014/main" id="{46C05C71-FD43-2855-AC2C-E8DB4F753B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489981-4297-426B-B80F-2F38DD37FA77}"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963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CEFBAA-A8FA-4972-AB1D-E775ABF7C7EC}" type="slidenum">
              <a:rPr lang="es-ES" smtClean="0"/>
              <a:t>23</a:t>
            </a:fld>
            <a:endParaRPr lang="es-ES"/>
          </a:p>
        </p:txBody>
      </p:sp>
    </p:spTree>
    <p:extLst>
      <p:ext uri="{BB962C8B-B14F-4D97-AF65-F5344CB8AC3E}">
        <p14:creationId xmlns:p14="http://schemas.microsoft.com/office/powerpoint/2010/main" val="2352219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CEFBAA-A8FA-4972-AB1D-E775ABF7C7EC}" type="slidenum">
              <a:rPr lang="es-ES" smtClean="0"/>
              <a:t>24</a:t>
            </a:fld>
            <a:endParaRPr lang="es-ES"/>
          </a:p>
        </p:txBody>
      </p:sp>
    </p:spTree>
    <p:extLst>
      <p:ext uri="{BB962C8B-B14F-4D97-AF65-F5344CB8AC3E}">
        <p14:creationId xmlns:p14="http://schemas.microsoft.com/office/powerpoint/2010/main" val="1142692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9B489981-4297-426B-B80F-2F38DD37FA77}" type="slidenum">
              <a:rPr lang="es-ES" smtClean="0"/>
              <a:t>26</a:t>
            </a:fld>
            <a:endParaRPr lang="es-ES"/>
          </a:p>
        </p:txBody>
      </p:sp>
    </p:spTree>
    <p:extLst>
      <p:ext uri="{BB962C8B-B14F-4D97-AF65-F5344CB8AC3E}">
        <p14:creationId xmlns:p14="http://schemas.microsoft.com/office/powerpoint/2010/main" val="2452759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489981-4297-426B-B80F-2F38DD37FA77}"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4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489981-4297-426B-B80F-2F38DD37FA77}"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785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489981-4297-426B-B80F-2F38DD37FA77}"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22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56485-DEE5-D736-E720-96E0BC97E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B937-57CD-5250-BBC0-CCF8F6623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E2335-148F-F8C9-7D58-08CCA564F52D}"/>
              </a:ext>
            </a:extLst>
          </p:cNvPr>
          <p:cNvSpPr>
            <a:spLocks noGrp="1"/>
          </p:cNvSpPr>
          <p:nvPr>
            <p:ph type="body" idx="1"/>
          </p:nvPr>
        </p:nvSpPr>
        <p:spPr/>
        <p:txBody>
          <a:bodyPr/>
          <a:lstStyle/>
          <a:p>
            <a:endParaRPr lang="es-ES" dirty="0"/>
          </a:p>
        </p:txBody>
      </p:sp>
      <p:sp>
        <p:nvSpPr>
          <p:cNvPr id="4" name="Slide Number Placeholder 3">
            <a:extLst>
              <a:ext uri="{FF2B5EF4-FFF2-40B4-BE49-F238E27FC236}">
                <a16:creationId xmlns:a16="http://schemas.microsoft.com/office/drawing/2014/main" id="{14001FE5-9D32-FD49-B83D-D53C629ABD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489981-4297-426B-B80F-2F38DD37FA77}"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045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489981-4297-426B-B80F-2F38DD37FA77}"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42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DAF90-5E62-CF83-6274-4FBE1C510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88749-9FA3-BBBF-04D0-0AF8624152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961C9-5898-6324-9C47-5D761EBC86E3}"/>
              </a:ext>
            </a:extLst>
          </p:cNvPr>
          <p:cNvSpPr>
            <a:spLocks noGrp="1"/>
          </p:cNvSpPr>
          <p:nvPr>
            <p:ph type="body" idx="1"/>
          </p:nvPr>
        </p:nvSpPr>
        <p:spPr/>
        <p:txBody>
          <a:bodyPr/>
          <a:lstStyle/>
          <a:p>
            <a:endParaRPr lang="es-ES" dirty="0"/>
          </a:p>
        </p:txBody>
      </p:sp>
      <p:sp>
        <p:nvSpPr>
          <p:cNvPr id="4" name="Slide Number Placeholder 3">
            <a:extLst>
              <a:ext uri="{FF2B5EF4-FFF2-40B4-BE49-F238E27FC236}">
                <a16:creationId xmlns:a16="http://schemas.microsoft.com/office/drawing/2014/main" id="{25DDC5BC-E862-65FC-711F-2BF7BCB998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489981-4297-426B-B80F-2F38DD37FA77}"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788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489981-4297-426B-B80F-2F38DD37FA77}"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112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489981-4297-426B-B80F-2F38DD37FA77}"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008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0B4AF5-2A33-44BF-97E7-799E49A8F19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9575BAF-EDEA-4CFA-834C-F68BAF228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00DE437-61B1-4E76-8E51-EC3C67A2F3A8}"/>
              </a:ext>
            </a:extLst>
          </p:cNvPr>
          <p:cNvSpPr>
            <a:spLocks noGrp="1"/>
          </p:cNvSpPr>
          <p:nvPr>
            <p:ph type="dt" sz="half" idx="10"/>
          </p:nvPr>
        </p:nvSpPr>
        <p:spPr/>
        <p:txBody>
          <a:bodyPr/>
          <a:lstStyle/>
          <a:p>
            <a:r>
              <a:rPr lang="en-US"/>
              <a:t>October 25, 2023 @20th Multidark, Gandía</a:t>
            </a:r>
            <a:endParaRPr lang="es-ES"/>
          </a:p>
        </p:txBody>
      </p:sp>
      <p:sp>
        <p:nvSpPr>
          <p:cNvPr id="5" name="Marcador de pie de página 4">
            <a:extLst>
              <a:ext uri="{FF2B5EF4-FFF2-40B4-BE49-F238E27FC236}">
                <a16:creationId xmlns:a16="http://schemas.microsoft.com/office/drawing/2014/main" id="{9734C8C3-6D7A-4856-A99B-21A1512C6F50}"/>
              </a:ext>
            </a:extLst>
          </p:cNvPr>
          <p:cNvSpPr>
            <a:spLocks noGrp="1"/>
          </p:cNvSpPr>
          <p:nvPr>
            <p:ph type="ftr" sz="quarter" idx="11"/>
          </p:nvPr>
        </p:nvSpPr>
        <p:spPr/>
        <p:txBody>
          <a:bodyPr/>
          <a:lstStyle/>
          <a:p>
            <a:r>
              <a:rPr lang="es-ES"/>
              <a:t>Jaime Apilluelo Allué</a:t>
            </a:r>
          </a:p>
        </p:txBody>
      </p:sp>
      <p:sp>
        <p:nvSpPr>
          <p:cNvPr id="6" name="Marcador de número de diapositiva 5">
            <a:extLst>
              <a:ext uri="{FF2B5EF4-FFF2-40B4-BE49-F238E27FC236}">
                <a16:creationId xmlns:a16="http://schemas.microsoft.com/office/drawing/2014/main" id="{7CBC862B-5AEB-45A3-AEBA-8DB0DA498AF3}"/>
              </a:ext>
            </a:extLst>
          </p:cNvPr>
          <p:cNvSpPr>
            <a:spLocks noGrp="1"/>
          </p:cNvSpPr>
          <p:nvPr>
            <p:ph type="sldNum" sz="quarter" idx="12"/>
          </p:nvPr>
        </p:nvSpPr>
        <p:spPr/>
        <p:txBody>
          <a:bodyPr/>
          <a:lstStyle/>
          <a:p>
            <a:fld id="{2FE8697C-D1FD-459D-ACB5-E382E08FA6DA}" type="slidenum">
              <a:rPr lang="es-ES" smtClean="0"/>
              <a:t>‹#›</a:t>
            </a:fld>
            <a:endParaRPr lang="es-ES"/>
          </a:p>
        </p:txBody>
      </p:sp>
    </p:spTree>
    <p:extLst>
      <p:ext uri="{BB962C8B-B14F-4D97-AF65-F5344CB8AC3E}">
        <p14:creationId xmlns:p14="http://schemas.microsoft.com/office/powerpoint/2010/main" val="4096410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8E020C-6221-467C-BA96-18C2A9C00EE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F7A7644-5A6D-4902-BD97-11F0975234A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37E0327-266A-476A-9AD8-CE1A32E8C16A}"/>
              </a:ext>
            </a:extLst>
          </p:cNvPr>
          <p:cNvSpPr>
            <a:spLocks noGrp="1"/>
          </p:cNvSpPr>
          <p:nvPr>
            <p:ph type="dt" sz="half" idx="10"/>
          </p:nvPr>
        </p:nvSpPr>
        <p:spPr/>
        <p:txBody>
          <a:bodyPr/>
          <a:lstStyle/>
          <a:p>
            <a:r>
              <a:rPr lang="en-US"/>
              <a:t>October 25, 2023 @20th Multidark, Gandía</a:t>
            </a:r>
            <a:endParaRPr lang="es-ES"/>
          </a:p>
        </p:txBody>
      </p:sp>
      <p:sp>
        <p:nvSpPr>
          <p:cNvPr id="5" name="Marcador de pie de página 4">
            <a:extLst>
              <a:ext uri="{FF2B5EF4-FFF2-40B4-BE49-F238E27FC236}">
                <a16:creationId xmlns:a16="http://schemas.microsoft.com/office/drawing/2014/main" id="{0C9C6D49-A604-43F5-90F1-E677F4EF296D}"/>
              </a:ext>
            </a:extLst>
          </p:cNvPr>
          <p:cNvSpPr>
            <a:spLocks noGrp="1"/>
          </p:cNvSpPr>
          <p:nvPr>
            <p:ph type="ftr" sz="quarter" idx="11"/>
          </p:nvPr>
        </p:nvSpPr>
        <p:spPr/>
        <p:txBody>
          <a:bodyPr/>
          <a:lstStyle/>
          <a:p>
            <a:r>
              <a:rPr lang="es-ES"/>
              <a:t>Jaime Apilluelo Allué</a:t>
            </a:r>
          </a:p>
        </p:txBody>
      </p:sp>
      <p:sp>
        <p:nvSpPr>
          <p:cNvPr id="6" name="Marcador de número de diapositiva 5">
            <a:extLst>
              <a:ext uri="{FF2B5EF4-FFF2-40B4-BE49-F238E27FC236}">
                <a16:creationId xmlns:a16="http://schemas.microsoft.com/office/drawing/2014/main" id="{82A48875-158B-4FB4-8A82-A8915CE133B8}"/>
              </a:ext>
            </a:extLst>
          </p:cNvPr>
          <p:cNvSpPr>
            <a:spLocks noGrp="1"/>
          </p:cNvSpPr>
          <p:nvPr>
            <p:ph type="sldNum" sz="quarter" idx="12"/>
          </p:nvPr>
        </p:nvSpPr>
        <p:spPr/>
        <p:txBody>
          <a:bodyPr/>
          <a:lstStyle/>
          <a:p>
            <a:fld id="{2FE8697C-D1FD-459D-ACB5-E382E08FA6DA}" type="slidenum">
              <a:rPr lang="es-ES" smtClean="0"/>
              <a:t>‹#›</a:t>
            </a:fld>
            <a:endParaRPr lang="es-ES"/>
          </a:p>
        </p:txBody>
      </p:sp>
    </p:spTree>
    <p:extLst>
      <p:ext uri="{BB962C8B-B14F-4D97-AF65-F5344CB8AC3E}">
        <p14:creationId xmlns:p14="http://schemas.microsoft.com/office/powerpoint/2010/main" val="2454604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E4BFAA1-B321-4732-8C35-16590C97DE8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CB5C758-43C2-4128-A603-C46869FC2F1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93CDBA-1BEB-444A-A779-1CAF6B88CC9A}"/>
              </a:ext>
            </a:extLst>
          </p:cNvPr>
          <p:cNvSpPr>
            <a:spLocks noGrp="1"/>
          </p:cNvSpPr>
          <p:nvPr>
            <p:ph type="dt" sz="half" idx="10"/>
          </p:nvPr>
        </p:nvSpPr>
        <p:spPr/>
        <p:txBody>
          <a:bodyPr/>
          <a:lstStyle/>
          <a:p>
            <a:r>
              <a:rPr lang="en-US"/>
              <a:t>October 25, 2023 @20th Multidark, Gandía</a:t>
            </a:r>
            <a:endParaRPr lang="es-ES"/>
          </a:p>
        </p:txBody>
      </p:sp>
      <p:sp>
        <p:nvSpPr>
          <p:cNvPr id="5" name="Marcador de pie de página 4">
            <a:extLst>
              <a:ext uri="{FF2B5EF4-FFF2-40B4-BE49-F238E27FC236}">
                <a16:creationId xmlns:a16="http://schemas.microsoft.com/office/drawing/2014/main" id="{12402F84-9444-4810-909C-40C3265AF9C1}"/>
              </a:ext>
            </a:extLst>
          </p:cNvPr>
          <p:cNvSpPr>
            <a:spLocks noGrp="1"/>
          </p:cNvSpPr>
          <p:nvPr>
            <p:ph type="ftr" sz="quarter" idx="11"/>
          </p:nvPr>
        </p:nvSpPr>
        <p:spPr/>
        <p:txBody>
          <a:bodyPr/>
          <a:lstStyle/>
          <a:p>
            <a:r>
              <a:rPr lang="es-ES"/>
              <a:t>Jaime Apilluelo Allué</a:t>
            </a:r>
          </a:p>
        </p:txBody>
      </p:sp>
      <p:sp>
        <p:nvSpPr>
          <p:cNvPr id="6" name="Marcador de número de diapositiva 5">
            <a:extLst>
              <a:ext uri="{FF2B5EF4-FFF2-40B4-BE49-F238E27FC236}">
                <a16:creationId xmlns:a16="http://schemas.microsoft.com/office/drawing/2014/main" id="{4F03E1DA-A93E-4C2E-B5A9-EB5AC4010F65}"/>
              </a:ext>
            </a:extLst>
          </p:cNvPr>
          <p:cNvSpPr>
            <a:spLocks noGrp="1"/>
          </p:cNvSpPr>
          <p:nvPr>
            <p:ph type="sldNum" sz="quarter" idx="12"/>
          </p:nvPr>
        </p:nvSpPr>
        <p:spPr/>
        <p:txBody>
          <a:bodyPr/>
          <a:lstStyle/>
          <a:p>
            <a:fld id="{2FE8697C-D1FD-459D-ACB5-E382E08FA6DA}" type="slidenum">
              <a:rPr lang="es-ES" smtClean="0"/>
              <a:t>‹#›</a:t>
            </a:fld>
            <a:endParaRPr lang="es-ES"/>
          </a:p>
        </p:txBody>
      </p:sp>
    </p:spTree>
    <p:extLst>
      <p:ext uri="{BB962C8B-B14F-4D97-AF65-F5344CB8AC3E}">
        <p14:creationId xmlns:p14="http://schemas.microsoft.com/office/powerpoint/2010/main" val="113260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925E9E-23A2-4715-89A5-2104A24553A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D490A2E-902A-469D-A2C5-8B6305D9297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E21049-0AC9-48DC-A0B6-19BD0BEA1C86}"/>
              </a:ext>
            </a:extLst>
          </p:cNvPr>
          <p:cNvSpPr>
            <a:spLocks noGrp="1"/>
          </p:cNvSpPr>
          <p:nvPr>
            <p:ph type="dt" sz="half" idx="10"/>
          </p:nvPr>
        </p:nvSpPr>
        <p:spPr/>
        <p:txBody>
          <a:bodyPr/>
          <a:lstStyle/>
          <a:p>
            <a:r>
              <a:rPr lang="en-US"/>
              <a:t>October 25, 2023 @20th Multidark, Gandía</a:t>
            </a:r>
            <a:endParaRPr lang="es-ES"/>
          </a:p>
        </p:txBody>
      </p:sp>
      <p:sp>
        <p:nvSpPr>
          <p:cNvPr id="5" name="Marcador de pie de página 4">
            <a:extLst>
              <a:ext uri="{FF2B5EF4-FFF2-40B4-BE49-F238E27FC236}">
                <a16:creationId xmlns:a16="http://schemas.microsoft.com/office/drawing/2014/main" id="{8E1B97AD-96F9-4FBE-8E31-5BB054D2B3FE}"/>
              </a:ext>
            </a:extLst>
          </p:cNvPr>
          <p:cNvSpPr>
            <a:spLocks noGrp="1"/>
          </p:cNvSpPr>
          <p:nvPr>
            <p:ph type="ftr" sz="quarter" idx="11"/>
          </p:nvPr>
        </p:nvSpPr>
        <p:spPr/>
        <p:txBody>
          <a:bodyPr/>
          <a:lstStyle/>
          <a:p>
            <a:r>
              <a:rPr lang="es-ES"/>
              <a:t>Jaime Apilluelo Allué</a:t>
            </a:r>
          </a:p>
        </p:txBody>
      </p:sp>
      <p:sp>
        <p:nvSpPr>
          <p:cNvPr id="6" name="Marcador de número de diapositiva 5">
            <a:extLst>
              <a:ext uri="{FF2B5EF4-FFF2-40B4-BE49-F238E27FC236}">
                <a16:creationId xmlns:a16="http://schemas.microsoft.com/office/drawing/2014/main" id="{29C4AA48-D28B-4233-8543-614F647BB193}"/>
              </a:ext>
            </a:extLst>
          </p:cNvPr>
          <p:cNvSpPr>
            <a:spLocks noGrp="1"/>
          </p:cNvSpPr>
          <p:nvPr>
            <p:ph type="sldNum" sz="quarter" idx="12"/>
          </p:nvPr>
        </p:nvSpPr>
        <p:spPr>
          <a:xfrm>
            <a:off x="9367684" y="6448425"/>
            <a:ext cx="2743200" cy="365125"/>
          </a:xfrm>
        </p:spPr>
        <p:txBody>
          <a:bodyPr/>
          <a:lstStyle/>
          <a:p>
            <a:fld id="{2FE8697C-D1FD-459D-ACB5-E382E08FA6DA}" type="slidenum">
              <a:rPr lang="es-ES" smtClean="0"/>
              <a:t>‹#›</a:t>
            </a:fld>
            <a:endParaRPr lang="es-ES"/>
          </a:p>
        </p:txBody>
      </p:sp>
    </p:spTree>
    <p:extLst>
      <p:ext uri="{BB962C8B-B14F-4D97-AF65-F5344CB8AC3E}">
        <p14:creationId xmlns:p14="http://schemas.microsoft.com/office/powerpoint/2010/main" val="913604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D92961-5069-4733-ADC2-F97ED2329F2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D396814-2576-43A8-9729-402566D282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C383871-D2E8-4C34-A567-22F570FCCFCA}"/>
              </a:ext>
            </a:extLst>
          </p:cNvPr>
          <p:cNvSpPr>
            <a:spLocks noGrp="1"/>
          </p:cNvSpPr>
          <p:nvPr>
            <p:ph type="dt" sz="half" idx="10"/>
          </p:nvPr>
        </p:nvSpPr>
        <p:spPr/>
        <p:txBody>
          <a:bodyPr/>
          <a:lstStyle/>
          <a:p>
            <a:r>
              <a:rPr lang="en-US"/>
              <a:t>October 25, 2023 @20th Multidark, Gandía</a:t>
            </a:r>
            <a:endParaRPr lang="es-ES"/>
          </a:p>
        </p:txBody>
      </p:sp>
      <p:sp>
        <p:nvSpPr>
          <p:cNvPr id="5" name="Marcador de pie de página 4">
            <a:extLst>
              <a:ext uri="{FF2B5EF4-FFF2-40B4-BE49-F238E27FC236}">
                <a16:creationId xmlns:a16="http://schemas.microsoft.com/office/drawing/2014/main" id="{9648C82F-25AE-4ACF-AF56-D73E5F5F7644}"/>
              </a:ext>
            </a:extLst>
          </p:cNvPr>
          <p:cNvSpPr>
            <a:spLocks noGrp="1"/>
          </p:cNvSpPr>
          <p:nvPr>
            <p:ph type="ftr" sz="quarter" idx="11"/>
          </p:nvPr>
        </p:nvSpPr>
        <p:spPr/>
        <p:txBody>
          <a:bodyPr/>
          <a:lstStyle/>
          <a:p>
            <a:r>
              <a:rPr lang="es-ES"/>
              <a:t>Jaime Apilluelo Allué</a:t>
            </a:r>
          </a:p>
        </p:txBody>
      </p:sp>
      <p:sp>
        <p:nvSpPr>
          <p:cNvPr id="6" name="Marcador de número de diapositiva 5">
            <a:extLst>
              <a:ext uri="{FF2B5EF4-FFF2-40B4-BE49-F238E27FC236}">
                <a16:creationId xmlns:a16="http://schemas.microsoft.com/office/drawing/2014/main" id="{71F8B848-2EAF-434A-9BAC-8560F1B04795}"/>
              </a:ext>
            </a:extLst>
          </p:cNvPr>
          <p:cNvSpPr>
            <a:spLocks noGrp="1"/>
          </p:cNvSpPr>
          <p:nvPr>
            <p:ph type="sldNum" sz="quarter" idx="12"/>
          </p:nvPr>
        </p:nvSpPr>
        <p:spPr/>
        <p:txBody>
          <a:bodyPr/>
          <a:lstStyle/>
          <a:p>
            <a:fld id="{2FE8697C-D1FD-459D-ACB5-E382E08FA6DA}" type="slidenum">
              <a:rPr lang="es-ES" smtClean="0"/>
              <a:t>‹#›</a:t>
            </a:fld>
            <a:endParaRPr lang="es-ES"/>
          </a:p>
        </p:txBody>
      </p:sp>
    </p:spTree>
    <p:extLst>
      <p:ext uri="{BB962C8B-B14F-4D97-AF65-F5344CB8AC3E}">
        <p14:creationId xmlns:p14="http://schemas.microsoft.com/office/powerpoint/2010/main" val="2750124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45B860-8C61-4E5C-9895-8EBDD5AACBA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65EE65-697B-4C2F-9240-B18216F3690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C9E4933-27B5-4CDC-BC49-489B58E3B28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C234738-4B5A-4A52-BCE3-0A990B77DAAB}"/>
              </a:ext>
            </a:extLst>
          </p:cNvPr>
          <p:cNvSpPr>
            <a:spLocks noGrp="1"/>
          </p:cNvSpPr>
          <p:nvPr>
            <p:ph type="dt" sz="half" idx="10"/>
          </p:nvPr>
        </p:nvSpPr>
        <p:spPr/>
        <p:txBody>
          <a:bodyPr/>
          <a:lstStyle/>
          <a:p>
            <a:r>
              <a:rPr lang="en-US"/>
              <a:t>October 25, 2023 @20th Multidark, Gandía</a:t>
            </a:r>
            <a:endParaRPr lang="es-ES"/>
          </a:p>
        </p:txBody>
      </p:sp>
      <p:sp>
        <p:nvSpPr>
          <p:cNvPr id="6" name="Marcador de pie de página 5">
            <a:extLst>
              <a:ext uri="{FF2B5EF4-FFF2-40B4-BE49-F238E27FC236}">
                <a16:creationId xmlns:a16="http://schemas.microsoft.com/office/drawing/2014/main" id="{2F8F67DD-89F4-45FE-B0BD-B54702603369}"/>
              </a:ext>
            </a:extLst>
          </p:cNvPr>
          <p:cNvSpPr>
            <a:spLocks noGrp="1"/>
          </p:cNvSpPr>
          <p:nvPr>
            <p:ph type="ftr" sz="quarter" idx="11"/>
          </p:nvPr>
        </p:nvSpPr>
        <p:spPr/>
        <p:txBody>
          <a:bodyPr/>
          <a:lstStyle/>
          <a:p>
            <a:r>
              <a:rPr lang="es-ES"/>
              <a:t>Jaime Apilluelo Allué</a:t>
            </a:r>
          </a:p>
        </p:txBody>
      </p:sp>
      <p:sp>
        <p:nvSpPr>
          <p:cNvPr id="7" name="Marcador de número de diapositiva 6">
            <a:extLst>
              <a:ext uri="{FF2B5EF4-FFF2-40B4-BE49-F238E27FC236}">
                <a16:creationId xmlns:a16="http://schemas.microsoft.com/office/drawing/2014/main" id="{47B32356-61ED-4312-9970-5511C07D5109}"/>
              </a:ext>
            </a:extLst>
          </p:cNvPr>
          <p:cNvSpPr>
            <a:spLocks noGrp="1"/>
          </p:cNvSpPr>
          <p:nvPr>
            <p:ph type="sldNum" sz="quarter" idx="12"/>
          </p:nvPr>
        </p:nvSpPr>
        <p:spPr/>
        <p:txBody>
          <a:bodyPr/>
          <a:lstStyle/>
          <a:p>
            <a:fld id="{2FE8697C-D1FD-459D-ACB5-E382E08FA6DA}" type="slidenum">
              <a:rPr lang="es-ES" smtClean="0"/>
              <a:t>‹#›</a:t>
            </a:fld>
            <a:endParaRPr lang="es-ES"/>
          </a:p>
        </p:txBody>
      </p:sp>
    </p:spTree>
    <p:extLst>
      <p:ext uri="{BB962C8B-B14F-4D97-AF65-F5344CB8AC3E}">
        <p14:creationId xmlns:p14="http://schemas.microsoft.com/office/powerpoint/2010/main" val="129547816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9EA4D2-27A2-40B6-9869-43655B78270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095B08-9357-4AC7-881B-866D4CF472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DB93A78-87CF-4008-BCFD-69FB63051CF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7BEA564-6307-45E2-BD35-AFB0775DE5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00BE758-CBC7-494F-9C02-B4D1275F6FF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55CB0B1-39BA-4804-B595-551C20156B70}"/>
              </a:ext>
            </a:extLst>
          </p:cNvPr>
          <p:cNvSpPr>
            <a:spLocks noGrp="1"/>
          </p:cNvSpPr>
          <p:nvPr>
            <p:ph type="dt" sz="half" idx="10"/>
          </p:nvPr>
        </p:nvSpPr>
        <p:spPr/>
        <p:txBody>
          <a:bodyPr/>
          <a:lstStyle/>
          <a:p>
            <a:r>
              <a:rPr lang="en-US"/>
              <a:t>October 25, 2023 @20th Multidark, Gandía</a:t>
            </a:r>
            <a:endParaRPr lang="es-ES"/>
          </a:p>
        </p:txBody>
      </p:sp>
      <p:sp>
        <p:nvSpPr>
          <p:cNvPr id="8" name="Marcador de pie de página 7">
            <a:extLst>
              <a:ext uri="{FF2B5EF4-FFF2-40B4-BE49-F238E27FC236}">
                <a16:creationId xmlns:a16="http://schemas.microsoft.com/office/drawing/2014/main" id="{C1FB892C-F244-491C-94FD-5FE5F31C1303}"/>
              </a:ext>
            </a:extLst>
          </p:cNvPr>
          <p:cNvSpPr>
            <a:spLocks noGrp="1"/>
          </p:cNvSpPr>
          <p:nvPr>
            <p:ph type="ftr" sz="quarter" idx="11"/>
          </p:nvPr>
        </p:nvSpPr>
        <p:spPr/>
        <p:txBody>
          <a:bodyPr/>
          <a:lstStyle/>
          <a:p>
            <a:r>
              <a:rPr lang="es-ES"/>
              <a:t>Jaime Apilluelo Allué</a:t>
            </a:r>
          </a:p>
        </p:txBody>
      </p:sp>
      <p:sp>
        <p:nvSpPr>
          <p:cNvPr id="9" name="Marcador de número de diapositiva 8">
            <a:extLst>
              <a:ext uri="{FF2B5EF4-FFF2-40B4-BE49-F238E27FC236}">
                <a16:creationId xmlns:a16="http://schemas.microsoft.com/office/drawing/2014/main" id="{CC45412B-CB7C-49BF-BC33-6B7B4C84782C}"/>
              </a:ext>
            </a:extLst>
          </p:cNvPr>
          <p:cNvSpPr>
            <a:spLocks noGrp="1"/>
          </p:cNvSpPr>
          <p:nvPr>
            <p:ph type="sldNum" sz="quarter" idx="12"/>
          </p:nvPr>
        </p:nvSpPr>
        <p:spPr/>
        <p:txBody>
          <a:bodyPr/>
          <a:lstStyle/>
          <a:p>
            <a:fld id="{2FE8697C-D1FD-459D-ACB5-E382E08FA6DA}" type="slidenum">
              <a:rPr lang="es-ES" smtClean="0"/>
              <a:t>‹#›</a:t>
            </a:fld>
            <a:endParaRPr lang="es-ES"/>
          </a:p>
        </p:txBody>
      </p:sp>
    </p:spTree>
    <p:extLst>
      <p:ext uri="{BB962C8B-B14F-4D97-AF65-F5344CB8AC3E}">
        <p14:creationId xmlns:p14="http://schemas.microsoft.com/office/powerpoint/2010/main" val="43305669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B30C84-421C-4646-96DD-24B4BED0A50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B3022CF-C68F-40BE-90E6-7F427C8210AE}"/>
              </a:ext>
            </a:extLst>
          </p:cNvPr>
          <p:cNvSpPr>
            <a:spLocks noGrp="1"/>
          </p:cNvSpPr>
          <p:nvPr>
            <p:ph type="dt" sz="half" idx="10"/>
          </p:nvPr>
        </p:nvSpPr>
        <p:spPr/>
        <p:txBody>
          <a:bodyPr/>
          <a:lstStyle/>
          <a:p>
            <a:r>
              <a:rPr lang="en-US"/>
              <a:t>October 25, 2023 @20th Multidark, Gandía</a:t>
            </a:r>
            <a:endParaRPr lang="es-ES"/>
          </a:p>
        </p:txBody>
      </p:sp>
      <p:sp>
        <p:nvSpPr>
          <p:cNvPr id="4" name="Marcador de pie de página 3">
            <a:extLst>
              <a:ext uri="{FF2B5EF4-FFF2-40B4-BE49-F238E27FC236}">
                <a16:creationId xmlns:a16="http://schemas.microsoft.com/office/drawing/2014/main" id="{1A31069A-B0E9-40B0-9687-402573AC29E8}"/>
              </a:ext>
            </a:extLst>
          </p:cNvPr>
          <p:cNvSpPr>
            <a:spLocks noGrp="1"/>
          </p:cNvSpPr>
          <p:nvPr>
            <p:ph type="ftr" sz="quarter" idx="11"/>
          </p:nvPr>
        </p:nvSpPr>
        <p:spPr/>
        <p:txBody>
          <a:bodyPr/>
          <a:lstStyle/>
          <a:p>
            <a:r>
              <a:rPr lang="es-ES"/>
              <a:t>Jaime Apilluelo Allué</a:t>
            </a:r>
          </a:p>
        </p:txBody>
      </p:sp>
      <p:sp>
        <p:nvSpPr>
          <p:cNvPr id="5" name="Marcador de número de diapositiva 4">
            <a:extLst>
              <a:ext uri="{FF2B5EF4-FFF2-40B4-BE49-F238E27FC236}">
                <a16:creationId xmlns:a16="http://schemas.microsoft.com/office/drawing/2014/main" id="{7E78808F-D2D8-4093-9028-7730A20A4ABC}"/>
              </a:ext>
            </a:extLst>
          </p:cNvPr>
          <p:cNvSpPr>
            <a:spLocks noGrp="1"/>
          </p:cNvSpPr>
          <p:nvPr>
            <p:ph type="sldNum" sz="quarter" idx="12"/>
          </p:nvPr>
        </p:nvSpPr>
        <p:spPr/>
        <p:txBody>
          <a:bodyPr/>
          <a:lstStyle/>
          <a:p>
            <a:fld id="{2FE8697C-D1FD-459D-ACB5-E382E08FA6DA}" type="slidenum">
              <a:rPr lang="es-ES" smtClean="0"/>
              <a:t>‹#›</a:t>
            </a:fld>
            <a:endParaRPr lang="es-ES"/>
          </a:p>
        </p:txBody>
      </p:sp>
    </p:spTree>
    <p:extLst>
      <p:ext uri="{BB962C8B-B14F-4D97-AF65-F5344CB8AC3E}">
        <p14:creationId xmlns:p14="http://schemas.microsoft.com/office/powerpoint/2010/main" val="93673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B109D8A-6EC8-4FFE-9985-D833E2CCFBBD}"/>
              </a:ext>
            </a:extLst>
          </p:cNvPr>
          <p:cNvSpPr>
            <a:spLocks noGrp="1"/>
          </p:cNvSpPr>
          <p:nvPr>
            <p:ph type="dt" sz="half" idx="10"/>
          </p:nvPr>
        </p:nvSpPr>
        <p:spPr/>
        <p:txBody>
          <a:bodyPr/>
          <a:lstStyle/>
          <a:p>
            <a:r>
              <a:rPr lang="en-US"/>
              <a:t>October 25, 2023 @20th Multidark, Gandía</a:t>
            </a:r>
            <a:endParaRPr lang="es-ES"/>
          </a:p>
        </p:txBody>
      </p:sp>
      <p:sp>
        <p:nvSpPr>
          <p:cNvPr id="3" name="Marcador de pie de página 2">
            <a:extLst>
              <a:ext uri="{FF2B5EF4-FFF2-40B4-BE49-F238E27FC236}">
                <a16:creationId xmlns:a16="http://schemas.microsoft.com/office/drawing/2014/main" id="{FAD0ACF5-4982-4F43-B261-8AC434E37E8A}"/>
              </a:ext>
            </a:extLst>
          </p:cNvPr>
          <p:cNvSpPr>
            <a:spLocks noGrp="1"/>
          </p:cNvSpPr>
          <p:nvPr>
            <p:ph type="ftr" sz="quarter" idx="11"/>
          </p:nvPr>
        </p:nvSpPr>
        <p:spPr/>
        <p:txBody>
          <a:bodyPr/>
          <a:lstStyle/>
          <a:p>
            <a:r>
              <a:rPr lang="es-ES"/>
              <a:t>Jaime Apilluelo Allué</a:t>
            </a:r>
          </a:p>
        </p:txBody>
      </p:sp>
      <p:sp>
        <p:nvSpPr>
          <p:cNvPr id="4" name="Marcador de número de diapositiva 3">
            <a:extLst>
              <a:ext uri="{FF2B5EF4-FFF2-40B4-BE49-F238E27FC236}">
                <a16:creationId xmlns:a16="http://schemas.microsoft.com/office/drawing/2014/main" id="{5F072893-81B8-4A11-A17E-660732C6FA5B}"/>
              </a:ext>
            </a:extLst>
          </p:cNvPr>
          <p:cNvSpPr>
            <a:spLocks noGrp="1"/>
          </p:cNvSpPr>
          <p:nvPr>
            <p:ph type="sldNum" sz="quarter" idx="12"/>
          </p:nvPr>
        </p:nvSpPr>
        <p:spPr/>
        <p:txBody>
          <a:bodyPr/>
          <a:lstStyle/>
          <a:p>
            <a:fld id="{2FE8697C-D1FD-459D-ACB5-E382E08FA6DA}" type="slidenum">
              <a:rPr lang="es-ES" smtClean="0"/>
              <a:t>‹#›</a:t>
            </a:fld>
            <a:endParaRPr lang="es-ES"/>
          </a:p>
        </p:txBody>
      </p:sp>
    </p:spTree>
    <p:extLst>
      <p:ext uri="{BB962C8B-B14F-4D97-AF65-F5344CB8AC3E}">
        <p14:creationId xmlns:p14="http://schemas.microsoft.com/office/powerpoint/2010/main" val="4170624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D35B48-B334-4F60-81D9-BBDA04751A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7F5DC00-514D-4654-AEB8-00A035E5D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CDAA092-1C69-4A43-B2BF-5AE342F147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C9D6289-006B-44A7-900D-A2DB9229A330}"/>
              </a:ext>
            </a:extLst>
          </p:cNvPr>
          <p:cNvSpPr>
            <a:spLocks noGrp="1"/>
          </p:cNvSpPr>
          <p:nvPr>
            <p:ph type="dt" sz="half" idx="10"/>
          </p:nvPr>
        </p:nvSpPr>
        <p:spPr/>
        <p:txBody>
          <a:bodyPr/>
          <a:lstStyle/>
          <a:p>
            <a:r>
              <a:rPr lang="en-US"/>
              <a:t>October 25, 2023 @20th Multidark, Gandía</a:t>
            </a:r>
            <a:endParaRPr lang="es-ES"/>
          </a:p>
        </p:txBody>
      </p:sp>
      <p:sp>
        <p:nvSpPr>
          <p:cNvPr id="6" name="Marcador de pie de página 5">
            <a:extLst>
              <a:ext uri="{FF2B5EF4-FFF2-40B4-BE49-F238E27FC236}">
                <a16:creationId xmlns:a16="http://schemas.microsoft.com/office/drawing/2014/main" id="{D637C97B-B2D8-402A-83DA-8837CFF89B13}"/>
              </a:ext>
            </a:extLst>
          </p:cNvPr>
          <p:cNvSpPr>
            <a:spLocks noGrp="1"/>
          </p:cNvSpPr>
          <p:nvPr>
            <p:ph type="ftr" sz="quarter" idx="11"/>
          </p:nvPr>
        </p:nvSpPr>
        <p:spPr/>
        <p:txBody>
          <a:bodyPr/>
          <a:lstStyle/>
          <a:p>
            <a:r>
              <a:rPr lang="es-ES"/>
              <a:t>Jaime Apilluelo Allué</a:t>
            </a:r>
          </a:p>
        </p:txBody>
      </p:sp>
      <p:sp>
        <p:nvSpPr>
          <p:cNvPr id="7" name="Marcador de número de diapositiva 6">
            <a:extLst>
              <a:ext uri="{FF2B5EF4-FFF2-40B4-BE49-F238E27FC236}">
                <a16:creationId xmlns:a16="http://schemas.microsoft.com/office/drawing/2014/main" id="{6EC85642-C09C-469D-9484-738970654AD4}"/>
              </a:ext>
            </a:extLst>
          </p:cNvPr>
          <p:cNvSpPr>
            <a:spLocks noGrp="1"/>
          </p:cNvSpPr>
          <p:nvPr>
            <p:ph type="sldNum" sz="quarter" idx="12"/>
          </p:nvPr>
        </p:nvSpPr>
        <p:spPr/>
        <p:txBody>
          <a:bodyPr/>
          <a:lstStyle/>
          <a:p>
            <a:fld id="{2FE8697C-D1FD-459D-ACB5-E382E08FA6DA}" type="slidenum">
              <a:rPr lang="es-ES" smtClean="0"/>
              <a:t>‹#›</a:t>
            </a:fld>
            <a:endParaRPr lang="es-ES"/>
          </a:p>
        </p:txBody>
      </p:sp>
    </p:spTree>
    <p:extLst>
      <p:ext uri="{BB962C8B-B14F-4D97-AF65-F5344CB8AC3E}">
        <p14:creationId xmlns:p14="http://schemas.microsoft.com/office/powerpoint/2010/main" val="64781104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314EAB-5A7F-4AE3-B8A5-035BE2E6039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F17F54-947B-4A35-A982-5F8AA4EF0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6F9F118-F9EC-486D-86F9-F522D03B58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63DC170-8A04-49B0-AF17-DB86BE4E1825}"/>
              </a:ext>
            </a:extLst>
          </p:cNvPr>
          <p:cNvSpPr>
            <a:spLocks noGrp="1"/>
          </p:cNvSpPr>
          <p:nvPr>
            <p:ph type="dt" sz="half" idx="10"/>
          </p:nvPr>
        </p:nvSpPr>
        <p:spPr/>
        <p:txBody>
          <a:bodyPr/>
          <a:lstStyle/>
          <a:p>
            <a:r>
              <a:rPr lang="en-US"/>
              <a:t>October 25, 2023 @20th Multidark, Gandía</a:t>
            </a:r>
            <a:endParaRPr lang="es-ES"/>
          </a:p>
        </p:txBody>
      </p:sp>
      <p:sp>
        <p:nvSpPr>
          <p:cNvPr id="6" name="Marcador de pie de página 5">
            <a:extLst>
              <a:ext uri="{FF2B5EF4-FFF2-40B4-BE49-F238E27FC236}">
                <a16:creationId xmlns:a16="http://schemas.microsoft.com/office/drawing/2014/main" id="{932ED7FF-E90E-4E42-9E3E-E850AED262E1}"/>
              </a:ext>
            </a:extLst>
          </p:cNvPr>
          <p:cNvSpPr>
            <a:spLocks noGrp="1"/>
          </p:cNvSpPr>
          <p:nvPr>
            <p:ph type="ftr" sz="quarter" idx="11"/>
          </p:nvPr>
        </p:nvSpPr>
        <p:spPr/>
        <p:txBody>
          <a:bodyPr/>
          <a:lstStyle/>
          <a:p>
            <a:r>
              <a:rPr lang="es-ES"/>
              <a:t>Jaime Apilluelo Allué</a:t>
            </a:r>
          </a:p>
        </p:txBody>
      </p:sp>
      <p:sp>
        <p:nvSpPr>
          <p:cNvPr id="7" name="Marcador de número de diapositiva 6">
            <a:extLst>
              <a:ext uri="{FF2B5EF4-FFF2-40B4-BE49-F238E27FC236}">
                <a16:creationId xmlns:a16="http://schemas.microsoft.com/office/drawing/2014/main" id="{57D9189A-92C6-41C9-93A1-CFA61E84B726}"/>
              </a:ext>
            </a:extLst>
          </p:cNvPr>
          <p:cNvSpPr>
            <a:spLocks noGrp="1"/>
          </p:cNvSpPr>
          <p:nvPr>
            <p:ph type="sldNum" sz="quarter" idx="12"/>
          </p:nvPr>
        </p:nvSpPr>
        <p:spPr/>
        <p:txBody>
          <a:bodyPr/>
          <a:lstStyle/>
          <a:p>
            <a:fld id="{2FE8697C-D1FD-459D-ACB5-E382E08FA6DA}" type="slidenum">
              <a:rPr lang="es-ES" smtClean="0"/>
              <a:t>‹#›</a:t>
            </a:fld>
            <a:endParaRPr lang="es-ES"/>
          </a:p>
        </p:txBody>
      </p:sp>
    </p:spTree>
    <p:extLst>
      <p:ext uri="{BB962C8B-B14F-4D97-AF65-F5344CB8AC3E}">
        <p14:creationId xmlns:p14="http://schemas.microsoft.com/office/powerpoint/2010/main" val="4019044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AF0F272-20EA-4167-A979-C003BE8C0C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33DE59-0672-495E-B013-E7A1EFDF6B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35715A-E74A-4553-9441-38198AC45D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October 25, 2023 @20th Multidark, Gandía</a:t>
            </a:r>
            <a:endParaRPr lang="es-ES"/>
          </a:p>
        </p:txBody>
      </p:sp>
      <p:sp>
        <p:nvSpPr>
          <p:cNvPr id="5" name="Marcador de pie de página 4">
            <a:extLst>
              <a:ext uri="{FF2B5EF4-FFF2-40B4-BE49-F238E27FC236}">
                <a16:creationId xmlns:a16="http://schemas.microsoft.com/office/drawing/2014/main" id="{8EA3657B-CC4E-43F6-BEC6-56B1E5214A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Jaime Apilluelo Allué</a:t>
            </a:r>
          </a:p>
        </p:txBody>
      </p:sp>
      <p:sp>
        <p:nvSpPr>
          <p:cNvPr id="6" name="Marcador de número de diapositiva 5">
            <a:extLst>
              <a:ext uri="{FF2B5EF4-FFF2-40B4-BE49-F238E27FC236}">
                <a16:creationId xmlns:a16="http://schemas.microsoft.com/office/drawing/2014/main" id="{0F9ADF21-BC36-436F-8969-CC12B672FF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8697C-D1FD-459D-ACB5-E382E08FA6DA}" type="slidenum">
              <a:rPr lang="es-ES" smtClean="0"/>
              <a:t>‹#›</a:t>
            </a:fld>
            <a:endParaRPr lang="es-ES"/>
          </a:p>
        </p:txBody>
      </p:sp>
    </p:spTree>
    <p:extLst>
      <p:ext uri="{BB962C8B-B14F-4D97-AF65-F5344CB8AC3E}">
        <p14:creationId xmlns:p14="http://schemas.microsoft.com/office/powerpoint/2010/main" val="3173827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2.gif"/><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510.png"/><Relationship Id="rId4" Type="http://schemas.openxmlformats.org/officeDocument/2006/relationships/image" Target="../media/image500.png"/></Relationships>
</file>

<file path=ppt/slides/_rels/slide15.xml.rels><?xml version="1.0" encoding="UTF-8" standalone="yes"?>
<Relationships xmlns="http://schemas.openxmlformats.org/package/2006/relationships"><Relationship Id="rId3" Type="http://schemas.openxmlformats.org/officeDocument/2006/relationships/image" Target="../media/image490.png"/><Relationship Id="rId7" Type="http://schemas.openxmlformats.org/officeDocument/2006/relationships/image" Target="../media/image530.png"/><Relationship Id="rId2" Type="http://schemas.openxmlformats.org/officeDocument/2006/relationships/image" Target="../media/image480.png"/><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510.png"/><Relationship Id="rId4" Type="http://schemas.openxmlformats.org/officeDocument/2006/relationships/image" Target="../media/image500.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hyperlink" Target="https://www.origins-cluster.de/odsl/dark-matter-data-center/available-datasets/anais" TargetMode="Externa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91.png"/><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6.png"/><Relationship Id="rId10" Type="http://schemas.openxmlformats.org/officeDocument/2006/relationships/image" Target="../media/image511.png"/><Relationship Id="rId4" Type="http://schemas.openxmlformats.org/officeDocument/2006/relationships/image" Target="../media/image50.png"/><Relationship Id="rId9" Type="http://schemas.openxmlformats.org/officeDocument/2006/relationships/image" Target="../media/image50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600.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40.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6.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3.png"/><Relationship Id="rId7"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0.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300.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0.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C40521-80F9-4CDC-9B29-ECE5D7144283}"/>
              </a:ext>
            </a:extLst>
          </p:cNvPr>
          <p:cNvPicPr>
            <a:picLocks noChangeAspect="1"/>
          </p:cNvPicPr>
          <p:nvPr/>
        </p:nvPicPr>
        <p:blipFill rotWithShape="1">
          <a:blip r:embed="rId2"/>
          <a:srcRect b="5688"/>
          <a:stretch/>
        </p:blipFill>
        <p:spPr>
          <a:xfrm>
            <a:off x="-60758" y="-62277"/>
            <a:ext cx="12313515" cy="1909008"/>
          </a:xfrm>
          <a:prstGeom prst="rect">
            <a:avLst/>
          </a:prstGeom>
        </p:spPr>
      </p:pic>
      <p:sp>
        <p:nvSpPr>
          <p:cNvPr id="2" name="Título 1">
            <a:extLst>
              <a:ext uri="{FF2B5EF4-FFF2-40B4-BE49-F238E27FC236}">
                <a16:creationId xmlns:a16="http://schemas.microsoft.com/office/drawing/2014/main" id="{E121F074-B4C4-49FD-AC15-D32A19F73B55}"/>
              </a:ext>
            </a:extLst>
          </p:cNvPr>
          <p:cNvSpPr>
            <a:spLocks noGrp="1"/>
          </p:cNvSpPr>
          <p:nvPr>
            <p:ph type="ctrTitle"/>
          </p:nvPr>
        </p:nvSpPr>
        <p:spPr>
          <a:xfrm>
            <a:off x="452476" y="1353127"/>
            <a:ext cx="11484272" cy="2387600"/>
          </a:xfrm>
        </p:spPr>
        <p:txBody>
          <a:bodyPr>
            <a:noAutofit/>
          </a:bodyPr>
          <a:lstStyle/>
          <a:p>
            <a:r>
              <a:rPr lang="en-US" sz="4400" b="1" dirty="0">
                <a:solidFill>
                  <a:schemeClr val="accent1">
                    <a:lumMod val="75000"/>
                  </a:schemeClr>
                </a:solidFill>
                <a:latin typeface="Avenir Next LT Pro" panose="020B0504020202020204" pitchFamily="34" charset="0"/>
                <a:ea typeface="Noto Sans" panose="020B0502040504020204" pitchFamily="34" charset="0"/>
                <a:cs typeface="Noto Sans" panose="020B0502040504020204" pitchFamily="34" charset="0"/>
              </a:rPr>
              <a:t>Hunting for Dark Matter with ANAIS-112:</a:t>
            </a:r>
            <a:br>
              <a:rPr lang="en-US" sz="4400" b="1" dirty="0">
                <a:solidFill>
                  <a:schemeClr val="accent1">
                    <a:lumMod val="75000"/>
                  </a:schemeClr>
                </a:solidFill>
                <a:latin typeface="Avenir Next LT Pro" panose="020B0504020202020204" pitchFamily="34" charset="0"/>
                <a:ea typeface="Noto Sans" panose="020B0502040504020204" pitchFamily="34" charset="0"/>
                <a:cs typeface="Noto Sans" panose="020B0502040504020204" pitchFamily="34" charset="0"/>
              </a:rPr>
            </a:br>
            <a:r>
              <a:rPr lang="en-US" sz="4400" b="1" dirty="0">
                <a:solidFill>
                  <a:schemeClr val="accent1">
                    <a:lumMod val="75000"/>
                  </a:schemeClr>
                </a:solidFill>
                <a:latin typeface="Avenir Next LT Pro" panose="020B0504020202020204" pitchFamily="34" charset="0"/>
                <a:ea typeface="Noto Sans" panose="020B0502040504020204" pitchFamily="34" charset="0"/>
                <a:cs typeface="Noto Sans" panose="020B0502040504020204" pitchFamily="34" charset="0"/>
              </a:rPr>
              <a:t>latest results and ongoing work</a:t>
            </a:r>
            <a:endParaRPr lang="es-ES" sz="4400" b="1" dirty="0">
              <a:solidFill>
                <a:schemeClr val="accent1">
                  <a:lumMod val="75000"/>
                </a:schemeClr>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3" name="Subtítulo 2">
            <a:extLst>
              <a:ext uri="{FF2B5EF4-FFF2-40B4-BE49-F238E27FC236}">
                <a16:creationId xmlns:a16="http://schemas.microsoft.com/office/drawing/2014/main" id="{5BA4C3D0-D1C4-4CAC-973B-64933B89F665}"/>
              </a:ext>
            </a:extLst>
          </p:cNvPr>
          <p:cNvSpPr>
            <a:spLocks noGrp="1"/>
          </p:cNvSpPr>
          <p:nvPr>
            <p:ph type="subTitle" idx="1"/>
          </p:nvPr>
        </p:nvSpPr>
        <p:spPr>
          <a:xfrm>
            <a:off x="1622612" y="3813700"/>
            <a:ext cx="9144000" cy="1655762"/>
          </a:xfrm>
        </p:spPr>
        <p:txBody>
          <a:bodyPr>
            <a:normAutofit/>
          </a:bodyPr>
          <a:lstStyle/>
          <a:p>
            <a:r>
              <a:rPr lang="en-US" sz="2000" b="1" dirty="0">
                <a:latin typeface="Avenir Next LT Pro" panose="020B0504020202020204" pitchFamily="34" charset="0"/>
                <a:ea typeface="Noto Sans" panose="020B0502040504020204" pitchFamily="34" charset="0"/>
                <a:cs typeface="Noto Sans" panose="020B0502040504020204" pitchFamily="34" charset="0"/>
              </a:rPr>
              <a:t>Jaime </a:t>
            </a:r>
            <a:r>
              <a:rPr lang="en-US" sz="2000" b="1" dirty="0" err="1">
                <a:latin typeface="Avenir Next LT Pro" panose="020B0504020202020204" pitchFamily="34" charset="0"/>
                <a:ea typeface="Noto Sans" panose="020B0502040504020204" pitchFamily="34" charset="0"/>
                <a:cs typeface="Noto Sans" panose="020B0502040504020204" pitchFamily="34" charset="0"/>
              </a:rPr>
              <a:t>Apilluelo</a:t>
            </a:r>
            <a:r>
              <a:rPr lang="en-US" sz="2000" b="1" dirty="0">
                <a:latin typeface="Avenir Next LT Pro" panose="020B0504020202020204" pitchFamily="34" charset="0"/>
                <a:ea typeface="Noto Sans" panose="020B0502040504020204" pitchFamily="34" charset="0"/>
                <a:cs typeface="Noto Sans" panose="020B0502040504020204" pitchFamily="34" charset="0"/>
              </a:rPr>
              <a:t> </a:t>
            </a:r>
            <a:r>
              <a:rPr lang="en-US" sz="2000" b="1" dirty="0" err="1">
                <a:latin typeface="Avenir Next LT Pro" panose="020B0504020202020204" pitchFamily="34" charset="0"/>
                <a:ea typeface="Noto Sans" panose="020B0502040504020204" pitchFamily="34" charset="0"/>
                <a:cs typeface="Noto Sans" panose="020B0502040504020204" pitchFamily="34" charset="0"/>
              </a:rPr>
              <a:t>Allué</a:t>
            </a:r>
            <a:endParaRPr lang="en-US" sz="2000" b="1" dirty="0">
              <a:latin typeface="Avenir Next LT Pro" panose="020B0504020202020204" pitchFamily="34" charset="0"/>
              <a:ea typeface="Noto Sans" panose="020B0502040504020204" pitchFamily="34" charset="0"/>
              <a:cs typeface="Noto Sans" panose="020B0502040504020204" pitchFamily="34" charset="0"/>
            </a:endParaRPr>
          </a:p>
          <a:p>
            <a:r>
              <a:rPr lang="en-US" sz="2000" dirty="0">
                <a:latin typeface="Avenir Next LT Pro" panose="020B0504020202020204" pitchFamily="34" charset="0"/>
                <a:ea typeface="Noto Sans" panose="020B0502040504020204" pitchFamily="34" charset="0"/>
                <a:cs typeface="Noto Sans" panose="020B0502040504020204" pitchFamily="34" charset="0"/>
              </a:rPr>
              <a:t>on behalf of the ANAIS collaboration</a:t>
            </a:r>
            <a:endParaRPr lang="es-ES" sz="2000" dirty="0">
              <a:latin typeface="Avenir Next LT Pro" panose="020B0504020202020204" pitchFamily="34" charset="0"/>
              <a:ea typeface="Noto Sans" panose="020B0502040504020204" pitchFamily="34" charset="0"/>
              <a:cs typeface="Noto Sans" panose="020B0502040504020204" pitchFamily="34" charset="0"/>
            </a:endParaRPr>
          </a:p>
        </p:txBody>
      </p:sp>
      <p:pic>
        <p:nvPicPr>
          <p:cNvPr id="10" name="Picture 5">
            <a:extLst>
              <a:ext uri="{FF2B5EF4-FFF2-40B4-BE49-F238E27FC236}">
                <a16:creationId xmlns:a16="http://schemas.microsoft.com/office/drawing/2014/main" id="{76F1B863-C71F-45CE-9373-29BBACA16777}"/>
              </a:ext>
            </a:extLst>
          </p:cNvPr>
          <p:cNvPicPr>
            <a:picLocks noChangeAspect="1"/>
          </p:cNvPicPr>
          <p:nvPr/>
        </p:nvPicPr>
        <p:blipFill rotWithShape="1">
          <a:blip r:embed="rId3"/>
          <a:srcRect r="47178"/>
          <a:stretch/>
        </p:blipFill>
        <p:spPr>
          <a:xfrm>
            <a:off x="4215431" y="5598215"/>
            <a:ext cx="2600196" cy="794777"/>
          </a:xfrm>
          <a:prstGeom prst="roundRect">
            <a:avLst>
              <a:gd name="adj" fmla="val 23019"/>
            </a:avLst>
          </a:prstGeom>
        </p:spPr>
      </p:pic>
      <p:pic>
        <p:nvPicPr>
          <p:cNvPr id="11" name="Picture 1091">
            <a:extLst>
              <a:ext uri="{FF2B5EF4-FFF2-40B4-BE49-F238E27FC236}">
                <a16:creationId xmlns:a16="http://schemas.microsoft.com/office/drawing/2014/main" id="{9F6EBCF5-D427-4587-9B39-47EC64388CB3}"/>
              </a:ext>
            </a:extLst>
          </p:cNvPr>
          <p:cNvPicPr>
            <a:picLocks noChangeAspect="1"/>
          </p:cNvPicPr>
          <p:nvPr/>
        </p:nvPicPr>
        <p:blipFill>
          <a:blip r:embed="rId4"/>
          <a:stretch>
            <a:fillRect/>
          </a:stretch>
        </p:blipFill>
        <p:spPr>
          <a:xfrm>
            <a:off x="9648278" y="5451276"/>
            <a:ext cx="2084034" cy="1118412"/>
          </a:xfrm>
          <a:prstGeom prst="rect">
            <a:avLst/>
          </a:prstGeom>
        </p:spPr>
      </p:pic>
      <p:pic>
        <p:nvPicPr>
          <p:cNvPr id="12" name="Picture 4" descr="ANAIS Experiment | Universidad de Zaragoza">
            <a:extLst>
              <a:ext uri="{FF2B5EF4-FFF2-40B4-BE49-F238E27FC236}">
                <a16:creationId xmlns:a16="http://schemas.microsoft.com/office/drawing/2014/main" id="{5E26C95C-6B34-4646-B15B-19854E6E29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3869" y="5377971"/>
            <a:ext cx="1578389" cy="14136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yntra - La Transparencia de Universidad de Zaragoza">
            <a:extLst>
              <a:ext uri="{FF2B5EF4-FFF2-40B4-BE49-F238E27FC236}">
                <a16:creationId xmlns:a16="http://schemas.microsoft.com/office/drawing/2014/main" id="{CA7EC704-FDE5-44AC-A938-DFB0BDBC8F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58" y="5383560"/>
            <a:ext cx="4010030" cy="147444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5EDD9AA-AC1E-842A-CCD0-FBC79F55C3EE}"/>
              </a:ext>
            </a:extLst>
          </p:cNvPr>
          <p:cNvSpPr>
            <a:spLocks noGrp="1"/>
          </p:cNvSpPr>
          <p:nvPr>
            <p:ph type="sldNum" sz="quarter" idx="12"/>
          </p:nvPr>
        </p:nvSpPr>
        <p:spPr/>
        <p:txBody>
          <a:bodyPr/>
          <a:lstStyle/>
          <a:p>
            <a:fld id="{2FE8697C-D1FD-459D-ACB5-E382E08FA6DA}" type="slidenum">
              <a:rPr lang="es-ES" smtClean="0"/>
              <a:t>1</a:t>
            </a:fld>
            <a:endParaRPr lang="es-ES"/>
          </a:p>
        </p:txBody>
      </p:sp>
    </p:spTree>
    <p:extLst>
      <p:ext uri="{BB962C8B-B14F-4D97-AF65-F5344CB8AC3E}">
        <p14:creationId xmlns:p14="http://schemas.microsoft.com/office/powerpoint/2010/main" val="1594211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F6D119-05E5-FD28-9D98-A17D2CEA5E32}"/>
              </a:ext>
            </a:extLst>
          </p:cNvPr>
          <p:cNvPicPr>
            <a:picLocks noChangeAspect="1"/>
          </p:cNvPicPr>
          <p:nvPr/>
        </p:nvPicPr>
        <p:blipFill>
          <a:blip r:embed="rId3"/>
          <a:srcRect b="27318"/>
          <a:stretch/>
        </p:blipFill>
        <p:spPr>
          <a:xfrm>
            <a:off x="-570980" y="776314"/>
            <a:ext cx="13140191" cy="6273071"/>
          </a:xfrm>
          <a:prstGeom prst="rect">
            <a:avLst/>
          </a:prstGeom>
        </p:spPr>
      </p:pic>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rgbClr val="02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NaI</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detectors</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7" name="TextBox 6">
            <a:extLst>
              <a:ext uri="{FF2B5EF4-FFF2-40B4-BE49-F238E27FC236}">
                <a16:creationId xmlns:a16="http://schemas.microsoft.com/office/drawing/2014/main" id="{109F3577-2BAA-8A07-85B0-CA65BF0DA24E}"/>
              </a:ext>
            </a:extLst>
          </p:cNvPr>
          <p:cNvSpPr txBox="1"/>
          <p:nvPr/>
        </p:nvSpPr>
        <p:spPr>
          <a:xfrm>
            <a:off x="373434" y="4050976"/>
            <a:ext cx="3007719" cy="923330"/>
          </a:xfrm>
          <a:prstGeom prst="rect">
            <a:avLst/>
          </a:prstGeom>
          <a:solidFill>
            <a:schemeClr val="bg1"/>
          </a:solidFill>
          <a:ln w="38100">
            <a:solidFill>
              <a:srgbClr val="02A4AC"/>
            </a:solidFill>
          </a:ln>
        </p:spPr>
        <p:txBody>
          <a:bodyPr wrap="square" rtlCol="0">
            <a:spAutoFit/>
          </a:bodyPr>
          <a:lstStyle/>
          <a:p>
            <a:r>
              <a:rPr lang="es-ES" dirty="0" err="1">
                <a:latin typeface="Avenir Next LT Pro" panose="020B0504020202020204" pitchFamily="34" charset="0"/>
              </a:rPr>
              <a:t>Multiple</a:t>
            </a:r>
            <a:r>
              <a:rPr lang="es-ES" dirty="0">
                <a:latin typeface="Avenir Next LT Pro" panose="020B0504020202020204" pitchFamily="34" charset="0"/>
              </a:rPr>
              <a:t> </a:t>
            </a:r>
            <a:r>
              <a:rPr lang="es-ES" dirty="0" err="1">
                <a:latin typeface="Avenir Next LT Pro" panose="020B0504020202020204" pitchFamily="34" charset="0"/>
              </a:rPr>
              <a:t>experiments</a:t>
            </a:r>
            <a:r>
              <a:rPr lang="es-ES" dirty="0">
                <a:latin typeface="Avenir Next LT Pro" panose="020B0504020202020204" pitchFamily="34" charset="0"/>
              </a:rPr>
              <a:t> </a:t>
            </a:r>
            <a:r>
              <a:rPr lang="es-ES" dirty="0" err="1">
                <a:latin typeface="Avenir Next LT Pro" panose="020B0504020202020204" pitchFamily="34" charset="0"/>
              </a:rPr>
              <a:t>around</a:t>
            </a:r>
            <a:r>
              <a:rPr lang="es-ES" dirty="0">
                <a:latin typeface="Avenir Next LT Pro" panose="020B0504020202020204" pitchFamily="34" charset="0"/>
              </a:rPr>
              <a:t> </a:t>
            </a:r>
            <a:r>
              <a:rPr lang="es-ES" dirty="0" err="1">
                <a:latin typeface="Avenir Next LT Pro" panose="020B0504020202020204" pitchFamily="34" charset="0"/>
              </a:rPr>
              <a:t>the</a:t>
            </a:r>
            <a:r>
              <a:rPr lang="es-ES" dirty="0">
                <a:latin typeface="Avenir Next LT Pro" panose="020B0504020202020204" pitchFamily="34" charset="0"/>
              </a:rPr>
              <a:t> </a:t>
            </a:r>
            <a:r>
              <a:rPr lang="es-ES" dirty="0" err="1">
                <a:latin typeface="Avenir Next LT Pro" panose="020B0504020202020204" pitchFamily="34" charset="0"/>
              </a:rPr>
              <a:t>world</a:t>
            </a:r>
            <a:r>
              <a:rPr lang="es-ES" dirty="0">
                <a:latin typeface="Avenir Next LT Pro" panose="020B0504020202020204" pitchFamily="34" charset="0"/>
              </a:rPr>
              <a:t> </a:t>
            </a:r>
            <a:r>
              <a:rPr lang="es-ES" dirty="0" err="1">
                <a:latin typeface="Avenir Next LT Pro" panose="020B0504020202020204" pitchFamily="34" charset="0"/>
              </a:rPr>
              <a:t>working</a:t>
            </a:r>
            <a:r>
              <a:rPr lang="es-ES" dirty="0">
                <a:latin typeface="Avenir Next LT Pro" panose="020B0504020202020204" pitchFamily="34" charset="0"/>
              </a:rPr>
              <a:t> </a:t>
            </a:r>
            <a:r>
              <a:rPr lang="es-ES" dirty="0" err="1">
                <a:latin typeface="Avenir Next LT Pro" panose="020B0504020202020204" pitchFamily="34" charset="0"/>
              </a:rPr>
              <a:t>with</a:t>
            </a:r>
            <a:r>
              <a:rPr lang="es-ES" dirty="0">
                <a:latin typeface="Avenir Next LT Pro" panose="020B0504020202020204" pitchFamily="34" charset="0"/>
              </a:rPr>
              <a:t> </a:t>
            </a:r>
            <a:r>
              <a:rPr lang="es-ES" dirty="0" err="1">
                <a:latin typeface="Avenir Next LT Pro" panose="020B0504020202020204" pitchFamily="34" charset="0"/>
              </a:rPr>
              <a:t>NaI</a:t>
            </a:r>
            <a:r>
              <a:rPr lang="es-ES" dirty="0">
                <a:latin typeface="Avenir Next LT Pro" panose="020B0504020202020204" pitchFamily="34" charset="0"/>
              </a:rPr>
              <a:t>(Tl) </a:t>
            </a:r>
            <a:r>
              <a:rPr lang="es-ES" dirty="0" err="1">
                <a:latin typeface="Avenir Next LT Pro" panose="020B0504020202020204" pitchFamily="34" charset="0"/>
              </a:rPr>
              <a:t>detectors</a:t>
            </a:r>
            <a:r>
              <a:rPr lang="es-ES" dirty="0">
                <a:latin typeface="Avenir Next LT Pro" panose="020B0504020202020204" pitchFamily="34" charset="0"/>
              </a:rPr>
              <a:t>.</a:t>
            </a:r>
          </a:p>
        </p:txBody>
      </p:sp>
      <p:sp>
        <p:nvSpPr>
          <p:cNvPr id="8" name="TextBox 7">
            <a:extLst>
              <a:ext uri="{FF2B5EF4-FFF2-40B4-BE49-F238E27FC236}">
                <a16:creationId xmlns:a16="http://schemas.microsoft.com/office/drawing/2014/main" id="{D9A1B53E-3559-9D4A-B1D7-B0FD43CCC27C}"/>
              </a:ext>
            </a:extLst>
          </p:cNvPr>
          <p:cNvSpPr txBox="1"/>
          <p:nvPr/>
        </p:nvSpPr>
        <p:spPr>
          <a:xfrm>
            <a:off x="373434" y="5227433"/>
            <a:ext cx="3842719" cy="876587"/>
          </a:xfrm>
          <a:prstGeom prst="rect">
            <a:avLst/>
          </a:prstGeom>
          <a:solidFill>
            <a:schemeClr val="bg1"/>
          </a:solidFill>
          <a:ln w="28575">
            <a:solidFill>
              <a:schemeClr val="tx1"/>
            </a:solidFill>
          </a:ln>
        </p:spPr>
        <p:txBody>
          <a:bodyPr wrap="square" rtlCol="0">
            <a:spAutoFit/>
          </a:bodyPr>
          <a:lstStyle/>
          <a:p>
            <a:pPr marL="285750" indent="-285750">
              <a:lnSpc>
                <a:spcPct val="150000"/>
              </a:lnSpc>
              <a:buClr>
                <a:srgbClr val="EC7A2C"/>
              </a:buClr>
              <a:buSzPct val="150000"/>
              <a:buFont typeface="Wingdings" panose="05000000000000000000" pitchFamily="2" charset="2"/>
              <a:buChar char="§"/>
            </a:pPr>
            <a:r>
              <a:rPr lang="es-ES" dirty="0" err="1">
                <a:latin typeface="Avenir Next LT Pro" panose="020B0504020202020204" pitchFamily="34" charset="0"/>
              </a:rPr>
              <a:t>Operating</a:t>
            </a:r>
            <a:r>
              <a:rPr lang="es-ES" dirty="0">
                <a:latin typeface="Avenir Next LT Pro" panose="020B0504020202020204" pitchFamily="34" charset="0"/>
              </a:rPr>
              <a:t>/</a:t>
            </a:r>
            <a:r>
              <a:rPr lang="es-ES" dirty="0" err="1">
                <a:latin typeface="Avenir Next LT Pro" panose="020B0504020202020204" pitchFamily="34" charset="0"/>
              </a:rPr>
              <a:t>finished</a:t>
            </a:r>
            <a:r>
              <a:rPr lang="es-ES" dirty="0">
                <a:latin typeface="Avenir Next LT Pro" panose="020B0504020202020204" pitchFamily="34" charset="0"/>
              </a:rPr>
              <a:t> </a:t>
            </a:r>
            <a:r>
              <a:rPr lang="es-ES" dirty="0" err="1">
                <a:latin typeface="Avenir Next LT Pro" panose="020B0504020202020204" pitchFamily="34" charset="0"/>
              </a:rPr>
              <a:t>experiments</a:t>
            </a:r>
            <a:endParaRPr lang="es-ES" dirty="0">
              <a:latin typeface="Avenir Next LT Pro" panose="020B0504020202020204" pitchFamily="34" charset="0"/>
            </a:endParaRPr>
          </a:p>
          <a:p>
            <a:pPr marL="285750" indent="-285750">
              <a:lnSpc>
                <a:spcPct val="150000"/>
              </a:lnSpc>
              <a:buClr>
                <a:srgbClr val="E165E4"/>
              </a:buClr>
              <a:buSzPct val="150000"/>
              <a:buFont typeface="Wingdings" panose="05000000000000000000" pitchFamily="2" charset="2"/>
              <a:buChar char="§"/>
            </a:pPr>
            <a:r>
              <a:rPr lang="es-ES" dirty="0">
                <a:latin typeface="Avenir Next LT Pro" panose="020B0504020202020204" pitchFamily="34" charset="0"/>
              </a:rPr>
              <a:t>Next </a:t>
            </a:r>
            <a:r>
              <a:rPr lang="es-ES" dirty="0" err="1">
                <a:latin typeface="Avenir Next LT Pro" panose="020B0504020202020204" pitchFamily="34" charset="0"/>
              </a:rPr>
              <a:t>experiments</a:t>
            </a:r>
            <a:endParaRPr lang="es-ES" dirty="0">
              <a:latin typeface="Avenir Next LT Pro" panose="020B0504020202020204" pitchFamily="34" charset="0"/>
            </a:endParaRPr>
          </a:p>
        </p:txBody>
      </p:sp>
    </p:spTree>
    <p:extLst>
      <p:ext uri="{BB962C8B-B14F-4D97-AF65-F5344CB8AC3E}">
        <p14:creationId xmlns:p14="http://schemas.microsoft.com/office/powerpoint/2010/main" val="4190103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ANAIS-112</a:t>
            </a:r>
          </a:p>
        </p:txBody>
      </p:sp>
      <p:pic>
        <p:nvPicPr>
          <p:cNvPr id="10" name="Picture 9">
            <a:extLst>
              <a:ext uri="{FF2B5EF4-FFF2-40B4-BE49-F238E27FC236}">
                <a16:creationId xmlns:a16="http://schemas.microsoft.com/office/drawing/2014/main" id="{E3043BD7-9AE7-494D-9C9F-7E87B89AF0A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096000" y="2803168"/>
            <a:ext cx="5100358" cy="1569834"/>
          </a:xfrm>
          <a:prstGeom prst="rect">
            <a:avLst/>
          </a:prstGeom>
        </p:spPr>
      </p:pic>
      <p:sp>
        <p:nvSpPr>
          <p:cNvPr id="23" name="Marcador de contenido 2">
            <a:extLst>
              <a:ext uri="{FF2B5EF4-FFF2-40B4-BE49-F238E27FC236}">
                <a16:creationId xmlns:a16="http://schemas.microsoft.com/office/drawing/2014/main" id="{47679C11-C1C0-4897-BC21-C7D7EF397CCC}"/>
              </a:ext>
            </a:extLst>
          </p:cNvPr>
          <p:cNvSpPr>
            <a:spLocks noGrp="1"/>
          </p:cNvSpPr>
          <p:nvPr>
            <p:ph idx="1"/>
          </p:nvPr>
        </p:nvSpPr>
        <p:spPr>
          <a:xfrm>
            <a:off x="315129" y="1089431"/>
            <a:ext cx="6116413" cy="4351338"/>
          </a:xfrm>
        </p:spPr>
        <p:txBody>
          <a:bodyPr>
            <a:normAutofit/>
          </a:bodyPr>
          <a:lstStyle/>
          <a:p>
            <a:pPr marL="0" indent="0">
              <a:buNone/>
            </a:pPr>
            <a:r>
              <a:rPr lang="en-US" sz="1600" b="1" u="sng" dirty="0">
                <a:solidFill>
                  <a:schemeClr val="accent1">
                    <a:lumMod val="75000"/>
                  </a:schemeClr>
                </a:solidFill>
                <a:latin typeface="Avenir Next LT Pro" panose="020B0504020202020204" pitchFamily="34" charset="0"/>
              </a:rPr>
              <a:t>A</a:t>
            </a:r>
            <a:r>
              <a:rPr lang="en-US" sz="1600" b="1" dirty="0">
                <a:solidFill>
                  <a:schemeClr val="accent1">
                    <a:lumMod val="75000"/>
                  </a:schemeClr>
                </a:solidFill>
                <a:latin typeface="Avenir Next LT Pro" panose="020B0504020202020204" pitchFamily="34" charset="0"/>
              </a:rPr>
              <a:t>nnual Modulation with </a:t>
            </a:r>
            <a:r>
              <a:rPr lang="en-US" sz="1600" b="1" u="sng" dirty="0" err="1">
                <a:solidFill>
                  <a:schemeClr val="accent1">
                    <a:lumMod val="75000"/>
                  </a:schemeClr>
                </a:solidFill>
                <a:latin typeface="Avenir Next LT Pro" panose="020B0504020202020204" pitchFamily="34" charset="0"/>
              </a:rPr>
              <a:t>NaI</a:t>
            </a:r>
            <a:r>
              <a:rPr lang="en-US" sz="1600" b="1" dirty="0">
                <a:solidFill>
                  <a:schemeClr val="accent1">
                    <a:lumMod val="75000"/>
                  </a:schemeClr>
                </a:solidFill>
                <a:latin typeface="Avenir Next LT Pro" panose="020B0504020202020204" pitchFamily="34" charset="0"/>
              </a:rPr>
              <a:t> </a:t>
            </a:r>
            <a:r>
              <a:rPr lang="en-US" sz="1600" b="1" u="sng" dirty="0">
                <a:solidFill>
                  <a:schemeClr val="accent1">
                    <a:lumMod val="75000"/>
                  </a:schemeClr>
                </a:solidFill>
                <a:latin typeface="Avenir Next LT Pro" panose="020B0504020202020204" pitchFamily="34" charset="0"/>
              </a:rPr>
              <a:t>S</a:t>
            </a:r>
            <a:r>
              <a:rPr lang="en-US" sz="1600" b="1" dirty="0">
                <a:solidFill>
                  <a:schemeClr val="accent1">
                    <a:lumMod val="75000"/>
                  </a:schemeClr>
                </a:solidFill>
                <a:latin typeface="Avenir Next LT Pro" panose="020B0504020202020204" pitchFamily="34" charset="0"/>
              </a:rPr>
              <a:t>cintillators</a:t>
            </a:r>
          </a:p>
          <a:p>
            <a:pPr>
              <a:buFont typeface="Wingdings" panose="05000000000000000000" pitchFamily="2" charset="2"/>
              <a:buChar char="v"/>
            </a:pPr>
            <a:r>
              <a:rPr lang="es-ES" sz="1600" dirty="0">
                <a:latin typeface="Avenir Next LT Pro" panose="020B0504020202020204" pitchFamily="34" charset="0"/>
              </a:rPr>
              <a:t>Direct </a:t>
            </a:r>
            <a:r>
              <a:rPr lang="es-ES" sz="1600" dirty="0" err="1">
                <a:latin typeface="Avenir Next LT Pro" panose="020B0504020202020204" pitchFamily="34" charset="0"/>
              </a:rPr>
              <a:t>dark</a:t>
            </a:r>
            <a:r>
              <a:rPr lang="es-ES" sz="1600" dirty="0">
                <a:latin typeface="Avenir Next LT Pro" panose="020B0504020202020204" pitchFamily="34" charset="0"/>
              </a:rPr>
              <a:t> </a:t>
            </a:r>
            <a:r>
              <a:rPr lang="es-ES" sz="1600" dirty="0" err="1">
                <a:latin typeface="Avenir Next LT Pro" panose="020B0504020202020204" pitchFamily="34" charset="0"/>
              </a:rPr>
              <a:t>matter</a:t>
            </a:r>
            <a:r>
              <a:rPr lang="es-ES" sz="1600" dirty="0">
                <a:latin typeface="Avenir Next LT Pro" panose="020B0504020202020204" pitchFamily="34" charset="0"/>
              </a:rPr>
              <a:t> </a:t>
            </a:r>
            <a:r>
              <a:rPr lang="es-ES" sz="1600" dirty="0" err="1">
                <a:latin typeface="Avenir Next LT Pro" panose="020B0504020202020204" pitchFamily="34" charset="0"/>
              </a:rPr>
              <a:t>detection</a:t>
            </a:r>
            <a:r>
              <a:rPr lang="es-ES" sz="1600" dirty="0">
                <a:latin typeface="Avenir Next LT Pro" panose="020B0504020202020204" pitchFamily="34" charset="0"/>
              </a:rPr>
              <a:t> </a:t>
            </a:r>
            <a:r>
              <a:rPr lang="es-ES" sz="1600" dirty="0" err="1">
                <a:latin typeface="Avenir Next LT Pro" panose="020B0504020202020204" pitchFamily="34" charset="0"/>
              </a:rPr>
              <a:t>experiment</a:t>
            </a:r>
            <a:r>
              <a:rPr lang="es-ES" sz="1600" dirty="0">
                <a:latin typeface="Avenir Next LT Pro" panose="020B0504020202020204" pitchFamily="34" charset="0"/>
              </a:rPr>
              <a:t>.</a:t>
            </a:r>
          </a:p>
          <a:p>
            <a:pPr>
              <a:buFont typeface="Wingdings" panose="05000000000000000000" pitchFamily="2" charset="2"/>
              <a:buChar char="v"/>
            </a:pPr>
            <a:r>
              <a:rPr lang="es-ES" sz="1600" dirty="0">
                <a:latin typeface="Avenir Next LT Pro" panose="020B0504020202020204" pitchFamily="34" charset="0"/>
                <a:ea typeface="Calibri" panose="020F0502020204030204" pitchFamily="34" charset="0"/>
                <a:cs typeface="Calibri" panose="020F0502020204030204" pitchFamily="34" charset="0"/>
              </a:rPr>
              <a:t>9 ultrapure </a:t>
            </a:r>
            <a:r>
              <a:rPr lang="es-ES" sz="1600" dirty="0" err="1">
                <a:latin typeface="Avenir Next LT Pro" panose="020B0504020202020204" pitchFamily="34" charset="0"/>
                <a:ea typeface="Calibri" panose="020F0502020204030204" pitchFamily="34" charset="0"/>
                <a:cs typeface="Calibri" panose="020F0502020204030204" pitchFamily="34" charset="0"/>
              </a:rPr>
              <a:t>NaI</a:t>
            </a:r>
            <a:r>
              <a:rPr lang="es-ES" sz="1600" dirty="0">
                <a:latin typeface="Avenir Next LT Pro" panose="020B0504020202020204" pitchFamily="34" charset="0"/>
                <a:ea typeface="Calibri" panose="020F0502020204030204" pitchFamily="34" charset="0"/>
                <a:cs typeface="Calibri" panose="020F0502020204030204" pitchFamily="34" charset="0"/>
              </a:rPr>
              <a:t>(Tl) </a:t>
            </a:r>
            <a:r>
              <a:rPr lang="es-ES" sz="1600" dirty="0" err="1">
                <a:latin typeface="Avenir Next LT Pro" panose="020B0504020202020204" pitchFamily="34" charset="0"/>
                <a:ea typeface="Calibri" panose="020F0502020204030204" pitchFamily="34" charset="0"/>
                <a:cs typeface="Calibri" panose="020F0502020204030204" pitchFamily="34" charset="0"/>
              </a:rPr>
              <a:t>crystals</a:t>
            </a:r>
            <a:r>
              <a:rPr lang="es-ES" sz="1600" dirty="0">
                <a:latin typeface="Avenir Next LT Pro" panose="020B0504020202020204" pitchFamily="34" charset="0"/>
                <a:ea typeface="Calibri" panose="020F0502020204030204" pitchFamily="34" charset="0"/>
                <a:cs typeface="Calibri" panose="020F0502020204030204" pitchFamily="34" charset="0"/>
              </a:rPr>
              <a:t> 12.5 kg (112.5 kg) in 3 × 3.</a:t>
            </a:r>
          </a:p>
          <a:p>
            <a:pPr>
              <a:buFont typeface="Wingdings" panose="05000000000000000000" pitchFamily="2" charset="2"/>
              <a:buChar char="v"/>
            </a:pPr>
            <a:r>
              <a:rPr lang="es-ES" sz="1600" dirty="0" err="1">
                <a:latin typeface="Avenir Next LT Pro" panose="020B0504020202020204" pitchFamily="34" charset="0"/>
                <a:ea typeface="Calibri" panose="020F0502020204030204" pitchFamily="34" charset="0"/>
                <a:cs typeface="Calibri" panose="020F0502020204030204" pitchFamily="34" charset="0"/>
              </a:rPr>
              <a:t>Each</a:t>
            </a:r>
            <a:r>
              <a:rPr lang="es-ES" sz="1600" dirty="0">
                <a:latin typeface="Avenir Next LT Pro" panose="020B0504020202020204" pitchFamily="34" charset="0"/>
                <a:ea typeface="Calibri" panose="020F0502020204030204" pitchFamily="34" charset="0"/>
                <a:cs typeface="Calibri" panose="020F0502020204030204" pitchFamily="34" charset="0"/>
              </a:rPr>
              <a:t> </a:t>
            </a:r>
            <a:r>
              <a:rPr lang="es-ES" sz="1600" dirty="0" err="1">
                <a:latin typeface="Avenir Next LT Pro" panose="020B0504020202020204" pitchFamily="34" charset="0"/>
                <a:ea typeface="Calibri" panose="020F0502020204030204" pitchFamily="34" charset="0"/>
                <a:cs typeface="Calibri" panose="020F0502020204030204" pitchFamily="34" charset="0"/>
              </a:rPr>
              <a:t>crystal</a:t>
            </a:r>
            <a:r>
              <a:rPr lang="es-ES" sz="1600" dirty="0">
                <a:latin typeface="Avenir Next LT Pro" panose="020B0504020202020204" pitchFamily="34" charset="0"/>
                <a:ea typeface="Calibri" panose="020F0502020204030204" pitchFamily="34" charset="0"/>
                <a:cs typeface="Calibri" panose="020F0502020204030204" pitchFamily="34" charset="0"/>
              </a:rPr>
              <a:t> </a:t>
            </a:r>
            <a:r>
              <a:rPr lang="es-ES" sz="1600" dirty="0" err="1">
                <a:latin typeface="Avenir Next LT Pro" panose="020B0504020202020204" pitchFamily="34" charset="0"/>
                <a:ea typeface="Calibri" panose="020F0502020204030204" pitchFamily="34" charset="0"/>
                <a:cs typeface="Calibri" panose="020F0502020204030204" pitchFamily="34" charset="0"/>
              </a:rPr>
              <a:t>is</a:t>
            </a:r>
            <a:r>
              <a:rPr lang="es-ES" sz="1600" dirty="0">
                <a:latin typeface="Avenir Next LT Pro" panose="020B0504020202020204" pitchFamily="34" charset="0"/>
                <a:ea typeface="Calibri" panose="020F0502020204030204" pitchFamily="34" charset="0"/>
                <a:cs typeface="Calibri" panose="020F0502020204030204" pitchFamily="34" charset="0"/>
              </a:rPr>
              <a:t> </a:t>
            </a:r>
            <a:r>
              <a:rPr lang="es-ES" sz="1600" dirty="0" err="1">
                <a:latin typeface="Avenir Next LT Pro" panose="020B0504020202020204" pitchFamily="34" charset="0"/>
                <a:ea typeface="Calibri" panose="020F0502020204030204" pitchFamily="34" charset="0"/>
                <a:cs typeface="Calibri" panose="020F0502020204030204" pitchFamily="34" charset="0"/>
              </a:rPr>
              <a:t>coupled</a:t>
            </a:r>
            <a:r>
              <a:rPr lang="es-ES" sz="1600" dirty="0">
                <a:latin typeface="Avenir Next LT Pro" panose="020B0504020202020204" pitchFamily="34" charset="0"/>
                <a:ea typeface="Calibri" panose="020F0502020204030204" pitchFamily="34" charset="0"/>
                <a:cs typeface="Calibri" panose="020F0502020204030204" pitchFamily="34" charset="0"/>
              </a:rPr>
              <a:t> </a:t>
            </a:r>
            <a:r>
              <a:rPr lang="es-ES" sz="1600" dirty="0" err="1">
                <a:latin typeface="Avenir Next LT Pro" panose="020B0504020202020204" pitchFamily="34" charset="0"/>
                <a:ea typeface="Calibri" panose="020F0502020204030204" pitchFamily="34" charset="0"/>
                <a:cs typeface="Calibri" panose="020F0502020204030204" pitchFamily="34" charset="0"/>
              </a:rPr>
              <a:t>to</a:t>
            </a:r>
            <a:r>
              <a:rPr lang="es-ES" sz="1600" dirty="0">
                <a:latin typeface="Avenir Next LT Pro" panose="020B0504020202020204" pitchFamily="34" charset="0"/>
                <a:ea typeface="Calibri" panose="020F0502020204030204" pitchFamily="34" charset="0"/>
                <a:cs typeface="Calibri" panose="020F0502020204030204" pitchFamily="34" charset="0"/>
              </a:rPr>
              <a:t> </a:t>
            </a:r>
            <a:r>
              <a:rPr lang="es-ES" sz="1600" dirty="0" err="1">
                <a:latin typeface="Avenir Next LT Pro" panose="020B0504020202020204" pitchFamily="34" charset="0"/>
                <a:ea typeface="Calibri" panose="020F0502020204030204" pitchFamily="34" charset="0"/>
                <a:cs typeface="Calibri" panose="020F0502020204030204" pitchFamily="34" charset="0"/>
              </a:rPr>
              <a:t>two</a:t>
            </a:r>
            <a:r>
              <a:rPr lang="es-ES" sz="1600" dirty="0">
                <a:latin typeface="Avenir Next LT Pro" panose="020B0504020202020204" pitchFamily="34" charset="0"/>
                <a:ea typeface="Calibri" panose="020F0502020204030204" pitchFamily="34" charset="0"/>
                <a:cs typeface="Calibri" panose="020F0502020204030204" pitchFamily="34" charset="0"/>
              </a:rPr>
              <a:t> </a:t>
            </a:r>
            <a:r>
              <a:rPr lang="es-ES" sz="1600" dirty="0" err="1">
                <a:latin typeface="Avenir Next LT Pro" panose="020B0504020202020204" pitchFamily="34" charset="0"/>
                <a:ea typeface="Calibri" panose="020F0502020204030204" pitchFamily="34" charset="0"/>
                <a:cs typeface="Calibri" panose="020F0502020204030204" pitchFamily="34" charset="0"/>
              </a:rPr>
              <a:t>high</a:t>
            </a:r>
            <a:r>
              <a:rPr lang="es-ES" sz="1600" dirty="0">
                <a:latin typeface="Avenir Next LT Pro" panose="020B0504020202020204" pitchFamily="34" charset="0"/>
                <a:ea typeface="Calibri" panose="020F0502020204030204" pitchFamily="34" charset="0"/>
                <a:cs typeface="Calibri" panose="020F0502020204030204" pitchFamily="34" charset="0"/>
              </a:rPr>
              <a:t> QE </a:t>
            </a:r>
            <a:r>
              <a:rPr lang="es-ES" sz="1600" dirty="0" err="1">
                <a:latin typeface="Avenir Next LT Pro" panose="020B0504020202020204" pitchFamily="34" charset="0"/>
                <a:ea typeface="Calibri" panose="020F0502020204030204" pitchFamily="34" charset="0"/>
                <a:cs typeface="Calibri" panose="020F0502020204030204" pitchFamily="34" charset="0"/>
              </a:rPr>
              <a:t>PMTs</a:t>
            </a:r>
            <a:r>
              <a:rPr lang="es-ES" sz="1600" dirty="0">
                <a:latin typeface="Avenir Next LT Pro" panose="020B0504020202020204" pitchFamily="34" charset="0"/>
                <a:ea typeface="Calibri" panose="020F0502020204030204" pitchFamily="34" charset="0"/>
                <a:cs typeface="Calibri" panose="020F0502020204030204" pitchFamily="34" charset="0"/>
              </a:rPr>
              <a:t>.</a:t>
            </a:r>
          </a:p>
          <a:p>
            <a:pPr>
              <a:buFont typeface="Wingdings" panose="05000000000000000000" pitchFamily="2" charset="2"/>
              <a:buChar char="v"/>
            </a:pPr>
            <a:r>
              <a:rPr lang="es-ES" sz="1600" dirty="0">
                <a:latin typeface="Avenir Next LT Pro" panose="020B0504020202020204" pitchFamily="34" charset="0"/>
                <a:ea typeface="Calibri" panose="020F0502020204030204" pitchFamily="34" charset="0"/>
                <a:cs typeface="Calibri" panose="020F0502020204030204" pitchFamily="34" charset="0"/>
              </a:rPr>
              <a:t>High light </a:t>
            </a:r>
            <a:r>
              <a:rPr lang="es-ES" sz="1600" dirty="0" err="1">
                <a:latin typeface="Avenir Next LT Pro" panose="020B0504020202020204" pitchFamily="34" charset="0"/>
                <a:ea typeface="Calibri" panose="020F0502020204030204" pitchFamily="34" charset="0"/>
                <a:cs typeface="Calibri" panose="020F0502020204030204" pitchFamily="34" charset="0"/>
              </a:rPr>
              <a:t>collection</a:t>
            </a:r>
            <a:r>
              <a:rPr lang="es-ES" sz="1600" dirty="0">
                <a:latin typeface="Avenir Next LT Pro" panose="020B0504020202020204" pitchFamily="34" charset="0"/>
                <a:ea typeface="Calibri" panose="020F0502020204030204" pitchFamily="34" charset="0"/>
                <a:cs typeface="Calibri" panose="020F0502020204030204" pitchFamily="34" charset="0"/>
              </a:rPr>
              <a:t>: 15 </a:t>
            </a:r>
            <a:r>
              <a:rPr lang="es-ES" sz="1600" dirty="0" err="1">
                <a:latin typeface="Avenir Next LT Pro" panose="020B0504020202020204" pitchFamily="34" charset="0"/>
                <a:ea typeface="Calibri" panose="020F0502020204030204" pitchFamily="34" charset="0"/>
                <a:cs typeface="Calibri" panose="020F0502020204030204" pitchFamily="34" charset="0"/>
              </a:rPr>
              <a:t>phe</a:t>
            </a:r>
            <a:r>
              <a:rPr lang="es-ES" sz="1600" dirty="0">
                <a:latin typeface="Avenir Next LT Pro" panose="020B0504020202020204" pitchFamily="34" charset="0"/>
                <a:ea typeface="Calibri" panose="020F0502020204030204" pitchFamily="34" charset="0"/>
                <a:cs typeface="Calibri" panose="020F0502020204030204" pitchFamily="34" charset="0"/>
              </a:rPr>
              <a:t>/</a:t>
            </a:r>
            <a:r>
              <a:rPr lang="es-ES" sz="1600" dirty="0" err="1">
                <a:latin typeface="Avenir Next LT Pro" panose="020B0504020202020204" pitchFamily="34" charset="0"/>
                <a:ea typeface="Calibri" panose="020F0502020204030204" pitchFamily="34" charset="0"/>
                <a:cs typeface="Calibri" panose="020F0502020204030204" pitchFamily="34" charset="0"/>
              </a:rPr>
              <a:t>keV</a:t>
            </a:r>
            <a:r>
              <a:rPr lang="es-ES" sz="1600" dirty="0">
                <a:latin typeface="Avenir Next LT Pro" panose="020B0504020202020204" pitchFamily="34" charset="0"/>
                <a:ea typeface="Calibri" panose="020F0502020204030204" pitchFamily="34" charset="0"/>
                <a:cs typeface="Calibri" panose="020F0502020204030204" pitchFamily="34" charset="0"/>
              </a:rPr>
              <a:t>.</a:t>
            </a:r>
          </a:p>
          <a:p>
            <a:pPr>
              <a:buFont typeface="Wingdings" panose="05000000000000000000" pitchFamily="2" charset="2"/>
              <a:buChar char="v"/>
            </a:pPr>
            <a:endParaRPr lang="es-ES" sz="1600" dirty="0">
              <a:latin typeface="Avenir Next LT Pro" panose="020B0504020202020204" pitchFamily="34" charset="0"/>
            </a:endParaRPr>
          </a:p>
        </p:txBody>
      </p:sp>
      <p:sp>
        <p:nvSpPr>
          <p:cNvPr id="24" name="Marcador de contenido 2">
            <a:extLst>
              <a:ext uri="{FF2B5EF4-FFF2-40B4-BE49-F238E27FC236}">
                <a16:creationId xmlns:a16="http://schemas.microsoft.com/office/drawing/2014/main" id="{D839AA18-C93C-4541-8428-A074CBA726C1}"/>
              </a:ext>
            </a:extLst>
          </p:cNvPr>
          <p:cNvSpPr txBox="1">
            <a:spLocks/>
          </p:cNvSpPr>
          <p:nvPr/>
        </p:nvSpPr>
        <p:spPr>
          <a:xfrm>
            <a:off x="5708827" y="1133056"/>
            <a:ext cx="627674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endParaRPr lang="es-ES" sz="1600" dirty="0">
              <a:latin typeface="Avenir Next LT Pro" panose="020B0504020202020204" pitchFamily="34" charset="0"/>
            </a:endParaRPr>
          </a:p>
          <a:p>
            <a:pPr>
              <a:buFont typeface="Wingdings" panose="05000000000000000000" pitchFamily="2" charset="2"/>
              <a:buChar char="v"/>
            </a:pPr>
            <a:r>
              <a:rPr lang="es-ES" sz="1600" dirty="0">
                <a:latin typeface="Avenir Next LT Pro" panose="020B0504020202020204" pitchFamily="34" charset="0"/>
              </a:rPr>
              <a:t>Placed at Canfranc </a:t>
            </a:r>
            <a:r>
              <a:rPr lang="es-ES" sz="1600" dirty="0" err="1">
                <a:latin typeface="Avenir Next LT Pro" panose="020B0504020202020204" pitchFamily="34" charset="0"/>
              </a:rPr>
              <a:t>Underground</a:t>
            </a:r>
            <a:r>
              <a:rPr lang="es-ES" sz="1600" dirty="0">
                <a:latin typeface="Avenir Next LT Pro" panose="020B0504020202020204" pitchFamily="34" charset="0"/>
              </a:rPr>
              <a:t> </a:t>
            </a:r>
            <a:r>
              <a:rPr lang="es-ES" sz="1600" dirty="0" err="1">
                <a:latin typeface="Avenir Next LT Pro" panose="020B0504020202020204" pitchFamily="34" charset="0"/>
              </a:rPr>
              <a:t>Laboratory</a:t>
            </a:r>
            <a:r>
              <a:rPr lang="es-ES" sz="1600" dirty="0">
                <a:latin typeface="Avenir Next LT Pro" panose="020B0504020202020204" pitchFamily="34" charset="0"/>
              </a:rPr>
              <a:t>.</a:t>
            </a:r>
          </a:p>
          <a:p>
            <a:pPr>
              <a:buFont typeface="Wingdings" panose="05000000000000000000" pitchFamily="2" charset="2"/>
              <a:buChar char="v"/>
            </a:pPr>
            <a:r>
              <a:rPr lang="es-ES" sz="1600" dirty="0" err="1">
                <a:latin typeface="Avenir Next LT Pro" panose="020B0504020202020204" pitchFamily="34" charset="0"/>
              </a:rPr>
              <a:t>Taking</a:t>
            </a:r>
            <a:r>
              <a:rPr lang="es-ES" sz="1600" dirty="0">
                <a:latin typeface="Avenir Next LT Pro" panose="020B0504020202020204" pitchFamily="34" charset="0"/>
              </a:rPr>
              <a:t> data </a:t>
            </a:r>
            <a:r>
              <a:rPr lang="es-ES" sz="1600" dirty="0" err="1">
                <a:latin typeface="Avenir Next LT Pro" panose="020B0504020202020204" pitchFamily="34" charset="0"/>
              </a:rPr>
              <a:t>since</a:t>
            </a:r>
            <a:r>
              <a:rPr lang="es-ES" sz="1600" dirty="0">
                <a:latin typeface="Avenir Next LT Pro" panose="020B0504020202020204" pitchFamily="34" charset="0"/>
              </a:rPr>
              <a:t> 3rd August 2017.</a:t>
            </a:r>
          </a:p>
          <a:p>
            <a:pPr>
              <a:buFont typeface="Wingdings" panose="05000000000000000000" pitchFamily="2" charset="2"/>
              <a:buChar char="v"/>
            </a:pPr>
            <a:r>
              <a:rPr lang="es-ES" sz="1600" dirty="0">
                <a:latin typeface="Avenir Next LT Pro" panose="020B0504020202020204" pitchFamily="34" charset="0"/>
                <a:ea typeface="Calibri" panose="020F0502020204030204" pitchFamily="34" charset="0"/>
                <a:cs typeface="Calibri" panose="020F0502020204030204" pitchFamily="34" charset="0"/>
              </a:rPr>
              <a:t>GOAL: </a:t>
            </a:r>
            <a:r>
              <a:rPr lang="en-US" sz="1600" b="0" i="0" u="none" strike="noStrike" baseline="0" dirty="0">
                <a:latin typeface="Avenir Next LT Pro" panose="020B0504020202020204" pitchFamily="34" charset="0"/>
              </a:rPr>
              <a:t>establishing a model independent test of DAMA/LIBRA results on the annual modulation signal.</a:t>
            </a: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a:buFont typeface="Wingdings" panose="05000000000000000000" pitchFamily="2" charset="2"/>
              <a:buChar char="v"/>
            </a:pPr>
            <a:endParaRPr lang="es-ES" sz="1600" dirty="0">
              <a:latin typeface="Avenir Next LT Pro" panose="020B0504020202020204" pitchFamily="34" charset="0"/>
            </a:endParaRPr>
          </a:p>
        </p:txBody>
      </p:sp>
      <p:pic>
        <p:nvPicPr>
          <p:cNvPr id="25" name="Imagen 4">
            <a:extLst>
              <a:ext uri="{FF2B5EF4-FFF2-40B4-BE49-F238E27FC236}">
                <a16:creationId xmlns:a16="http://schemas.microsoft.com/office/drawing/2014/main" id="{4371AC35-14CD-4F13-A063-46A960E2E2FD}"/>
              </a:ext>
            </a:extLst>
          </p:cNvPr>
          <p:cNvPicPr>
            <a:picLocks noChangeAspect="1"/>
          </p:cNvPicPr>
          <p:nvPr/>
        </p:nvPicPr>
        <p:blipFill>
          <a:blip r:embed="rId5"/>
          <a:stretch>
            <a:fillRect/>
          </a:stretch>
        </p:blipFill>
        <p:spPr>
          <a:xfrm>
            <a:off x="158894" y="3308725"/>
            <a:ext cx="5509548" cy="3271687"/>
          </a:xfrm>
          <a:prstGeom prst="rect">
            <a:avLst/>
          </a:prstGeom>
        </p:spPr>
      </p:pic>
      <p:sp>
        <p:nvSpPr>
          <p:cNvPr id="3" name="Rectangle 2">
            <a:extLst>
              <a:ext uri="{FF2B5EF4-FFF2-40B4-BE49-F238E27FC236}">
                <a16:creationId xmlns:a16="http://schemas.microsoft.com/office/drawing/2014/main" id="{2FA3EECE-652E-4479-9A1D-87036AA78F54}"/>
              </a:ext>
            </a:extLst>
          </p:cNvPr>
          <p:cNvSpPr/>
          <p:nvPr/>
        </p:nvSpPr>
        <p:spPr>
          <a:xfrm>
            <a:off x="199280" y="3585724"/>
            <a:ext cx="774755" cy="668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Picture 4" descr="ANAIS Experiment | Universidad de Zaragoza">
            <a:extLst>
              <a:ext uri="{FF2B5EF4-FFF2-40B4-BE49-F238E27FC236}">
                <a16:creationId xmlns:a16="http://schemas.microsoft.com/office/drawing/2014/main" id="{30343BE1-70C0-424D-AF2C-3947B1E6B0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27" y="2932043"/>
            <a:ext cx="1246899" cy="1116752"/>
          </a:xfrm>
          <a:prstGeom prst="ellipse">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B7880CB3-995F-43A9-B133-71FE077D7388}"/>
              </a:ext>
            </a:extLst>
          </p:cNvPr>
          <p:cNvSpPr/>
          <p:nvPr/>
        </p:nvSpPr>
        <p:spPr>
          <a:xfrm>
            <a:off x="9208890" y="3752914"/>
            <a:ext cx="377687" cy="375189"/>
          </a:xfrm>
          <a:prstGeom prst="ellipse">
            <a:avLst/>
          </a:prstGeom>
          <a:noFill/>
          <a:ln w="38100">
            <a:solidFill>
              <a:srgbClr val="148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 name="Connector: Curved 5">
            <a:extLst>
              <a:ext uri="{FF2B5EF4-FFF2-40B4-BE49-F238E27FC236}">
                <a16:creationId xmlns:a16="http://schemas.microsoft.com/office/drawing/2014/main" id="{C187D3DD-C582-4700-B751-6A01CAC71127}"/>
              </a:ext>
            </a:extLst>
          </p:cNvPr>
          <p:cNvCxnSpPr>
            <a:cxnSpLocks/>
            <a:stCxn id="4" idx="2"/>
          </p:cNvCxnSpPr>
          <p:nvPr/>
        </p:nvCxnSpPr>
        <p:spPr>
          <a:xfrm rot="10800000" flipV="1">
            <a:off x="4412974" y="3940509"/>
            <a:ext cx="4795916" cy="1613458"/>
          </a:xfrm>
          <a:prstGeom prst="curvedConnector3">
            <a:avLst>
              <a:gd name="adj1" fmla="val 72797"/>
            </a:avLst>
          </a:prstGeom>
          <a:ln w="57150">
            <a:solidFill>
              <a:srgbClr val="1482AC"/>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EAAD727-8788-4ABE-ACAA-0BEC657473BA}"/>
              </a:ext>
            </a:extLst>
          </p:cNvPr>
          <p:cNvPicPr>
            <a:picLocks noChangeAspect="1"/>
          </p:cNvPicPr>
          <p:nvPr/>
        </p:nvPicPr>
        <p:blipFill>
          <a:blip r:embed="rId7"/>
          <a:stretch>
            <a:fillRect/>
          </a:stretch>
        </p:blipFill>
        <p:spPr>
          <a:xfrm>
            <a:off x="5719026" y="4474960"/>
            <a:ext cx="6010149" cy="1517414"/>
          </a:xfrm>
          <a:prstGeom prst="rect">
            <a:avLst/>
          </a:prstGeom>
        </p:spPr>
      </p:pic>
      <p:pic>
        <p:nvPicPr>
          <p:cNvPr id="30" name="Picture 29">
            <a:extLst>
              <a:ext uri="{FF2B5EF4-FFF2-40B4-BE49-F238E27FC236}">
                <a16:creationId xmlns:a16="http://schemas.microsoft.com/office/drawing/2014/main" id="{5041F9F6-A9EB-447A-B07D-F114822706F3}"/>
              </a:ext>
            </a:extLst>
          </p:cNvPr>
          <p:cNvPicPr>
            <a:picLocks noChangeAspect="1"/>
          </p:cNvPicPr>
          <p:nvPr/>
        </p:nvPicPr>
        <p:blipFill>
          <a:blip r:embed="rId8"/>
          <a:stretch>
            <a:fillRect/>
          </a:stretch>
        </p:blipFill>
        <p:spPr>
          <a:xfrm>
            <a:off x="6203837" y="3008583"/>
            <a:ext cx="953574" cy="513034"/>
          </a:xfrm>
          <a:prstGeom prst="rect">
            <a:avLst/>
          </a:prstGeom>
        </p:spPr>
      </p:pic>
      <p:sp>
        <p:nvSpPr>
          <p:cNvPr id="22" name="CuadroTexto 25">
            <a:extLst>
              <a:ext uri="{FF2B5EF4-FFF2-40B4-BE49-F238E27FC236}">
                <a16:creationId xmlns:a16="http://schemas.microsoft.com/office/drawing/2014/main" id="{25542B42-BAA9-492A-97A8-48D6FC58F601}"/>
              </a:ext>
            </a:extLst>
          </p:cNvPr>
          <p:cNvSpPr txBox="1"/>
          <p:nvPr/>
        </p:nvSpPr>
        <p:spPr>
          <a:xfrm>
            <a:off x="6118106" y="6227780"/>
            <a:ext cx="4649627" cy="276999"/>
          </a:xfrm>
          <a:prstGeom prst="rect">
            <a:avLst/>
          </a:prstGeom>
          <a:noFill/>
        </p:spPr>
        <p:txBody>
          <a:bodyPr wrap="square">
            <a:spAutoFit/>
          </a:bodyPr>
          <a:lstStyle/>
          <a:p>
            <a:r>
              <a:rPr lang="es-ES" sz="1200" b="0" i="1" dirty="0" err="1">
                <a:solidFill>
                  <a:schemeClr val="tx1">
                    <a:lumMod val="50000"/>
                    <a:lumOff val="50000"/>
                  </a:schemeClr>
                </a:solidFill>
                <a:effectLst/>
                <a:latin typeface="Avenir Next LT Pro" panose="020B0504020202020204" pitchFamily="34" charset="0"/>
              </a:rPr>
              <a:t>R.Bernabei</a:t>
            </a:r>
            <a:r>
              <a:rPr lang="es-ES" sz="1200" b="0" i="1" dirty="0">
                <a:solidFill>
                  <a:schemeClr val="tx1">
                    <a:lumMod val="50000"/>
                    <a:lumOff val="50000"/>
                  </a:schemeClr>
                </a:solidFill>
                <a:effectLst/>
                <a:latin typeface="Avenir Next LT Pro" panose="020B0504020202020204" pitchFamily="34" charset="0"/>
              </a:rPr>
              <a:t> et al Universe</a:t>
            </a:r>
            <a:r>
              <a:rPr lang="es-ES" sz="1200" b="0" i="0" dirty="0">
                <a:solidFill>
                  <a:schemeClr val="tx1">
                    <a:lumMod val="50000"/>
                    <a:lumOff val="50000"/>
                  </a:schemeClr>
                </a:solidFill>
                <a:effectLst/>
                <a:latin typeface="Avenir Next LT Pro" panose="020B0504020202020204" pitchFamily="34" charset="0"/>
              </a:rPr>
              <a:t> </a:t>
            </a:r>
            <a:r>
              <a:rPr lang="es-ES" sz="1200" i="0" dirty="0">
                <a:solidFill>
                  <a:schemeClr val="tx1">
                    <a:lumMod val="50000"/>
                    <a:lumOff val="50000"/>
                  </a:schemeClr>
                </a:solidFill>
                <a:effectLst/>
                <a:latin typeface="Avenir Next LT Pro" panose="020B0504020202020204" pitchFamily="34" charset="0"/>
              </a:rPr>
              <a:t>2018</a:t>
            </a:r>
            <a:r>
              <a:rPr lang="es-ES" sz="1200" b="0" i="0" dirty="0">
                <a:solidFill>
                  <a:schemeClr val="tx1">
                    <a:lumMod val="50000"/>
                    <a:lumOff val="50000"/>
                  </a:schemeClr>
                </a:solidFill>
                <a:effectLst/>
                <a:latin typeface="Avenir Next LT Pro" panose="020B0504020202020204" pitchFamily="34" charset="0"/>
              </a:rPr>
              <a:t>, </a:t>
            </a:r>
            <a:r>
              <a:rPr lang="es-ES" sz="1200" b="0" i="1" dirty="0">
                <a:solidFill>
                  <a:schemeClr val="tx1">
                    <a:lumMod val="50000"/>
                    <a:lumOff val="50000"/>
                  </a:schemeClr>
                </a:solidFill>
                <a:effectLst/>
                <a:latin typeface="Avenir Next LT Pro" panose="020B0504020202020204" pitchFamily="34" charset="0"/>
              </a:rPr>
              <a:t>4</a:t>
            </a:r>
            <a:r>
              <a:rPr lang="es-ES" sz="1200" b="0" i="0" dirty="0">
                <a:solidFill>
                  <a:schemeClr val="tx1">
                    <a:lumMod val="50000"/>
                    <a:lumOff val="50000"/>
                  </a:schemeClr>
                </a:solidFill>
                <a:effectLst/>
                <a:latin typeface="Avenir Next LT Pro" panose="020B0504020202020204" pitchFamily="34" charset="0"/>
              </a:rPr>
              <a:t>(11), 116</a:t>
            </a:r>
            <a:endParaRPr lang="es-ES" sz="1200" i="1" dirty="0">
              <a:solidFill>
                <a:schemeClr val="tx1">
                  <a:lumMod val="50000"/>
                  <a:lumOff val="50000"/>
                </a:schemeClr>
              </a:solidFill>
              <a:latin typeface="Avenir Next LT Pro" panose="020B0504020202020204" pitchFamily="34" charset="0"/>
            </a:endParaRPr>
          </a:p>
        </p:txBody>
      </p:sp>
      <p:sp>
        <p:nvSpPr>
          <p:cNvPr id="31" name="TextBox 30">
            <a:extLst>
              <a:ext uri="{FF2B5EF4-FFF2-40B4-BE49-F238E27FC236}">
                <a16:creationId xmlns:a16="http://schemas.microsoft.com/office/drawing/2014/main" id="{F1B29883-5BDB-4701-B453-9DFA9E4AB800}"/>
              </a:ext>
            </a:extLst>
          </p:cNvPr>
          <p:cNvSpPr txBox="1"/>
          <p:nvPr/>
        </p:nvSpPr>
        <p:spPr>
          <a:xfrm>
            <a:off x="7650730" y="5831387"/>
            <a:ext cx="2633093" cy="369332"/>
          </a:xfrm>
          <a:prstGeom prst="rect">
            <a:avLst/>
          </a:prstGeom>
          <a:noFill/>
        </p:spPr>
        <p:txBody>
          <a:bodyPr wrap="none" rtlCol="0">
            <a:spAutoFit/>
          </a:bodyPr>
          <a:lstStyle/>
          <a:p>
            <a:r>
              <a:rPr lang="es-ES" dirty="0">
                <a:latin typeface="Avenir Next LT Pro" panose="020B0504020202020204" pitchFamily="34" charset="0"/>
              </a:rPr>
              <a:t>ROI: [1-6] and [2-6] </a:t>
            </a:r>
            <a:r>
              <a:rPr lang="es-ES" dirty="0" err="1">
                <a:latin typeface="Avenir Next LT Pro" panose="020B0504020202020204" pitchFamily="34" charset="0"/>
              </a:rPr>
              <a:t>keV</a:t>
            </a:r>
            <a:endParaRPr lang="es-ES" dirty="0">
              <a:latin typeface="Avenir Next LT Pro" panose="020B0504020202020204" pitchFamily="34" charset="0"/>
            </a:endParaRPr>
          </a:p>
        </p:txBody>
      </p:sp>
      <p:sp>
        <p:nvSpPr>
          <p:cNvPr id="5" name="Slide Number Placeholder 4">
            <a:extLst>
              <a:ext uri="{FF2B5EF4-FFF2-40B4-BE49-F238E27FC236}">
                <a16:creationId xmlns:a16="http://schemas.microsoft.com/office/drawing/2014/main" id="{9C9A13F4-65B4-86AA-9BD5-0F91E8EA579D}"/>
              </a:ext>
            </a:extLst>
          </p:cNvPr>
          <p:cNvSpPr>
            <a:spLocks noGrp="1"/>
          </p:cNvSpPr>
          <p:nvPr>
            <p:ph type="sldNum" sz="quarter" idx="12"/>
          </p:nvPr>
        </p:nvSpPr>
        <p:spPr/>
        <p:txBody>
          <a:bodyPr/>
          <a:lstStyle/>
          <a:p>
            <a:fld id="{2FE8697C-D1FD-459D-ACB5-E382E08FA6DA}" type="slidenum">
              <a:rPr lang="es-ES" smtClean="0"/>
              <a:t>11</a:t>
            </a:fld>
            <a:endParaRPr lang="es-ES"/>
          </a:p>
        </p:txBody>
      </p:sp>
    </p:spTree>
    <p:extLst>
      <p:ext uri="{BB962C8B-B14F-4D97-AF65-F5344CB8AC3E}">
        <p14:creationId xmlns:p14="http://schemas.microsoft.com/office/powerpoint/2010/main" val="171763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AIS-112 - Wikipedia">
            <a:extLst>
              <a:ext uri="{FF2B5EF4-FFF2-40B4-BE49-F238E27FC236}">
                <a16:creationId xmlns:a16="http://schemas.microsoft.com/office/drawing/2014/main" id="{63209506-23FF-4587-B798-AA7D5B0DD7A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36078" y="1070476"/>
            <a:ext cx="3919427" cy="2204678"/>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ANAIS-112</a:t>
            </a:r>
          </a:p>
        </p:txBody>
      </p:sp>
      <p:sp>
        <p:nvSpPr>
          <p:cNvPr id="26" name="Marcador de contenido 2">
            <a:extLst>
              <a:ext uri="{FF2B5EF4-FFF2-40B4-BE49-F238E27FC236}">
                <a16:creationId xmlns:a16="http://schemas.microsoft.com/office/drawing/2014/main" id="{AF5B2DBB-3077-4213-A4FC-B9FA133F12DF}"/>
              </a:ext>
            </a:extLst>
          </p:cNvPr>
          <p:cNvSpPr txBox="1">
            <a:spLocks/>
          </p:cNvSpPr>
          <p:nvPr/>
        </p:nvSpPr>
        <p:spPr>
          <a:xfrm>
            <a:off x="250674" y="1055637"/>
            <a:ext cx="6116413" cy="6025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accent1">
                    <a:lumMod val="75000"/>
                  </a:schemeClr>
                </a:solidFill>
                <a:latin typeface="Avenir Next LT Pro" panose="020B0504020202020204" pitchFamily="34" charset="0"/>
              </a:rPr>
              <a:t>Shielding configuration</a:t>
            </a:r>
          </a:p>
        </p:txBody>
      </p:sp>
      <mc:AlternateContent xmlns:mc="http://schemas.openxmlformats.org/markup-compatibility/2006" xmlns:a14="http://schemas.microsoft.com/office/drawing/2010/main">
        <mc:Choice Requires="a14">
          <p:sp>
            <p:nvSpPr>
              <p:cNvPr id="28" name="Marcador de contenido 2">
                <a:extLst>
                  <a:ext uri="{FF2B5EF4-FFF2-40B4-BE49-F238E27FC236}">
                    <a16:creationId xmlns:a16="http://schemas.microsoft.com/office/drawing/2014/main" id="{8F07E427-9BED-44F8-B8A3-FE9DD2E141BC}"/>
                  </a:ext>
                </a:extLst>
              </p:cNvPr>
              <p:cNvSpPr txBox="1">
                <a:spLocks/>
              </p:cNvSpPr>
              <p:nvPr/>
            </p:nvSpPr>
            <p:spPr>
              <a:xfrm>
                <a:off x="7404651" y="1120458"/>
                <a:ext cx="4470621" cy="55425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accent1">
                        <a:lumMod val="75000"/>
                      </a:schemeClr>
                    </a:solidFill>
                    <a:latin typeface="Avenir Next LT Pro" panose="020B0504020202020204" pitchFamily="34" charset="0"/>
                  </a:rPr>
                  <a:t>Energy calibration</a:t>
                </a:r>
              </a:p>
              <a:p>
                <a:pPr>
                  <a:buFont typeface="Wingdings" panose="05000000000000000000" pitchFamily="2" charset="2"/>
                  <a:buChar char="v"/>
                </a:pPr>
                <a:r>
                  <a:rPr lang="es-ES" sz="1600" dirty="0">
                    <a:latin typeface="Avenir Next LT Pro" panose="020B0504020202020204" pitchFamily="34" charset="0"/>
                  </a:rPr>
                  <a:t>Low </a:t>
                </a:r>
                <a:r>
                  <a:rPr lang="es-ES" sz="1600" dirty="0" err="1">
                    <a:latin typeface="Avenir Next LT Pro" panose="020B0504020202020204" pitchFamily="34" charset="0"/>
                  </a:rPr>
                  <a:t>energy</a:t>
                </a:r>
                <a:r>
                  <a:rPr lang="es-ES" sz="1600" dirty="0">
                    <a:latin typeface="Avenir Next LT Pro" panose="020B0504020202020204" pitchFamily="34" charset="0"/>
                  </a:rPr>
                  <a:t> </a:t>
                </a:r>
                <a:r>
                  <a:rPr lang="es-ES" sz="1600" dirty="0" err="1">
                    <a:latin typeface="Avenir Next LT Pro" panose="020B0504020202020204" pitchFamily="34" charset="0"/>
                  </a:rPr>
                  <a:t>calibration</a:t>
                </a:r>
                <a:r>
                  <a:rPr lang="es-ES" sz="1600" dirty="0">
                    <a:latin typeface="Avenir Next LT Pro" panose="020B0504020202020204" pitchFamily="34" charset="0"/>
                  </a:rPr>
                  <a:t>: </a:t>
                </a:r>
                <a:r>
                  <a:rPr lang="es-ES" sz="1600" dirty="0" err="1">
                    <a:latin typeface="Avenir Next LT Pro" panose="020B0504020202020204" pitchFamily="34" charset="0"/>
                  </a:rPr>
                  <a:t>our</a:t>
                </a:r>
                <a:r>
                  <a:rPr lang="es-ES" sz="1600" dirty="0">
                    <a:latin typeface="Avenir Next LT Pro" panose="020B0504020202020204" pitchFamily="34" charset="0"/>
                  </a:rPr>
                  <a:t> ROI </a:t>
                </a:r>
                <a:r>
                  <a:rPr lang="es-ES" sz="1600" dirty="0" err="1">
                    <a:latin typeface="Avenir Next LT Pro" panose="020B0504020202020204" pitchFamily="34" charset="0"/>
                  </a:rPr>
                  <a:t>is</a:t>
                </a:r>
                <a:r>
                  <a:rPr lang="es-ES" sz="1600" dirty="0">
                    <a:latin typeface="Avenir Next LT Pro" panose="020B0504020202020204" pitchFamily="34" charset="0"/>
                  </a:rPr>
                  <a:t> </a:t>
                </a:r>
                <a:r>
                  <a:rPr lang="es-ES" sz="1600" dirty="0" err="1">
                    <a:latin typeface="Avenir Next LT Pro" panose="020B0504020202020204" pitchFamily="34" charset="0"/>
                  </a:rPr>
                  <a:t>from</a:t>
                </a:r>
                <a:r>
                  <a:rPr lang="es-ES" sz="1600" dirty="0">
                    <a:latin typeface="Avenir Next LT Pro" panose="020B0504020202020204" pitchFamily="34" charset="0"/>
                  </a:rPr>
                  <a:t> 1 </a:t>
                </a:r>
                <a:r>
                  <a:rPr lang="es-ES" sz="1600" dirty="0" err="1">
                    <a:latin typeface="Avenir Next LT Pro" panose="020B0504020202020204" pitchFamily="34" charset="0"/>
                  </a:rPr>
                  <a:t>to</a:t>
                </a:r>
                <a:r>
                  <a:rPr lang="es-ES" sz="1600" dirty="0">
                    <a:latin typeface="Avenir Next LT Pro" panose="020B0504020202020204" pitchFamily="34" charset="0"/>
                  </a:rPr>
                  <a:t> 6 </a:t>
                </a:r>
                <a:r>
                  <a:rPr lang="es-ES" sz="1600" dirty="0" err="1">
                    <a:latin typeface="Avenir Next LT Pro" panose="020B0504020202020204" pitchFamily="34" charset="0"/>
                  </a:rPr>
                  <a:t>keV</a:t>
                </a:r>
                <a:r>
                  <a:rPr lang="es-ES" sz="1600" dirty="0">
                    <a:latin typeface="Avenir Next LT Pro" panose="020B0504020202020204" pitchFamily="34" charset="0"/>
                  </a:rPr>
                  <a:t>.</a:t>
                </a:r>
              </a:p>
              <a:p>
                <a:pPr>
                  <a:buFont typeface="Wingdings" panose="05000000000000000000" pitchFamily="2" charset="2"/>
                  <a:buChar char="v"/>
                </a:pPr>
                <a:r>
                  <a:rPr lang="es-ES" sz="1600" dirty="0">
                    <a:latin typeface="Avenir Next LT Pro" panose="020B0504020202020204" pitchFamily="34" charset="0"/>
                  </a:rPr>
                  <a:t>Modules </a:t>
                </a:r>
                <a:r>
                  <a:rPr lang="es-ES" sz="1600" dirty="0" err="1">
                    <a:latin typeface="Avenir Next LT Pro" panose="020B0504020202020204" pitchFamily="34" charset="0"/>
                  </a:rPr>
                  <a:t>equipped</a:t>
                </a:r>
                <a:r>
                  <a:rPr lang="es-ES" sz="1600" dirty="0">
                    <a:latin typeface="Avenir Next LT Pro" panose="020B0504020202020204" pitchFamily="34" charset="0"/>
                  </a:rPr>
                  <a:t> </a:t>
                </a:r>
                <a:r>
                  <a:rPr lang="es-ES" sz="1600" dirty="0" err="1">
                    <a:latin typeface="Avenir Next LT Pro" panose="020B0504020202020204" pitchFamily="34" charset="0"/>
                  </a:rPr>
                  <a:t>with</a:t>
                </a:r>
                <a:r>
                  <a:rPr lang="es-ES" sz="1600" dirty="0">
                    <a:latin typeface="Avenir Next LT Pro" panose="020B0504020202020204" pitchFamily="34" charset="0"/>
                  </a:rPr>
                  <a:t> a </a:t>
                </a:r>
                <a:r>
                  <a:rPr lang="es-ES" sz="1600" dirty="0" err="1">
                    <a:latin typeface="Avenir Next LT Pro" panose="020B0504020202020204" pitchFamily="34" charset="0"/>
                  </a:rPr>
                  <a:t>mylar</a:t>
                </a:r>
                <a:r>
                  <a:rPr lang="es-ES" sz="1600" dirty="0">
                    <a:latin typeface="Avenir Next LT Pro" panose="020B0504020202020204" pitchFamily="34" charset="0"/>
                  </a:rPr>
                  <a:t> </a:t>
                </a:r>
                <a:r>
                  <a:rPr lang="es-ES" sz="1600" dirty="0" err="1">
                    <a:latin typeface="Avenir Next LT Pro" panose="020B0504020202020204" pitchFamily="34" charset="0"/>
                  </a:rPr>
                  <a:t>window</a:t>
                </a:r>
                <a:r>
                  <a:rPr lang="es-ES" sz="1600" dirty="0">
                    <a:latin typeface="Avenir Next LT Pro" panose="020B0504020202020204" pitchFamily="34" charset="0"/>
                  </a:rPr>
                  <a:t>: </a:t>
                </a:r>
                <a:r>
                  <a:rPr lang="es-ES" sz="1600" dirty="0" err="1">
                    <a:latin typeface="Avenir Next LT Pro" panose="020B0504020202020204" pitchFamily="34" charset="0"/>
                  </a:rPr>
                  <a:t>external</a:t>
                </a:r>
                <a:r>
                  <a:rPr lang="es-ES" sz="1600" dirty="0">
                    <a:latin typeface="Avenir Next LT Pro" panose="020B0504020202020204" pitchFamily="34" charset="0"/>
                  </a:rPr>
                  <a:t> </a:t>
                </a:r>
                <a:r>
                  <a:rPr lang="es-ES" sz="1600" dirty="0" err="1">
                    <a:latin typeface="Avenir Next LT Pro" panose="020B0504020202020204" pitchFamily="34" charset="0"/>
                  </a:rPr>
                  <a:t>source</a:t>
                </a:r>
                <a:r>
                  <a:rPr lang="es-ES" sz="1600" dirty="0">
                    <a:latin typeface="Avenir Next LT Pro" panose="020B0504020202020204" pitchFamily="34" charset="0"/>
                  </a:rPr>
                  <a:t> </a:t>
                </a:r>
                <a:r>
                  <a:rPr lang="es-ES" sz="1600" dirty="0" err="1">
                    <a:latin typeface="Avenir Next LT Pro" panose="020B0504020202020204" pitchFamily="34" charset="0"/>
                  </a:rPr>
                  <a:t>of</a:t>
                </a:r>
                <a:r>
                  <a:rPr lang="es-ES" sz="1600" dirty="0">
                    <a:latin typeface="Avenir Next LT Pro" panose="020B0504020202020204" pitchFamily="34" charset="0"/>
                  </a:rPr>
                  <a:t> </a:t>
                </a:r>
                <a:r>
                  <a:rPr lang="es-ES" sz="1600" baseline="30000" dirty="0">
                    <a:latin typeface="Avenir Next LT Pro" panose="020B0504020202020204" pitchFamily="34" charset="0"/>
                  </a:rPr>
                  <a:t>109</a:t>
                </a:r>
                <a:r>
                  <a:rPr lang="es-ES" sz="1600" dirty="0">
                    <a:latin typeface="Avenir Next LT Pro" panose="020B0504020202020204" pitchFamily="34" charset="0"/>
                  </a:rPr>
                  <a:t>Cd (</a:t>
                </a:r>
                <a:r>
                  <a:rPr lang="es-ES" sz="1600" dirty="0" err="1">
                    <a:latin typeface="Avenir Next LT Pro" panose="020B0504020202020204" pitchFamily="34" charset="0"/>
                  </a:rPr>
                  <a:t>producing</a:t>
                </a:r>
                <a:r>
                  <a:rPr lang="es-ES" sz="1600" dirty="0">
                    <a:latin typeface="Avenir Next LT Pro" panose="020B0504020202020204" pitchFamily="34" charset="0"/>
                  </a:rPr>
                  <a:t> 3 </a:t>
                </a:r>
                <a:r>
                  <a:rPr lang="es-ES" sz="1600" dirty="0" err="1">
                    <a:latin typeface="Avenir Next LT Pro" panose="020B0504020202020204" pitchFamily="34" charset="0"/>
                  </a:rPr>
                  <a:t>peaks</a:t>
                </a:r>
                <a:r>
                  <a:rPr lang="es-ES" sz="1600" dirty="0">
                    <a:latin typeface="Avenir Next LT Pro" panose="020B0504020202020204" pitchFamily="34" charset="0"/>
                  </a:rPr>
                  <a:t> </a:t>
                </a:r>
                <a:r>
                  <a:rPr lang="es-ES" sz="1600" dirty="0" err="1">
                    <a:latin typeface="Avenir Next LT Pro" panose="020B0504020202020204" pitchFamily="34" charset="0"/>
                  </a:rPr>
                  <a:t>below</a:t>
                </a:r>
                <a:r>
                  <a:rPr lang="es-ES" sz="1600" dirty="0">
                    <a:latin typeface="Avenir Next LT Pro" panose="020B0504020202020204" pitchFamily="34" charset="0"/>
                  </a:rPr>
                  <a:t> 100 </a:t>
                </a:r>
                <a:r>
                  <a:rPr lang="es-ES" sz="1600" dirty="0" err="1">
                    <a:latin typeface="Avenir Next LT Pro" panose="020B0504020202020204" pitchFamily="34" charset="0"/>
                  </a:rPr>
                  <a:t>keV</a:t>
                </a:r>
                <a:r>
                  <a:rPr lang="es-ES" sz="1600" dirty="0">
                    <a:latin typeface="Avenir Next LT Pro" panose="020B0504020202020204" pitchFamily="34" charset="0"/>
                  </a:rPr>
                  <a:t>).</a:t>
                </a:r>
              </a:p>
              <a:p>
                <a:pPr>
                  <a:buFont typeface="Wingdings" panose="05000000000000000000" pitchFamily="2" charset="2"/>
                  <a:buChar char="v"/>
                </a:pPr>
                <a:endParaRPr lang="es-ES" sz="1600" dirty="0">
                  <a:latin typeface="Avenir Next LT Pro" panose="020B0504020202020204" pitchFamily="34" charset="0"/>
                </a:endParaRPr>
              </a:p>
              <a:p>
                <a:pPr>
                  <a:buFont typeface="Wingdings" panose="05000000000000000000" pitchFamily="2" charset="2"/>
                  <a:buChar char="v"/>
                </a:pPr>
                <a:endParaRPr lang="es-ES" sz="1600" dirty="0">
                  <a:latin typeface="Avenir Next LT Pro" panose="020B0504020202020204" pitchFamily="34" charset="0"/>
                </a:endParaRPr>
              </a:p>
              <a:p>
                <a:pPr>
                  <a:buFont typeface="Wingdings" panose="05000000000000000000" pitchFamily="2" charset="2"/>
                  <a:buChar char="v"/>
                </a:pPr>
                <a:endParaRPr lang="es-ES" sz="1600" dirty="0">
                  <a:latin typeface="Avenir Next LT Pro" panose="020B0504020202020204" pitchFamily="34" charset="0"/>
                </a:endParaRPr>
              </a:p>
              <a:p>
                <a:pPr>
                  <a:buFont typeface="Wingdings" panose="05000000000000000000" pitchFamily="2" charset="2"/>
                  <a:buChar char="v"/>
                </a:pPr>
                <a:endParaRPr lang="es-ES" sz="1600" dirty="0">
                  <a:latin typeface="Avenir Next LT Pro" panose="020B0504020202020204" pitchFamily="34" charset="0"/>
                </a:endParaRPr>
              </a:p>
              <a:p>
                <a:pPr marL="0" indent="0">
                  <a:buNone/>
                </a:pPr>
                <a:endParaRPr lang="es-ES" sz="1600" dirty="0">
                  <a:latin typeface="Avenir Next LT Pro" panose="020B0504020202020204" pitchFamily="34" charset="0"/>
                </a:endParaRPr>
              </a:p>
              <a:p>
                <a:pPr marL="0" indent="0">
                  <a:buNone/>
                </a:pPr>
                <a:endParaRPr lang="es-ES" sz="1600" dirty="0">
                  <a:latin typeface="Avenir Next LT Pro" panose="020B0504020202020204" pitchFamily="34" charset="0"/>
                </a:endParaRPr>
              </a:p>
              <a:p>
                <a:pPr>
                  <a:buFont typeface="Wingdings" panose="05000000000000000000" pitchFamily="2" charset="2"/>
                  <a:buChar char="v"/>
                </a:pPr>
                <a:r>
                  <a:rPr lang="es-ES" sz="1600" dirty="0" err="1">
                    <a:latin typeface="Avenir Next LT Pro" panose="020B0504020202020204" pitchFamily="34" charset="0"/>
                  </a:rPr>
                  <a:t>Calibration</a:t>
                </a:r>
                <a:r>
                  <a:rPr lang="es-ES" sz="1600" dirty="0">
                    <a:latin typeface="Avenir Next LT Pro" panose="020B0504020202020204" pitchFamily="34" charset="0"/>
                  </a:rPr>
                  <a:t> </a:t>
                </a:r>
                <a:r>
                  <a:rPr lang="es-ES" sz="1600" dirty="0" err="1">
                    <a:latin typeface="Avenir Next LT Pro" panose="020B0504020202020204" pitchFamily="34" charset="0"/>
                  </a:rPr>
                  <a:t>with</a:t>
                </a:r>
                <a:r>
                  <a:rPr lang="es-ES" sz="1600" dirty="0">
                    <a:latin typeface="Avenir Next LT Pro" panose="020B0504020202020204" pitchFamily="34" charset="0"/>
                  </a:rPr>
                  <a:t> </a:t>
                </a:r>
                <a:r>
                  <a:rPr lang="es-ES" sz="1600" dirty="0" err="1">
                    <a:latin typeface="Avenir Next LT Pro" panose="020B0504020202020204" pitchFamily="34" charset="0"/>
                  </a:rPr>
                  <a:t>internal</a:t>
                </a:r>
                <a:r>
                  <a:rPr lang="es-ES" sz="1600" dirty="0">
                    <a:latin typeface="Avenir Next LT Pro" panose="020B0504020202020204" pitchFamily="34" charset="0"/>
                  </a:rPr>
                  <a:t> </a:t>
                </a:r>
                <a:r>
                  <a:rPr lang="es-ES" sz="1600" dirty="0" err="1">
                    <a:latin typeface="Avenir Next LT Pro" panose="020B0504020202020204" pitchFamily="34" charset="0"/>
                  </a:rPr>
                  <a:t>sources</a:t>
                </a:r>
                <a:r>
                  <a:rPr lang="es-ES" sz="1600" dirty="0">
                    <a:latin typeface="Avenir Next LT Pro" panose="020B0504020202020204" pitchFamily="34" charset="0"/>
                  </a:rPr>
                  <a:t> (</a:t>
                </a:r>
                <a:r>
                  <a:rPr lang="es-ES" sz="1600" dirty="0" err="1">
                    <a:latin typeface="Avenir Next LT Pro" panose="020B0504020202020204" pitchFamily="34" charset="0"/>
                  </a:rPr>
                  <a:t>selected</a:t>
                </a:r>
                <a:r>
                  <a:rPr lang="es-ES" sz="1600" dirty="0">
                    <a:latin typeface="Avenir Next LT Pro" panose="020B0504020202020204" pitchFamily="34" charset="0"/>
                  </a:rPr>
                  <a:t> </a:t>
                </a:r>
                <a:r>
                  <a:rPr lang="es-ES" sz="1600" dirty="0" err="1">
                    <a:latin typeface="Avenir Next LT Pro" panose="020B0504020202020204" pitchFamily="34" charset="0"/>
                  </a:rPr>
                  <a:t>by</a:t>
                </a:r>
                <a:r>
                  <a:rPr lang="es-ES" sz="1600" dirty="0">
                    <a:latin typeface="Avenir Next LT Pro" panose="020B0504020202020204" pitchFamily="34" charset="0"/>
                  </a:rPr>
                  <a:t> </a:t>
                </a:r>
                <a:r>
                  <a:rPr lang="es-ES" sz="1600" dirty="0" err="1">
                    <a:latin typeface="Avenir Next LT Pro" panose="020B0504020202020204" pitchFamily="34" charset="0"/>
                  </a:rPr>
                  <a:t>coincidence</a:t>
                </a:r>
                <a:r>
                  <a:rPr lang="es-ES" sz="1600" dirty="0">
                    <a:latin typeface="Avenir Next LT Pro" panose="020B0504020202020204" pitchFamily="34" charset="0"/>
                  </a:rPr>
                  <a:t> </a:t>
                </a:r>
                <a:r>
                  <a:rPr lang="es-ES" sz="1600" dirty="0" err="1">
                    <a:latin typeface="Avenir Next LT Pro" panose="020B0504020202020204" pitchFamily="34" charset="0"/>
                  </a:rPr>
                  <a:t>with</a:t>
                </a:r>
                <a:r>
                  <a:rPr lang="es-ES" sz="1600" dirty="0">
                    <a:latin typeface="Avenir Next LT Pro" panose="020B0504020202020204" pitchFamily="34" charset="0"/>
                  </a:rPr>
                  <a:t> a HE gamma):</a:t>
                </a:r>
              </a:p>
              <a:p>
                <a:pPr lvl="1">
                  <a:lnSpc>
                    <a:spcPct val="150000"/>
                  </a:lnSpc>
                  <a:buFont typeface="Wingdings" panose="05000000000000000000" pitchFamily="2" charset="2"/>
                  <a:buChar char="§"/>
                </a:pPr>
                <a:r>
                  <a:rPr lang="es-ES" sz="1400" dirty="0">
                    <a:latin typeface="Avenir Next LT Pro" panose="020B0504020202020204" pitchFamily="34" charset="0"/>
                  </a:rPr>
                  <a:t>K-40: 3.2 </a:t>
                </a:r>
                <a:r>
                  <a:rPr lang="es-ES" sz="1400" dirty="0" err="1">
                    <a:latin typeface="Avenir Next LT Pro" panose="020B0504020202020204" pitchFamily="34" charset="0"/>
                  </a:rPr>
                  <a:t>keV</a:t>
                </a:r>
                <a:r>
                  <a:rPr lang="es-ES" sz="1400" dirty="0">
                    <a:latin typeface="Avenir Next LT Pro" panose="020B0504020202020204" pitchFamily="34" charset="0"/>
                  </a:rPr>
                  <a:t> and 1460.8 </a:t>
                </a:r>
                <a:r>
                  <a:rPr lang="es-ES" sz="1400" dirty="0" err="1">
                    <a:latin typeface="Avenir Next LT Pro" panose="020B0504020202020204" pitchFamily="34" charset="0"/>
                  </a:rPr>
                  <a:t>keV</a:t>
                </a:r>
                <a:r>
                  <a:rPr lang="es-ES" sz="1400" dirty="0">
                    <a:latin typeface="Avenir Next LT Pro" panose="020B0504020202020204" pitchFamily="34" charset="0"/>
                  </a:rPr>
                  <a:t> </a:t>
                </a:r>
                <a14:m>
                  <m:oMath xmlns:m="http://schemas.openxmlformats.org/officeDocument/2006/math">
                    <m:r>
                      <a:rPr lang="es-ES" sz="1400" b="0" i="1" smtClean="0">
                        <a:latin typeface="Cambria Math" panose="02040503050406030204" pitchFamily="18" charset="0"/>
                      </a:rPr>
                      <m:t>𝛾</m:t>
                    </m:r>
                  </m:oMath>
                </a14:m>
                <a:endParaRPr lang="es-ES" sz="1400" dirty="0">
                  <a:latin typeface="Avenir Next LT Pro" panose="020B0504020202020204" pitchFamily="34" charset="0"/>
                </a:endParaRPr>
              </a:p>
              <a:p>
                <a:pPr lvl="1">
                  <a:lnSpc>
                    <a:spcPct val="150000"/>
                  </a:lnSpc>
                  <a:buFont typeface="Wingdings" panose="05000000000000000000" pitchFamily="2" charset="2"/>
                  <a:buChar char="§"/>
                </a:pPr>
                <a:r>
                  <a:rPr lang="es-ES" sz="1400" dirty="0">
                    <a:latin typeface="Avenir Next LT Pro" panose="020B0504020202020204" pitchFamily="34" charset="0"/>
                  </a:rPr>
                  <a:t>Na-22: 0.9 </a:t>
                </a:r>
                <a:r>
                  <a:rPr lang="es-ES" sz="1400" dirty="0" err="1">
                    <a:latin typeface="Avenir Next LT Pro" panose="020B0504020202020204" pitchFamily="34" charset="0"/>
                  </a:rPr>
                  <a:t>keV</a:t>
                </a:r>
                <a:r>
                  <a:rPr lang="es-ES" sz="1400" dirty="0">
                    <a:latin typeface="Avenir Next LT Pro" panose="020B0504020202020204" pitchFamily="34" charset="0"/>
                  </a:rPr>
                  <a:t> and 1274.5 keV </a:t>
                </a:r>
                <a14:m>
                  <m:oMath xmlns:m="http://schemas.openxmlformats.org/officeDocument/2006/math">
                    <m:r>
                      <a:rPr lang="es-ES" sz="1400" b="0" i="1" smtClean="0">
                        <a:latin typeface="Cambria Math" panose="02040503050406030204" pitchFamily="18" charset="0"/>
                      </a:rPr>
                      <m:t>𝛾</m:t>
                    </m:r>
                  </m:oMath>
                </a14:m>
                <a:endParaRPr lang="es-ES" sz="1600" dirty="0">
                  <a:latin typeface="Avenir Next LT Pro" panose="020B0504020202020204" pitchFamily="34" charset="0"/>
                </a:endParaRPr>
              </a:p>
            </p:txBody>
          </p:sp>
        </mc:Choice>
        <mc:Fallback xmlns="">
          <p:sp>
            <p:nvSpPr>
              <p:cNvPr id="28" name="Marcador de contenido 2">
                <a:extLst>
                  <a:ext uri="{FF2B5EF4-FFF2-40B4-BE49-F238E27FC236}">
                    <a16:creationId xmlns:a16="http://schemas.microsoft.com/office/drawing/2014/main" id="{8F07E427-9BED-44F8-B8A3-FE9DD2E141BC}"/>
                  </a:ext>
                </a:extLst>
              </p:cNvPr>
              <p:cNvSpPr txBox="1">
                <a:spLocks noRot="1" noChangeAspect="1" noMove="1" noResize="1" noEditPoints="1" noAdjustHandles="1" noChangeArrowheads="1" noChangeShapeType="1" noTextEdit="1"/>
              </p:cNvSpPr>
              <p:nvPr/>
            </p:nvSpPr>
            <p:spPr>
              <a:xfrm>
                <a:off x="7404651" y="1120458"/>
                <a:ext cx="4470621" cy="5542579"/>
              </a:xfrm>
              <a:prstGeom prst="rect">
                <a:avLst/>
              </a:prstGeom>
              <a:blipFill>
                <a:blip r:embed="rId4"/>
                <a:stretch>
                  <a:fillRect l="-1228" t="-1100" r="-682"/>
                </a:stretch>
              </a:blipFill>
            </p:spPr>
            <p:txBody>
              <a:bodyPr/>
              <a:lstStyle/>
              <a:p>
                <a:r>
                  <a:rPr lang="es-ES">
                    <a:noFill/>
                  </a:rPr>
                  <a:t> </a:t>
                </a:r>
              </a:p>
            </p:txBody>
          </p:sp>
        </mc:Fallback>
      </mc:AlternateContent>
      <p:pic>
        <p:nvPicPr>
          <p:cNvPr id="6" name="Picture 5">
            <a:extLst>
              <a:ext uri="{FF2B5EF4-FFF2-40B4-BE49-F238E27FC236}">
                <a16:creationId xmlns:a16="http://schemas.microsoft.com/office/drawing/2014/main" id="{5434B402-1EB7-4B8A-9A05-3623EA898446}"/>
              </a:ext>
            </a:extLst>
          </p:cNvPr>
          <p:cNvPicPr>
            <a:picLocks noChangeAspect="1"/>
          </p:cNvPicPr>
          <p:nvPr/>
        </p:nvPicPr>
        <p:blipFill>
          <a:blip r:embed="rId5"/>
          <a:stretch>
            <a:fillRect/>
          </a:stretch>
        </p:blipFill>
        <p:spPr>
          <a:xfrm>
            <a:off x="101386" y="3538330"/>
            <a:ext cx="4586725" cy="3124707"/>
          </a:xfrm>
          <a:prstGeom prst="rect">
            <a:avLst/>
          </a:prstGeom>
        </p:spPr>
      </p:pic>
      <p:pic>
        <p:nvPicPr>
          <p:cNvPr id="7" name="Picture 6">
            <a:extLst>
              <a:ext uri="{FF2B5EF4-FFF2-40B4-BE49-F238E27FC236}">
                <a16:creationId xmlns:a16="http://schemas.microsoft.com/office/drawing/2014/main" id="{77F006A8-28AF-4AB3-9F16-7E88748F9830}"/>
              </a:ext>
            </a:extLst>
          </p:cNvPr>
          <p:cNvPicPr>
            <a:picLocks noChangeAspect="1"/>
          </p:cNvPicPr>
          <p:nvPr/>
        </p:nvPicPr>
        <p:blipFill rotWithShape="1">
          <a:blip r:embed="rId6"/>
          <a:srcRect t="56926" b="-1"/>
          <a:stretch/>
        </p:blipFill>
        <p:spPr>
          <a:xfrm>
            <a:off x="316727" y="1582675"/>
            <a:ext cx="2532179" cy="1565246"/>
          </a:xfrm>
          <a:prstGeom prst="roundRect">
            <a:avLst>
              <a:gd name="adj" fmla="val 11587"/>
            </a:avLst>
          </a:prstGeom>
        </p:spPr>
      </p:pic>
      <p:sp>
        <p:nvSpPr>
          <p:cNvPr id="9" name="TextBox 8">
            <a:extLst>
              <a:ext uri="{FF2B5EF4-FFF2-40B4-BE49-F238E27FC236}">
                <a16:creationId xmlns:a16="http://schemas.microsoft.com/office/drawing/2014/main" id="{A0CC0EC7-DA1C-4A5A-90FC-A005E627D4F5}"/>
              </a:ext>
            </a:extLst>
          </p:cNvPr>
          <p:cNvSpPr txBox="1"/>
          <p:nvPr/>
        </p:nvSpPr>
        <p:spPr>
          <a:xfrm>
            <a:off x="316726" y="2905780"/>
            <a:ext cx="2490183" cy="523220"/>
          </a:xfrm>
          <a:prstGeom prst="rect">
            <a:avLst/>
          </a:prstGeom>
          <a:solidFill>
            <a:schemeClr val="bg1"/>
          </a:solidFill>
          <a:ln w="38100">
            <a:solidFill>
              <a:schemeClr val="tx1">
                <a:lumMod val="50000"/>
                <a:lumOff val="50000"/>
              </a:schemeClr>
            </a:solidFill>
          </a:ln>
        </p:spPr>
        <p:txBody>
          <a:bodyPr wrap="square" rtlCol="0">
            <a:spAutoFit/>
          </a:bodyPr>
          <a:lstStyle/>
          <a:p>
            <a:r>
              <a:rPr lang="es-ES" sz="1400" b="1" dirty="0">
                <a:latin typeface="Avenir Next LT Pro" panose="020B0504020202020204" pitchFamily="34" charset="0"/>
              </a:rPr>
              <a:t>Gamma </a:t>
            </a:r>
            <a:r>
              <a:rPr lang="es-ES" sz="1400" b="1" dirty="0" err="1">
                <a:latin typeface="Avenir Next LT Pro" panose="020B0504020202020204" pitchFamily="34" charset="0"/>
              </a:rPr>
              <a:t>shielding</a:t>
            </a:r>
            <a:r>
              <a:rPr lang="es-ES" sz="1400" dirty="0">
                <a:latin typeface="Avenir Next LT Pro" panose="020B0504020202020204" pitchFamily="34" charset="0"/>
              </a:rPr>
              <a:t>: </a:t>
            </a:r>
            <a:r>
              <a:rPr lang="en-US" sz="1400" dirty="0">
                <a:latin typeface="Avenir Next LT Pro" panose="020B0504020202020204" pitchFamily="34" charset="0"/>
              </a:rPr>
              <a:t>10 cm of ancient Pb + 20 cm of Pb</a:t>
            </a:r>
            <a:r>
              <a:rPr lang="es-ES" sz="1400" dirty="0">
                <a:latin typeface="Avenir Next LT Pro" panose="020B0504020202020204" pitchFamily="34" charset="0"/>
              </a:rPr>
              <a:t>.</a:t>
            </a:r>
          </a:p>
        </p:txBody>
      </p:sp>
      <p:sp>
        <p:nvSpPr>
          <p:cNvPr id="18" name="TextBox 17">
            <a:extLst>
              <a:ext uri="{FF2B5EF4-FFF2-40B4-BE49-F238E27FC236}">
                <a16:creationId xmlns:a16="http://schemas.microsoft.com/office/drawing/2014/main" id="{91A9455C-0AC8-46C7-A93B-117B9F2621DE}"/>
              </a:ext>
            </a:extLst>
          </p:cNvPr>
          <p:cNvSpPr txBox="1"/>
          <p:nvPr/>
        </p:nvSpPr>
        <p:spPr>
          <a:xfrm>
            <a:off x="4077407" y="4138494"/>
            <a:ext cx="1834796" cy="523220"/>
          </a:xfrm>
          <a:prstGeom prst="rect">
            <a:avLst/>
          </a:prstGeom>
          <a:solidFill>
            <a:schemeClr val="bg1"/>
          </a:solidFill>
          <a:ln w="38100">
            <a:solidFill>
              <a:srgbClr val="00B050"/>
            </a:solidFill>
          </a:ln>
        </p:spPr>
        <p:txBody>
          <a:bodyPr wrap="square" rtlCol="0">
            <a:spAutoFit/>
          </a:bodyPr>
          <a:lstStyle/>
          <a:p>
            <a:r>
              <a:rPr lang="es-ES" sz="1400" b="1" dirty="0">
                <a:latin typeface="Avenir Next LT Pro" panose="020B0504020202020204" pitchFamily="34" charset="0"/>
              </a:rPr>
              <a:t>Anti-Rn box</a:t>
            </a:r>
            <a:r>
              <a:rPr lang="es-ES" sz="1400" dirty="0">
                <a:latin typeface="Avenir Next LT Pro" panose="020B0504020202020204" pitchFamily="34" charset="0"/>
              </a:rPr>
              <a:t>: </a:t>
            </a:r>
            <a:r>
              <a:rPr lang="es-ES" sz="1400" dirty="0" err="1">
                <a:latin typeface="Avenir Next LT Pro" panose="020B0504020202020204" pitchFamily="34" charset="0"/>
              </a:rPr>
              <a:t>filled</a:t>
            </a:r>
            <a:r>
              <a:rPr lang="es-ES" sz="1400" dirty="0">
                <a:latin typeface="Avenir Next LT Pro" panose="020B0504020202020204" pitchFamily="34" charset="0"/>
              </a:rPr>
              <a:t> </a:t>
            </a:r>
            <a:r>
              <a:rPr lang="es-ES" sz="1400" dirty="0" err="1">
                <a:latin typeface="Avenir Next LT Pro" panose="020B0504020202020204" pitchFamily="34" charset="0"/>
              </a:rPr>
              <a:t>with</a:t>
            </a:r>
            <a:r>
              <a:rPr lang="es-ES" sz="1400" dirty="0">
                <a:latin typeface="Avenir Next LT Pro" panose="020B0504020202020204" pitchFamily="34" charset="0"/>
              </a:rPr>
              <a:t> N2 gas.</a:t>
            </a:r>
          </a:p>
        </p:txBody>
      </p:sp>
      <p:sp>
        <p:nvSpPr>
          <p:cNvPr id="19" name="TextBox 18">
            <a:extLst>
              <a:ext uri="{FF2B5EF4-FFF2-40B4-BE49-F238E27FC236}">
                <a16:creationId xmlns:a16="http://schemas.microsoft.com/office/drawing/2014/main" id="{F8D85310-3A50-46CC-8848-19193A7CBD83}"/>
              </a:ext>
            </a:extLst>
          </p:cNvPr>
          <p:cNvSpPr txBox="1"/>
          <p:nvPr/>
        </p:nvSpPr>
        <p:spPr>
          <a:xfrm>
            <a:off x="3236079" y="2719506"/>
            <a:ext cx="1835631" cy="954107"/>
          </a:xfrm>
          <a:prstGeom prst="rect">
            <a:avLst/>
          </a:prstGeom>
          <a:solidFill>
            <a:schemeClr val="bg1"/>
          </a:solidFill>
          <a:ln w="38100">
            <a:solidFill>
              <a:srgbClr val="7030A0"/>
            </a:solidFill>
          </a:ln>
        </p:spPr>
        <p:txBody>
          <a:bodyPr wrap="square" rtlCol="0">
            <a:spAutoFit/>
          </a:bodyPr>
          <a:lstStyle/>
          <a:p>
            <a:r>
              <a:rPr lang="es-ES" sz="1400" b="1" dirty="0" err="1">
                <a:latin typeface="Avenir Next LT Pro" panose="020B0504020202020204" pitchFamily="34" charset="0"/>
              </a:rPr>
              <a:t>Neutron</a:t>
            </a:r>
            <a:r>
              <a:rPr lang="es-ES" sz="1400" b="1" dirty="0">
                <a:latin typeface="Avenir Next LT Pro" panose="020B0504020202020204" pitchFamily="34" charset="0"/>
              </a:rPr>
              <a:t> </a:t>
            </a:r>
            <a:r>
              <a:rPr lang="es-ES" sz="1400" b="1" dirty="0" err="1">
                <a:latin typeface="Avenir Next LT Pro" panose="020B0504020202020204" pitchFamily="34" charset="0"/>
              </a:rPr>
              <a:t>shielding</a:t>
            </a:r>
            <a:r>
              <a:rPr lang="es-ES" sz="1400" dirty="0">
                <a:latin typeface="Avenir Next LT Pro" panose="020B0504020202020204" pitchFamily="34" charset="0"/>
              </a:rPr>
              <a:t>: mixture </a:t>
            </a:r>
            <a:r>
              <a:rPr lang="es-ES" sz="1400" dirty="0" err="1">
                <a:latin typeface="Avenir Next LT Pro" panose="020B0504020202020204" pitchFamily="34" charset="0"/>
              </a:rPr>
              <a:t>of</a:t>
            </a:r>
            <a:r>
              <a:rPr lang="es-ES" sz="1400" dirty="0">
                <a:latin typeface="Avenir Next LT Pro" panose="020B0504020202020204" pitchFamily="34" charset="0"/>
              </a:rPr>
              <a:t> PE/</a:t>
            </a:r>
            <a:r>
              <a:rPr lang="es-ES" sz="1400" dirty="0" err="1">
                <a:latin typeface="Avenir Next LT Pro" panose="020B0504020202020204" pitchFamily="34" charset="0"/>
              </a:rPr>
              <a:t>water</a:t>
            </a:r>
            <a:r>
              <a:rPr lang="es-ES" sz="1400" dirty="0">
                <a:latin typeface="Avenir Next LT Pro" panose="020B0504020202020204" pitchFamily="34" charset="0"/>
              </a:rPr>
              <a:t> </a:t>
            </a:r>
            <a:r>
              <a:rPr lang="es-ES" sz="1400" dirty="0" err="1">
                <a:latin typeface="Avenir Next LT Pro" panose="020B0504020202020204" pitchFamily="34" charset="0"/>
              </a:rPr>
              <a:t>tanks</a:t>
            </a:r>
            <a:r>
              <a:rPr lang="es-ES" sz="1400" dirty="0">
                <a:latin typeface="Avenir Next LT Pro" panose="020B0504020202020204" pitchFamily="34" charset="0"/>
              </a:rPr>
              <a:t> </a:t>
            </a:r>
            <a:r>
              <a:rPr lang="es-ES" sz="1400" dirty="0" err="1">
                <a:latin typeface="Avenir Next LT Pro" panose="020B0504020202020204" pitchFamily="34" charset="0"/>
              </a:rPr>
              <a:t>with</a:t>
            </a:r>
            <a:r>
              <a:rPr lang="es-ES" sz="1400" dirty="0">
                <a:latin typeface="Avenir Next LT Pro" panose="020B0504020202020204" pitchFamily="34" charset="0"/>
              </a:rPr>
              <a:t> 40 cm </a:t>
            </a:r>
            <a:r>
              <a:rPr lang="es-ES" sz="1400" dirty="0" err="1">
                <a:latin typeface="Avenir Next LT Pro" panose="020B0504020202020204" pitchFamily="34" charset="0"/>
              </a:rPr>
              <a:t>of</a:t>
            </a:r>
            <a:r>
              <a:rPr lang="es-ES" sz="1400" dirty="0">
                <a:latin typeface="Avenir Next LT Pro" panose="020B0504020202020204" pitchFamily="34" charset="0"/>
              </a:rPr>
              <a:t> </a:t>
            </a:r>
            <a:r>
              <a:rPr lang="es-ES" sz="1400" dirty="0" err="1">
                <a:latin typeface="Avenir Next LT Pro" panose="020B0504020202020204" pitchFamily="34" charset="0"/>
              </a:rPr>
              <a:t>thickness</a:t>
            </a:r>
            <a:r>
              <a:rPr lang="es-ES" sz="1400" dirty="0">
                <a:latin typeface="Avenir Next LT Pro" panose="020B0504020202020204" pitchFamily="34" charset="0"/>
              </a:rPr>
              <a:t>.</a:t>
            </a:r>
          </a:p>
        </p:txBody>
      </p:sp>
      <p:sp>
        <p:nvSpPr>
          <p:cNvPr id="20" name="TextBox 19">
            <a:extLst>
              <a:ext uri="{FF2B5EF4-FFF2-40B4-BE49-F238E27FC236}">
                <a16:creationId xmlns:a16="http://schemas.microsoft.com/office/drawing/2014/main" id="{60981645-38A2-484A-81CA-041EE830B084}"/>
              </a:ext>
            </a:extLst>
          </p:cNvPr>
          <p:cNvSpPr txBox="1"/>
          <p:nvPr/>
        </p:nvSpPr>
        <p:spPr>
          <a:xfrm>
            <a:off x="3758869" y="5493486"/>
            <a:ext cx="2608218" cy="1169551"/>
          </a:xfrm>
          <a:prstGeom prst="rect">
            <a:avLst/>
          </a:prstGeom>
          <a:solidFill>
            <a:schemeClr val="bg1"/>
          </a:solidFill>
          <a:ln w="38100">
            <a:solidFill>
              <a:srgbClr val="FB6EA6"/>
            </a:solidFill>
          </a:ln>
        </p:spPr>
        <p:txBody>
          <a:bodyPr wrap="square" rtlCol="0">
            <a:spAutoFit/>
          </a:bodyPr>
          <a:lstStyle/>
          <a:p>
            <a:r>
              <a:rPr lang="es-ES" sz="1400" b="1" dirty="0">
                <a:latin typeface="Avenir Next LT Pro" panose="020B0504020202020204" pitchFamily="34" charset="0"/>
              </a:rPr>
              <a:t>Muon </a:t>
            </a:r>
            <a:r>
              <a:rPr lang="es-ES" sz="1400" b="1" dirty="0" err="1">
                <a:latin typeface="Avenir Next LT Pro" panose="020B0504020202020204" pitchFamily="34" charset="0"/>
              </a:rPr>
              <a:t>vetoes</a:t>
            </a:r>
            <a:r>
              <a:rPr lang="es-ES" sz="1400" dirty="0">
                <a:latin typeface="Avenir Next LT Pro" panose="020B0504020202020204" pitchFamily="34" charset="0"/>
              </a:rPr>
              <a:t>: </a:t>
            </a:r>
            <a:r>
              <a:rPr lang="es-ES" sz="1400" dirty="0" err="1">
                <a:latin typeface="Avenir Next LT Pro" panose="020B0504020202020204" pitchFamily="34" charset="0"/>
              </a:rPr>
              <a:t>plastic</a:t>
            </a:r>
            <a:r>
              <a:rPr lang="es-ES" sz="1400" dirty="0">
                <a:latin typeface="Avenir Next LT Pro" panose="020B0504020202020204" pitchFamily="34" charset="0"/>
              </a:rPr>
              <a:t> </a:t>
            </a:r>
            <a:r>
              <a:rPr lang="es-ES" sz="1400" dirty="0" err="1">
                <a:latin typeface="Avenir Next LT Pro" panose="020B0504020202020204" pitchFamily="34" charset="0"/>
              </a:rPr>
              <a:t>scintillators</a:t>
            </a:r>
            <a:r>
              <a:rPr lang="es-ES" sz="1400" dirty="0">
                <a:latin typeface="Avenir Next LT Pro" panose="020B0504020202020204" pitchFamily="34" charset="0"/>
              </a:rPr>
              <a:t> </a:t>
            </a:r>
            <a:r>
              <a:rPr lang="es-ES" sz="1400" dirty="0" err="1">
                <a:latin typeface="Avenir Next LT Pro" panose="020B0504020202020204" pitchFamily="34" charset="0"/>
              </a:rPr>
              <a:t>around</a:t>
            </a:r>
            <a:r>
              <a:rPr lang="es-ES" sz="1400" dirty="0">
                <a:latin typeface="Avenir Next LT Pro" panose="020B0504020202020204" pitchFamily="34" charset="0"/>
              </a:rPr>
              <a:t> </a:t>
            </a:r>
            <a:r>
              <a:rPr lang="es-ES" sz="1400" dirty="0" err="1">
                <a:latin typeface="Avenir Next LT Pro" panose="020B0504020202020204" pitchFamily="34" charset="0"/>
              </a:rPr>
              <a:t>the</a:t>
            </a:r>
            <a:r>
              <a:rPr lang="es-ES" sz="1400" dirty="0">
                <a:latin typeface="Avenir Next LT Pro" panose="020B0504020202020204" pitchFamily="34" charset="0"/>
              </a:rPr>
              <a:t> </a:t>
            </a:r>
            <a:r>
              <a:rPr lang="es-ES" sz="1400" dirty="0" err="1">
                <a:latin typeface="Avenir Next LT Pro" panose="020B0504020202020204" pitchFamily="34" charset="0"/>
              </a:rPr>
              <a:t>inner</a:t>
            </a:r>
            <a:r>
              <a:rPr lang="es-ES" sz="1400" dirty="0">
                <a:latin typeface="Avenir Next LT Pro" panose="020B0504020202020204" pitchFamily="34" charset="0"/>
              </a:rPr>
              <a:t> detector </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events</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arriving</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within</a:t>
            </a:r>
            <a:r>
              <a:rPr lang="es-ES" sz="1400" dirty="0">
                <a:latin typeface="Avenir Next LT Pro" panose="020B0504020202020204" pitchFamily="34" charset="0"/>
                <a:ea typeface="Calibri" panose="020F0502020204030204" pitchFamily="34" charset="0"/>
                <a:cs typeface="Calibri" panose="020F0502020204030204" pitchFamily="34" charset="0"/>
              </a:rPr>
              <a:t> 1 s </a:t>
            </a:r>
            <a:r>
              <a:rPr lang="es-ES" sz="1400" dirty="0" err="1">
                <a:latin typeface="Avenir Next LT Pro" panose="020B0504020202020204" pitchFamily="34" charset="0"/>
                <a:ea typeface="Calibri" panose="020F0502020204030204" pitchFamily="34" charset="0"/>
                <a:cs typeface="Calibri" panose="020F0502020204030204" pitchFamily="34" charset="0"/>
              </a:rPr>
              <a:t>from</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the</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detection</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of</a:t>
            </a:r>
            <a:r>
              <a:rPr lang="es-ES" sz="1400" dirty="0">
                <a:latin typeface="Avenir Next LT Pro" panose="020B0504020202020204" pitchFamily="34" charset="0"/>
                <a:ea typeface="Calibri" panose="020F0502020204030204" pitchFamily="34" charset="0"/>
                <a:cs typeface="Calibri" panose="020F0502020204030204" pitchFamily="34" charset="0"/>
              </a:rPr>
              <a:t> a µ are removed.</a:t>
            </a:r>
            <a:endParaRPr lang="es-ES" sz="1400" dirty="0">
              <a:latin typeface="Avenir Next LT Pro" panose="020B0504020202020204" pitchFamily="34" charset="0"/>
            </a:endParaRPr>
          </a:p>
        </p:txBody>
      </p:sp>
      <p:cxnSp>
        <p:nvCxnSpPr>
          <p:cNvPr id="11" name="Connector: Curved 10">
            <a:extLst>
              <a:ext uri="{FF2B5EF4-FFF2-40B4-BE49-F238E27FC236}">
                <a16:creationId xmlns:a16="http://schemas.microsoft.com/office/drawing/2014/main" id="{960F0BA8-D321-4C0F-A33C-4B069A121A48}"/>
              </a:ext>
            </a:extLst>
          </p:cNvPr>
          <p:cNvCxnSpPr>
            <a:cxnSpLocks/>
            <a:stCxn id="9" idx="2"/>
          </p:cNvCxnSpPr>
          <p:nvPr/>
        </p:nvCxnSpPr>
        <p:spPr>
          <a:xfrm rot="16200000" flipH="1">
            <a:off x="1531313" y="3459505"/>
            <a:ext cx="1441174" cy="1380164"/>
          </a:xfrm>
          <a:prstGeom prst="curvedConnector3">
            <a:avLst>
              <a:gd name="adj1" fmla="val 50000"/>
            </a:avLst>
          </a:prstGeom>
          <a:ln w="38100">
            <a:solidFill>
              <a:srgbClr val="7F7F7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67BC975B-A38B-449C-9DA9-48158A4C8039}"/>
              </a:ext>
            </a:extLst>
          </p:cNvPr>
          <p:cNvCxnSpPr>
            <a:cxnSpLocks/>
            <a:stCxn id="19" idx="1"/>
          </p:cNvCxnSpPr>
          <p:nvPr/>
        </p:nvCxnSpPr>
        <p:spPr>
          <a:xfrm rot="10800000" flipV="1">
            <a:off x="2770159" y="3196559"/>
            <a:ext cx="465921" cy="792301"/>
          </a:xfrm>
          <a:prstGeom prst="curvedConnector2">
            <a:avLst/>
          </a:prstGeom>
          <a:ln w="381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3F521E71-F28C-4557-BA61-2E1F56E29ED8}"/>
              </a:ext>
            </a:extLst>
          </p:cNvPr>
          <p:cNvCxnSpPr>
            <a:cxnSpLocks/>
            <a:stCxn id="18" idx="1"/>
          </p:cNvCxnSpPr>
          <p:nvPr/>
        </p:nvCxnSpPr>
        <p:spPr>
          <a:xfrm rot="10800000" flipV="1">
            <a:off x="2394753" y="4400104"/>
            <a:ext cx="1682655" cy="1408630"/>
          </a:xfrm>
          <a:prstGeom prst="curvedConnector3">
            <a:avLst>
              <a:gd name="adj1" fmla="val 50000"/>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922560AB-F870-41B4-9367-EC2EF51BE935}"/>
              </a:ext>
            </a:extLst>
          </p:cNvPr>
          <p:cNvCxnSpPr>
            <a:cxnSpLocks/>
            <a:stCxn id="20" idx="1"/>
          </p:cNvCxnSpPr>
          <p:nvPr/>
        </p:nvCxnSpPr>
        <p:spPr>
          <a:xfrm rot="10800000">
            <a:off x="3236079" y="5553386"/>
            <a:ext cx="522790" cy="524877"/>
          </a:xfrm>
          <a:prstGeom prst="curvedConnector2">
            <a:avLst/>
          </a:prstGeom>
          <a:ln w="38100">
            <a:solidFill>
              <a:srgbClr val="FB6EA6"/>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8EFC8E7-C6FC-4E14-986F-7E62994AD4FB}"/>
              </a:ext>
            </a:extLst>
          </p:cNvPr>
          <p:cNvPicPr>
            <a:picLocks noChangeAspect="1"/>
          </p:cNvPicPr>
          <p:nvPr/>
        </p:nvPicPr>
        <p:blipFill>
          <a:blip r:embed="rId7"/>
          <a:stretch>
            <a:fillRect/>
          </a:stretch>
        </p:blipFill>
        <p:spPr>
          <a:xfrm>
            <a:off x="8183364" y="2752371"/>
            <a:ext cx="2913193" cy="2064140"/>
          </a:xfrm>
          <a:prstGeom prst="rect">
            <a:avLst/>
          </a:prstGeom>
        </p:spPr>
      </p:pic>
      <p:sp>
        <p:nvSpPr>
          <p:cNvPr id="3" name="Slide Number Placeholder 2">
            <a:extLst>
              <a:ext uri="{FF2B5EF4-FFF2-40B4-BE49-F238E27FC236}">
                <a16:creationId xmlns:a16="http://schemas.microsoft.com/office/drawing/2014/main" id="{40191643-07B5-0885-81C9-605FBDC817AC}"/>
              </a:ext>
            </a:extLst>
          </p:cNvPr>
          <p:cNvSpPr>
            <a:spLocks noGrp="1"/>
          </p:cNvSpPr>
          <p:nvPr>
            <p:ph type="sldNum" sz="quarter" idx="12"/>
          </p:nvPr>
        </p:nvSpPr>
        <p:spPr/>
        <p:txBody>
          <a:bodyPr/>
          <a:lstStyle/>
          <a:p>
            <a:fld id="{2FE8697C-D1FD-459D-ACB5-E382E08FA6DA}" type="slidenum">
              <a:rPr lang="es-ES" smtClean="0"/>
              <a:t>12</a:t>
            </a:fld>
            <a:endParaRPr lang="es-ES"/>
          </a:p>
        </p:txBody>
      </p:sp>
    </p:spTree>
    <p:extLst>
      <p:ext uri="{BB962C8B-B14F-4D97-AF65-F5344CB8AC3E}">
        <p14:creationId xmlns:p14="http://schemas.microsoft.com/office/powerpoint/2010/main" val="279802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ANAIS-112: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event</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selection</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17" name="Content Placeholder 2">
            <a:extLst>
              <a:ext uri="{FF2B5EF4-FFF2-40B4-BE49-F238E27FC236}">
                <a16:creationId xmlns:a16="http://schemas.microsoft.com/office/drawing/2014/main" id="{26BC6C16-0E48-4DA4-B590-CABDCB1BB459}"/>
              </a:ext>
            </a:extLst>
          </p:cNvPr>
          <p:cNvSpPr>
            <a:spLocks noGrp="1"/>
          </p:cNvSpPr>
          <p:nvPr>
            <p:ph idx="1"/>
          </p:nvPr>
        </p:nvSpPr>
        <p:spPr>
          <a:xfrm>
            <a:off x="215882" y="1048520"/>
            <a:ext cx="5719586" cy="5619010"/>
          </a:xfrm>
        </p:spPr>
        <p:txBody>
          <a:bodyPr>
            <a:normAutofit/>
          </a:bodyPr>
          <a:lstStyle/>
          <a:p>
            <a:pPr marL="45720" indent="0">
              <a:lnSpc>
                <a:spcPct val="100000"/>
              </a:lnSpc>
              <a:buNone/>
            </a:pPr>
            <a:r>
              <a:rPr lang="en-GB" sz="1400" dirty="0">
                <a:latin typeface="Avenir Next LT Pro" panose="020B0504020202020204" pitchFamily="34" charset="0"/>
              </a:rPr>
              <a:t>At present ANAIS-112 sensitivity is constrained by anomalous light events attributed to the PMTs:</a:t>
            </a:r>
            <a:endParaRPr lang="es-ES" sz="1400" dirty="0">
              <a:latin typeface="Avenir Next LT Pro" panose="020B0504020202020204" pitchFamily="34" charset="0"/>
            </a:endParaRPr>
          </a:p>
          <a:p>
            <a:pPr marL="331470" indent="-285750">
              <a:lnSpc>
                <a:spcPct val="100000"/>
              </a:lnSpc>
              <a:buFont typeface="Wingdings" panose="05000000000000000000" pitchFamily="2" charset="2"/>
              <a:buChar char="§"/>
            </a:pPr>
            <a:r>
              <a:rPr lang="es-ES" sz="1400" dirty="0" err="1">
                <a:latin typeface="Avenir Next LT Pro" panose="020B0504020202020204" pitchFamily="34" charset="0"/>
                <a:ea typeface="Calibri" panose="020F0502020204030204" pitchFamily="34" charset="0"/>
                <a:cs typeface="Calibri" panose="020F0502020204030204" pitchFamily="34" charset="0"/>
              </a:rPr>
              <a:t>They</a:t>
            </a:r>
            <a:r>
              <a:rPr lang="es-ES" sz="1400" dirty="0">
                <a:latin typeface="Avenir Next LT Pro" panose="020B0504020202020204" pitchFamily="34" charset="0"/>
                <a:ea typeface="Calibri" panose="020F0502020204030204" pitchFamily="34" charset="0"/>
                <a:cs typeface="Calibri" panose="020F0502020204030204" pitchFamily="34" charset="0"/>
              </a:rPr>
              <a:t> are </a:t>
            </a:r>
            <a:r>
              <a:rPr lang="es-ES" sz="1400" dirty="0" err="1">
                <a:latin typeface="Avenir Next LT Pro" panose="020B0504020202020204" pitchFamily="34" charset="0"/>
                <a:ea typeface="Calibri" panose="020F0502020204030204" pitchFamily="34" charset="0"/>
                <a:cs typeface="Calibri" panose="020F0502020204030204" pitchFamily="34" charset="0"/>
              </a:rPr>
              <a:t>dominating</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the</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event</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rate</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below</a:t>
            </a:r>
            <a:r>
              <a:rPr lang="es-ES" sz="1400" dirty="0">
                <a:latin typeface="Avenir Next LT Pro" panose="020B0504020202020204" pitchFamily="34" charset="0"/>
                <a:ea typeface="Calibri" panose="020F0502020204030204" pitchFamily="34" charset="0"/>
                <a:cs typeface="Calibri" panose="020F0502020204030204" pitchFamily="34" charset="0"/>
              </a:rPr>
              <a:t> 10 </a:t>
            </a:r>
            <a:r>
              <a:rPr lang="es-ES" sz="1400" dirty="0" err="1">
                <a:latin typeface="Avenir Next LT Pro" panose="020B0504020202020204" pitchFamily="34" charset="0"/>
                <a:ea typeface="Calibri" panose="020F0502020204030204" pitchFamily="34" charset="0"/>
                <a:cs typeface="Calibri" panose="020F0502020204030204" pitchFamily="34" charset="0"/>
              </a:rPr>
              <a:t>keV</a:t>
            </a:r>
            <a:r>
              <a:rPr lang="es-ES" sz="1400" dirty="0">
                <a:latin typeface="Avenir Next LT Pro" panose="020B0504020202020204" pitchFamily="34" charset="0"/>
                <a:ea typeface="Calibri" panose="020F0502020204030204" pitchFamily="34" charset="0"/>
                <a:cs typeface="Calibri" panose="020F0502020204030204" pitchFamily="34" charset="0"/>
              </a:rPr>
              <a:t>.</a:t>
            </a:r>
          </a:p>
          <a:p>
            <a:pPr marL="331470" indent="-285750">
              <a:lnSpc>
                <a:spcPct val="100000"/>
              </a:lnSpc>
            </a:pP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marL="331470" indent="-285750">
              <a:lnSpc>
                <a:spcPct val="100000"/>
              </a:lnSpc>
            </a:pP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marL="331470" indent="-285750">
              <a:lnSpc>
                <a:spcPct val="100000"/>
              </a:lnSpc>
            </a:pP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marL="331470" indent="-285750">
              <a:lnSpc>
                <a:spcPct val="100000"/>
              </a:lnSpc>
            </a:pP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marL="45720" indent="0">
              <a:lnSpc>
                <a:spcPct val="100000"/>
              </a:lnSpc>
              <a:buNone/>
            </a:pP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marL="331470" indent="-285750">
              <a:lnSpc>
                <a:spcPct val="100000"/>
              </a:lnSpc>
              <a:buFont typeface="Wingdings" panose="05000000000000000000" pitchFamily="2" charset="2"/>
              <a:buChar char="§"/>
            </a:pPr>
            <a:endParaRPr lang="es-ES" sz="500" dirty="0">
              <a:latin typeface="Avenir Next LT Pro" panose="020B0504020202020204" pitchFamily="34" charset="0"/>
              <a:ea typeface="Calibri" panose="020F0502020204030204" pitchFamily="34" charset="0"/>
              <a:cs typeface="Calibri" panose="020F0502020204030204" pitchFamily="34" charset="0"/>
            </a:endParaRPr>
          </a:p>
          <a:p>
            <a:pPr marL="331470" indent="-285750">
              <a:lnSpc>
                <a:spcPct val="100000"/>
              </a:lnSpc>
              <a:buFont typeface="Wingdings" panose="05000000000000000000" pitchFamily="2" charset="2"/>
              <a:buChar char="§"/>
            </a:pPr>
            <a:r>
              <a:rPr lang="es-ES" sz="1400" b="1" dirty="0" err="1">
                <a:latin typeface="Avenir Next LT Pro" panose="020B0504020202020204" pitchFamily="34" charset="0"/>
                <a:ea typeface="Calibri" panose="020F0502020204030204" pitchFamily="34" charset="0"/>
                <a:cs typeface="Calibri" panose="020F0502020204030204" pitchFamily="34" charset="0"/>
              </a:rPr>
              <a:t>Classification</a:t>
            </a:r>
            <a:r>
              <a:rPr lang="es-ES" sz="1400" b="1" dirty="0">
                <a:latin typeface="Avenir Next LT Pro" panose="020B0504020202020204" pitchFamily="34" charset="0"/>
                <a:ea typeface="Calibri" panose="020F0502020204030204" pitchFamily="34" charset="0"/>
                <a:cs typeface="Calibri" panose="020F0502020204030204" pitchFamily="34" charset="0"/>
              </a:rPr>
              <a:t> </a:t>
            </a:r>
            <a:r>
              <a:rPr lang="es-ES" sz="1400" b="1" dirty="0" err="1">
                <a:latin typeface="Avenir Next LT Pro" panose="020B0504020202020204" pitchFamily="34" charset="0"/>
                <a:ea typeface="Calibri" panose="020F0502020204030204" pitchFamily="34" charset="0"/>
                <a:cs typeface="Calibri" panose="020F0502020204030204" pitchFamily="34" charset="0"/>
              </a:rPr>
              <a:t>method</a:t>
            </a:r>
            <a:r>
              <a:rPr lang="es-ES" sz="1400" b="1" dirty="0">
                <a:latin typeface="Avenir Next LT Pro" panose="020B0504020202020204" pitchFamily="34" charset="0"/>
                <a:ea typeface="Calibri" panose="020F0502020204030204" pitchFamily="34" charset="0"/>
                <a:cs typeface="Calibri" panose="020F0502020204030204" pitchFamily="34" charset="0"/>
              </a:rPr>
              <a:t> </a:t>
            </a:r>
            <a:r>
              <a:rPr lang="es-ES" sz="1400" b="1" dirty="0" err="1">
                <a:latin typeface="Avenir Next LT Pro" panose="020B0504020202020204" pitchFamily="34" charset="0"/>
                <a:ea typeface="Calibri" panose="020F0502020204030204" pitchFamily="34" charset="0"/>
                <a:cs typeface="Calibri" panose="020F0502020204030204" pitchFamily="34" charset="0"/>
              </a:rPr>
              <a:t>based</a:t>
            </a:r>
            <a:r>
              <a:rPr lang="es-ES" sz="1400" b="1" dirty="0">
                <a:latin typeface="Avenir Next LT Pro" panose="020B0504020202020204" pitchFamily="34" charset="0"/>
                <a:ea typeface="Calibri" panose="020F0502020204030204" pitchFamily="34" charset="0"/>
                <a:cs typeface="Calibri" panose="020F0502020204030204" pitchFamily="34" charset="0"/>
              </a:rPr>
              <a:t> </a:t>
            </a:r>
            <a:r>
              <a:rPr lang="es-ES" sz="1400" b="1" dirty="0" err="1">
                <a:latin typeface="Avenir Next LT Pro" panose="020B0504020202020204" pitchFamily="34" charset="0"/>
                <a:ea typeface="Calibri" panose="020F0502020204030204" pitchFamily="34" charset="0"/>
                <a:cs typeface="Calibri" panose="020F0502020204030204" pitchFamily="34" charset="0"/>
              </a:rPr>
              <a:t>on</a:t>
            </a:r>
            <a:r>
              <a:rPr lang="es-ES" sz="1400" b="1" dirty="0">
                <a:latin typeface="Avenir Next LT Pro" panose="020B0504020202020204" pitchFamily="34" charset="0"/>
                <a:ea typeface="Calibri" panose="020F0502020204030204" pitchFamily="34" charset="0"/>
                <a:cs typeface="Calibri" panose="020F0502020204030204" pitchFamily="34" charset="0"/>
              </a:rPr>
              <a:t> BDT</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Boost</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Decision</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Trees</a:t>
            </a:r>
            <a:r>
              <a:rPr lang="es-ES" sz="1400" dirty="0">
                <a:latin typeface="Avenir Next LT Pro" panose="020B0504020202020204" pitchFamily="34" charset="0"/>
                <a:ea typeface="Calibri" panose="020F0502020204030204" pitchFamily="34" charset="0"/>
                <a:cs typeface="Calibri" panose="020F0502020204030204" pitchFamily="34" charset="0"/>
              </a:rPr>
              <a:t>).</a:t>
            </a:r>
          </a:p>
          <a:p>
            <a:pPr marL="788670" lvl="1" indent="-285750">
              <a:lnSpc>
                <a:spcPct val="100000"/>
              </a:lnSpc>
              <a:buFont typeface="Wingdings" panose="05000000000000000000" pitchFamily="2" charset="2"/>
              <a:buChar char="§"/>
            </a:pPr>
            <a:endParaRPr lang="es-ES" sz="500" dirty="0">
              <a:latin typeface="Avenir Next LT Pro" panose="020B0504020202020204" pitchFamily="34" charset="0"/>
              <a:ea typeface="Calibri" panose="020F0502020204030204" pitchFamily="34" charset="0"/>
              <a:cs typeface="Calibri" panose="020F0502020204030204" pitchFamily="34" charset="0"/>
            </a:endParaRPr>
          </a:p>
          <a:p>
            <a:pPr marL="502920" lvl="1" indent="0">
              <a:lnSpc>
                <a:spcPct val="100000"/>
              </a:lnSpc>
              <a:buNone/>
            </a:pPr>
            <a:r>
              <a:rPr lang="es-ES" sz="1400" dirty="0">
                <a:latin typeface="Avenir Next LT Pro" panose="020B0504020202020204" pitchFamily="34" charset="0"/>
                <a:ea typeface="Calibri" panose="020F0502020204030204" pitchFamily="34" charset="0"/>
                <a:cs typeface="Calibri" panose="020F0502020204030204" pitchFamily="34" charset="0"/>
              </a:rPr>
              <a:t>Use </a:t>
            </a:r>
            <a:r>
              <a:rPr lang="es-ES" sz="1400" dirty="0" err="1">
                <a:latin typeface="Avenir Next LT Pro" panose="020B0504020202020204" pitchFamily="34" charset="0"/>
                <a:ea typeface="Calibri" panose="020F0502020204030204" pitchFamily="34" charset="0"/>
                <a:cs typeface="Calibri" panose="020F0502020204030204" pitchFamily="34" charset="0"/>
              </a:rPr>
              <a:t>of</a:t>
            </a:r>
            <a:r>
              <a:rPr lang="es-ES" sz="1400" dirty="0">
                <a:latin typeface="Avenir Next LT Pro" panose="020B0504020202020204" pitchFamily="34" charset="0"/>
                <a:ea typeface="Calibri" panose="020F0502020204030204" pitchFamily="34" charset="0"/>
                <a:cs typeface="Calibri" panose="020F0502020204030204" pitchFamily="34" charset="0"/>
              </a:rPr>
              <a:t> 15 </a:t>
            </a:r>
            <a:r>
              <a:rPr lang="es-ES" sz="1400" dirty="0" err="1">
                <a:latin typeface="Avenir Next LT Pro" panose="020B0504020202020204" pitchFamily="34" charset="0"/>
                <a:ea typeface="Calibri" panose="020F0502020204030204" pitchFamily="34" charset="0"/>
                <a:cs typeface="Calibri" panose="020F0502020204030204" pitchFamily="34" charset="0"/>
              </a:rPr>
              <a:t>parameters</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defined</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for</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the</a:t>
            </a:r>
            <a:r>
              <a:rPr lang="es-ES" sz="1400" dirty="0">
                <a:latin typeface="Avenir Next LT Pro" panose="020B0504020202020204" pitchFamily="34" charset="0"/>
                <a:ea typeface="Calibri" panose="020F0502020204030204" pitchFamily="34" charset="0"/>
                <a:cs typeface="Calibri" panose="020F0502020204030204" pitchFamily="34" charset="0"/>
              </a:rPr>
              <a:t> detector </a:t>
            </a:r>
            <a:r>
              <a:rPr lang="es-ES" sz="1400" dirty="0" err="1">
                <a:latin typeface="Avenir Next LT Pro" panose="020B0504020202020204" pitchFamily="34" charset="0"/>
                <a:ea typeface="Calibri" panose="020F0502020204030204" pitchFamily="34" charset="0"/>
                <a:cs typeface="Calibri" panose="020F0502020204030204" pitchFamily="34" charset="0"/>
              </a:rPr>
              <a:t>signal</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taking</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into</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account</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the</a:t>
            </a:r>
            <a:r>
              <a:rPr lang="es-ES" sz="1400" dirty="0">
                <a:latin typeface="Avenir Next LT Pro" panose="020B0504020202020204" pitchFamily="34" charset="0"/>
                <a:ea typeface="Calibri" panose="020F0502020204030204" pitchFamily="34" charset="0"/>
                <a:cs typeface="Calibri" panose="020F0502020204030204" pitchFamily="34" charset="0"/>
              </a:rPr>
              <a:t> pulse </a:t>
            </a:r>
            <a:r>
              <a:rPr lang="es-ES" sz="1400" dirty="0" err="1">
                <a:latin typeface="Avenir Next LT Pro" panose="020B0504020202020204" pitchFamily="34" charset="0"/>
                <a:ea typeface="Calibri" panose="020F0502020204030204" pitchFamily="34" charset="0"/>
                <a:cs typeface="Calibri" panose="020F0502020204030204" pitchFamily="34" charset="0"/>
              </a:rPr>
              <a:t>shape</a:t>
            </a:r>
            <a:r>
              <a:rPr lang="es-ES" sz="1400" dirty="0">
                <a:latin typeface="Avenir Next LT Pro" panose="020B0504020202020204" pitchFamily="34" charset="0"/>
                <a:ea typeface="Calibri" panose="020F0502020204030204" pitchFamily="34" charset="0"/>
                <a:cs typeface="Calibri" panose="020F0502020204030204" pitchFamily="34" charset="0"/>
              </a:rPr>
              <a:t> and </a:t>
            </a:r>
            <a:r>
              <a:rPr lang="es-ES" sz="1400" dirty="0" err="1">
                <a:latin typeface="Avenir Next LT Pro" panose="020B0504020202020204" pitchFamily="34" charset="0"/>
                <a:ea typeface="Calibri" panose="020F0502020204030204" pitchFamily="34" charset="0"/>
                <a:cs typeface="Calibri" panose="020F0502020204030204" pitchFamily="34" charset="0"/>
              </a:rPr>
              <a:t>the</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n-US" sz="1400" dirty="0" err="1">
                <a:latin typeface="Avenir Next LT Pro" panose="020B0504020202020204" pitchFamily="34" charset="0"/>
                <a:ea typeface="Calibri" panose="020F0502020204030204" pitchFamily="34" charset="0"/>
                <a:cs typeface="Calibri" panose="020F0502020204030204" pitchFamily="34" charset="0"/>
              </a:rPr>
              <a:t>assymetric</a:t>
            </a:r>
            <a:r>
              <a:rPr lang="en-US" sz="1400" dirty="0">
                <a:latin typeface="Avenir Next LT Pro" panose="020B0504020202020204" pitchFamily="34" charset="0"/>
                <a:ea typeface="Calibri" panose="020F0502020204030204" pitchFamily="34" charset="0"/>
                <a:cs typeface="Calibri" panose="020F0502020204030204" pitchFamily="34" charset="0"/>
              </a:rPr>
              <a:t> light sharing between both PMTs</a:t>
            </a:r>
            <a:r>
              <a:rPr lang="es-ES" sz="1400" dirty="0">
                <a:latin typeface="Avenir Next LT Pro" panose="020B0504020202020204" pitchFamily="34" charset="0"/>
                <a:ea typeface="Calibri" panose="020F0502020204030204" pitchFamily="34" charset="0"/>
                <a:cs typeface="Calibri" panose="020F0502020204030204" pitchFamily="34" charset="0"/>
              </a:rPr>
              <a:t>.</a:t>
            </a:r>
          </a:p>
          <a:p>
            <a:pPr marL="788670" lvl="1" indent="-285750">
              <a:lnSpc>
                <a:spcPct val="100000"/>
              </a:lnSpc>
            </a:pPr>
            <a:endParaRPr lang="es-ES" sz="400" dirty="0">
              <a:latin typeface="Avenir Next LT Pro" panose="020B0504020202020204" pitchFamily="34" charset="0"/>
              <a:ea typeface="Calibri" panose="020F0502020204030204" pitchFamily="34" charset="0"/>
              <a:cs typeface="Calibri" panose="020F0502020204030204" pitchFamily="34" charset="0"/>
            </a:endParaRPr>
          </a:p>
          <a:p>
            <a:pPr marL="502920" lvl="1" indent="0">
              <a:lnSpc>
                <a:spcPct val="100000"/>
              </a:lnSpc>
              <a:buNone/>
            </a:pPr>
            <a:r>
              <a:rPr lang="es-ES" sz="1400" dirty="0">
                <a:latin typeface="Avenir Next LT Pro" panose="020B0504020202020204" pitchFamily="34" charset="0"/>
                <a:ea typeface="Calibri" panose="020F0502020204030204" pitchFamily="34" charset="0"/>
                <a:cs typeface="Calibri" panose="020F0502020204030204" pitchFamily="34" charset="0"/>
              </a:rPr>
              <a:t>Training </a:t>
            </a:r>
            <a:r>
              <a:rPr lang="es-ES" sz="1400" dirty="0" err="1">
                <a:latin typeface="Avenir Next LT Pro" panose="020B0504020202020204" pitchFamily="34" charset="0"/>
                <a:ea typeface="Calibri" panose="020F0502020204030204" pitchFamily="34" charset="0"/>
                <a:cs typeface="Calibri" panose="020F0502020204030204" pitchFamily="34" charset="0"/>
              </a:rPr>
              <a:t>populations</a:t>
            </a:r>
            <a:r>
              <a:rPr lang="es-ES" sz="1400" dirty="0">
                <a:latin typeface="Avenir Next LT Pro" panose="020B0504020202020204" pitchFamily="34" charset="0"/>
                <a:ea typeface="Calibri" panose="020F0502020204030204" pitchFamily="34" charset="0"/>
                <a:cs typeface="Calibri" panose="020F0502020204030204" pitchFamily="34" charset="0"/>
              </a:rPr>
              <a:t>:</a:t>
            </a:r>
            <a:endParaRPr lang="es-ES" sz="500" dirty="0">
              <a:latin typeface="Avenir Next LT Pro" panose="020B0504020202020204" pitchFamily="34" charset="0"/>
              <a:ea typeface="Calibri" panose="020F0502020204030204" pitchFamily="34" charset="0"/>
              <a:cs typeface="Calibri" panose="020F0502020204030204" pitchFamily="34" charset="0"/>
            </a:endParaRPr>
          </a:p>
          <a:p>
            <a:pPr marL="788670" lvl="1" indent="-285750">
              <a:lnSpc>
                <a:spcPct val="100000"/>
              </a:lnSpc>
            </a:pPr>
            <a:r>
              <a:rPr lang="es-ES" sz="1400" dirty="0" err="1">
                <a:latin typeface="Avenir Next LT Pro" panose="020B0504020202020204" pitchFamily="34" charset="0"/>
                <a:ea typeface="Calibri" panose="020F0502020204030204" pitchFamily="34" charset="0"/>
                <a:cs typeface="Calibri" panose="020F0502020204030204" pitchFamily="34" charset="0"/>
              </a:rPr>
              <a:t>Signal</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population</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neutron</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calibrations</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of</a:t>
            </a:r>
            <a:r>
              <a:rPr lang="es-ES" sz="1400" dirty="0">
                <a:latin typeface="Avenir Next LT Pro" panose="020B0504020202020204" pitchFamily="34" charset="0"/>
                <a:ea typeface="Calibri" panose="020F0502020204030204" pitchFamily="34" charset="0"/>
                <a:cs typeface="Calibri" panose="020F0502020204030204" pitchFamily="34" charset="0"/>
              </a:rPr>
              <a:t> ANAIS (</a:t>
            </a:r>
            <a:r>
              <a:rPr lang="es-ES" sz="1400" dirty="0" err="1">
                <a:latin typeface="Avenir Next LT Pro" panose="020B0504020202020204" pitchFamily="34" charset="0"/>
                <a:ea typeface="Calibri" panose="020F0502020204030204" pitchFamily="34" charset="0"/>
                <a:cs typeface="Calibri" panose="020F0502020204030204" pitchFamily="34" charset="0"/>
              </a:rPr>
              <a:t>same</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signal</a:t>
            </a:r>
            <a:r>
              <a:rPr lang="es-ES" sz="1400" dirty="0">
                <a:latin typeface="Avenir Next LT Pro" panose="020B0504020202020204" pitchFamily="34" charset="0"/>
                <a:ea typeface="Calibri" panose="020F0502020204030204" pitchFamily="34" charset="0"/>
                <a:cs typeface="Calibri" panose="020F0502020204030204" pitchFamily="34" charset="0"/>
              </a:rPr>
              <a:t> as </a:t>
            </a:r>
            <a:r>
              <a:rPr lang="es-ES" sz="1400" dirty="0" err="1">
                <a:latin typeface="Avenir Next LT Pro" panose="020B0504020202020204" pitchFamily="34" charset="0"/>
                <a:ea typeface="Calibri" panose="020F0502020204030204" pitchFamily="34" charset="0"/>
                <a:cs typeface="Calibri" panose="020F0502020204030204" pitchFamily="34" charset="0"/>
              </a:rPr>
              <a:t>the</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expected</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for</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WIMPs</a:t>
            </a:r>
            <a:r>
              <a:rPr lang="es-ES" sz="1400" dirty="0">
                <a:latin typeface="Avenir Next LT Pro" panose="020B0504020202020204" pitchFamily="34" charset="0"/>
                <a:ea typeface="Calibri" panose="020F0502020204030204" pitchFamily="34" charset="0"/>
                <a:cs typeface="Calibri" panose="020F0502020204030204" pitchFamily="34" charset="0"/>
              </a:rPr>
              <a:t> → nuclear </a:t>
            </a:r>
            <a:r>
              <a:rPr lang="es-ES" sz="1400" dirty="0" err="1">
                <a:latin typeface="Avenir Next LT Pro" panose="020B0504020202020204" pitchFamily="34" charset="0"/>
                <a:ea typeface="Calibri" panose="020F0502020204030204" pitchFamily="34" charset="0"/>
                <a:cs typeface="Calibri" panose="020F0502020204030204" pitchFamily="34" charset="0"/>
              </a:rPr>
              <a:t>scattering</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made</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with</a:t>
            </a:r>
            <a:r>
              <a:rPr lang="es-ES" sz="1400" dirty="0">
                <a:latin typeface="Avenir Next LT Pro" panose="020B0504020202020204" pitchFamily="34" charset="0"/>
                <a:ea typeface="Calibri" panose="020F0502020204030204" pitchFamily="34" charset="0"/>
                <a:cs typeface="Calibri" panose="020F0502020204030204" pitchFamily="34" charset="0"/>
              </a:rPr>
              <a:t> a Cf-252 </a:t>
            </a:r>
            <a:r>
              <a:rPr lang="es-ES" sz="1400" dirty="0" err="1">
                <a:latin typeface="Avenir Next LT Pro" panose="020B0504020202020204" pitchFamily="34" charset="0"/>
                <a:ea typeface="Calibri" panose="020F0502020204030204" pitchFamily="34" charset="0"/>
                <a:cs typeface="Calibri" panose="020F0502020204030204" pitchFamily="34" charset="0"/>
              </a:rPr>
              <a:t>source</a:t>
            </a:r>
            <a:r>
              <a:rPr lang="es-ES" sz="1400" dirty="0">
                <a:latin typeface="Avenir Next LT Pro" panose="020B0504020202020204" pitchFamily="34" charset="0"/>
                <a:ea typeface="Calibri" panose="020F0502020204030204" pitchFamily="34" charset="0"/>
                <a:cs typeface="Calibri" panose="020F0502020204030204" pitchFamily="34" charset="0"/>
              </a:rPr>
              <a:t>.</a:t>
            </a:r>
          </a:p>
          <a:p>
            <a:pPr marL="788670" lvl="1" indent="-285750">
              <a:lnSpc>
                <a:spcPct val="100000"/>
              </a:lnSpc>
            </a:pPr>
            <a:endParaRPr lang="es-ES" sz="500" dirty="0">
              <a:latin typeface="Avenir Next LT Pro" panose="020B0504020202020204" pitchFamily="34" charset="0"/>
              <a:ea typeface="Calibri" panose="020F0502020204030204" pitchFamily="34" charset="0"/>
              <a:cs typeface="Calibri" panose="020F0502020204030204" pitchFamily="34" charset="0"/>
            </a:endParaRPr>
          </a:p>
          <a:p>
            <a:pPr marL="788670" lvl="1" indent="-285750">
              <a:lnSpc>
                <a:spcPct val="100000"/>
              </a:lnSpc>
            </a:pPr>
            <a:r>
              <a:rPr lang="es-ES" sz="1400" dirty="0" err="1">
                <a:latin typeface="Avenir Next LT Pro" panose="020B0504020202020204" pitchFamily="34" charset="0"/>
                <a:ea typeface="Calibri" panose="020F0502020204030204" pitchFamily="34" charset="0"/>
                <a:cs typeface="Calibri" panose="020F0502020204030204" pitchFamily="34" charset="0"/>
              </a:rPr>
              <a:t>Noise</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population</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blank</a:t>
            </a:r>
            <a:r>
              <a:rPr lang="es-ES" sz="1400" dirty="0">
                <a:latin typeface="Avenir Next LT Pro" panose="020B0504020202020204" pitchFamily="34" charset="0"/>
                <a:ea typeface="Calibri" panose="020F0502020204030204" pitchFamily="34" charset="0"/>
                <a:cs typeface="Calibri" panose="020F0502020204030204" pitchFamily="34" charset="0"/>
              </a:rPr>
              <a:t> module </a:t>
            </a:r>
            <a:r>
              <a:rPr lang="es-ES" sz="1400" dirty="0" err="1">
                <a:latin typeface="Avenir Next LT Pro" panose="020B0504020202020204" pitchFamily="34" charset="0"/>
                <a:ea typeface="Calibri" panose="020F0502020204030204" pitchFamily="34" charset="0"/>
                <a:cs typeface="Calibri" panose="020F0502020204030204" pitchFamily="34" charset="0"/>
              </a:rPr>
              <a:t>events</a:t>
            </a:r>
            <a:r>
              <a:rPr lang="es-ES" sz="1400" dirty="0">
                <a:latin typeface="Avenir Next LT Pro" panose="020B0504020202020204" pitchFamily="34" charset="0"/>
                <a:ea typeface="Calibri" panose="020F0502020204030204" pitchFamily="34" charset="0"/>
                <a:cs typeface="Calibri" panose="020F0502020204030204" pitchFamily="34" charset="0"/>
              </a:rPr>
              <a:t>.</a:t>
            </a:r>
          </a:p>
          <a:p>
            <a:pPr marL="788670" lvl="1" indent="-285750">
              <a:lnSpc>
                <a:spcPct val="100000"/>
              </a:lnSpc>
            </a:pPr>
            <a:endParaRPr lang="es-ES" sz="1000" dirty="0">
              <a:latin typeface="Avenir Next LT Pro" panose="020B0504020202020204" pitchFamily="34" charset="0"/>
              <a:ea typeface="Calibri" panose="020F0502020204030204" pitchFamily="34" charset="0"/>
              <a:cs typeface="Calibri" panose="020F0502020204030204" pitchFamily="34" charset="0"/>
            </a:endParaRPr>
          </a:p>
          <a:p>
            <a:pPr marL="331470" indent="-285750">
              <a:lnSpc>
                <a:spcPct val="100000"/>
              </a:lnSpc>
            </a:pP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marL="45720" indent="0">
              <a:lnSpc>
                <a:spcPct val="100000"/>
              </a:lnSpc>
              <a:buNone/>
            </a:pP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marL="45720" indent="0">
              <a:lnSpc>
                <a:spcPct val="100000"/>
              </a:lnSpc>
              <a:buNone/>
            </a:pP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marL="45720" indent="0">
              <a:lnSpc>
                <a:spcPct val="100000"/>
              </a:lnSpc>
              <a:buNone/>
            </a:pP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marL="45720" indent="0">
              <a:lnSpc>
                <a:spcPct val="100000"/>
              </a:lnSpc>
              <a:buNone/>
            </a:pP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marL="45720" indent="0">
              <a:lnSpc>
                <a:spcPct val="100000"/>
              </a:lnSpc>
              <a:buNone/>
            </a:pP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marL="331470" indent="-285750">
              <a:lnSpc>
                <a:spcPct val="100000"/>
              </a:lnSpc>
            </a:pPr>
            <a:endParaRPr lang="en-GB" sz="1400" dirty="0">
              <a:latin typeface="Avenir Next LT Pro" panose="020B0504020202020204" pitchFamily="34" charset="0"/>
            </a:endParaRPr>
          </a:p>
          <a:p>
            <a:pPr marL="331470" indent="-285750">
              <a:lnSpc>
                <a:spcPct val="100000"/>
              </a:lnSpc>
            </a:pPr>
            <a:endParaRPr lang="en-GB" sz="1400" dirty="0">
              <a:solidFill>
                <a:schemeClr val="tx1"/>
              </a:solidFill>
              <a:latin typeface="Avenir Next LT Pro" panose="020B0504020202020204" pitchFamily="34" charset="0"/>
            </a:endParaRPr>
          </a:p>
          <a:p>
            <a:pPr marL="331470" indent="-285750">
              <a:lnSpc>
                <a:spcPct val="100000"/>
              </a:lnSpc>
            </a:pPr>
            <a:endParaRPr lang="en-GB" sz="1400" dirty="0">
              <a:solidFill>
                <a:schemeClr val="tx1"/>
              </a:solidFill>
              <a:latin typeface="Avenir Next LT Pro" panose="020B0504020202020204" pitchFamily="34" charset="0"/>
            </a:endParaRPr>
          </a:p>
          <a:p>
            <a:pPr marL="331470" indent="-285750">
              <a:lnSpc>
                <a:spcPct val="100000"/>
              </a:lnSpc>
            </a:pPr>
            <a:endParaRPr lang="es-ES" sz="1400" dirty="0">
              <a:solidFill>
                <a:schemeClr val="tx1"/>
              </a:solidFill>
              <a:latin typeface="Avenir Next LT Pro" panose="020B0504020202020204" pitchFamily="34" charset="0"/>
            </a:endParaRPr>
          </a:p>
          <a:p>
            <a:pPr lvl="1">
              <a:lnSpc>
                <a:spcPct val="100000"/>
              </a:lnSpc>
            </a:pPr>
            <a:endParaRPr lang="es-ES" sz="1400" dirty="0">
              <a:solidFill>
                <a:schemeClr val="tx1"/>
              </a:solidFill>
              <a:latin typeface="Avenir Next LT Pro" panose="020B0504020202020204" pitchFamily="34" charset="0"/>
            </a:endParaRPr>
          </a:p>
          <a:p>
            <a:pPr lvl="1">
              <a:lnSpc>
                <a:spcPct val="100000"/>
              </a:lnSpc>
            </a:pPr>
            <a:endParaRPr lang="es-ES" sz="1400" dirty="0">
              <a:solidFill>
                <a:schemeClr val="tx1"/>
              </a:solidFill>
              <a:latin typeface="Avenir Next LT Pro" panose="020B0504020202020204" pitchFamily="34" charset="0"/>
            </a:endParaRPr>
          </a:p>
          <a:p>
            <a:pPr lvl="1">
              <a:lnSpc>
                <a:spcPct val="100000"/>
              </a:lnSpc>
            </a:pPr>
            <a:endParaRPr lang="es-ES" sz="1400" dirty="0">
              <a:solidFill>
                <a:schemeClr val="tx1"/>
              </a:solidFill>
              <a:latin typeface="Avenir Next LT Pro" panose="020B0504020202020204" pitchFamily="34" charset="0"/>
            </a:endParaRPr>
          </a:p>
          <a:p>
            <a:pPr lvl="1"/>
            <a:endParaRPr lang="es-ES" sz="1400" dirty="0">
              <a:solidFill>
                <a:schemeClr val="tx1"/>
              </a:solidFill>
              <a:latin typeface="Avenir Next LT Pro" panose="020B0504020202020204" pitchFamily="34" charset="0"/>
            </a:endParaRPr>
          </a:p>
        </p:txBody>
      </p:sp>
      <p:pic>
        <p:nvPicPr>
          <p:cNvPr id="3" name="Imagen 3" descr="Gráfico&#10;&#10;Descripción generada automáticamente">
            <a:extLst>
              <a:ext uri="{FF2B5EF4-FFF2-40B4-BE49-F238E27FC236}">
                <a16:creationId xmlns:a16="http://schemas.microsoft.com/office/drawing/2014/main" id="{10B1A4BF-1A0F-5140-7573-1DC4C6DBFC0C}"/>
              </a:ext>
            </a:extLst>
          </p:cNvPr>
          <p:cNvPicPr>
            <a:picLocks noChangeAspect="1"/>
          </p:cNvPicPr>
          <p:nvPr/>
        </p:nvPicPr>
        <p:blipFill>
          <a:blip r:embed="rId2"/>
          <a:stretch>
            <a:fillRect/>
          </a:stretch>
        </p:blipFill>
        <p:spPr>
          <a:xfrm>
            <a:off x="450835" y="2096187"/>
            <a:ext cx="2370384" cy="1577775"/>
          </a:xfrm>
          <a:prstGeom prst="rect">
            <a:avLst/>
          </a:prstGeom>
        </p:spPr>
      </p:pic>
      <p:sp>
        <p:nvSpPr>
          <p:cNvPr id="4" name="Google Shape;475;p55">
            <a:extLst>
              <a:ext uri="{FF2B5EF4-FFF2-40B4-BE49-F238E27FC236}">
                <a16:creationId xmlns:a16="http://schemas.microsoft.com/office/drawing/2014/main" id="{DE819EA3-C0EB-B7F9-8259-46BE05678609}"/>
              </a:ext>
            </a:extLst>
          </p:cNvPr>
          <p:cNvSpPr txBox="1"/>
          <p:nvPr/>
        </p:nvSpPr>
        <p:spPr>
          <a:xfrm>
            <a:off x="3151286" y="2264614"/>
            <a:ext cx="3291577" cy="797430"/>
          </a:xfrm>
          <a:prstGeom prst="rect">
            <a:avLst/>
          </a:prstGeom>
          <a:noFill/>
          <a:ln>
            <a:noFill/>
          </a:ln>
        </p:spPr>
        <p:txBody>
          <a:bodyPr spcFirstLastPara="1" wrap="square" lIns="0" tIns="0" rIns="0" bIns="0" anchor="t" anchorCtr="0">
            <a:noAutofit/>
          </a:bodyPr>
          <a:lstStyle/>
          <a:p>
            <a:pPr marL="0" marR="0" lvl="0" indent="0" defTabSz="914400" rtl="0" eaLnBrk="1" fontAlgn="auto" latinLnBrk="0" hangingPunct="1">
              <a:lnSpc>
                <a:spcPct val="115000"/>
              </a:lnSpc>
              <a:spcBef>
                <a:spcPts val="0"/>
              </a:spcBef>
              <a:spcAft>
                <a:spcPts val="1600"/>
              </a:spcAft>
              <a:buClr>
                <a:srgbClr val="000000"/>
              </a:buClr>
              <a:buSzTx/>
              <a:buFont typeface="Arial"/>
              <a:buNone/>
              <a:tabLst/>
              <a:defRPr/>
            </a:pPr>
            <a:r>
              <a:rPr kumimoji="0" lang="es-ES" sz="1400" b="0" i="0" u="none" strike="noStrike" kern="0" cap="none" spc="0" normalizeH="0" baseline="0" noProof="0" dirty="0" err="1">
                <a:ln>
                  <a:noFill/>
                </a:ln>
                <a:effectLst/>
                <a:uLnTx/>
                <a:uFillTx/>
                <a:latin typeface="Avenir Next LT Pro" panose="020B0504020202020204" pitchFamily="34" charset="0"/>
                <a:ea typeface="Assistant"/>
                <a:cs typeface="Assistant"/>
                <a:sym typeface="Assistant"/>
              </a:rPr>
              <a:t>Measured</a:t>
            </a:r>
            <a:r>
              <a:rPr kumimoji="0" lang="es-ES" sz="1400" b="0" i="0" u="none" strike="noStrike" kern="0" cap="none" spc="0" normalizeH="0" baseline="0" noProof="0" dirty="0">
                <a:ln>
                  <a:noFill/>
                </a:ln>
                <a:effectLst/>
                <a:uLnTx/>
                <a:uFillTx/>
                <a:latin typeface="Avenir Next LT Pro" panose="020B0504020202020204" pitchFamily="34" charset="0"/>
                <a:ea typeface="Assistant"/>
                <a:cs typeface="Assistant"/>
                <a:sym typeface="Assistant"/>
              </a:rPr>
              <a:t> </a:t>
            </a:r>
            <a:r>
              <a:rPr kumimoji="0" lang="es-ES" sz="1400" b="0" i="0" u="none" strike="noStrike" kern="0" cap="none" spc="0" normalizeH="0" baseline="0" noProof="0" dirty="0" err="1">
                <a:ln>
                  <a:noFill/>
                </a:ln>
                <a:effectLst/>
                <a:uLnTx/>
                <a:uFillTx/>
                <a:latin typeface="Avenir Next LT Pro" panose="020B0504020202020204" pitchFamily="34" charset="0"/>
                <a:ea typeface="Assistant"/>
                <a:cs typeface="Assistant"/>
                <a:sym typeface="Assistant"/>
              </a:rPr>
              <a:t>spectrum</a:t>
            </a:r>
            <a:endParaRPr kumimoji="0" lang="es-ES" sz="1400" b="0" i="0" u="none" strike="noStrike" kern="0" cap="none" spc="0" normalizeH="0" baseline="0" noProof="0" dirty="0">
              <a:ln>
                <a:noFill/>
              </a:ln>
              <a:effectLst/>
              <a:uLnTx/>
              <a:uFillTx/>
              <a:latin typeface="Avenir Next LT Pro" panose="020B0504020202020204" pitchFamily="34" charset="0"/>
              <a:ea typeface="Assistant"/>
              <a:cs typeface="Assistant"/>
              <a:sym typeface="Assistant"/>
            </a:endParaRPr>
          </a:p>
          <a:p>
            <a:pPr marL="0" marR="0" lvl="0" indent="0" defTabSz="914400" rtl="0" eaLnBrk="1" fontAlgn="auto" latinLnBrk="0" hangingPunct="1">
              <a:lnSpc>
                <a:spcPct val="115000"/>
              </a:lnSpc>
              <a:spcBef>
                <a:spcPts val="0"/>
              </a:spcBef>
              <a:spcAft>
                <a:spcPts val="1600"/>
              </a:spcAft>
              <a:buClr>
                <a:srgbClr val="000000"/>
              </a:buClr>
              <a:buSzTx/>
              <a:buFont typeface="Arial"/>
              <a:buNone/>
              <a:tabLst/>
              <a:defRPr/>
            </a:pPr>
            <a:r>
              <a:rPr kumimoji="0" lang="es-ES" sz="1400" b="0" i="0" u="none" strike="noStrike" kern="0" cap="none" spc="0" normalizeH="0" baseline="0" noProof="0" dirty="0" err="1">
                <a:ln>
                  <a:noFill/>
                </a:ln>
                <a:effectLst/>
                <a:uLnTx/>
                <a:uFillTx/>
                <a:latin typeface="Avenir Next LT Pro" panose="020B0504020202020204" pitchFamily="34" charset="0"/>
                <a:ea typeface="Assistant"/>
                <a:cs typeface="Assistant"/>
                <a:sym typeface="Assistant"/>
              </a:rPr>
              <a:t>Spectrum</a:t>
            </a:r>
            <a:r>
              <a:rPr kumimoji="0" lang="es-ES" sz="1400" b="0" i="0" u="none" strike="noStrike" kern="0" cap="none" spc="0" normalizeH="0" baseline="0" noProof="0" dirty="0">
                <a:ln>
                  <a:noFill/>
                </a:ln>
                <a:effectLst/>
                <a:uLnTx/>
                <a:uFillTx/>
                <a:latin typeface="Avenir Next LT Pro" panose="020B0504020202020204" pitchFamily="34" charset="0"/>
                <a:ea typeface="Assistant"/>
                <a:cs typeface="Assistant"/>
                <a:sym typeface="Assistant"/>
              </a:rPr>
              <a:t> after </a:t>
            </a:r>
            <a:r>
              <a:rPr kumimoji="0" lang="es-ES" sz="1400" b="0" i="0" u="none" strike="noStrike" kern="0" cap="none" spc="0" normalizeH="0" baseline="0" noProof="0" dirty="0" err="1">
                <a:ln>
                  <a:noFill/>
                </a:ln>
                <a:effectLst/>
                <a:uLnTx/>
                <a:uFillTx/>
                <a:latin typeface="Avenir Next LT Pro" panose="020B0504020202020204" pitchFamily="34" charset="0"/>
                <a:ea typeface="Assistant"/>
                <a:cs typeface="Assistant"/>
                <a:sym typeface="Assistant"/>
              </a:rPr>
              <a:t>conventional</a:t>
            </a:r>
            <a:r>
              <a:rPr kumimoji="0" lang="es-ES" sz="1400" b="0" i="0" u="none" strike="noStrike" kern="0" cap="none" spc="0" normalizeH="0" baseline="0" noProof="0" dirty="0">
                <a:ln>
                  <a:noFill/>
                </a:ln>
                <a:effectLst/>
                <a:uLnTx/>
                <a:uFillTx/>
                <a:latin typeface="Avenir Next LT Pro" panose="020B0504020202020204" pitchFamily="34" charset="0"/>
                <a:ea typeface="Assistant"/>
                <a:cs typeface="Assistant"/>
                <a:sym typeface="Assistant"/>
              </a:rPr>
              <a:t> </a:t>
            </a:r>
            <a:r>
              <a:rPr kumimoji="0" lang="es-ES" sz="1400" b="0" i="0" u="none" strike="noStrike" kern="0" cap="none" spc="0" normalizeH="0" baseline="0" noProof="0" dirty="0" err="1">
                <a:ln>
                  <a:noFill/>
                </a:ln>
                <a:effectLst/>
                <a:uLnTx/>
                <a:uFillTx/>
                <a:latin typeface="Avenir Next LT Pro" panose="020B0504020202020204" pitchFamily="34" charset="0"/>
                <a:ea typeface="Assistant"/>
                <a:cs typeface="Assistant"/>
                <a:sym typeface="Assistant"/>
              </a:rPr>
              <a:t>event</a:t>
            </a:r>
            <a:r>
              <a:rPr kumimoji="0" lang="es-ES" sz="1400" b="0" i="0" u="none" strike="noStrike" kern="0" cap="none" spc="0" normalizeH="0" baseline="0" noProof="0" dirty="0">
                <a:ln>
                  <a:noFill/>
                </a:ln>
                <a:effectLst/>
                <a:uLnTx/>
                <a:uFillTx/>
                <a:latin typeface="Avenir Next LT Pro" panose="020B0504020202020204" pitchFamily="34" charset="0"/>
                <a:ea typeface="Assistant"/>
                <a:cs typeface="Assistant"/>
                <a:sym typeface="Assistant"/>
              </a:rPr>
              <a:t> </a:t>
            </a:r>
            <a:r>
              <a:rPr kumimoji="0" lang="es-ES" sz="1400" b="0" i="0" u="none" strike="noStrike" kern="0" cap="none" spc="0" normalizeH="0" baseline="0" noProof="0" dirty="0" err="1">
                <a:ln>
                  <a:noFill/>
                </a:ln>
                <a:effectLst/>
                <a:uLnTx/>
                <a:uFillTx/>
                <a:latin typeface="Avenir Next LT Pro" panose="020B0504020202020204" pitchFamily="34" charset="0"/>
                <a:ea typeface="Assistant"/>
                <a:cs typeface="Assistant"/>
                <a:sym typeface="Assistant"/>
              </a:rPr>
              <a:t>selection</a:t>
            </a:r>
            <a:endParaRPr kumimoji="0" lang="es-ES" sz="1400" b="0" i="0" u="none" strike="noStrike" kern="0" cap="none" spc="0" normalizeH="0" baseline="0" noProof="0" dirty="0">
              <a:ln>
                <a:noFill/>
              </a:ln>
              <a:effectLst/>
              <a:uLnTx/>
              <a:uFillTx/>
              <a:latin typeface="Avenir Next LT Pro" panose="020B0504020202020204" pitchFamily="34" charset="0"/>
              <a:ea typeface="Assistant"/>
              <a:cs typeface="Assistant"/>
              <a:sym typeface="Assistant"/>
            </a:endParaRPr>
          </a:p>
        </p:txBody>
      </p:sp>
      <p:sp>
        <p:nvSpPr>
          <p:cNvPr id="5" name="Rectángulo 15">
            <a:extLst>
              <a:ext uri="{FF2B5EF4-FFF2-40B4-BE49-F238E27FC236}">
                <a16:creationId xmlns:a16="http://schemas.microsoft.com/office/drawing/2014/main" id="{F7C198FF-C168-2CEB-A352-D3B1A3BF1B0B}"/>
              </a:ext>
            </a:extLst>
          </p:cNvPr>
          <p:cNvSpPr/>
          <p:nvPr/>
        </p:nvSpPr>
        <p:spPr>
          <a:xfrm>
            <a:off x="2858209" y="2292794"/>
            <a:ext cx="207985" cy="21127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6">
            <a:extLst>
              <a:ext uri="{FF2B5EF4-FFF2-40B4-BE49-F238E27FC236}">
                <a16:creationId xmlns:a16="http://schemas.microsoft.com/office/drawing/2014/main" id="{C930292C-860D-DD03-0D4E-C58184B39363}"/>
              </a:ext>
            </a:extLst>
          </p:cNvPr>
          <p:cNvSpPr/>
          <p:nvPr/>
        </p:nvSpPr>
        <p:spPr>
          <a:xfrm>
            <a:off x="2858208" y="2754439"/>
            <a:ext cx="207985" cy="211276"/>
          </a:xfrm>
          <a:prstGeom prst="rect">
            <a:avLst/>
          </a:prstGeom>
          <a:solidFill>
            <a:srgbClr val="FF2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8" name="Imagen 4">
            <a:extLst>
              <a:ext uri="{FF2B5EF4-FFF2-40B4-BE49-F238E27FC236}">
                <a16:creationId xmlns:a16="http://schemas.microsoft.com/office/drawing/2014/main" id="{3002C1CD-6820-4E18-A5A6-12A04F963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7112" y="906208"/>
            <a:ext cx="2343117" cy="2922228"/>
          </a:xfrm>
          <a:prstGeom prst="rect">
            <a:avLst/>
          </a:prstGeom>
        </p:spPr>
      </p:pic>
      <p:sp>
        <p:nvSpPr>
          <p:cNvPr id="31" name="TextBox 30">
            <a:extLst>
              <a:ext uri="{FF2B5EF4-FFF2-40B4-BE49-F238E27FC236}">
                <a16:creationId xmlns:a16="http://schemas.microsoft.com/office/drawing/2014/main" id="{E1392C6B-1A35-4AA7-A595-86A0FC62AEB5}"/>
              </a:ext>
            </a:extLst>
          </p:cNvPr>
          <p:cNvSpPr txBox="1"/>
          <p:nvPr/>
        </p:nvSpPr>
        <p:spPr>
          <a:xfrm>
            <a:off x="9429938" y="3062044"/>
            <a:ext cx="1016769" cy="584775"/>
          </a:xfrm>
          <a:prstGeom prst="rect">
            <a:avLst/>
          </a:prstGeom>
          <a:noFill/>
        </p:spPr>
        <p:txBody>
          <a:bodyPr wrap="square">
            <a:spAutoFit/>
          </a:bodyPr>
          <a:lstStyle/>
          <a:p>
            <a:pPr algn="ctr"/>
            <a:r>
              <a:rPr lang="es-ES" sz="1600" b="1" dirty="0">
                <a:solidFill>
                  <a:schemeClr val="accent1">
                    <a:lumMod val="75000"/>
                  </a:schemeClr>
                </a:solidFill>
                <a:latin typeface="Avenir Next LT Pro" panose="020B0504020202020204" pitchFamily="34" charset="0"/>
              </a:rPr>
              <a:t>BDT</a:t>
            </a:r>
          </a:p>
          <a:p>
            <a:pPr algn="ctr"/>
            <a:r>
              <a:rPr lang="es-ES" sz="1600" b="1" dirty="0" err="1">
                <a:solidFill>
                  <a:schemeClr val="accent1">
                    <a:lumMod val="75000"/>
                  </a:schemeClr>
                </a:solidFill>
                <a:latin typeface="Avenir Next LT Pro" panose="020B0504020202020204" pitchFamily="34" charset="0"/>
              </a:rPr>
              <a:t>scheme</a:t>
            </a:r>
            <a:endParaRPr lang="es-ES" sz="1600" dirty="0"/>
          </a:p>
        </p:txBody>
      </p:sp>
      <p:sp>
        <p:nvSpPr>
          <p:cNvPr id="39" name="CuadroTexto 21">
            <a:extLst>
              <a:ext uri="{FF2B5EF4-FFF2-40B4-BE49-F238E27FC236}">
                <a16:creationId xmlns:a16="http://schemas.microsoft.com/office/drawing/2014/main" id="{1FEF33DE-8331-4B31-9927-CB7429199787}"/>
              </a:ext>
            </a:extLst>
          </p:cNvPr>
          <p:cNvSpPr txBox="1"/>
          <p:nvPr/>
        </p:nvSpPr>
        <p:spPr>
          <a:xfrm>
            <a:off x="7256198" y="6359753"/>
            <a:ext cx="3622999" cy="307777"/>
          </a:xfrm>
          <a:prstGeom prst="rect">
            <a:avLst/>
          </a:prstGeom>
          <a:noFill/>
        </p:spPr>
        <p:txBody>
          <a:bodyPr wrap="square">
            <a:spAutoFit/>
          </a:bodyPr>
          <a:lstStyle/>
          <a:p>
            <a:r>
              <a:rPr lang="es-ES" sz="1400" b="0" i="1" dirty="0">
                <a:solidFill>
                  <a:schemeClr val="tx1">
                    <a:lumMod val="50000"/>
                    <a:lumOff val="50000"/>
                  </a:schemeClr>
                </a:solidFill>
                <a:effectLst/>
                <a:latin typeface="Avenir Next LT Pro" panose="020B0504020202020204" pitchFamily="34" charset="0"/>
                <a:ea typeface="Noto Sans" panose="020B0502040504020204" pitchFamily="34" charset="0"/>
                <a:cs typeface="Noto Sans" panose="020B0502040504020204" pitchFamily="34" charset="0"/>
              </a:rPr>
              <a:t>I. </a:t>
            </a:r>
            <a:r>
              <a:rPr lang="es-ES" sz="1400" b="0" i="1" dirty="0" err="1">
                <a:solidFill>
                  <a:schemeClr val="tx1">
                    <a:lumMod val="50000"/>
                    <a:lumOff val="50000"/>
                  </a:schemeClr>
                </a:solidFill>
                <a:effectLst/>
                <a:latin typeface="Avenir Next LT Pro" panose="020B0504020202020204" pitchFamily="34" charset="0"/>
                <a:ea typeface="Noto Sans" panose="020B0502040504020204" pitchFamily="34" charset="0"/>
                <a:cs typeface="Noto Sans" panose="020B0502040504020204" pitchFamily="34" charset="0"/>
              </a:rPr>
              <a:t>Coarasa</a:t>
            </a:r>
            <a:r>
              <a:rPr lang="es-ES" sz="1400" b="0" i="1" dirty="0">
                <a:solidFill>
                  <a:schemeClr val="tx1">
                    <a:lumMod val="50000"/>
                    <a:lumOff val="50000"/>
                  </a:schemeClr>
                </a:solidFill>
                <a:effectLst/>
                <a:latin typeface="Avenir Next LT Pro" panose="020B0504020202020204" pitchFamily="34" charset="0"/>
                <a:ea typeface="Noto Sans" panose="020B0502040504020204" pitchFamily="34" charset="0"/>
                <a:cs typeface="Noto Sans" panose="020B0502040504020204" pitchFamily="34" charset="0"/>
              </a:rPr>
              <a:t> et al  JCAP11(2022)048</a:t>
            </a:r>
            <a:endParaRPr lang="es-ES" sz="1400" i="1" dirty="0">
              <a:solidFill>
                <a:schemeClr val="tx1">
                  <a:lumMod val="50000"/>
                  <a:lumOff val="50000"/>
                </a:schemeClr>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42" name="TextBox 41">
            <a:extLst>
              <a:ext uri="{FF2B5EF4-FFF2-40B4-BE49-F238E27FC236}">
                <a16:creationId xmlns:a16="http://schemas.microsoft.com/office/drawing/2014/main" id="{4D8E2D51-6944-45CC-A835-A90839CD86C4}"/>
              </a:ext>
            </a:extLst>
          </p:cNvPr>
          <p:cNvSpPr txBox="1"/>
          <p:nvPr/>
        </p:nvSpPr>
        <p:spPr>
          <a:xfrm>
            <a:off x="6166131" y="3955522"/>
            <a:ext cx="5646082" cy="461665"/>
          </a:xfrm>
          <a:prstGeom prst="rect">
            <a:avLst/>
          </a:prstGeom>
          <a:noFill/>
        </p:spPr>
        <p:txBody>
          <a:bodyPr wrap="square">
            <a:spAutoFit/>
          </a:bodyPr>
          <a:lstStyle/>
          <a:p>
            <a:pPr marL="45720">
              <a:lnSpc>
                <a:spcPct val="100000"/>
              </a:lnSpc>
            </a:pPr>
            <a:r>
              <a:rPr lang="en-GB" sz="1200" dirty="0">
                <a:solidFill>
                  <a:schemeClr val="tx1"/>
                </a:solidFill>
                <a:latin typeface="Avenir Next LT Pro" panose="020B0504020202020204" pitchFamily="34" charset="0"/>
              </a:rPr>
              <a:t>This filtering protocol improves the event selection and its efficiency, but </a:t>
            </a:r>
            <a:r>
              <a:rPr lang="en-GB" sz="1200" dirty="0">
                <a:latin typeface="Avenir Next LT Pro" panose="020B0504020202020204" pitchFamily="34" charset="0"/>
              </a:rPr>
              <a:t>it still </a:t>
            </a:r>
            <a:r>
              <a:rPr lang="en-GB" sz="1200" b="1" dirty="0">
                <a:solidFill>
                  <a:schemeClr val="tx1"/>
                </a:solidFill>
                <a:latin typeface="Avenir Next LT Pro" panose="020B0504020202020204" pitchFamily="34" charset="0"/>
              </a:rPr>
              <a:t>limits the energy threshold </a:t>
            </a:r>
            <a:r>
              <a:rPr lang="en-GB" sz="1200" dirty="0">
                <a:solidFill>
                  <a:schemeClr val="tx1"/>
                </a:solidFill>
                <a:latin typeface="Avenir Next LT Pro" panose="020B0504020202020204" pitchFamily="34" charset="0"/>
              </a:rPr>
              <a:t>to 1 keV.</a:t>
            </a:r>
          </a:p>
        </p:txBody>
      </p:sp>
      <p:pic>
        <p:nvPicPr>
          <p:cNvPr id="9" name="Picture 8">
            <a:extLst>
              <a:ext uri="{FF2B5EF4-FFF2-40B4-BE49-F238E27FC236}">
                <a16:creationId xmlns:a16="http://schemas.microsoft.com/office/drawing/2014/main" id="{7BE015FF-9106-4D9A-B2FE-94B3A05ACCBD}"/>
              </a:ext>
            </a:extLst>
          </p:cNvPr>
          <p:cNvPicPr>
            <a:picLocks noChangeAspect="1"/>
          </p:cNvPicPr>
          <p:nvPr/>
        </p:nvPicPr>
        <p:blipFill>
          <a:blip r:embed="rId4"/>
          <a:stretch>
            <a:fillRect/>
          </a:stretch>
        </p:blipFill>
        <p:spPr>
          <a:xfrm>
            <a:off x="6641905" y="1084941"/>
            <a:ext cx="2546649" cy="2676691"/>
          </a:xfrm>
          <a:prstGeom prst="rect">
            <a:avLst/>
          </a:prstGeom>
        </p:spPr>
      </p:pic>
      <p:pic>
        <p:nvPicPr>
          <p:cNvPr id="10" name="Picture 9">
            <a:extLst>
              <a:ext uri="{FF2B5EF4-FFF2-40B4-BE49-F238E27FC236}">
                <a16:creationId xmlns:a16="http://schemas.microsoft.com/office/drawing/2014/main" id="{EEFF1454-8E26-476B-BDEF-52C04AC991A1}"/>
              </a:ext>
            </a:extLst>
          </p:cNvPr>
          <p:cNvPicPr>
            <a:picLocks noChangeAspect="1"/>
          </p:cNvPicPr>
          <p:nvPr/>
        </p:nvPicPr>
        <p:blipFill>
          <a:blip r:embed="rId5"/>
          <a:stretch>
            <a:fillRect/>
          </a:stretch>
        </p:blipFill>
        <p:spPr>
          <a:xfrm>
            <a:off x="5906996" y="4393027"/>
            <a:ext cx="6083331" cy="2008766"/>
          </a:xfrm>
          <a:prstGeom prst="rect">
            <a:avLst/>
          </a:prstGeom>
        </p:spPr>
      </p:pic>
      <p:sp>
        <p:nvSpPr>
          <p:cNvPr id="6" name="Slide Number Placeholder 5">
            <a:extLst>
              <a:ext uri="{FF2B5EF4-FFF2-40B4-BE49-F238E27FC236}">
                <a16:creationId xmlns:a16="http://schemas.microsoft.com/office/drawing/2014/main" id="{DE33EC2F-C95D-0368-E1CD-C747EE1C2937}"/>
              </a:ext>
            </a:extLst>
          </p:cNvPr>
          <p:cNvSpPr>
            <a:spLocks noGrp="1"/>
          </p:cNvSpPr>
          <p:nvPr>
            <p:ph type="sldNum" sz="quarter" idx="12"/>
          </p:nvPr>
        </p:nvSpPr>
        <p:spPr/>
        <p:txBody>
          <a:bodyPr/>
          <a:lstStyle/>
          <a:p>
            <a:fld id="{2FE8697C-D1FD-459D-ACB5-E382E08FA6DA}" type="slidenum">
              <a:rPr lang="es-ES" smtClean="0"/>
              <a:t>13</a:t>
            </a:fld>
            <a:endParaRPr lang="es-ES"/>
          </a:p>
        </p:txBody>
      </p:sp>
      <p:sp>
        <p:nvSpPr>
          <p:cNvPr id="7" name="Rectangle 6">
            <a:extLst>
              <a:ext uri="{FF2B5EF4-FFF2-40B4-BE49-F238E27FC236}">
                <a16:creationId xmlns:a16="http://schemas.microsoft.com/office/drawing/2014/main" id="{BF55646C-002C-47E8-A80B-4DFE46604F96}"/>
              </a:ext>
            </a:extLst>
          </p:cNvPr>
          <p:cNvSpPr/>
          <p:nvPr/>
        </p:nvSpPr>
        <p:spPr>
          <a:xfrm>
            <a:off x="7110919" y="4669277"/>
            <a:ext cx="1643975" cy="544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Arrow: Bent-Up 7">
            <a:extLst>
              <a:ext uri="{FF2B5EF4-FFF2-40B4-BE49-F238E27FC236}">
                <a16:creationId xmlns:a16="http://schemas.microsoft.com/office/drawing/2014/main" id="{A674F5A0-B33C-44EA-9FF6-DC86A4547355}"/>
              </a:ext>
            </a:extLst>
          </p:cNvPr>
          <p:cNvSpPr/>
          <p:nvPr/>
        </p:nvSpPr>
        <p:spPr>
          <a:xfrm rot="5400000">
            <a:off x="356786" y="4090176"/>
            <a:ext cx="447264" cy="401263"/>
          </a:xfrm>
          <a:prstGeom prst="bentUpArrow">
            <a:avLst>
              <a:gd name="adj1" fmla="val 17879"/>
              <a:gd name="adj2" fmla="val 25000"/>
              <a:gd name="adj3" fmla="val 3449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Arrow: Bent-Up 17">
            <a:extLst>
              <a:ext uri="{FF2B5EF4-FFF2-40B4-BE49-F238E27FC236}">
                <a16:creationId xmlns:a16="http://schemas.microsoft.com/office/drawing/2014/main" id="{2FB495BE-AEF7-4B90-AAF5-1324A859A390}"/>
              </a:ext>
            </a:extLst>
          </p:cNvPr>
          <p:cNvSpPr/>
          <p:nvPr/>
        </p:nvSpPr>
        <p:spPr>
          <a:xfrm rot="5400000">
            <a:off x="55513" y="4627516"/>
            <a:ext cx="1049809" cy="401263"/>
          </a:xfrm>
          <a:prstGeom prst="bentUpArrow">
            <a:avLst>
              <a:gd name="adj1" fmla="val 17879"/>
              <a:gd name="adj2" fmla="val 25000"/>
              <a:gd name="adj3" fmla="val 3449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Oval 10">
            <a:extLst>
              <a:ext uri="{FF2B5EF4-FFF2-40B4-BE49-F238E27FC236}">
                <a16:creationId xmlns:a16="http://schemas.microsoft.com/office/drawing/2014/main" id="{D8346BC5-8E5F-441E-838D-750430AD6B7F}"/>
              </a:ext>
            </a:extLst>
          </p:cNvPr>
          <p:cNvSpPr/>
          <p:nvPr/>
        </p:nvSpPr>
        <p:spPr>
          <a:xfrm>
            <a:off x="316727" y="3900095"/>
            <a:ext cx="220289" cy="225953"/>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72233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ANAIS-112: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modulation</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analysis</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mc:AlternateContent xmlns:mc="http://schemas.openxmlformats.org/markup-compatibility/2006" xmlns:a14="http://schemas.microsoft.com/office/drawing/2010/main">
        <mc:Choice Requires="a14">
          <p:sp>
            <p:nvSpPr>
              <p:cNvPr id="33" name="Marcador de contenido 2">
                <a:extLst>
                  <a:ext uri="{FF2B5EF4-FFF2-40B4-BE49-F238E27FC236}">
                    <a16:creationId xmlns:a16="http://schemas.microsoft.com/office/drawing/2014/main" id="{D59A8A1E-F7E2-4EB7-A113-2F548258D83E}"/>
                  </a:ext>
                </a:extLst>
              </p:cNvPr>
              <p:cNvSpPr txBox="1">
                <a:spLocks/>
              </p:cNvSpPr>
              <p:nvPr/>
            </p:nvSpPr>
            <p:spPr>
              <a:xfrm>
                <a:off x="316726" y="994335"/>
                <a:ext cx="11454860" cy="53959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Font typeface="Arial" panose="020B0604020202020204" pitchFamily="34" charset="0"/>
                  <a:buNone/>
                </a:pPr>
                <a:r>
                  <a:rPr lang="en-US" sz="1600" b="1" dirty="0">
                    <a:solidFill>
                      <a:schemeClr val="accent1">
                        <a:lumMod val="75000"/>
                      </a:schemeClr>
                    </a:solidFill>
                    <a:latin typeface="Avenir Next LT Pro" panose="020B0504020202020204" pitchFamily="34" charset="0"/>
                  </a:rPr>
                  <a:t>Model independent test</a:t>
                </a:r>
              </a:p>
              <a:p>
                <a:pPr>
                  <a:lnSpc>
                    <a:spcPct val="170000"/>
                  </a:lnSpc>
                  <a:buFont typeface="Wingdings" panose="05000000000000000000" pitchFamily="2" charset="2"/>
                  <a:buChar char="v"/>
                </a:pPr>
                <a:r>
                  <a:rPr lang="es-ES" sz="1600" dirty="0">
                    <a:latin typeface="Avenir Next LT Pro" panose="020B0504020202020204" pitchFamily="34" charset="0"/>
                  </a:rPr>
                  <a:t>GOAL: </a:t>
                </a:r>
                <a:r>
                  <a:rPr lang="en-US" sz="1600" b="0" i="0" u="none" strike="noStrike" baseline="0" dirty="0">
                    <a:latin typeface="Avenir Next LT Pro" panose="020B0504020202020204" pitchFamily="34" charset="0"/>
                  </a:rPr>
                  <a:t>establishing a model independent test of DAMA/LIBRA results on the annual modulation signal.</a:t>
                </a: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a:lnSpc>
                    <a:spcPct val="170000"/>
                  </a:lnSpc>
                  <a:buFont typeface="Wingdings" panose="05000000000000000000" pitchFamily="2" charset="2"/>
                  <a:buChar char="v"/>
                </a:pPr>
                <a:r>
                  <a:rPr lang="es-ES" sz="1600" dirty="0" err="1">
                    <a:latin typeface="Avenir Next LT Pro" panose="020B0504020202020204" pitchFamily="34" charset="0"/>
                  </a:rPr>
                  <a:t>We</a:t>
                </a:r>
                <a:r>
                  <a:rPr lang="es-ES" sz="1600" dirty="0">
                    <a:latin typeface="Avenir Next LT Pro" panose="020B0504020202020204" pitchFamily="34" charset="0"/>
                  </a:rPr>
                  <a:t> look </a:t>
                </a:r>
                <a:r>
                  <a:rPr lang="es-ES" sz="1600" dirty="0" err="1">
                    <a:latin typeface="Avenir Next LT Pro" panose="020B0504020202020204" pitchFamily="34" charset="0"/>
                  </a:rPr>
                  <a:t>for</a:t>
                </a:r>
                <a:r>
                  <a:rPr lang="es-ES" sz="1600" dirty="0">
                    <a:latin typeface="Avenir Next LT Pro" panose="020B0504020202020204" pitchFamily="34" charset="0"/>
                  </a:rPr>
                  <a:t> </a:t>
                </a:r>
                <a:r>
                  <a:rPr lang="es-ES" sz="1600" dirty="0" err="1">
                    <a:latin typeface="Avenir Next LT Pro" panose="020B0504020202020204" pitchFamily="34" charset="0"/>
                  </a:rPr>
                  <a:t>the</a:t>
                </a:r>
                <a:r>
                  <a:rPr lang="es-ES" sz="1600" dirty="0">
                    <a:latin typeface="Avenir Next LT Pro" panose="020B0504020202020204" pitchFamily="34" charset="0"/>
                  </a:rPr>
                  <a:t> anual </a:t>
                </a:r>
                <a:r>
                  <a:rPr lang="es-ES" sz="1600" dirty="0" err="1">
                    <a:latin typeface="Avenir Next LT Pro" panose="020B0504020202020204" pitchFamily="34" charset="0"/>
                  </a:rPr>
                  <a:t>modulation</a:t>
                </a:r>
                <a:r>
                  <a:rPr lang="es-ES" sz="1600" dirty="0">
                    <a:latin typeface="Avenir Next LT Pro" panose="020B0504020202020204" pitchFamily="34" charset="0"/>
                  </a:rPr>
                  <a:t> in </a:t>
                </a:r>
                <a:r>
                  <a:rPr lang="es-ES" sz="1600" dirty="0" err="1">
                    <a:latin typeface="Avenir Next LT Pro" panose="020B0504020202020204" pitchFamily="34" charset="0"/>
                  </a:rPr>
                  <a:t>the</a:t>
                </a:r>
                <a:r>
                  <a:rPr lang="es-ES" sz="1600" dirty="0">
                    <a:latin typeface="Avenir Next LT Pro" panose="020B0504020202020204" pitchFamily="34" charset="0"/>
                  </a:rPr>
                  <a:t> </a:t>
                </a:r>
                <a:r>
                  <a:rPr lang="es-ES" sz="1600" dirty="0" err="1">
                    <a:latin typeface="Avenir Next LT Pro" panose="020B0504020202020204" pitchFamily="34" charset="0"/>
                  </a:rPr>
                  <a:t>same</a:t>
                </a:r>
                <a:r>
                  <a:rPr lang="es-ES" sz="1600" dirty="0">
                    <a:latin typeface="Avenir Next LT Pro" panose="020B0504020202020204" pitchFamily="34" charset="0"/>
                  </a:rPr>
                  <a:t> </a:t>
                </a:r>
                <a:r>
                  <a:rPr lang="es-ES" sz="1600" dirty="0" err="1">
                    <a:latin typeface="Avenir Next LT Pro" panose="020B0504020202020204" pitchFamily="34" charset="0"/>
                  </a:rPr>
                  <a:t>energy</a:t>
                </a:r>
                <a:r>
                  <a:rPr lang="es-ES" sz="1600" dirty="0">
                    <a:latin typeface="Avenir Next LT Pro" panose="020B0504020202020204" pitchFamily="34" charset="0"/>
                  </a:rPr>
                  <a:t> </a:t>
                </a:r>
                <a:r>
                  <a:rPr lang="es-ES" sz="1600" dirty="0" err="1">
                    <a:latin typeface="Avenir Next LT Pro" panose="020B0504020202020204" pitchFamily="34" charset="0"/>
                  </a:rPr>
                  <a:t>regions</a:t>
                </a:r>
                <a:r>
                  <a:rPr lang="es-ES" sz="1600" dirty="0">
                    <a:latin typeface="Avenir Next LT Pro" panose="020B0504020202020204" pitchFamily="34" charset="0"/>
                  </a:rPr>
                  <a:t>, [1-6] and [2-6] </a:t>
                </a:r>
                <a:r>
                  <a:rPr lang="es-ES" sz="1600" dirty="0" err="1">
                    <a:latin typeface="Avenir Next LT Pro" panose="020B0504020202020204" pitchFamily="34" charset="0"/>
                  </a:rPr>
                  <a:t>keV</a:t>
                </a:r>
                <a:r>
                  <a:rPr lang="es-ES" sz="1600" dirty="0">
                    <a:latin typeface="Avenir Next LT Pro" panose="020B0504020202020204" pitchFamily="34" charset="0"/>
                  </a:rPr>
                  <a:t>, and </a:t>
                </a:r>
                <a:r>
                  <a:rPr lang="es-ES" sz="1600" dirty="0" err="1">
                    <a:latin typeface="Avenir Next LT Pro" panose="020B0504020202020204" pitchFamily="34" charset="0"/>
                  </a:rPr>
                  <a:t>we</a:t>
                </a:r>
                <a:r>
                  <a:rPr lang="es-ES" sz="1600" dirty="0">
                    <a:latin typeface="Avenir Next LT Pro" panose="020B0504020202020204" pitchFamily="34" charset="0"/>
                  </a:rPr>
                  <a:t> </a:t>
                </a:r>
                <a:r>
                  <a:rPr lang="es-ES" sz="1600" dirty="0" err="1">
                    <a:latin typeface="Avenir Next LT Pro" panose="020B0504020202020204" pitchFamily="34" charset="0"/>
                  </a:rPr>
                  <a:t>fix</a:t>
                </a:r>
                <a:r>
                  <a:rPr lang="es-ES" sz="1600" dirty="0">
                    <a:latin typeface="Avenir Next LT Pro" panose="020B0504020202020204" pitchFamily="34" charset="0"/>
                  </a:rPr>
                  <a:t> </a:t>
                </a:r>
                <a:r>
                  <a:rPr lang="es-ES" sz="1600" dirty="0" err="1">
                    <a:latin typeface="Avenir Next LT Pro" panose="020B0504020202020204" pitchFamily="34" charset="0"/>
                  </a:rPr>
                  <a:t>its</a:t>
                </a:r>
                <a:r>
                  <a:rPr lang="es-ES" sz="1600" dirty="0">
                    <a:latin typeface="Avenir Next LT Pro" panose="020B0504020202020204" pitchFamily="34" charset="0"/>
                  </a:rPr>
                  <a:t> </a:t>
                </a:r>
                <a:r>
                  <a:rPr lang="es-ES" sz="1600" dirty="0" err="1">
                    <a:latin typeface="Avenir Next LT Pro" panose="020B0504020202020204" pitchFamily="34" charset="0"/>
                  </a:rPr>
                  <a:t>period</a:t>
                </a:r>
                <a:r>
                  <a:rPr lang="es-ES" sz="1600" dirty="0">
                    <a:latin typeface="Avenir Next LT Pro" panose="020B0504020202020204" pitchFamily="34" charset="0"/>
                  </a:rPr>
                  <a:t> (1 </a:t>
                </a:r>
                <a:r>
                  <a:rPr lang="es-ES" sz="1600" dirty="0" err="1">
                    <a:latin typeface="Avenir Next LT Pro" panose="020B0504020202020204" pitchFamily="34" charset="0"/>
                  </a:rPr>
                  <a:t>year</a:t>
                </a:r>
                <a:r>
                  <a:rPr lang="es-ES" sz="1600" dirty="0">
                    <a:latin typeface="Avenir Next LT Pro" panose="020B0504020202020204" pitchFamily="34" charset="0"/>
                  </a:rPr>
                  <a:t>) and </a:t>
                </a:r>
                <a:r>
                  <a:rPr lang="es-ES" sz="1600" dirty="0" err="1">
                    <a:latin typeface="Avenir Next LT Pro" panose="020B0504020202020204" pitchFamily="34" charset="0"/>
                  </a:rPr>
                  <a:t>phase</a:t>
                </a:r>
                <a:r>
                  <a:rPr lang="es-ES" sz="1600" dirty="0">
                    <a:latin typeface="Avenir Next LT Pro" panose="020B0504020202020204" pitchFamily="34" charset="0"/>
                  </a:rPr>
                  <a:t> (2nd June).</a:t>
                </a:r>
              </a:p>
              <a:p>
                <a:pPr>
                  <a:lnSpc>
                    <a:spcPct val="170000"/>
                  </a:lnSpc>
                  <a:buFont typeface="Wingdings" panose="05000000000000000000" pitchFamily="2" charset="2"/>
                  <a:buChar char="v"/>
                </a:pPr>
                <a:r>
                  <a:rPr lang="es-ES" sz="1600" dirty="0">
                    <a:latin typeface="Avenir Next LT Pro" panose="020B0504020202020204" pitchFamily="34" charset="0"/>
                  </a:rPr>
                  <a:t> </a:t>
                </a:r>
                <a:r>
                  <a:rPr lang="es-ES" sz="1600" dirty="0" err="1">
                    <a:latin typeface="Avenir Next LT Pro" panose="020B0504020202020204" pitchFamily="34" charset="0"/>
                  </a:rPr>
                  <a:t>The</a:t>
                </a:r>
                <a:r>
                  <a:rPr lang="es-ES" sz="1600" dirty="0">
                    <a:latin typeface="Avenir Next LT Pro" panose="020B0504020202020204" pitchFamily="34" charset="0"/>
                  </a:rPr>
                  <a:t> </a:t>
                </a:r>
                <a:r>
                  <a:rPr lang="es-ES" sz="1600" dirty="0" err="1">
                    <a:latin typeface="Avenir Next LT Pro" panose="020B0504020202020204" pitchFamily="34" charset="0"/>
                  </a:rPr>
                  <a:t>modulation</a:t>
                </a:r>
                <a:r>
                  <a:rPr lang="es-ES" sz="1600" dirty="0">
                    <a:latin typeface="Avenir Next LT Pro" panose="020B0504020202020204" pitchFamily="34" charset="0"/>
                  </a:rPr>
                  <a:t> </a:t>
                </a:r>
                <a:r>
                  <a:rPr lang="es-ES" sz="1600" dirty="0" err="1">
                    <a:latin typeface="Avenir Next LT Pro" panose="020B0504020202020204" pitchFamily="34" charset="0"/>
                  </a:rPr>
                  <a:t>is</a:t>
                </a:r>
                <a:r>
                  <a:rPr lang="es-ES" sz="1600" dirty="0">
                    <a:latin typeface="Avenir Next LT Pro" panose="020B0504020202020204" pitchFamily="34" charset="0"/>
                  </a:rPr>
                  <a:t> </a:t>
                </a:r>
                <a:r>
                  <a:rPr lang="es-ES" sz="1600" dirty="0" err="1">
                    <a:latin typeface="Avenir Next LT Pro" panose="020B0504020202020204" pitchFamily="34" charset="0"/>
                  </a:rPr>
                  <a:t>searched</a:t>
                </a:r>
                <a:r>
                  <a:rPr lang="es-ES" sz="1600" dirty="0">
                    <a:latin typeface="Avenir Next LT Pro" panose="020B0504020202020204" pitchFamily="34" charset="0"/>
                  </a:rPr>
                  <a:t> </a:t>
                </a:r>
                <a:r>
                  <a:rPr lang="es-ES" sz="1600" dirty="0" err="1">
                    <a:latin typeface="Avenir Next LT Pro" panose="020B0504020202020204" pitchFamily="34" charset="0"/>
                  </a:rPr>
                  <a:t>with</a:t>
                </a:r>
                <a:r>
                  <a:rPr lang="es-ES" sz="1600" dirty="0">
                    <a:latin typeface="Avenir Next LT Pro" panose="020B0504020202020204" pitchFamily="34" charset="0"/>
                  </a:rPr>
                  <a:t> a s</a:t>
                </a:r>
                <a:r>
                  <a:rPr lang="en-US" sz="1600" dirty="0" err="1">
                    <a:latin typeface="Avenir Next LT Pro" panose="020B0504020202020204" pitchFamily="34" charset="0"/>
                  </a:rPr>
                  <a:t>imultaneous</a:t>
                </a:r>
                <a:r>
                  <a:rPr lang="en-US" sz="1600" dirty="0">
                    <a:latin typeface="Avenir Next LT Pro" panose="020B0504020202020204" pitchFamily="34" charset="0"/>
                  </a:rPr>
                  <a:t> fit of the 9 detectors in 10-day bins, following a </a:t>
                </a:r>
                <a14:m>
                  <m:oMath xmlns:m="http://schemas.openxmlformats.org/officeDocument/2006/math">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𝜒</m:t>
                        </m:r>
                      </m:e>
                      <m:sup>
                        <m:r>
                          <a:rPr lang="es-ES" sz="1600" b="0" i="1" smtClean="0">
                            <a:latin typeface="Cambria Math" panose="02040503050406030204" pitchFamily="18" charset="0"/>
                          </a:rPr>
                          <m:t>2</m:t>
                        </m:r>
                      </m:sup>
                    </m:sSup>
                  </m:oMath>
                </a14:m>
                <a:r>
                  <a:rPr lang="es-ES" sz="1600" dirty="0">
                    <a:latin typeface="Avenir Next LT Pro" panose="020B0504020202020204" pitchFamily="34" charset="0"/>
                  </a:rPr>
                  <a:t> </a:t>
                </a:r>
                <a:r>
                  <a:rPr lang="es-ES" sz="1600" dirty="0" err="1">
                    <a:latin typeface="Avenir Next LT Pro" panose="020B0504020202020204" pitchFamily="34" charset="0"/>
                  </a:rPr>
                  <a:t>minimization</a:t>
                </a:r>
                <a:r>
                  <a:rPr lang="es-ES" sz="1600" dirty="0">
                    <a:latin typeface="Avenir Next LT Pro" panose="020B0504020202020204" pitchFamily="34" charset="0"/>
                  </a:rPr>
                  <a:t>:</a:t>
                </a:r>
              </a:p>
              <a:p>
                <a:pPr marL="0" indent="0">
                  <a:lnSpc>
                    <a:spcPct val="170000"/>
                  </a:lnSpc>
                  <a:buNone/>
                </a:pPr>
                <a:endParaRPr lang="es-ES" sz="1600" dirty="0">
                  <a:latin typeface="Avenir Next LT Pro" panose="020B0504020202020204" pitchFamily="34" charset="0"/>
                </a:endParaRPr>
              </a:p>
              <a:p>
                <a:pPr>
                  <a:lnSpc>
                    <a:spcPct val="170000"/>
                  </a:lnSpc>
                  <a:buFont typeface="Wingdings" panose="05000000000000000000" pitchFamily="2" charset="2"/>
                  <a:buChar char="v"/>
                </a:pPr>
                <a:endParaRPr lang="es-ES" sz="1600" dirty="0">
                  <a:latin typeface="Avenir Next LT Pro" panose="020B0504020202020204" pitchFamily="34" charset="0"/>
                </a:endParaRPr>
              </a:p>
            </p:txBody>
          </p:sp>
        </mc:Choice>
        <mc:Fallback xmlns="">
          <p:sp>
            <p:nvSpPr>
              <p:cNvPr id="33" name="Marcador de contenido 2">
                <a:extLst>
                  <a:ext uri="{FF2B5EF4-FFF2-40B4-BE49-F238E27FC236}">
                    <a16:creationId xmlns:a16="http://schemas.microsoft.com/office/drawing/2014/main" id="{D59A8A1E-F7E2-4EB7-A113-2F548258D83E}"/>
                  </a:ext>
                </a:extLst>
              </p:cNvPr>
              <p:cNvSpPr txBox="1">
                <a:spLocks noRot="1" noChangeAspect="1" noMove="1" noResize="1" noEditPoints="1" noAdjustHandles="1" noChangeArrowheads="1" noChangeShapeType="1" noTextEdit="1"/>
              </p:cNvSpPr>
              <p:nvPr/>
            </p:nvSpPr>
            <p:spPr>
              <a:xfrm>
                <a:off x="316726" y="994335"/>
                <a:ext cx="11454860" cy="5395956"/>
              </a:xfrm>
              <a:prstGeom prst="rect">
                <a:avLst/>
              </a:prstGeom>
              <a:blipFill>
                <a:blip r:embed="rId2"/>
                <a:stretch>
                  <a:fillRect l="-31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E2D1BFB-B574-4E6E-8CEA-294907115587}"/>
                  </a:ext>
                </a:extLst>
              </p:cNvPr>
              <p:cNvSpPr txBox="1"/>
              <p:nvPr/>
            </p:nvSpPr>
            <p:spPr>
              <a:xfrm>
                <a:off x="2775439" y="3711195"/>
                <a:ext cx="2385848" cy="78701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s-ES" b="0" i="1" smtClean="0">
                              <a:latin typeface="Cambria Math" panose="02040503050406030204" pitchFamily="18" charset="0"/>
                            </a:rPr>
                          </m:ctrlPr>
                        </m:sSupPr>
                        <m:e>
                          <m:r>
                            <a:rPr lang="es-ES" b="0" i="1" smtClean="0">
                              <a:latin typeface="Cambria Math" panose="02040503050406030204" pitchFamily="18" charset="0"/>
                            </a:rPr>
                            <m:t>𝜒</m:t>
                          </m:r>
                        </m:e>
                        <m:sup>
                          <m:r>
                            <a:rPr lang="es-ES" b="0" i="1" smtClean="0">
                              <a:latin typeface="Cambria Math" panose="02040503050406030204" pitchFamily="18" charset="0"/>
                            </a:rPr>
                            <m:t>2</m:t>
                          </m:r>
                        </m:sup>
                      </m:sSup>
                      <m:r>
                        <a:rPr lang="es-ES" b="0" i="1" smtClean="0">
                          <a:latin typeface="Cambria Math" panose="02040503050406030204" pitchFamily="18" charset="0"/>
                        </a:rPr>
                        <m:t>=</m:t>
                      </m:r>
                      <m:nary>
                        <m:naryPr>
                          <m:chr m:val="∑"/>
                          <m:supHide m:val="on"/>
                          <m:ctrlPr>
                            <a:rPr lang="es-ES" b="0" i="1" smtClean="0">
                              <a:latin typeface="Cambria Math" panose="02040503050406030204" pitchFamily="18" charset="0"/>
                            </a:rPr>
                          </m:ctrlPr>
                        </m:naryPr>
                        <m:sub>
                          <m:r>
                            <m:rPr>
                              <m:brk m:alnAt="7"/>
                            </m:rPr>
                            <a:rPr lang="es-ES" b="0" i="1" smtClean="0">
                              <a:latin typeface="Cambria Math" panose="02040503050406030204" pitchFamily="18" charset="0"/>
                            </a:rPr>
                            <m:t>𝑖</m:t>
                          </m:r>
                          <m:r>
                            <a:rPr lang="es-ES" b="0" i="1" smtClean="0">
                              <a:latin typeface="Cambria Math" panose="02040503050406030204" pitchFamily="18" charset="0"/>
                            </a:rPr>
                            <m:t>,</m:t>
                          </m:r>
                          <m:r>
                            <a:rPr lang="es-ES" b="0" i="1" smtClean="0">
                              <a:latin typeface="Cambria Math" panose="02040503050406030204" pitchFamily="18" charset="0"/>
                            </a:rPr>
                            <m:t>𝑑</m:t>
                          </m:r>
                        </m:sub>
                        <m:sup/>
                        <m:e>
                          <m:f>
                            <m:fPr>
                              <m:ctrlPr>
                                <a:rPr lang="es-ES" i="1">
                                  <a:latin typeface="Cambria Math" panose="02040503050406030204" pitchFamily="18" charset="0"/>
                                </a:rPr>
                              </m:ctrlPr>
                            </m:fPr>
                            <m:num>
                              <m:sSup>
                                <m:sSupPr>
                                  <m:ctrlPr>
                                    <a:rPr lang="es-ES" i="1">
                                      <a:latin typeface="Cambria Math" panose="02040503050406030204" pitchFamily="18" charset="0"/>
                                    </a:rPr>
                                  </m:ctrlPr>
                                </m:sSupPr>
                                <m:e>
                                  <m:d>
                                    <m:dPr>
                                      <m:ctrlPr>
                                        <a:rPr lang="es-ES" i="1">
                                          <a:latin typeface="Cambria Math" panose="02040503050406030204" pitchFamily="18" charset="0"/>
                                        </a:rPr>
                                      </m:ctrlPr>
                                    </m:dPr>
                                    <m:e>
                                      <m:sSub>
                                        <m:sSubPr>
                                          <m:ctrlPr>
                                            <a:rPr lang="es-ES" i="1">
                                              <a:latin typeface="Cambria Math" panose="02040503050406030204" pitchFamily="18" charset="0"/>
                                            </a:rPr>
                                          </m:ctrlPr>
                                        </m:sSubPr>
                                        <m:e>
                                          <m:r>
                                            <a:rPr lang="es-ES" i="1">
                                              <a:latin typeface="Cambria Math" panose="02040503050406030204" pitchFamily="18" charset="0"/>
                                            </a:rPr>
                                            <m:t>𝑛</m:t>
                                          </m:r>
                                        </m:e>
                                        <m:sub>
                                          <m:r>
                                            <a:rPr lang="es-ES" i="1">
                                              <a:latin typeface="Cambria Math" panose="02040503050406030204" pitchFamily="18" charset="0"/>
                                            </a:rPr>
                                            <m:t>𝑖</m:t>
                                          </m:r>
                                          <m:r>
                                            <a:rPr lang="es-ES" i="1">
                                              <a:latin typeface="Cambria Math" panose="02040503050406030204" pitchFamily="18" charset="0"/>
                                            </a:rPr>
                                            <m:t>,</m:t>
                                          </m:r>
                                          <m:r>
                                            <a:rPr lang="es-ES" i="1">
                                              <a:latin typeface="Cambria Math" panose="02040503050406030204" pitchFamily="18" charset="0"/>
                                            </a:rPr>
                                            <m:t>𝑑</m:t>
                                          </m:r>
                                        </m:sub>
                                      </m:sSub>
                                      <m:r>
                                        <a:rPr lang="es-ES" i="1">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𝜇</m:t>
                                          </m:r>
                                        </m:e>
                                        <m:sub>
                                          <m:r>
                                            <a:rPr lang="es-ES" i="1">
                                              <a:latin typeface="Cambria Math" panose="02040503050406030204" pitchFamily="18" charset="0"/>
                                            </a:rPr>
                                            <m:t>𝑖</m:t>
                                          </m:r>
                                          <m:r>
                                            <a:rPr lang="es-ES" i="1">
                                              <a:latin typeface="Cambria Math" panose="02040503050406030204" pitchFamily="18" charset="0"/>
                                            </a:rPr>
                                            <m:t>,</m:t>
                                          </m:r>
                                          <m:r>
                                            <a:rPr lang="es-ES" i="1">
                                              <a:latin typeface="Cambria Math" panose="02040503050406030204" pitchFamily="18" charset="0"/>
                                            </a:rPr>
                                            <m:t>𝑑</m:t>
                                          </m:r>
                                        </m:sub>
                                      </m:sSub>
                                    </m:e>
                                  </m:d>
                                </m:e>
                                <m:sup>
                                  <m:r>
                                    <a:rPr lang="es-ES" i="1">
                                      <a:latin typeface="Cambria Math" panose="02040503050406030204" pitchFamily="18" charset="0"/>
                                    </a:rPr>
                                    <m:t>2</m:t>
                                  </m:r>
                                </m:sup>
                              </m:sSup>
                            </m:num>
                            <m:den>
                              <m:sSubSup>
                                <m:sSubSupPr>
                                  <m:ctrlPr>
                                    <a:rPr lang="es-ES" i="1">
                                      <a:latin typeface="Cambria Math" panose="02040503050406030204" pitchFamily="18" charset="0"/>
                                    </a:rPr>
                                  </m:ctrlPr>
                                </m:sSubSupPr>
                                <m:e>
                                  <m:r>
                                    <a:rPr lang="es-ES" i="1">
                                      <a:latin typeface="Cambria Math" panose="02040503050406030204" pitchFamily="18" charset="0"/>
                                    </a:rPr>
                                    <m:t>𝜎</m:t>
                                  </m:r>
                                </m:e>
                                <m:sub>
                                  <m:r>
                                    <a:rPr lang="es-ES" i="1">
                                      <a:latin typeface="Cambria Math" panose="02040503050406030204" pitchFamily="18" charset="0"/>
                                    </a:rPr>
                                    <m:t>𝑖</m:t>
                                  </m:r>
                                  <m:r>
                                    <a:rPr lang="es-ES" i="1">
                                      <a:latin typeface="Cambria Math" panose="02040503050406030204" pitchFamily="18" charset="0"/>
                                    </a:rPr>
                                    <m:t>,</m:t>
                                  </m:r>
                                  <m:r>
                                    <a:rPr lang="es-ES" i="1">
                                      <a:latin typeface="Cambria Math" panose="02040503050406030204" pitchFamily="18" charset="0"/>
                                    </a:rPr>
                                    <m:t>𝑑</m:t>
                                  </m:r>
                                </m:sub>
                                <m:sup>
                                  <m:r>
                                    <a:rPr lang="es-ES" i="1">
                                      <a:latin typeface="Cambria Math" panose="02040503050406030204" pitchFamily="18" charset="0"/>
                                    </a:rPr>
                                    <m:t>2</m:t>
                                  </m:r>
                                </m:sup>
                              </m:sSubSup>
                            </m:den>
                          </m:f>
                        </m:e>
                      </m:nary>
                    </m:oMath>
                  </m:oMathPara>
                </a14:m>
                <a:endParaRPr lang="es-ES" dirty="0"/>
              </a:p>
            </p:txBody>
          </p:sp>
        </mc:Choice>
        <mc:Fallback xmlns="">
          <p:sp>
            <p:nvSpPr>
              <p:cNvPr id="3" name="TextBox 2">
                <a:extLst>
                  <a:ext uri="{FF2B5EF4-FFF2-40B4-BE49-F238E27FC236}">
                    <a16:creationId xmlns:a16="http://schemas.microsoft.com/office/drawing/2014/main" id="{2E2D1BFB-B574-4E6E-8CEA-294907115587}"/>
                  </a:ext>
                </a:extLst>
              </p:cNvPr>
              <p:cNvSpPr txBox="1">
                <a:spLocks noRot="1" noChangeAspect="1" noMove="1" noResize="1" noEditPoints="1" noAdjustHandles="1" noChangeArrowheads="1" noChangeShapeType="1" noTextEdit="1"/>
              </p:cNvSpPr>
              <p:nvPr/>
            </p:nvSpPr>
            <p:spPr>
              <a:xfrm>
                <a:off x="2775439" y="3711195"/>
                <a:ext cx="2385848" cy="787010"/>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38A531D-CDF7-4F5B-AA22-3272EAB60775}"/>
                  </a:ext>
                </a:extLst>
              </p:cNvPr>
              <p:cNvSpPr txBox="1"/>
              <p:nvPr/>
            </p:nvSpPr>
            <p:spPr>
              <a:xfrm>
                <a:off x="5371139" y="3692313"/>
                <a:ext cx="5307725" cy="349326"/>
              </a:xfrm>
              <a:prstGeom prst="rect">
                <a:avLst/>
              </a:prstGeom>
              <a:noFill/>
            </p:spPr>
            <p:txBody>
              <a:bodyPr wrap="square">
                <a:spAutoFit/>
              </a:bodyPr>
              <a:lstStyle/>
              <a:p>
                <a14:m>
                  <m:oMath xmlns:m="http://schemas.openxmlformats.org/officeDocument/2006/math">
                    <m:sSub>
                      <m:sSubPr>
                        <m:ctrlPr>
                          <a:rPr lang="es-ES" sz="1600" i="1" smtClean="0">
                            <a:latin typeface="Cambria Math" panose="02040503050406030204" pitchFamily="18" charset="0"/>
                          </a:rPr>
                        </m:ctrlPr>
                      </m:sSubPr>
                      <m:e>
                        <m:r>
                          <a:rPr lang="es-ES" sz="1600" i="1">
                            <a:latin typeface="Cambria Math" panose="02040503050406030204" pitchFamily="18" charset="0"/>
                          </a:rPr>
                          <m:t>𝑛</m:t>
                        </m:r>
                      </m:e>
                      <m:sub>
                        <m:r>
                          <a:rPr lang="es-ES" sz="1600" i="1">
                            <a:latin typeface="Cambria Math" panose="02040503050406030204" pitchFamily="18" charset="0"/>
                          </a:rPr>
                          <m:t>𝑖</m:t>
                        </m:r>
                        <m:r>
                          <a:rPr lang="es-ES" sz="1600" i="1">
                            <a:latin typeface="Cambria Math" panose="02040503050406030204" pitchFamily="18" charset="0"/>
                          </a:rPr>
                          <m:t>,</m:t>
                        </m:r>
                        <m:r>
                          <a:rPr lang="es-ES" sz="1600" i="1">
                            <a:latin typeface="Cambria Math" panose="02040503050406030204" pitchFamily="18" charset="0"/>
                          </a:rPr>
                          <m:t>𝑑</m:t>
                        </m:r>
                      </m:sub>
                    </m:sSub>
                  </m:oMath>
                </a14:m>
                <a:r>
                  <a:rPr lang="es-ES" sz="1600" dirty="0"/>
                  <a:t> </a:t>
                </a:r>
                <a:r>
                  <a:rPr lang="es-ES" sz="1600" dirty="0">
                    <a:latin typeface="Avenir Next LT Pro" panose="020B0504020202020204" pitchFamily="34" charset="0"/>
                  </a:rPr>
                  <a:t>= </a:t>
                </a:r>
                <a:r>
                  <a:rPr lang="es-ES" sz="1600" dirty="0" err="1">
                    <a:latin typeface="Avenir Next LT Pro" panose="020B0504020202020204" pitchFamily="34" charset="0"/>
                  </a:rPr>
                  <a:t>number</a:t>
                </a:r>
                <a:r>
                  <a:rPr lang="es-ES" sz="1600" dirty="0">
                    <a:latin typeface="Avenir Next LT Pro" panose="020B0504020202020204" pitchFamily="34" charset="0"/>
                  </a:rPr>
                  <a:t> </a:t>
                </a:r>
                <a:r>
                  <a:rPr lang="es-ES" sz="1600" dirty="0" err="1">
                    <a:latin typeface="Avenir Next LT Pro" panose="020B0504020202020204" pitchFamily="34" charset="0"/>
                  </a:rPr>
                  <a:t>of</a:t>
                </a:r>
                <a:r>
                  <a:rPr lang="es-ES" sz="1600" dirty="0">
                    <a:latin typeface="Avenir Next LT Pro" panose="020B0504020202020204" pitchFamily="34" charset="0"/>
                  </a:rPr>
                  <a:t> </a:t>
                </a:r>
                <a:r>
                  <a:rPr lang="es-ES" sz="1600" dirty="0" err="1">
                    <a:latin typeface="Avenir Next LT Pro" panose="020B0504020202020204" pitchFamily="34" charset="0"/>
                  </a:rPr>
                  <a:t>events</a:t>
                </a:r>
                <a:r>
                  <a:rPr lang="es-ES" sz="1600" dirty="0">
                    <a:latin typeface="Avenir Next LT Pro" panose="020B0504020202020204" pitchFamily="34" charset="0"/>
                  </a:rPr>
                  <a:t> in time </a:t>
                </a:r>
                <a:r>
                  <a:rPr lang="es-ES" sz="1600" dirty="0" err="1">
                    <a:latin typeface="Avenir Next LT Pro" panose="020B0504020202020204" pitchFamily="34" charset="0"/>
                  </a:rPr>
                  <a:t>bin</a:t>
                </a:r>
                <a:r>
                  <a:rPr lang="es-ES" sz="1600" dirty="0">
                    <a:latin typeface="Avenir Next LT Pro" panose="020B0504020202020204" pitchFamily="34" charset="0"/>
                  </a:rPr>
                  <a:t> </a:t>
                </a:r>
                <a14:m>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𝑡</m:t>
                        </m:r>
                      </m:e>
                      <m:sub>
                        <m:r>
                          <a:rPr lang="es-ES" sz="1600" b="0" i="1" smtClean="0">
                            <a:latin typeface="Cambria Math" panose="02040503050406030204" pitchFamily="18" charset="0"/>
                          </a:rPr>
                          <m:t>𝑖</m:t>
                        </m:r>
                      </m:sub>
                    </m:sSub>
                  </m:oMath>
                </a14:m>
                <a:r>
                  <a:rPr lang="es-ES" sz="1600" dirty="0">
                    <a:latin typeface="Avenir Next LT Pro" panose="020B0504020202020204" pitchFamily="34" charset="0"/>
                  </a:rPr>
                  <a:t> </a:t>
                </a:r>
                <a:r>
                  <a:rPr lang="es-ES" sz="1600" dirty="0" err="1">
                    <a:latin typeface="Avenir Next LT Pro" panose="020B0504020202020204" pitchFamily="34" charset="0"/>
                  </a:rPr>
                  <a:t>for</a:t>
                </a:r>
                <a:r>
                  <a:rPr lang="es-ES" sz="1600" dirty="0">
                    <a:latin typeface="Avenir Next LT Pro" panose="020B0504020202020204" pitchFamily="34" charset="0"/>
                  </a:rPr>
                  <a:t> detector </a:t>
                </a:r>
                <a14:m>
                  <m:oMath xmlns:m="http://schemas.openxmlformats.org/officeDocument/2006/math">
                    <m:r>
                      <a:rPr lang="es-ES" sz="1600" i="1" dirty="0" smtClean="0">
                        <a:latin typeface="Cambria Math" panose="02040503050406030204" pitchFamily="18" charset="0"/>
                      </a:rPr>
                      <m:t>𝑑</m:t>
                    </m:r>
                  </m:oMath>
                </a14:m>
                <a:endParaRPr lang="es-ES" sz="1600" dirty="0">
                  <a:latin typeface="Avenir Next LT Pro" panose="020B0504020202020204" pitchFamily="34" charset="0"/>
                </a:endParaRPr>
              </a:p>
            </p:txBody>
          </p:sp>
        </mc:Choice>
        <mc:Fallback xmlns="">
          <p:sp>
            <p:nvSpPr>
              <p:cNvPr id="7" name="TextBox 6">
                <a:extLst>
                  <a:ext uri="{FF2B5EF4-FFF2-40B4-BE49-F238E27FC236}">
                    <a16:creationId xmlns:a16="http://schemas.microsoft.com/office/drawing/2014/main" id="{038A531D-CDF7-4F5B-AA22-3272EAB60775}"/>
                  </a:ext>
                </a:extLst>
              </p:cNvPr>
              <p:cNvSpPr txBox="1">
                <a:spLocks noRot="1" noChangeAspect="1" noMove="1" noResize="1" noEditPoints="1" noAdjustHandles="1" noChangeArrowheads="1" noChangeShapeType="1" noTextEdit="1"/>
              </p:cNvSpPr>
              <p:nvPr/>
            </p:nvSpPr>
            <p:spPr>
              <a:xfrm>
                <a:off x="5371139" y="3692313"/>
                <a:ext cx="5307725" cy="349326"/>
              </a:xfrm>
              <a:prstGeom prst="rect">
                <a:avLst/>
              </a:prstGeom>
              <a:blipFill>
                <a:blip r:embed="rId4"/>
                <a:stretch>
                  <a:fillRect t="-5263" b="-1929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3A822F7-6B12-490C-A187-63E303CE6B82}"/>
                  </a:ext>
                </a:extLst>
              </p:cNvPr>
              <p:cNvSpPr txBox="1"/>
              <p:nvPr/>
            </p:nvSpPr>
            <p:spPr>
              <a:xfrm>
                <a:off x="5371139" y="4079930"/>
                <a:ext cx="5307725" cy="349326"/>
              </a:xfrm>
              <a:prstGeom prst="rect">
                <a:avLst/>
              </a:prstGeom>
              <a:noFill/>
            </p:spPr>
            <p:txBody>
              <a:bodyPr wrap="square">
                <a:spAutoFit/>
              </a:bodyPr>
              <a:lstStyle/>
              <a:p>
                <a14:m>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𝜎</m:t>
                        </m:r>
                      </m:e>
                      <m:sub>
                        <m:r>
                          <a:rPr lang="es-ES" sz="1600" i="1">
                            <a:latin typeface="Cambria Math" panose="02040503050406030204" pitchFamily="18" charset="0"/>
                          </a:rPr>
                          <m:t>𝑖</m:t>
                        </m:r>
                        <m:r>
                          <a:rPr lang="es-ES" sz="1600" i="1">
                            <a:latin typeface="Cambria Math" panose="02040503050406030204" pitchFamily="18" charset="0"/>
                          </a:rPr>
                          <m:t>,</m:t>
                        </m:r>
                        <m:r>
                          <a:rPr lang="es-ES" sz="1600" i="1">
                            <a:latin typeface="Cambria Math" panose="02040503050406030204" pitchFamily="18" charset="0"/>
                          </a:rPr>
                          <m:t>𝑑</m:t>
                        </m:r>
                      </m:sub>
                    </m:sSub>
                  </m:oMath>
                </a14:m>
                <a:r>
                  <a:rPr lang="es-ES" sz="1600" dirty="0"/>
                  <a:t> </a:t>
                </a:r>
                <a:r>
                  <a:rPr lang="es-ES" sz="1600" dirty="0">
                    <a:latin typeface="Avenir Next LT Pro" panose="020B0504020202020204" pitchFamily="34" charset="0"/>
                  </a:rPr>
                  <a:t>= </a:t>
                </a:r>
                <a:r>
                  <a:rPr lang="es-ES" sz="1600" dirty="0" err="1">
                    <a:latin typeface="Avenir Next LT Pro" panose="020B0504020202020204" pitchFamily="34" charset="0"/>
                  </a:rPr>
                  <a:t>statistical</a:t>
                </a:r>
                <a:r>
                  <a:rPr lang="es-ES" sz="1600" dirty="0">
                    <a:latin typeface="Avenir Next LT Pro" panose="020B0504020202020204" pitchFamily="34" charset="0"/>
                  </a:rPr>
                  <a:t> </a:t>
                </a:r>
                <a:r>
                  <a:rPr lang="es-ES" sz="1600" dirty="0" err="1">
                    <a:latin typeface="Avenir Next LT Pro" panose="020B0504020202020204" pitchFamily="34" charset="0"/>
                  </a:rPr>
                  <a:t>uncertainty</a:t>
                </a:r>
                <a:r>
                  <a:rPr lang="es-ES" sz="1600" dirty="0">
                    <a:latin typeface="Avenir Next LT Pro" panose="020B0504020202020204" pitchFamily="34" charset="0"/>
                  </a:rPr>
                  <a:t> </a:t>
                </a:r>
                <a:r>
                  <a:rPr lang="es-ES" sz="1600" dirty="0" err="1">
                    <a:latin typeface="Avenir Next LT Pro" panose="020B0504020202020204" pitchFamily="34" charset="0"/>
                  </a:rPr>
                  <a:t>associated</a:t>
                </a:r>
                <a:r>
                  <a:rPr lang="es-ES" sz="1600" dirty="0">
                    <a:latin typeface="Avenir Next LT Pro" panose="020B0504020202020204" pitchFamily="34" charset="0"/>
                  </a:rPr>
                  <a:t> </a:t>
                </a:r>
                <a:r>
                  <a:rPr lang="es-ES" sz="1600" dirty="0" err="1">
                    <a:latin typeface="Avenir Next LT Pro" panose="020B0504020202020204" pitchFamily="34" charset="0"/>
                  </a:rPr>
                  <a:t>to</a:t>
                </a:r>
                <a:r>
                  <a:rPr lang="es-ES" sz="1600" dirty="0">
                    <a:latin typeface="Avenir Next LT Pro" panose="020B0504020202020204" pitchFamily="34" charset="0"/>
                  </a:rPr>
                  <a:t> </a:t>
                </a:r>
                <a14:m>
                  <m:oMath xmlns:m="http://schemas.openxmlformats.org/officeDocument/2006/math">
                    <m:sSub>
                      <m:sSubPr>
                        <m:ctrlPr>
                          <a:rPr lang="es-ES" sz="1600" i="1">
                            <a:latin typeface="Cambria Math" panose="02040503050406030204" pitchFamily="18" charset="0"/>
                          </a:rPr>
                        </m:ctrlPr>
                      </m:sSubPr>
                      <m:e>
                        <m:r>
                          <a:rPr lang="es-ES" sz="1600" i="1">
                            <a:latin typeface="Cambria Math" panose="02040503050406030204" pitchFamily="18" charset="0"/>
                          </a:rPr>
                          <m:t>𝑛</m:t>
                        </m:r>
                      </m:e>
                      <m:sub>
                        <m:r>
                          <a:rPr lang="es-ES" sz="1600" i="1">
                            <a:latin typeface="Cambria Math" panose="02040503050406030204" pitchFamily="18" charset="0"/>
                          </a:rPr>
                          <m:t>𝑖</m:t>
                        </m:r>
                        <m:r>
                          <a:rPr lang="es-ES" sz="1600" i="1">
                            <a:latin typeface="Cambria Math" panose="02040503050406030204" pitchFamily="18" charset="0"/>
                          </a:rPr>
                          <m:t>,</m:t>
                        </m:r>
                        <m:r>
                          <a:rPr lang="es-ES" sz="1600" i="1">
                            <a:latin typeface="Cambria Math" panose="02040503050406030204" pitchFamily="18" charset="0"/>
                          </a:rPr>
                          <m:t>𝑑</m:t>
                        </m:r>
                      </m:sub>
                    </m:sSub>
                  </m:oMath>
                </a14:m>
                <a:r>
                  <a:rPr lang="es-ES" sz="1600" dirty="0">
                    <a:latin typeface="Avenir Next LT Pro" panose="020B0504020202020204" pitchFamily="34" charset="0"/>
                  </a:rPr>
                  <a:t> </a:t>
                </a:r>
              </a:p>
            </p:txBody>
          </p:sp>
        </mc:Choice>
        <mc:Fallback xmlns="">
          <p:sp>
            <p:nvSpPr>
              <p:cNvPr id="8" name="TextBox 7">
                <a:extLst>
                  <a:ext uri="{FF2B5EF4-FFF2-40B4-BE49-F238E27FC236}">
                    <a16:creationId xmlns:a16="http://schemas.microsoft.com/office/drawing/2014/main" id="{13A822F7-6B12-490C-A187-63E303CE6B82}"/>
                  </a:ext>
                </a:extLst>
              </p:cNvPr>
              <p:cNvSpPr txBox="1">
                <a:spLocks noRot="1" noChangeAspect="1" noMove="1" noResize="1" noEditPoints="1" noAdjustHandles="1" noChangeArrowheads="1" noChangeShapeType="1" noTextEdit="1"/>
              </p:cNvSpPr>
              <p:nvPr/>
            </p:nvSpPr>
            <p:spPr>
              <a:xfrm>
                <a:off x="5371139" y="4079930"/>
                <a:ext cx="5307725" cy="349326"/>
              </a:xfrm>
              <a:prstGeom prst="rect">
                <a:avLst/>
              </a:prstGeom>
              <a:blipFill>
                <a:blip r:embed="rId5"/>
                <a:stretch>
                  <a:fillRect t="-5172" b="-1724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4657A41-D801-4682-8B4C-A6E6F3466362}"/>
                  </a:ext>
                </a:extLst>
              </p:cNvPr>
              <p:cNvSpPr txBox="1"/>
              <p:nvPr/>
            </p:nvSpPr>
            <p:spPr>
              <a:xfrm>
                <a:off x="2906034" y="4621577"/>
                <a:ext cx="6276243" cy="5068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r>
                            <a:rPr lang="es-ES" i="1">
                              <a:latin typeface="Cambria Math" panose="02040503050406030204" pitchFamily="18" charset="0"/>
                            </a:rPr>
                            <m:t>𝜇</m:t>
                          </m:r>
                        </m:e>
                        <m:sub>
                          <m:r>
                            <a:rPr lang="es-ES" i="1">
                              <a:latin typeface="Cambria Math" panose="02040503050406030204" pitchFamily="18" charset="0"/>
                            </a:rPr>
                            <m:t>𝑖</m:t>
                          </m:r>
                          <m:r>
                            <a:rPr lang="es-ES" i="1">
                              <a:latin typeface="Cambria Math" panose="02040503050406030204" pitchFamily="18" charset="0"/>
                            </a:rPr>
                            <m:t>,</m:t>
                          </m:r>
                          <m:r>
                            <a:rPr lang="es-ES" i="1">
                              <a:latin typeface="Cambria Math" panose="02040503050406030204" pitchFamily="18" charset="0"/>
                            </a:rPr>
                            <m:t>𝑑</m:t>
                          </m:r>
                        </m:sub>
                      </m:sSub>
                      <m:r>
                        <a:rPr lang="es-ES" b="0" i="1" smtClean="0">
                          <a:latin typeface="Cambria Math" panose="02040503050406030204" pitchFamily="18" charset="0"/>
                        </a:rPr>
                        <m:t>=</m:t>
                      </m:r>
                      <m:d>
                        <m:dPr>
                          <m:begChr m:val="["/>
                          <m:endChr m:val="]"/>
                          <m:ctrlPr>
                            <a:rPr lang="es-ES" b="0" i="1" smtClean="0">
                              <a:latin typeface="Cambria Math" panose="02040503050406030204" pitchFamily="18" charset="0"/>
                            </a:rPr>
                          </m:ctrlPr>
                        </m:dPr>
                        <m:e>
                          <m:sSub>
                            <m:sSubPr>
                              <m:ctrlPr>
                                <a:rPr lang="es-ES" b="0" i="1" smtClean="0">
                                  <a:latin typeface="Cambria Math" panose="02040503050406030204" pitchFamily="18" charset="0"/>
                                </a:rPr>
                              </m:ctrlPr>
                            </m:sSubPr>
                            <m:e>
                              <m:r>
                                <a:rPr lang="es-ES" b="0" i="1" smtClean="0">
                                  <a:latin typeface="Cambria Math" panose="02040503050406030204" pitchFamily="18" charset="0"/>
                                </a:rPr>
                                <m:t>𝑅</m:t>
                              </m:r>
                            </m:e>
                            <m:sub>
                              <m:r>
                                <a:rPr lang="es-ES" b="0" i="1" smtClean="0">
                                  <a:latin typeface="Cambria Math" panose="02040503050406030204" pitchFamily="18" charset="0"/>
                                </a:rPr>
                                <m:t>0,</m:t>
                              </m:r>
                              <m:r>
                                <a:rPr lang="es-ES" b="0" i="1" smtClean="0">
                                  <a:latin typeface="Cambria Math" panose="02040503050406030204" pitchFamily="18" charset="0"/>
                                </a:rPr>
                                <m:t>𝑑</m:t>
                              </m:r>
                            </m:sub>
                          </m:sSub>
                          <m:d>
                            <m:dPr>
                              <m:ctrlPr>
                                <a:rPr lang="es-ES" b="0" i="1" smtClean="0">
                                  <a:latin typeface="Cambria Math" panose="02040503050406030204" pitchFamily="18" charset="0"/>
                                </a:rPr>
                              </m:ctrlPr>
                            </m:dPr>
                            <m:e>
                              <m:r>
                                <a:rPr lang="es-ES" b="0" i="1" smtClean="0">
                                  <a:latin typeface="Cambria Math" panose="02040503050406030204" pitchFamily="18" charset="0"/>
                                </a:rPr>
                                <m:t>1+</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𝑓</m:t>
                                  </m:r>
                                </m:e>
                                <m:sub>
                                  <m:r>
                                    <a:rPr lang="es-ES" b="0" i="1" smtClean="0">
                                      <a:latin typeface="Cambria Math" panose="02040503050406030204" pitchFamily="18" charset="0"/>
                                    </a:rPr>
                                    <m:t>𝑑</m:t>
                                  </m:r>
                                </m:sub>
                              </m:sSub>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𝜙</m:t>
                                  </m:r>
                                </m:e>
                                <m:sub>
                                  <m:r>
                                    <a:rPr lang="es-ES" b="0" i="1" smtClean="0">
                                      <a:latin typeface="Cambria Math" panose="02040503050406030204" pitchFamily="18" charset="0"/>
                                    </a:rPr>
                                    <m:t>𝑏𝑘𝑔</m:t>
                                  </m:r>
                                  <m:r>
                                    <a:rPr lang="es-ES" b="0" i="1" smtClean="0">
                                      <a:latin typeface="Cambria Math" panose="02040503050406030204" pitchFamily="18" charset="0"/>
                                    </a:rPr>
                                    <m:t>,</m:t>
                                  </m:r>
                                  <m:r>
                                    <a:rPr lang="es-ES" b="0" i="1" smtClean="0">
                                      <a:latin typeface="Cambria Math" panose="02040503050406030204" pitchFamily="18" charset="0"/>
                                    </a:rPr>
                                    <m:t>𝑑</m:t>
                                  </m:r>
                                </m:sub>
                                <m:sup>
                                  <m:r>
                                    <a:rPr lang="es-ES" b="0" i="1" smtClean="0">
                                      <a:latin typeface="Cambria Math" panose="02040503050406030204" pitchFamily="18" charset="0"/>
                                    </a:rPr>
                                    <m:t>𝑀𝐶</m:t>
                                  </m:r>
                                </m:sup>
                              </m:sSubSup>
                              <m:d>
                                <m:dPr>
                                  <m:ctrlPr>
                                    <a:rPr lang="es-ES" b="0" i="1" smtClean="0">
                                      <a:latin typeface="Cambria Math" panose="02040503050406030204" pitchFamily="18" charset="0"/>
                                    </a:rPr>
                                  </m:ctrlPr>
                                </m:dPr>
                                <m:e>
                                  <m:sSub>
                                    <m:sSubPr>
                                      <m:ctrlPr>
                                        <a:rPr lang="es-ES" b="0" i="1" smtClean="0">
                                          <a:latin typeface="Cambria Math" panose="02040503050406030204" pitchFamily="18" charset="0"/>
                                        </a:rPr>
                                      </m:ctrlPr>
                                    </m:sSubPr>
                                    <m:e>
                                      <m:r>
                                        <a:rPr lang="es-ES" b="0" i="1" smtClean="0">
                                          <a:latin typeface="Cambria Math" panose="02040503050406030204" pitchFamily="18" charset="0"/>
                                        </a:rPr>
                                        <m:t>𝑡</m:t>
                                      </m:r>
                                    </m:e>
                                    <m:sub>
                                      <m:r>
                                        <a:rPr lang="es-ES" b="0" i="1" smtClean="0">
                                          <a:latin typeface="Cambria Math" panose="02040503050406030204" pitchFamily="18" charset="0"/>
                                        </a:rPr>
                                        <m:t>𝑖</m:t>
                                      </m:r>
                                    </m:sub>
                                  </m:sSub>
                                </m:e>
                              </m:d>
                            </m:e>
                          </m:d>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𝑆</m:t>
                              </m:r>
                            </m:e>
                            <m:sub>
                              <m:r>
                                <a:rPr lang="es-ES" b="0" i="1" smtClean="0">
                                  <a:latin typeface="Cambria Math" panose="02040503050406030204" pitchFamily="18" charset="0"/>
                                </a:rPr>
                                <m:t>𝑚</m:t>
                              </m:r>
                            </m:sub>
                          </m:sSub>
                          <m:func>
                            <m:funcPr>
                              <m:ctrlPr>
                                <a:rPr lang="es-ES" b="0" i="1" smtClean="0">
                                  <a:latin typeface="Cambria Math" panose="02040503050406030204" pitchFamily="18" charset="0"/>
                                </a:rPr>
                              </m:ctrlPr>
                            </m:funcPr>
                            <m:fName>
                              <m:r>
                                <m:rPr>
                                  <m:sty m:val="p"/>
                                </m:rPr>
                                <a:rPr lang="es-ES" b="0" i="0" smtClean="0">
                                  <a:latin typeface="Cambria Math" panose="02040503050406030204" pitchFamily="18" charset="0"/>
                                </a:rPr>
                                <m:t>cos</m:t>
                              </m:r>
                            </m:fName>
                            <m:e>
                              <m:d>
                                <m:dPr>
                                  <m:ctrlPr>
                                    <a:rPr lang="es-ES" b="0" i="1" smtClean="0">
                                      <a:latin typeface="Cambria Math" panose="02040503050406030204" pitchFamily="18" charset="0"/>
                                    </a:rPr>
                                  </m:ctrlPr>
                                </m:dPr>
                                <m:e>
                                  <m:r>
                                    <a:rPr lang="es-ES" b="0" i="1" smtClean="0">
                                      <a:latin typeface="Cambria Math" panose="02040503050406030204" pitchFamily="18" charset="0"/>
                                    </a:rPr>
                                    <m:t>𝜔</m:t>
                                  </m:r>
                                  <m:d>
                                    <m:dPr>
                                      <m:ctrlPr>
                                        <a:rPr lang="es-ES" b="0" i="1" smtClean="0">
                                          <a:latin typeface="Cambria Math" panose="02040503050406030204" pitchFamily="18" charset="0"/>
                                        </a:rPr>
                                      </m:ctrlPr>
                                    </m:dPr>
                                    <m:e>
                                      <m:sSub>
                                        <m:sSubPr>
                                          <m:ctrlPr>
                                            <a:rPr lang="es-ES" b="0" i="1" smtClean="0">
                                              <a:latin typeface="Cambria Math" panose="02040503050406030204" pitchFamily="18" charset="0"/>
                                            </a:rPr>
                                          </m:ctrlPr>
                                        </m:sSubPr>
                                        <m:e>
                                          <m:r>
                                            <a:rPr lang="es-ES" b="0" i="1" smtClean="0">
                                              <a:latin typeface="Cambria Math" panose="02040503050406030204" pitchFamily="18" charset="0"/>
                                            </a:rPr>
                                            <m:t>𝑡</m:t>
                                          </m:r>
                                        </m:e>
                                        <m:sub>
                                          <m:r>
                                            <a:rPr lang="es-ES" b="0" i="1" smtClean="0">
                                              <a:latin typeface="Cambria Math" panose="02040503050406030204" pitchFamily="18" charset="0"/>
                                            </a:rPr>
                                            <m:t>𝑖</m:t>
                                          </m:r>
                                        </m:sub>
                                      </m:sSub>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𝑡</m:t>
                                          </m:r>
                                        </m:e>
                                        <m:sub>
                                          <m:r>
                                            <a:rPr lang="es-ES" b="0" i="1" smtClean="0">
                                              <a:latin typeface="Cambria Math" panose="02040503050406030204" pitchFamily="18" charset="0"/>
                                            </a:rPr>
                                            <m:t>0</m:t>
                                          </m:r>
                                        </m:sub>
                                      </m:sSub>
                                    </m:e>
                                  </m:d>
                                </m:e>
                              </m:d>
                            </m:e>
                          </m:func>
                        </m:e>
                      </m:d>
                      <m:sSub>
                        <m:sSubPr>
                          <m:ctrlPr>
                            <a:rPr lang="es-ES" b="0" i="1" smtClean="0">
                              <a:latin typeface="Cambria Math" panose="02040503050406030204" pitchFamily="18" charset="0"/>
                            </a:rPr>
                          </m:ctrlPr>
                        </m:sSubPr>
                        <m:e>
                          <m:r>
                            <a:rPr lang="es-ES" b="0" i="1" smtClean="0">
                              <a:latin typeface="Cambria Math" panose="02040503050406030204" pitchFamily="18" charset="0"/>
                            </a:rPr>
                            <m:t>𝑀</m:t>
                          </m:r>
                        </m:e>
                        <m:sub>
                          <m:r>
                            <a:rPr lang="es-ES" b="0" i="1" smtClean="0">
                              <a:latin typeface="Cambria Math" panose="02040503050406030204" pitchFamily="18" charset="0"/>
                            </a:rPr>
                            <m:t>𝑑</m:t>
                          </m:r>
                        </m:sub>
                      </m:sSub>
                      <m:r>
                        <m:rPr>
                          <m:sty m:val="p"/>
                        </m:rPr>
                        <a:rPr lang="es-ES" b="0" i="0" smtClean="0">
                          <a:latin typeface="Cambria Math" panose="02040503050406030204" pitchFamily="18" charset="0"/>
                        </a:rPr>
                        <m:t>Δ</m:t>
                      </m:r>
                      <m:r>
                        <a:rPr lang="es-ES" b="0" i="1" smtClean="0">
                          <a:latin typeface="Cambria Math" panose="02040503050406030204" pitchFamily="18" charset="0"/>
                        </a:rPr>
                        <m:t>𝐸</m:t>
                      </m:r>
                      <m:r>
                        <m:rPr>
                          <m:sty m:val="p"/>
                        </m:rPr>
                        <a:rPr lang="es-ES" b="0" i="0" smtClean="0">
                          <a:latin typeface="Cambria Math" panose="02040503050406030204" pitchFamily="18" charset="0"/>
                        </a:rPr>
                        <m:t>Δ</m:t>
                      </m:r>
                      <m:r>
                        <a:rPr lang="es-ES" b="0" i="1" smtClean="0">
                          <a:latin typeface="Cambria Math" panose="02040503050406030204" pitchFamily="18" charset="0"/>
                        </a:rPr>
                        <m:t>𝑡</m:t>
                      </m:r>
                    </m:oMath>
                  </m:oMathPara>
                </a14:m>
                <a:endParaRPr lang="es-ES" dirty="0"/>
              </a:p>
            </p:txBody>
          </p:sp>
        </mc:Choice>
        <mc:Fallback xmlns="">
          <p:sp>
            <p:nvSpPr>
              <p:cNvPr id="14" name="TextBox 13">
                <a:extLst>
                  <a:ext uri="{FF2B5EF4-FFF2-40B4-BE49-F238E27FC236}">
                    <a16:creationId xmlns:a16="http://schemas.microsoft.com/office/drawing/2014/main" id="{74657A41-D801-4682-8B4C-A6E6F3466362}"/>
                  </a:ext>
                </a:extLst>
              </p:cNvPr>
              <p:cNvSpPr txBox="1">
                <a:spLocks noRot="1" noChangeAspect="1" noMove="1" noResize="1" noEditPoints="1" noAdjustHandles="1" noChangeArrowheads="1" noChangeShapeType="1" noTextEdit="1"/>
              </p:cNvSpPr>
              <p:nvPr/>
            </p:nvSpPr>
            <p:spPr>
              <a:xfrm>
                <a:off x="2906034" y="4621577"/>
                <a:ext cx="6276243" cy="506870"/>
              </a:xfrm>
              <a:prstGeom prst="rect">
                <a:avLst/>
              </a:prstGeom>
              <a:blipFill>
                <a:blip r:embed="rId6"/>
                <a:stretch>
                  <a:fillRect/>
                </a:stretch>
              </a:blipFill>
            </p:spPr>
            <p:txBody>
              <a:bodyPr/>
              <a:lstStyle/>
              <a:p>
                <a:r>
                  <a:rPr lang="es-ES">
                    <a:noFill/>
                  </a:rPr>
                  <a:t> </a:t>
                </a:r>
              </a:p>
            </p:txBody>
          </p:sp>
        </mc:Fallback>
      </mc:AlternateContent>
      <p:sp>
        <p:nvSpPr>
          <p:cNvPr id="4" name="Slide Number Placeholder 3">
            <a:extLst>
              <a:ext uri="{FF2B5EF4-FFF2-40B4-BE49-F238E27FC236}">
                <a16:creationId xmlns:a16="http://schemas.microsoft.com/office/drawing/2014/main" id="{909906B0-2877-0351-C1EE-B940D07B86CD}"/>
              </a:ext>
            </a:extLst>
          </p:cNvPr>
          <p:cNvSpPr>
            <a:spLocks noGrp="1"/>
          </p:cNvSpPr>
          <p:nvPr>
            <p:ph type="sldNum" sz="quarter" idx="12"/>
          </p:nvPr>
        </p:nvSpPr>
        <p:spPr/>
        <p:txBody>
          <a:bodyPr/>
          <a:lstStyle/>
          <a:p>
            <a:fld id="{2FE8697C-D1FD-459D-ACB5-E382E08FA6DA}" type="slidenum">
              <a:rPr lang="es-ES" smtClean="0"/>
              <a:t>14</a:t>
            </a:fld>
            <a:endParaRPr lang="es-ES"/>
          </a:p>
        </p:txBody>
      </p:sp>
    </p:spTree>
    <p:extLst>
      <p:ext uri="{BB962C8B-B14F-4D97-AF65-F5344CB8AC3E}">
        <p14:creationId xmlns:p14="http://schemas.microsoft.com/office/powerpoint/2010/main" val="2761208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echa: doblada 3">
            <a:extLst>
              <a:ext uri="{FF2B5EF4-FFF2-40B4-BE49-F238E27FC236}">
                <a16:creationId xmlns:a16="http://schemas.microsoft.com/office/drawing/2014/main" id="{2354741E-0E88-48D4-BEE9-7259D3EEB82C}"/>
              </a:ext>
            </a:extLst>
          </p:cNvPr>
          <p:cNvSpPr/>
          <p:nvPr/>
        </p:nvSpPr>
        <p:spPr>
          <a:xfrm rot="5400000">
            <a:off x="9136704" y="4762622"/>
            <a:ext cx="923331" cy="1021556"/>
          </a:xfrm>
          <a:prstGeom prst="bentArrow">
            <a:avLst>
              <a:gd name="adj1" fmla="val 11902"/>
              <a:gd name="adj2" fmla="val 25000"/>
              <a:gd name="adj3" fmla="val 25000"/>
              <a:gd name="adj4" fmla="val 4375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ANAIS-112: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modulation</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analysis</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mc:AlternateContent xmlns:mc="http://schemas.openxmlformats.org/markup-compatibility/2006" xmlns:a14="http://schemas.microsoft.com/office/drawing/2010/main">
        <mc:Choice Requires="a14">
          <p:sp>
            <p:nvSpPr>
              <p:cNvPr id="33" name="Marcador de contenido 2">
                <a:extLst>
                  <a:ext uri="{FF2B5EF4-FFF2-40B4-BE49-F238E27FC236}">
                    <a16:creationId xmlns:a16="http://schemas.microsoft.com/office/drawing/2014/main" id="{D59A8A1E-F7E2-4EB7-A113-2F548258D83E}"/>
                  </a:ext>
                </a:extLst>
              </p:cNvPr>
              <p:cNvSpPr txBox="1">
                <a:spLocks/>
              </p:cNvSpPr>
              <p:nvPr/>
            </p:nvSpPr>
            <p:spPr>
              <a:xfrm>
                <a:off x="316726" y="994335"/>
                <a:ext cx="11454860" cy="53959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Font typeface="Arial" panose="020B0604020202020204" pitchFamily="34" charset="0"/>
                  <a:buNone/>
                </a:pPr>
                <a:r>
                  <a:rPr lang="en-US" sz="1600" b="1" dirty="0">
                    <a:solidFill>
                      <a:schemeClr val="accent1">
                        <a:lumMod val="75000"/>
                      </a:schemeClr>
                    </a:solidFill>
                    <a:latin typeface="Avenir Next LT Pro" panose="020B0504020202020204" pitchFamily="34" charset="0"/>
                  </a:rPr>
                  <a:t>Model independent test</a:t>
                </a:r>
              </a:p>
              <a:p>
                <a:pPr>
                  <a:lnSpc>
                    <a:spcPct val="170000"/>
                  </a:lnSpc>
                  <a:buFont typeface="Wingdings" panose="05000000000000000000" pitchFamily="2" charset="2"/>
                  <a:buChar char="v"/>
                </a:pPr>
                <a:r>
                  <a:rPr lang="es-ES" sz="1600" dirty="0">
                    <a:latin typeface="Avenir Next LT Pro" panose="020B0504020202020204" pitchFamily="34" charset="0"/>
                  </a:rPr>
                  <a:t>GOAL: </a:t>
                </a:r>
                <a:r>
                  <a:rPr lang="en-US" sz="1600" b="0" i="0" u="none" strike="noStrike" baseline="0" dirty="0">
                    <a:latin typeface="Avenir Next LT Pro" panose="020B0504020202020204" pitchFamily="34" charset="0"/>
                  </a:rPr>
                  <a:t>establishing a model independent test of DAMA/LIBRA results on the annual modulation signal.</a:t>
                </a: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a:lnSpc>
                    <a:spcPct val="170000"/>
                  </a:lnSpc>
                  <a:buFont typeface="Wingdings" panose="05000000000000000000" pitchFamily="2" charset="2"/>
                  <a:buChar char="v"/>
                </a:pPr>
                <a:r>
                  <a:rPr lang="es-ES" sz="1600" dirty="0" err="1">
                    <a:latin typeface="Avenir Next LT Pro" panose="020B0504020202020204" pitchFamily="34" charset="0"/>
                  </a:rPr>
                  <a:t>We</a:t>
                </a:r>
                <a:r>
                  <a:rPr lang="es-ES" sz="1600" dirty="0">
                    <a:latin typeface="Avenir Next LT Pro" panose="020B0504020202020204" pitchFamily="34" charset="0"/>
                  </a:rPr>
                  <a:t> look </a:t>
                </a:r>
                <a:r>
                  <a:rPr lang="es-ES" sz="1600" dirty="0" err="1">
                    <a:latin typeface="Avenir Next LT Pro" panose="020B0504020202020204" pitchFamily="34" charset="0"/>
                  </a:rPr>
                  <a:t>for</a:t>
                </a:r>
                <a:r>
                  <a:rPr lang="es-ES" sz="1600" dirty="0">
                    <a:latin typeface="Avenir Next LT Pro" panose="020B0504020202020204" pitchFamily="34" charset="0"/>
                  </a:rPr>
                  <a:t> </a:t>
                </a:r>
                <a:r>
                  <a:rPr lang="es-ES" sz="1600" dirty="0" err="1">
                    <a:latin typeface="Avenir Next LT Pro" panose="020B0504020202020204" pitchFamily="34" charset="0"/>
                  </a:rPr>
                  <a:t>the</a:t>
                </a:r>
                <a:r>
                  <a:rPr lang="es-ES" sz="1600" dirty="0">
                    <a:latin typeface="Avenir Next LT Pro" panose="020B0504020202020204" pitchFamily="34" charset="0"/>
                  </a:rPr>
                  <a:t> anual </a:t>
                </a:r>
                <a:r>
                  <a:rPr lang="es-ES" sz="1600" dirty="0" err="1">
                    <a:latin typeface="Avenir Next LT Pro" panose="020B0504020202020204" pitchFamily="34" charset="0"/>
                  </a:rPr>
                  <a:t>modulation</a:t>
                </a:r>
                <a:r>
                  <a:rPr lang="es-ES" sz="1600" dirty="0">
                    <a:latin typeface="Avenir Next LT Pro" panose="020B0504020202020204" pitchFamily="34" charset="0"/>
                  </a:rPr>
                  <a:t> in </a:t>
                </a:r>
                <a:r>
                  <a:rPr lang="es-ES" sz="1600" dirty="0" err="1">
                    <a:latin typeface="Avenir Next LT Pro" panose="020B0504020202020204" pitchFamily="34" charset="0"/>
                  </a:rPr>
                  <a:t>the</a:t>
                </a:r>
                <a:r>
                  <a:rPr lang="es-ES" sz="1600" dirty="0">
                    <a:latin typeface="Avenir Next LT Pro" panose="020B0504020202020204" pitchFamily="34" charset="0"/>
                  </a:rPr>
                  <a:t> </a:t>
                </a:r>
                <a:r>
                  <a:rPr lang="es-ES" sz="1600" dirty="0" err="1">
                    <a:latin typeface="Avenir Next LT Pro" panose="020B0504020202020204" pitchFamily="34" charset="0"/>
                  </a:rPr>
                  <a:t>same</a:t>
                </a:r>
                <a:r>
                  <a:rPr lang="es-ES" sz="1600" dirty="0">
                    <a:latin typeface="Avenir Next LT Pro" panose="020B0504020202020204" pitchFamily="34" charset="0"/>
                  </a:rPr>
                  <a:t> </a:t>
                </a:r>
                <a:r>
                  <a:rPr lang="es-ES" sz="1600" dirty="0" err="1">
                    <a:latin typeface="Avenir Next LT Pro" panose="020B0504020202020204" pitchFamily="34" charset="0"/>
                  </a:rPr>
                  <a:t>energy</a:t>
                </a:r>
                <a:r>
                  <a:rPr lang="es-ES" sz="1600" dirty="0">
                    <a:latin typeface="Avenir Next LT Pro" panose="020B0504020202020204" pitchFamily="34" charset="0"/>
                  </a:rPr>
                  <a:t> </a:t>
                </a:r>
                <a:r>
                  <a:rPr lang="es-ES" sz="1600" dirty="0" err="1">
                    <a:latin typeface="Avenir Next LT Pro" panose="020B0504020202020204" pitchFamily="34" charset="0"/>
                  </a:rPr>
                  <a:t>regions</a:t>
                </a:r>
                <a:r>
                  <a:rPr lang="es-ES" sz="1600" dirty="0">
                    <a:latin typeface="Avenir Next LT Pro" panose="020B0504020202020204" pitchFamily="34" charset="0"/>
                  </a:rPr>
                  <a:t>, [1-6] and [26] </a:t>
                </a:r>
                <a:r>
                  <a:rPr lang="es-ES" sz="1600" dirty="0" err="1">
                    <a:latin typeface="Avenir Next LT Pro" panose="020B0504020202020204" pitchFamily="34" charset="0"/>
                  </a:rPr>
                  <a:t>keV</a:t>
                </a:r>
                <a:r>
                  <a:rPr lang="es-ES" sz="1600" dirty="0">
                    <a:latin typeface="Avenir Next LT Pro" panose="020B0504020202020204" pitchFamily="34" charset="0"/>
                  </a:rPr>
                  <a:t>, and </a:t>
                </a:r>
                <a:r>
                  <a:rPr lang="es-ES" sz="1600" dirty="0" err="1">
                    <a:latin typeface="Avenir Next LT Pro" panose="020B0504020202020204" pitchFamily="34" charset="0"/>
                  </a:rPr>
                  <a:t>we</a:t>
                </a:r>
                <a:r>
                  <a:rPr lang="es-ES" sz="1600" dirty="0">
                    <a:latin typeface="Avenir Next LT Pro" panose="020B0504020202020204" pitchFamily="34" charset="0"/>
                  </a:rPr>
                  <a:t> </a:t>
                </a:r>
                <a:r>
                  <a:rPr lang="es-ES" sz="1600" dirty="0" err="1">
                    <a:latin typeface="Avenir Next LT Pro" panose="020B0504020202020204" pitchFamily="34" charset="0"/>
                  </a:rPr>
                  <a:t>fix</a:t>
                </a:r>
                <a:r>
                  <a:rPr lang="es-ES" sz="1600" dirty="0">
                    <a:latin typeface="Avenir Next LT Pro" panose="020B0504020202020204" pitchFamily="34" charset="0"/>
                  </a:rPr>
                  <a:t> </a:t>
                </a:r>
                <a:r>
                  <a:rPr lang="es-ES" sz="1600" dirty="0" err="1">
                    <a:latin typeface="Avenir Next LT Pro" panose="020B0504020202020204" pitchFamily="34" charset="0"/>
                  </a:rPr>
                  <a:t>its</a:t>
                </a:r>
                <a:r>
                  <a:rPr lang="es-ES" sz="1600" dirty="0">
                    <a:latin typeface="Avenir Next LT Pro" panose="020B0504020202020204" pitchFamily="34" charset="0"/>
                  </a:rPr>
                  <a:t> </a:t>
                </a:r>
                <a:r>
                  <a:rPr lang="es-ES" sz="1600" dirty="0" err="1">
                    <a:latin typeface="Avenir Next LT Pro" panose="020B0504020202020204" pitchFamily="34" charset="0"/>
                  </a:rPr>
                  <a:t>the</a:t>
                </a:r>
                <a:r>
                  <a:rPr lang="es-ES" sz="1600" dirty="0">
                    <a:latin typeface="Avenir Next LT Pro" panose="020B0504020202020204" pitchFamily="34" charset="0"/>
                  </a:rPr>
                  <a:t> </a:t>
                </a:r>
                <a:r>
                  <a:rPr lang="es-ES" sz="1600" dirty="0" err="1">
                    <a:latin typeface="Avenir Next LT Pro" panose="020B0504020202020204" pitchFamily="34" charset="0"/>
                  </a:rPr>
                  <a:t>period</a:t>
                </a:r>
                <a:r>
                  <a:rPr lang="es-ES" sz="1600" dirty="0">
                    <a:latin typeface="Avenir Next LT Pro" panose="020B0504020202020204" pitchFamily="34" charset="0"/>
                  </a:rPr>
                  <a:t> (1 </a:t>
                </a:r>
                <a:r>
                  <a:rPr lang="es-ES" sz="1600" dirty="0" err="1">
                    <a:latin typeface="Avenir Next LT Pro" panose="020B0504020202020204" pitchFamily="34" charset="0"/>
                  </a:rPr>
                  <a:t>year</a:t>
                </a:r>
                <a:r>
                  <a:rPr lang="es-ES" sz="1600" dirty="0">
                    <a:latin typeface="Avenir Next LT Pro" panose="020B0504020202020204" pitchFamily="34" charset="0"/>
                  </a:rPr>
                  <a:t>) and </a:t>
                </a:r>
                <a:r>
                  <a:rPr lang="es-ES" sz="1600" dirty="0" err="1">
                    <a:latin typeface="Avenir Next LT Pro" panose="020B0504020202020204" pitchFamily="34" charset="0"/>
                  </a:rPr>
                  <a:t>phase</a:t>
                </a:r>
                <a:r>
                  <a:rPr lang="es-ES" sz="1600" dirty="0">
                    <a:latin typeface="Avenir Next LT Pro" panose="020B0504020202020204" pitchFamily="34" charset="0"/>
                  </a:rPr>
                  <a:t> (2nd June).</a:t>
                </a:r>
              </a:p>
              <a:p>
                <a:pPr>
                  <a:lnSpc>
                    <a:spcPct val="170000"/>
                  </a:lnSpc>
                  <a:buFont typeface="Wingdings" panose="05000000000000000000" pitchFamily="2" charset="2"/>
                  <a:buChar char="v"/>
                </a:pPr>
                <a:r>
                  <a:rPr lang="es-ES" sz="1600" dirty="0">
                    <a:latin typeface="Avenir Next LT Pro" panose="020B0504020202020204" pitchFamily="34" charset="0"/>
                  </a:rPr>
                  <a:t> </a:t>
                </a:r>
                <a:r>
                  <a:rPr lang="es-ES" sz="1600" dirty="0" err="1">
                    <a:latin typeface="Avenir Next LT Pro" panose="020B0504020202020204" pitchFamily="34" charset="0"/>
                  </a:rPr>
                  <a:t>The</a:t>
                </a:r>
                <a:r>
                  <a:rPr lang="es-ES" sz="1600" dirty="0">
                    <a:latin typeface="Avenir Next LT Pro" panose="020B0504020202020204" pitchFamily="34" charset="0"/>
                  </a:rPr>
                  <a:t> </a:t>
                </a:r>
                <a:r>
                  <a:rPr lang="es-ES" sz="1600" dirty="0" err="1">
                    <a:latin typeface="Avenir Next LT Pro" panose="020B0504020202020204" pitchFamily="34" charset="0"/>
                  </a:rPr>
                  <a:t>modulation</a:t>
                </a:r>
                <a:r>
                  <a:rPr lang="es-ES" sz="1600" dirty="0">
                    <a:latin typeface="Avenir Next LT Pro" panose="020B0504020202020204" pitchFamily="34" charset="0"/>
                  </a:rPr>
                  <a:t> </a:t>
                </a:r>
                <a:r>
                  <a:rPr lang="es-ES" sz="1600" dirty="0" err="1">
                    <a:latin typeface="Avenir Next LT Pro" panose="020B0504020202020204" pitchFamily="34" charset="0"/>
                  </a:rPr>
                  <a:t>is</a:t>
                </a:r>
                <a:r>
                  <a:rPr lang="es-ES" sz="1600" dirty="0">
                    <a:latin typeface="Avenir Next LT Pro" panose="020B0504020202020204" pitchFamily="34" charset="0"/>
                  </a:rPr>
                  <a:t> </a:t>
                </a:r>
                <a:r>
                  <a:rPr lang="es-ES" sz="1600" dirty="0" err="1">
                    <a:latin typeface="Avenir Next LT Pro" panose="020B0504020202020204" pitchFamily="34" charset="0"/>
                  </a:rPr>
                  <a:t>searched</a:t>
                </a:r>
                <a:r>
                  <a:rPr lang="es-ES" sz="1600" dirty="0">
                    <a:latin typeface="Avenir Next LT Pro" panose="020B0504020202020204" pitchFamily="34" charset="0"/>
                  </a:rPr>
                  <a:t> </a:t>
                </a:r>
                <a:r>
                  <a:rPr lang="es-ES" sz="1600" dirty="0" err="1">
                    <a:latin typeface="Avenir Next LT Pro" panose="020B0504020202020204" pitchFamily="34" charset="0"/>
                  </a:rPr>
                  <a:t>with</a:t>
                </a:r>
                <a:r>
                  <a:rPr lang="es-ES" sz="1600" dirty="0">
                    <a:latin typeface="Avenir Next LT Pro" panose="020B0504020202020204" pitchFamily="34" charset="0"/>
                  </a:rPr>
                  <a:t> a s</a:t>
                </a:r>
                <a:r>
                  <a:rPr lang="en-US" sz="1600" dirty="0" err="1">
                    <a:latin typeface="Avenir Next LT Pro" panose="020B0504020202020204" pitchFamily="34" charset="0"/>
                  </a:rPr>
                  <a:t>imultaneous</a:t>
                </a:r>
                <a:r>
                  <a:rPr lang="en-US" sz="1600" dirty="0">
                    <a:latin typeface="Avenir Next LT Pro" panose="020B0504020202020204" pitchFamily="34" charset="0"/>
                  </a:rPr>
                  <a:t> fit of the 9 detectors in 10-day bins, following a </a:t>
                </a:r>
                <a14:m>
                  <m:oMath xmlns:m="http://schemas.openxmlformats.org/officeDocument/2006/math">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𝜒</m:t>
                        </m:r>
                      </m:e>
                      <m:sup>
                        <m:r>
                          <a:rPr lang="es-ES" sz="1600" b="0" i="1" smtClean="0">
                            <a:latin typeface="Cambria Math" panose="02040503050406030204" pitchFamily="18" charset="0"/>
                          </a:rPr>
                          <m:t>2</m:t>
                        </m:r>
                      </m:sup>
                    </m:sSup>
                  </m:oMath>
                </a14:m>
                <a:r>
                  <a:rPr lang="es-ES" sz="1600" dirty="0">
                    <a:latin typeface="Avenir Next LT Pro" panose="020B0504020202020204" pitchFamily="34" charset="0"/>
                  </a:rPr>
                  <a:t> </a:t>
                </a:r>
                <a:r>
                  <a:rPr lang="es-ES" sz="1600" dirty="0" err="1">
                    <a:latin typeface="Avenir Next LT Pro" panose="020B0504020202020204" pitchFamily="34" charset="0"/>
                  </a:rPr>
                  <a:t>minimization</a:t>
                </a:r>
                <a:r>
                  <a:rPr lang="es-ES" sz="1600" dirty="0">
                    <a:latin typeface="Avenir Next LT Pro" panose="020B0504020202020204" pitchFamily="34" charset="0"/>
                  </a:rPr>
                  <a:t>:</a:t>
                </a:r>
              </a:p>
              <a:p>
                <a:pPr marL="0" indent="0">
                  <a:lnSpc>
                    <a:spcPct val="170000"/>
                  </a:lnSpc>
                  <a:buNone/>
                </a:pPr>
                <a:endParaRPr lang="es-ES" sz="1600" dirty="0">
                  <a:latin typeface="Avenir Next LT Pro" panose="020B0504020202020204" pitchFamily="34" charset="0"/>
                </a:endParaRPr>
              </a:p>
              <a:p>
                <a:pPr>
                  <a:lnSpc>
                    <a:spcPct val="170000"/>
                  </a:lnSpc>
                  <a:buFont typeface="Wingdings" panose="05000000000000000000" pitchFamily="2" charset="2"/>
                  <a:buChar char="v"/>
                </a:pPr>
                <a:endParaRPr lang="es-ES" sz="1600" dirty="0">
                  <a:latin typeface="Avenir Next LT Pro" panose="020B0504020202020204" pitchFamily="34" charset="0"/>
                </a:endParaRPr>
              </a:p>
            </p:txBody>
          </p:sp>
        </mc:Choice>
        <mc:Fallback xmlns="">
          <p:sp>
            <p:nvSpPr>
              <p:cNvPr id="33" name="Marcador de contenido 2">
                <a:extLst>
                  <a:ext uri="{FF2B5EF4-FFF2-40B4-BE49-F238E27FC236}">
                    <a16:creationId xmlns:a16="http://schemas.microsoft.com/office/drawing/2014/main" id="{D59A8A1E-F7E2-4EB7-A113-2F548258D83E}"/>
                  </a:ext>
                </a:extLst>
              </p:cNvPr>
              <p:cNvSpPr txBox="1">
                <a:spLocks noRot="1" noChangeAspect="1" noMove="1" noResize="1" noEditPoints="1" noAdjustHandles="1" noChangeArrowheads="1" noChangeShapeType="1" noTextEdit="1"/>
              </p:cNvSpPr>
              <p:nvPr/>
            </p:nvSpPr>
            <p:spPr>
              <a:xfrm>
                <a:off x="316726" y="994335"/>
                <a:ext cx="11454860" cy="5395956"/>
              </a:xfrm>
              <a:prstGeom prst="rect">
                <a:avLst/>
              </a:prstGeom>
              <a:blipFill>
                <a:blip r:embed="rId2"/>
                <a:stretch>
                  <a:fillRect l="-31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E2D1BFB-B574-4E6E-8CEA-294907115587}"/>
                  </a:ext>
                </a:extLst>
              </p:cNvPr>
              <p:cNvSpPr txBox="1"/>
              <p:nvPr/>
            </p:nvSpPr>
            <p:spPr>
              <a:xfrm>
                <a:off x="2775439" y="3711195"/>
                <a:ext cx="2385848" cy="78701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s-ES" b="0" i="1" smtClean="0">
                              <a:latin typeface="Cambria Math" panose="02040503050406030204" pitchFamily="18" charset="0"/>
                            </a:rPr>
                          </m:ctrlPr>
                        </m:sSupPr>
                        <m:e>
                          <m:r>
                            <a:rPr lang="es-ES" b="0" i="1" smtClean="0">
                              <a:latin typeface="Cambria Math" panose="02040503050406030204" pitchFamily="18" charset="0"/>
                            </a:rPr>
                            <m:t>𝜒</m:t>
                          </m:r>
                        </m:e>
                        <m:sup>
                          <m:r>
                            <a:rPr lang="es-ES" b="0" i="1" smtClean="0">
                              <a:latin typeface="Cambria Math" panose="02040503050406030204" pitchFamily="18" charset="0"/>
                            </a:rPr>
                            <m:t>2</m:t>
                          </m:r>
                        </m:sup>
                      </m:sSup>
                      <m:r>
                        <a:rPr lang="es-ES" b="0" i="1" smtClean="0">
                          <a:latin typeface="Cambria Math" panose="02040503050406030204" pitchFamily="18" charset="0"/>
                        </a:rPr>
                        <m:t>=</m:t>
                      </m:r>
                      <m:nary>
                        <m:naryPr>
                          <m:chr m:val="∑"/>
                          <m:supHide m:val="on"/>
                          <m:ctrlPr>
                            <a:rPr lang="es-ES" b="0" i="1" smtClean="0">
                              <a:latin typeface="Cambria Math" panose="02040503050406030204" pitchFamily="18" charset="0"/>
                            </a:rPr>
                          </m:ctrlPr>
                        </m:naryPr>
                        <m:sub>
                          <m:r>
                            <m:rPr>
                              <m:brk m:alnAt="7"/>
                            </m:rPr>
                            <a:rPr lang="es-ES" b="0" i="1" smtClean="0">
                              <a:latin typeface="Cambria Math" panose="02040503050406030204" pitchFamily="18" charset="0"/>
                            </a:rPr>
                            <m:t>𝑖</m:t>
                          </m:r>
                          <m:r>
                            <a:rPr lang="es-ES" b="0" i="1" smtClean="0">
                              <a:latin typeface="Cambria Math" panose="02040503050406030204" pitchFamily="18" charset="0"/>
                            </a:rPr>
                            <m:t>,</m:t>
                          </m:r>
                          <m:r>
                            <a:rPr lang="es-ES" b="0" i="1" smtClean="0">
                              <a:latin typeface="Cambria Math" panose="02040503050406030204" pitchFamily="18" charset="0"/>
                            </a:rPr>
                            <m:t>𝑑</m:t>
                          </m:r>
                        </m:sub>
                        <m:sup/>
                        <m:e>
                          <m:f>
                            <m:fPr>
                              <m:ctrlPr>
                                <a:rPr lang="es-ES" i="1">
                                  <a:latin typeface="Cambria Math" panose="02040503050406030204" pitchFamily="18" charset="0"/>
                                </a:rPr>
                              </m:ctrlPr>
                            </m:fPr>
                            <m:num>
                              <m:sSup>
                                <m:sSupPr>
                                  <m:ctrlPr>
                                    <a:rPr lang="es-ES" i="1">
                                      <a:latin typeface="Cambria Math" panose="02040503050406030204" pitchFamily="18" charset="0"/>
                                    </a:rPr>
                                  </m:ctrlPr>
                                </m:sSupPr>
                                <m:e>
                                  <m:d>
                                    <m:dPr>
                                      <m:ctrlPr>
                                        <a:rPr lang="es-ES" i="1">
                                          <a:latin typeface="Cambria Math" panose="02040503050406030204" pitchFamily="18" charset="0"/>
                                        </a:rPr>
                                      </m:ctrlPr>
                                    </m:dPr>
                                    <m:e>
                                      <m:sSub>
                                        <m:sSubPr>
                                          <m:ctrlPr>
                                            <a:rPr lang="es-ES" i="1">
                                              <a:latin typeface="Cambria Math" panose="02040503050406030204" pitchFamily="18" charset="0"/>
                                            </a:rPr>
                                          </m:ctrlPr>
                                        </m:sSubPr>
                                        <m:e>
                                          <m:r>
                                            <a:rPr lang="es-ES" i="1">
                                              <a:latin typeface="Cambria Math" panose="02040503050406030204" pitchFamily="18" charset="0"/>
                                            </a:rPr>
                                            <m:t>𝑛</m:t>
                                          </m:r>
                                        </m:e>
                                        <m:sub>
                                          <m:r>
                                            <a:rPr lang="es-ES" i="1">
                                              <a:latin typeface="Cambria Math" panose="02040503050406030204" pitchFamily="18" charset="0"/>
                                            </a:rPr>
                                            <m:t>𝑖</m:t>
                                          </m:r>
                                          <m:r>
                                            <a:rPr lang="es-ES" i="1">
                                              <a:latin typeface="Cambria Math" panose="02040503050406030204" pitchFamily="18" charset="0"/>
                                            </a:rPr>
                                            <m:t>,</m:t>
                                          </m:r>
                                          <m:r>
                                            <a:rPr lang="es-ES" i="1">
                                              <a:latin typeface="Cambria Math" panose="02040503050406030204" pitchFamily="18" charset="0"/>
                                            </a:rPr>
                                            <m:t>𝑑</m:t>
                                          </m:r>
                                        </m:sub>
                                      </m:sSub>
                                      <m:r>
                                        <a:rPr lang="es-ES" i="1">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𝜇</m:t>
                                          </m:r>
                                        </m:e>
                                        <m:sub>
                                          <m:r>
                                            <a:rPr lang="es-ES" i="1">
                                              <a:latin typeface="Cambria Math" panose="02040503050406030204" pitchFamily="18" charset="0"/>
                                            </a:rPr>
                                            <m:t>𝑖</m:t>
                                          </m:r>
                                          <m:r>
                                            <a:rPr lang="es-ES" i="1">
                                              <a:latin typeface="Cambria Math" panose="02040503050406030204" pitchFamily="18" charset="0"/>
                                            </a:rPr>
                                            <m:t>,</m:t>
                                          </m:r>
                                          <m:r>
                                            <a:rPr lang="es-ES" i="1">
                                              <a:latin typeface="Cambria Math" panose="02040503050406030204" pitchFamily="18" charset="0"/>
                                            </a:rPr>
                                            <m:t>𝑑</m:t>
                                          </m:r>
                                        </m:sub>
                                      </m:sSub>
                                    </m:e>
                                  </m:d>
                                </m:e>
                                <m:sup>
                                  <m:r>
                                    <a:rPr lang="es-ES" i="1">
                                      <a:latin typeface="Cambria Math" panose="02040503050406030204" pitchFamily="18" charset="0"/>
                                    </a:rPr>
                                    <m:t>2</m:t>
                                  </m:r>
                                </m:sup>
                              </m:sSup>
                            </m:num>
                            <m:den>
                              <m:sSubSup>
                                <m:sSubSupPr>
                                  <m:ctrlPr>
                                    <a:rPr lang="es-ES" i="1">
                                      <a:latin typeface="Cambria Math" panose="02040503050406030204" pitchFamily="18" charset="0"/>
                                    </a:rPr>
                                  </m:ctrlPr>
                                </m:sSubSupPr>
                                <m:e>
                                  <m:r>
                                    <a:rPr lang="es-ES" i="1">
                                      <a:latin typeface="Cambria Math" panose="02040503050406030204" pitchFamily="18" charset="0"/>
                                    </a:rPr>
                                    <m:t>𝜎</m:t>
                                  </m:r>
                                </m:e>
                                <m:sub>
                                  <m:r>
                                    <a:rPr lang="es-ES" i="1">
                                      <a:latin typeface="Cambria Math" panose="02040503050406030204" pitchFamily="18" charset="0"/>
                                    </a:rPr>
                                    <m:t>𝑖</m:t>
                                  </m:r>
                                  <m:r>
                                    <a:rPr lang="es-ES" i="1">
                                      <a:latin typeface="Cambria Math" panose="02040503050406030204" pitchFamily="18" charset="0"/>
                                    </a:rPr>
                                    <m:t>,</m:t>
                                  </m:r>
                                  <m:r>
                                    <a:rPr lang="es-ES" i="1">
                                      <a:latin typeface="Cambria Math" panose="02040503050406030204" pitchFamily="18" charset="0"/>
                                    </a:rPr>
                                    <m:t>𝑑</m:t>
                                  </m:r>
                                </m:sub>
                                <m:sup>
                                  <m:r>
                                    <a:rPr lang="es-ES" i="1">
                                      <a:latin typeface="Cambria Math" panose="02040503050406030204" pitchFamily="18" charset="0"/>
                                    </a:rPr>
                                    <m:t>2</m:t>
                                  </m:r>
                                </m:sup>
                              </m:sSubSup>
                            </m:den>
                          </m:f>
                        </m:e>
                      </m:nary>
                    </m:oMath>
                  </m:oMathPara>
                </a14:m>
                <a:endParaRPr lang="es-ES" dirty="0"/>
              </a:p>
            </p:txBody>
          </p:sp>
        </mc:Choice>
        <mc:Fallback xmlns="">
          <p:sp>
            <p:nvSpPr>
              <p:cNvPr id="3" name="TextBox 2">
                <a:extLst>
                  <a:ext uri="{FF2B5EF4-FFF2-40B4-BE49-F238E27FC236}">
                    <a16:creationId xmlns:a16="http://schemas.microsoft.com/office/drawing/2014/main" id="{2E2D1BFB-B574-4E6E-8CEA-294907115587}"/>
                  </a:ext>
                </a:extLst>
              </p:cNvPr>
              <p:cNvSpPr txBox="1">
                <a:spLocks noRot="1" noChangeAspect="1" noMove="1" noResize="1" noEditPoints="1" noAdjustHandles="1" noChangeArrowheads="1" noChangeShapeType="1" noTextEdit="1"/>
              </p:cNvSpPr>
              <p:nvPr/>
            </p:nvSpPr>
            <p:spPr>
              <a:xfrm>
                <a:off x="2775439" y="3711195"/>
                <a:ext cx="2385848" cy="787010"/>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38A531D-CDF7-4F5B-AA22-3272EAB60775}"/>
                  </a:ext>
                </a:extLst>
              </p:cNvPr>
              <p:cNvSpPr txBox="1"/>
              <p:nvPr/>
            </p:nvSpPr>
            <p:spPr>
              <a:xfrm>
                <a:off x="5371139" y="3692313"/>
                <a:ext cx="5307725" cy="349326"/>
              </a:xfrm>
              <a:prstGeom prst="rect">
                <a:avLst/>
              </a:prstGeom>
              <a:noFill/>
            </p:spPr>
            <p:txBody>
              <a:bodyPr wrap="square">
                <a:spAutoFit/>
              </a:bodyPr>
              <a:lstStyle/>
              <a:p>
                <a14:m>
                  <m:oMath xmlns:m="http://schemas.openxmlformats.org/officeDocument/2006/math">
                    <m:sSub>
                      <m:sSubPr>
                        <m:ctrlPr>
                          <a:rPr lang="es-ES" sz="1600" i="1" smtClean="0">
                            <a:latin typeface="Cambria Math" panose="02040503050406030204" pitchFamily="18" charset="0"/>
                          </a:rPr>
                        </m:ctrlPr>
                      </m:sSubPr>
                      <m:e>
                        <m:r>
                          <a:rPr lang="es-ES" sz="1600" i="1">
                            <a:latin typeface="Cambria Math" panose="02040503050406030204" pitchFamily="18" charset="0"/>
                          </a:rPr>
                          <m:t>𝑛</m:t>
                        </m:r>
                      </m:e>
                      <m:sub>
                        <m:r>
                          <a:rPr lang="es-ES" sz="1600" i="1">
                            <a:latin typeface="Cambria Math" panose="02040503050406030204" pitchFamily="18" charset="0"/>
                          </a:rPr>
                          <m:t>𝑖</m:t>
                        </m:r>
                        <m:r>
                          <a:rPr lang="es-ES" sz="1600" i="1">
                            <a:latin typeface="Cambria Math" panose="02040503050406030204" pitchFamily="18" charset="0"/>
                          </a:rPr>
                          <m:t>,</m:t>
                        </m:r>
                        <m:r>
                          <a:rPr lang="es-ES" sz="1600" i="1">
                            <a:latin typeface="Cambria Math" panose="02040503050406030204" pitchFamily="18" charset="0"/>
                          </a:rPr>
                          <m:t>𝑑</m:t>
                        </m:r>
                      </m:sub>
                    </m:sSub>
                  </m:oMath>
                </a14:m>
                <a:r>
                  <a:rPr lang="es-ES" sz="1600" dirty="0"/>
                  <a:t> </a:t>
                </a:r>
                <a:r>
                  <a:rPr lang="es-ES" sz="1600" dirty="0">
                    <a:latin typeface="Avenir Next LT Pro" panose="020B0504020202020204" pitchFamily="34" charset="0"/>
                  </a:rPr>
                  <a:t>= </a:t>
                </a:r>
                <a:r>
                  <a:rPr lang="es-ES" sz="1600" dirty="0" err="1">
                    <a:latin typeface="Avenir Next LT Pro" panose="020B0504020202020204" pitchFamily="34" charset="0"/>
                  </a:rPr>
                  <a:t>number</a:t>
                </a:r>
                <a:r>
                  <a:rPr lang="es-ES" sz="1600" dirty="0">
                    <a:latin typeface="Avenir Next LT Pro" panose="020B0504020202020204" pitchFamily="34" charset="0"/>
                  </a:rPr>
                  <a:t> </a:t>
                </a:r>
                <a:r>
                  <a:rPr lang="es-ES" sz="1600" dirty="0" err="1">
                    <a:latin typeface="Avenir Next LT Pro" panose="020B0504020202020204" pitchFamily="34" charset="0"/>
                  </a:rPr>
                  <a:t>of</a:t>
                </a:r>
                <a:r>
                  <a:rPr lang="es-ES" sz="1600" dirty="0">
                    <a:latin typeface="Avenir Next LT Pro" panose="020B0504020202020204" pitchFamily="34" charset="0"/>
                  </a:rPr>
                  <a:t> </a:t>
                </a:r>
                <a:r>
                  <a:rPr lang="es-ES" sz="1600" dirty="0" err="1">
                    <a:latin typeface="Avenir Next LT Pro" panose="020B0504020202020204" pitchFamily="34" charset="0"/>
                  </a:rPr>
                  <a:t>events</a:t>
                </a:r>
                <a:r>
                  <a:rPr lang="es-ES" sz="1600" dirty="0">
                    <a:latin typeface="Avenir Next LT Pro" panose="020B0504020202020204" pitchFamily="34" charset="0"/>
                  </a:rPr>
                  <a:t> in time </a:t>
                </a:r>
                <a:r>
                  <a:rPr lang="es-ES" sz="1600" dirty="0" err="1">
                    <a:latin typeface="Avenir Next LT Pro" panose="020B0504020202020204" pitchFamily="34" charset="0"/>
                  </a:rPr>
                  <a:t>bin</a:t>
                </a:r>
                <a:r>
                  <a:rPr lang="es-ES" sz="1600" dirty="0">
                    <a:latin typeface="Avenir Next LT Pro" panose="020B0504020202020204" pitchFamily="34" charset="0"/>
                  </a:rPr>
                  <a:t> </a:t>
                </a:r>
                <a14:m>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𝑡</m:t>
                        </m:r>
                      </m:e>
                      <m:sub>
                        <m:r>
                          <a:rPr lang="es-ES" sz="1600" b="0" i="1" smtClean="0">
                            <a:latin typeface="Cambria Math" panose="02040503050406030204" pitchFamily="18" charset="0"/>
                          </a:rPr>
                          <m:t>𝑖</m:t>
                        </m:r>
                      </m:sub>
                    </m:sSub>
                  </m:oMath>
                </a14:m>
                <a:r>
                  <a:rPr lang="es-ES" sz="1600" dirty="0">
                    <a:latin typeface="Avenir Next LT Pro" panose="020B0504020202020204" pitchFamily="34" charset="0"/>
                  </a:rPr>
                  <a:t> </a:t>
                </a:r>
                <a:r>
                  <a:rPr lang="es-ES" sz="1600" dirty="0" err="1">
                    <a:latin typeface="Avenir Next LT Pro" panose="020B0504020202020204" pitchFamily="34" charset="0"/>
                  </a:rPr>
                  <a:t>for</a:t>
                </a:r>
                <a:r>
                  <a:rPr lang="es-ES" sz="1600" dirty="0">
                    <a:latin typeface="Avenir Next LT Pro" panose="020B0504020202020204" pitchFamily="34" charset="0"/>
                  </a:rPr>
                  <a:t> detector </a:t>
                </a:r>
                <a14:m>
                  <m:oMath xmlns:m="http://schemas.openxmlformats.org/officeDocument/2006/math">
                    <m:r>
                      <a:rPr lang="es-ES" sz="1600" i="1" dirty="0" smtClean="0">
                        <a:latin typeface="Cambria Math" panose="02040503050406030204" pitchFamily="18" charset="0"/>
                      </a:rPr>
                      <m:t>𝑑</m:t>
                    </m:r>
                  </m:oMath>
                </a14:m>
                <a:endParaRPr lang="es-ES" sz="1600" dirty="0">
                  <a:latin typeface="Avenir Next LT Pro" panose="020B0504020202020204" pitchFamily="34" charset="0"/>
                </a:endParaRPr>
              </a:p>
            </p:txBody>
          </p:sp>
        </mc:Choice>
        <mc:Fallback xmlns="">
          <p:sp>
            <p:nvSpPr>
              <p:cNvPr id="7" name="TextBox 6">
                <a:extLst>
                  <a:ext uri="{FF2B5EF4-FFF2-40B4-BE49-F238E27FC236}">
                    <a16:creationId xmlns:a16="http://schemas.microsoft.com/office/drawing/2014/main" id="{038A531D-CDF7-4F5B-AA22-3272EAB60775}"/>
                  </a:ext>
                </a:extLst>
              </p:cNvPr>
              <p:cNvSpPr txBox="1">
                <a:spLocks noRot="1" noChangeAspect="1" noMove="1" noResize="1" noEditPoints="1" noAdjustHandles="1" noChangeArrowheads="1" noChangeShapeType="1" noTextEdit="1"/>
              </p:cNvSpPr>
              <p:nvPr/>
            </p:nvSpPr>
            <p:spPr>
              <a:xfrm>
                <a:off x="5371139" y="3692313"/>
                <a:ext cx="5307725" cy="349326"/>
              </a:xfrm>
              <a:prstGeom prst="rect">
                <a:avLst/>
              </a:prstGeom>
              <a:blipFill>
                <a:blip r:embed="rId4"/>
                <a:stretch>
                  <a:fillRect t="-5263" b="-1929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3A822F7-6B12-490C-A187-63E303CE6B82}"/>
                  </a:ext>
                </a:extLst>
              </p:cNvPr>
              <p:cNvSpPr txBox="1"/>
              <p:nvPr/>
            </p:nvSpPr>
            <p:spPr>
              <a:xfrm>
                <a:off x="5371139" y="4079930"/>
                <a:ext cx="5307725" cy="349326"/>
              </a:xfrm>
              <a:prstGeom prst="rect">
                <a:avLst/>
              </a:prstGeom>
              <a:noFill/>
            </p:spPr>
            <p:txBody>
              <a:bodyPr wrap="square">
                <a:spAutoFit/>
              </a:bodyPr>
              <a:lstStyle/>
              <a:p>
                <a14:m>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𝜎</m:t>
                        </m:r>
                      </m:e>
                      <m:sub>
                        <m:r>
                          <a:rPr lang="es-ES" sz="1600" i="1">
                            <a:latin typeface="Cambria Math" panose="02040503050406030204" pitchFamily="18" charset="0"/>
                          </a:rPr>
                          <m:t>𝑖</m:t>
                        </m:r>
                        <m:r>
                          <a:rPr lang="es-ES" sz="1600" i="1">
                            <a:latin typeface="Cambria Math" panose="02040503050406030204" pitchFamily="18" charset="0"/>
                          </a:rPr>
                          <m:t>,</m:t>
                        </m:r>
                        <m:r>
                          <a:rPr lang="es-ES" sz="1600" i="1">
                            <a:latin typeface="Cambria Math" panose="02040503050406030204" pitchFamily="18" charset="0"/>
                          </a:rPr>
                          <m:t>𝑑</m:t>
                        </m:r>
                      </m:sub>
                    </m:sSub>
                  </m:oMath>
                </a14:m>
                <a:r>
                  <a:rPr lang="es-ES" sz="1600" dirty="0"/>
                  <a:t> </a:t>
                </a:r>
                <a:r>
                  <a:rPr lang="es-ES" sz="1600" dirty="0">
                    <a:latin typeface="Avenir Next LT Pro" panose="020B0504020202020204" pitchFamily="34" charset="0"/>
                  </a:rPr>
                  <a:t>= </a:t>
                </a:r>
                <a:r>
                  <a:rPr lang="es-ES" sz="1600" dirty="0" err="1">
                    <a:latin typeface="Avenir Next LT Pro" panose="020B0504020202020204" pitchFamily="34" charset="0"/>
                  </a:rPr>
                  <a:t>statistical</a:t>
                </a:r>
                <a:r>
                  <a:rPr lang="es-ES" sz="1600" dirty="0">
                    <a:latin typeface="Avenir Next LT Pro" panose="020B0504020202020204" pitchFamily="34" charset="0"/>
                  </a:rPr>
                  <a:t> </a:t>
                </a:r>
                <a:r>
                  <a:rPr lang="es-ES" sz="1600" dirty="0" err="1">
                    <a:latin typeface="Avenir Next LT Pro" panose="020B0504020202020204" pitchFamily="34" charset="0"/>
                  </a:rPr>
                  <a:t>uncertainty</a:t>
                </a:r>
                <a:r>
                  <a:rPr lang="es-ES" sz="1600" dirty="0">
                    <a:latin typeface="Avenir Next LT Pro" panose="020B0504020202020204" pitchFamily="34" charset="0"/>
                  </a:rPr>
                  <a:t> </a:t>
                </a:r>
                <a:r>
                  <a:rPr lang="es-ES" sz="1600" dirty="0" err="1">
                    <a:latin typeface="Avenir Next LT Pro" panose="020B0504020202020204" pitchFamily="34" charset="0"/>
                  </a:rPr>
                  <a:t>associated</a:t>
                </a:r>
                <a:r>
                  <a:rPr lang="es-ES" sz="1600" dirty="0">
                    <a:latin typeface="Avenir Next LT Pro" panose="020B0504020202020204" pitchFamily="34" charset="0"/>
                  </a:rPr>
                  <a:t> </a:t>
                </a:r>
                <a:r>
                  <a:rPr lang="es-ES" sz="1600" dirty="0" err="1">
                    <a:latin typeface="Avenir Next LT Pro" panose="020B0504020202020204" pitchFamily="34" charset="0"/>
                  </a:rPr>
                  <a:t>to</a:t>
                </a:r>
                <a:r>
                  <a:rPr lang="es-ES" sz="1600" dirty="0">
                    <a:latin typeface="Avenir Next LT Pro" panose="020B0504020202020204" pitchFamily="34" charset="0"/>
                  </a:rPr>
                  <a:t> </a:t>
                </a:r>
                <a14:m>
                  <m:oMath xmlns:m="http://schemas.openxmlformats.org/officeDocument/2006/math">
                    <m:sSub>
                      <m:sSubPr>
                        <m:ctrlPr>
                          <a:rPr lang="es-ES" sz="1600" i="1">
                            <a:latin typeface="Cambria Math" panose="02040503050406030204" pitchFamily="18" charset="0"/>
                          </a:rPr>
                        </m:ctrlPr>
                      </m:sSubPr>
                      <m:e>
                        <m:r>
                          <a:rPr lang="es-ES" sz="1600" i="1">
                            <a:latin typeface="Cambria Math" panose="02040503050406030204" pitchFamily="18" charset="0"/>
                          </a:rPr>
                          <m:t>𝑛</m:t>
                        </m:r>
                      </m:e>
                      <m:sub>
                        <m:r>
                          <a:rPr lang="es-ES" sz="1600" i="1">
                            <a:latin typeface="Cambria Math" panose="02040503050406030204" pitchFamily="18" charset="0"/>
                          </a:rPr>
                          <m:t>𝑖</m:t>
                        </m:r>
                        <m:r>
                          <a:rPr lang="es-ES" sz="1600" i="1">
                            <a:latin typeface="Cambria Math" panose="02040503050406030204" pitchFamily="18" charset="0"/>
                          </a:rPr>
                          <m:t>,</m:t>
                        </m:r>
                        <m:r>
                          <a:rPr lang="es-ES" sz="1600" i="1">
                            <a:latin typeface="Cambria Math" panose="02040503050406030204" pitchFamily="18" charset="0"/>
                          </a:rPr>
                          <m:t>𝑑</m:t>
                        </m:r>
                      </m:sub>
                    </m:sSub>
                  </m:oMath>
                </a14:m>
                <a:r>
                  <a:rPr lang="es-ES" sz="1600" dirty="0">
                    <a:latin typeface="Avenir Next LT Pro" panose="020B0504020202020204" pitchFamily="34" charset="0"/>
                  </a:rPr>
                  <a:t> </a:t>
                </a:r>
              </a:p>
            </p:txBody>
          </p:sp>
        </mc:Choice>
        <mc:Fallback xmlns="">
          <p:sp>
            <p:nvSpPr>
              <p:cNvPr id="8" name="TextBox 7">
                <a:extLst>
                  <a:ext uri="{FF2B5EF4-FFF2-40B4-BE49-F238E27FC236}">
                    <a16:creationId xmlns:a16="http://schemas.microsoft.com/office/drawing/2014/main" id="{13A822F7-6B12-490C-A187-63E303CE6B82}"/>
                  </a:ext>
                </a:extLst>
              </p:cNvPr>
              <p:cNvSpPr txBox="1">
                <a:spLocks noRot="1" noChangeAspect="1" noMove="1" noResize="1" noEditPoints="1" noAdjustHandles="1" noChangeArrowheads="1" noChangeShapeType="1" noTextEdit="1"/>
              </p:cNvSpPr>
              <p:nvPr/>
            </p:nvSpPr>
            <p:spPr>
              <a:xfrm>
                <a:off x="5371139" y="4079930"/>
                <a:ext cx="5307725" cy="349326"/>
              </a:xfrm>
              <a:prstGeom prst="rect">
                <a:avLst/>
              </a:prstGeom>
              <a:blipFill>
                <a:blip r:embed="rId5"/>
                <a:stretch>
                  <a:fillRect t="-5172" b="-1724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685451E-F08B-478D-9F77-F07AF3E8B1B9}"/>
                  </a:ext>
                </a:extLst>
              </p:cNvPr>
              <p:cNvSpPr txBox="1"/>
              <p:nvPr/>
            </p:nvSpPr>
            <p:spPr>
              <a:xfrm>
                <a:off x="2906034" y="4621577"/>
                <a:ext cx="6276243" cy="5068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r>
                            <a:rPr lang="es-ES" i="1">
                              <a:latin typeface="Cambria Math" panose="02040503050406030204" pitchFamily="18" charset="0"/>
                            </a:rPr>
                            <m:t>𝜇</m:t>
                          </m:r>
                        </m:e>
                        <m:sub>
                          <m:r>
                            <a:rPr lang="es-ES" i="1">
                              <a:latin typeface="Cambria Math" panose="02040503050406030204" pitchFamily="18" charset="0"/>
                            </a:rPr>
                            <m:t>𝑖</m:t>
                          </m:r>
                          <m:r>
                            <a:rPr lang="es-ES" i="1">
                              <a:latin typeface="Cambria Math" panose="02040503050406030204" pitchFamily="18" charset="0"/>
                            </a:rPr>
                            <m:t>,</m:t>
                          </m:r>
                          <m:r>
                            <a:rPr lang="es-ES" i="1">
                              <a:latin typeface="Cambria Math" panose="02040503050406030204" pitchFamily="18" charset="0"/>
                            </a:rPr>
                            <m:t>𝑑</m:t>
                          </m:r>
                        </m:sub>
                      </m:sSub>
                      <m:r>
                        <a:rPr lang="es-ES" b="0" i="1" smtClean="0">
                          <a:latin typeface="Cambria Math" panose="02040503050406030204" pitchFamily="18" charset="0"/>
                        </a:rPr>
                        <m:t>=</m:t>
                      </m:r>
                      <m:d>
                        <m:dPr>
                          <m:begChr m:val="["/>
                          <m:endChr m:val="]"/>
                          <m:ctrlPr>
                            <a:rPr lang="es-ES" b="0" i="1" smtClean="0">
                              <a:latin typeface="Cambria Math" panose="02040503050406030204" pitchFamily="18" charset="0"/>
                            </a:rPr>
                          </m:ctrlPr>
                        </m:dPr>
                        <m:e>
                          <m:sSub>
                            <m:sSubPr>
                              <m:ctrlPr>
                                <a:rPr lang="es-ES" b="0" i="1" smtClean="0">
                                  <a:latin typeface="Cambria Math" panose="02040503050406030204" pitchFamily="18" charset="0"/>
                                </a:rPr>
                              </m:ctrlPr>
                            </m:sSubPr>
                            <m:e>
                              <m:r>
                                <a:rPr lang="es-ES" b="0" i="1" smtClean="0">
                                  <a:latin typeface="Cambria Math" panose="02040503050406030204" pitchFamily="18" charset="0"/>
                                </a:rPr>
                                <m:t>𝑅</m:t>
                              </m:r>
                            </m:e>
                            <m:sub>
                              <m:r>
                                <a:rPr lang="es-ES" b="0" i="1" smtClean="0">
                                  <a:latin typeface="Cambria Math" panose="02040503050406030204" pitchFamily="18" charset="0"/>
                                </a:rPr>
                                <m:t>0,</m:t>
                              </m:r>
                              <m:r>
                                <a:rPr lang="es-ES" b="0" i="1" smtClean="0">
                                  <a:latin typeface="Cambria Math" panose="02040503050406030204" pitchFamily="18" charset="0"/>
                                </a:rPr>
                                <m:t>𝑑</m:t>
                              </m:r>
                            </m:sub>
                          </m:sSub>
                          <m:d>
                            <m:dPr>
                              <m:ctrlPr>
                                <a:rPr lang="es-ES" b="0" i="1" smtClean="0">
                                  <a:latin typeface="Cambria Math" panose="02040503050406030204" pitchFamily="18" charset="0"/>
                                </a:rPr>
                              </m:ctrlPr>
                            </m:dPr>
                            <m:e>
                              <m:r>
                                <a:rPr lang="es-ES" b="0" i="1" smtClean="0">
                                  <a:latin typeface="Cambria Math" panose="02040503050406030204" pitchFamily="18" charset="0"/>
                                </a:rPr>
                                <m:t>1+</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𝑓</m:t>
                                  </m:r>
                                </m:e>
                                <m:sub>
                                  <m:r>
                                    <a:rPr lang="es-ES" b="0" i="1" smtClean="0">
                                      <a:latin typeface="Cambria Math" panose="02040503050406030204" pitchFamily="18" charset="0"/>
                                    </a:rPr>
                                    <m:t>𝑑</m:t>
                                  </m:r>
                                </m:sub>
                              </m:sSub>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𝜙</m:t>
                                  </m:r>
                                </m:e>
                                <m:sub>
                                  <m:r>
                                    <a:rPr lang="es-ES" b="0" i="1" smtClean="0">
                                      <a:latin typeface="Cambria Math" panose="02040503050406030204" pitchFamily="18" charset="0"/>
                                    </a:rPr>
                                    <m:t>𝑏𝑘𝑔</m:t>
                                  </m:r>
                                  <m:r>
                                    <a:rPr lang="es-ES" b="0" i="1" smtClean="0">
                                      <a:latin typeface="Cambria Math" panose="02040503050406030204" pitchFamily="18" charset="0"/>
                                    </a:rPr>
                                    <m:t>,</m:t>
                                  </m:r>
                                  <m:r>
                                    <a:rPr lang="es-ES" b="0" i="1" smtClean="0">
                                      <a:latin typeface="Cambria Math" panose="02040503050406030204" pitchFamily="18" charset="0"/>
                                    </a:rPr>
                                    <m:t>𝑑</m:t>
                                  </m:r>
                                </m:sub>
                                <m:sup>
                                  <m:r>
                                    <a:rPr lang="es-ES" b="0" i="1" smtClean="0">
                                      <a:latin typeface="Cambria Math" panose="02040503050406030204" pitchFamily="18" charset="0"/>
                                    </a:rPr>
                                    <m:t>𝑀𝐶</m:t>
                                  </m:r>
                                </m:sup>
                              </m:sSubSup>
                              <m:d>
                                <m:dPr>
                                  <m:ctrlPr>
                                    <a:rPr lang="es-ES" b="0" i="1" smtClean="0">
                                      <a:latin typeface="Cambria Math" panose="02040503050406030204" pitchFamily="18" charset="0"/>
                                    </a:rPr>
                                  </m:ctrlPr>
                                </m:dPr>
                                <m:e>
                                  <m:sSub>
                                    <m:sSubPr>
                                      <m:ctrlPr>
                                        <a:rPr lang="es-ES" b="0" i="1" smtClean="0">
                                          <a:latin typeface="Cambria Math" panose="02040503050406030204" pitchFamily="18" charset="0"/>
                                        </a:rPr>
                                      </m:ctrlPr>
                                    </m:sSubPr>
                                    <m:e>
                                      <m:r>
                                        <a:rPr lang="es-ES" b="0" i="1" smtClean="0">
                                          <a:latin typeface="Cambria Math" panose="02040503050406030204" pitchFamily="18" charset="0"/>
                                        </a:rPr>
                                        <m:t>𝑡</m:t>
                                      </m:r>
                                    </m:e>
                                    <m:sub>
                                      <m:r>
                                        <a:rPr lang="es-ES" b="0" i="1" smtClean="0">
                                          <a:latin typeface="Cambria Math" panose="02040503050406030204" pitchFamily="18" charset="0"/>
                                        </a:rPr>
                                        <m:t>𝑖</m:t>
                                      </m:r>
                                    </m:sub>
                                  </m:sSub>
                                </m:e>
                              </m:d>
                            </m:e>
                          </m:d>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𝑆</m:t>
                              </m:r>
                            </m:e>
                            <m:sub>
                              <m:r>
                                <a:rPr lang="es-ES" b="0" i="1" smtClean="0">
                                  <a:latin typeface="Cambria Math" panose="02040503050406030204" pitchFamily="18" charset="0"/>
                                </a:rPr>
                                <m:t>𝑚</m:t>
                              </m:r>
                            </m:sub>
                          </m:sSub>
                          <m:func>
                            <m:funcPr>
                              <m:ctrlPr>
                                <a:rPr lang="es-ES" b="0" i="1" smtClean="0">
                                  <a:latin typeface="Cambria Math" panose="02040503050406030204" pitchFamily="18" charset="0"/>
                                </a:rPr>
                              </m:ctrlPr>
                            </m:funcPr>
                            <m:fName>
                              <m:r>
                                <m:rPr>
                                  <m:sty m:val="p"/>
                                </m:rPr>
                                <a:rPr lang="es-ES" b="0" i="0" smtClean="0">
                                  <a:latin typeface="Cambria Math" panose="02040503050406030204" pitchFamily="18" charset="0"/>
                                </a:rPr>
                                <m:t>cos</m:t>
                              </m:r>
                            </m:fName>
                            <m:e>
                              <m:d>
                                <m:dPr>
                                  <m:ctrlPr>
                                    <a:rPr lang="es-ES" b="0" i="1" smtClean="0">
                                      <a:latin typeface="Cambria Math" panose="02040503050406030204" pitchFamily="18" charset="0"/>
                                    </a:rPr>
                                  </m:ctrlPr>
                                </m:dPr>
                                <m:e>
                                  <m:r>
                                    <a:rPr lang="es-ES" b="0" i="1" smtClean="0">
                                      <a:latin typeface="Cambria Math" panose="02040503050406030204" pitchFamily="18" charset="0"/>
                                    </a:rPr>
                                    <m:t>𝜔</m:t>
                                  </m:r>
                                  <m:d>
                                    <m:dPr>
                                      <m:ctrlPr>
                                        <a:rPr lang="es-ES" b="0" i="1" smtClean="0">
                                          <a:latin typeface="Cambria Math" panose="02040503050406030204" pitchFamily="18" charset="0"/>
                                        </a:rPr>
                                      </m:ctrlPr>
                                    </m:dPr>
                                    <m:e>
                                      <m:sSub>
                                        <m:sSubPr>
                                          <m:ctrlPr>
                                            <a:rPr lang="es-ES" b="0" i="1" smtClean="0">
                                              <a:latin typeface="Cambria Math" panose="02040503050406030204" pitchFamily="18" charset="0"/>
                                            </a:rPr>
                                          </m:ctrlPr>
                                        </m:sSubPr>
                                        <m:e>
                                          <m:r>
                                            <a:rPr lang="es-ES" b="0" i="1" smtClean="0">
                                              <a:latin typeface="Cambria Math" panose="02040503050406030204" pitchFamily="18" charset="0"/>
                                            </a:rPr>
                                            <m:t>𝑡</m:t>
                                          </m:r>
                                        </m:e>
                                        <m:sub>
                                          <m:r>
                                            <a:rPr lang="es-ES" b="0" i="1" smtClean="0">
                                              <a:latin typeface="Cambria Math" panose="02040503050406030204" pitchFamily="18" charset="0"/>
                                            </a:rPr>
                                            <m:t>𝑖</m:t>
                                          </m:r>
                                        </m:sub>
                                      </m:sSub>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𝑡</m:t>
                                          </m:r>
                                        </m:e>
                                        <m:sub>
                                          <m:r>
                                            <a:rPr lang="es-ES" b="0" i="1" smtClean="0">
                                              <a:latin typeface="Cambria Math" panose="02040503050406030204" pitchFamily="18" charset="0"/>
                                            </a:rPr>
                                            <m:t>0</m:t>
                                          </m:r>
                                        </m:sub>
                                      </m:sSub>
                                    </m:e>
                                  </m:d>
                                </m:e>
                              </m:d>
                            </m:e>
                          </m:func>
                        </m:e>
                      </m:d>
                      <m:sSub>
                        <m:sSubPr>
                          <m:ctrlPr>
                            <a:rPr lang="es-ES" b="0" i="1" smtClean="0">
                              <a:latin typeface="Cambria Math" panose="02040503050406030204" pitchFamily="18" charset="0"/>
                            </a:rPr>
                          </m:ctrlPr>
                        </m:sSubPr>
                        <m:e>
                          <m:r>
                            <a:rPr lang="es-ES" b="0" i="1" smtClean="0">
                              <a:latin typeface="Cambria Math" panose="02040503050406030204" pitchFamily="18" charset="0"/>
                            </a:rPr>
                            <m:t>𝑀</m:t>
                          </m:r>
                        </m:e>
                        <m:sub>
                          <m:r>
                            <a:rPr lang="es-ES" b="0" i="1" smtClean="0">
                              <a:latin typeface="Cambria Math" panose="02040503050406030204" pitchFamily="18" charset="0"/>
                            </a:rPr>
                            <m:t>𝑑</m:t>
                          </m:r>
                        </m:sub>
                      </m:sSub>
                      <m:r>
                        <m:rPr>
                          <m:sty m:val="p"/>
                        </m:rPr>
                        <a:rPr lang="es-ES" b="0" i="0" smtClean="0">
                          <a:latin typeface="Cambria Math" panose="02040503050406030204" pitchFamily="18" charset="0"/>
                        </a:rPr>
                        <m:t>Δ</m:t>
                      </m:r>
                      <m:r>
                        <a:rPr lang="es-ES" b="0" i="1" smtClean="0">
                          <a:latin typeface="Cambria Math" panose="02040503050406030204" pitchFamily="18" charset="0"/>
                        </a:rPr>
                        <m:t>𝐸</m:t>
                      </m:r>
                      <m:r>
                        <m:rPr>
                          <m:sty m:val="p"/>
                        </m:rPr>
                        <a:rPr lang="es-ES" b="0" i="0" smtClean="0">
                          <a:latin typeface="Cambria Math" panose="02040503050406030204" pitchFamily="18" charset="0"/>
                        </a:rPr>
                        <m:t>Δ</m:t>
                      </m:r>
                      <m:r>
                        <a:rPr lang="es-ES" b="0" i="1" smtClean="0">
                          <a:latin typeface="Cambria Math" panose="02040503050406030204" pitchFamily="18" charset="0"/>
                        </a:rPr>
                        <m:t>𝑡</m:t>
                      </m:r>
                    </m:oMath>
                  </m:oMathPara>
                </a14:m>
                <a:endParaRPr lang="es-ES" dirty="0"/>
              </a:p>
            </p:txBody>
          </p:sp>
        </mc:Choice>
        <mc:Fallback xmlns="">
          <p:sp>
            <p:nvSpPr>
              <p:cNvPr id="10" name="TextBox 9">
                <a:extLst>
                  <a:ext uri="{FF2B5EF4-FFF2-40B4-BE49-F238E27FC236}">
                    <a16:creationId xmlns:a16="http://schemas.microsoft.com/office/drawing/2014/main" id="{7685451E-F08B-478D-9F77-F07AF3E8B1B9}"/>
                  </a:ext>
                </a:extLst>
              </p:cNvPr>
              <p:cNvSpPr txBox="1">
                <a:spLocks noRot="1" noChangeAspect="1" noMove="1" noResize="1" noEditPoints="1" noAdjustHandles="1" noChangeArrowheads="1" noChangeShapeType="1" noTextEdit="1"/>
              </p:cNvSpPr>
              <p:nvPr/>
            </p:nvSpPr>
            <p:spPr>
              <a:xfrm>
                <a:off x="2906034" y="4621577"/>
                <a:ext cx="6276243" cy="506870"/>
              </a:xfrm>
              <a:prstGeom prst="rect">
                <a:avLst/>
              </a:prstGeom>
              <a:blipFill>
                <a:blip r:embed="rId6"/>
                <a:stretch>
                  <a:fillRect/>
                </a:stretch>
              </a:blipFill>
            </p:spPr>
            <p:txBody>
              <a:bodyPr/>
              <a:lstStyle/>
              <a:p>
                <a:r>
                  <a:rPr lang="es-ES">
                    <a:noFill/>
                  </a:rPr>
                  <a:t> </a:t>
                </a:r>
              </a:p>
            </p:txBody>
          </p:sp>
        </mc:Fallback>
      </mc:AlternateContent>
      <p:sp>
        <p:nvSpPr>
          <p:cNvPr id="11" name="Rectángulo: esquinas redondeadas 2">
            <a:extLst>
              <a:ext uri="{FF2B5EF4-FFF2-40B4-BE49-F238E27FC236}">
                <a16:creationId xmlns:a16="http://schemas.microsoft.com/office/drawing/2014/main" id="{0A7A85A7-F38A-45C3-BDC2-C8C271AB0C73}"/>
              </a:ext>
            </a:extLst>
          </p:cNvPr>
          <p:cNvSpPr/>
          <p:nvPr/>
        </p:nvSpPr>
        <p:spPr>
          <a:xfrm>
            <a:off x="3679681" y="4621576"/>
            <a:ext cx="2385848" cy="506871"/>
          </a:xfrm>
          <a:prstGeom prst="roundRect">
            <a:avLst/>
          </a:prstGeom>
          <a:noFill/>
          <a:ln w="2857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esquinas redondeadas 15">
            <a:extLst>
              <a:ext uri="{FF2B5EF4-FFF2-40B4-BE49-F238E27FC236}">
                <a16:creationId xmlns:a16="http://schemas.microsoft.com/office/drawing/2014/main" id="{EF958687-FD7F-4F89-A44B-FE8E6076C22A}"/>
              </a:ext>
            </a:extLst>
          </p:cNvPr>
          <p:cNvSpPr/>
          <p:nvPr/>
        </p:nvSpPr>
        <p:spPr>
          <a:xfrm>
            <a:off x="6207808" y="4621576"/>
            <a:ext cx="1906178" cy="506872"/>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esquinas redondeadas 22">
            <a:extLst>
              <a:ext uri="{FF2B5EF4-FFF2-40B4-BE49-F238E27FC236}">
                <a16:creationId xmlns:a16="http://schemas.microsoft.com/office/drawing/2014/main" id="{3235CB0A-EF6E-4371-8B99-B005285DEED7}"/>
              </a:ext>
            </a:extLst>
          </p:cNvPr>
          <p:cNvSpPr/>
          <p:nvPr/>
        </p:nvSpPr>
        <p:spPr>
          <a:xfrm>
            <a:off x="8224735" y="4621576"/>
            <a:ext cx="845694" cy="506870"/>
          </a:xfrm>
          <a:prstGeom prst="round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esquinas redondeadas 2">
            <a:extLst>
              <a:ext uri="{FF2B5EF4-FFF2-40B4-BE49-F238E27FC236}">
                <a16:creationId xmlns:a16="http://schemas.microsoft.com/office/drawing/2014/main" id="{A8759611-739E-4E85-832C-FDE4BEB67AE1}"/>
              </a:ext>
            </a:extLst>
          </p:cNvPr>
          <p:cNvSpPr/>
          <p:nvPr/>
        </p:nvSpPr>
        <p:spPr>
          <a:xfrm>
            <a:off x="4225159" y="4690527"/>
            <a:ext cx="252248" cy="343930"/>
          </a:xfrm>
          <a:prstGeom prst="roundRect">
            <a:avLst/>
          </a:prstGeom>
          <a:noFill/>
          <a:ln w="28575">
            <a:solidFill>
              <a:srgbClr val="FB6EA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esquinas redondeadas 2">
            <a:extLst>
              <a:ext uri="{FF2B5EF4-FFF2-40B4-BE49-F238E27FC236}">
                <a16:creationId xmlns:a16="http://schemas.microsoft.com/office/drawing/2014/main" id="{9A6771B7-CCE9-41FE-8FC1-13F8D576E415}"/>
              </a:ext>
            </a:extLst>
          </p:cNvPr>
          <p:cNvSpPr/>
          <p:nvPr/>
        </p:nvSpPr>
        <p:spPr>
          <a:xfrm>
            <a:off x="4609176" y="4690526"/>
            <a:ext cx="1318658" cy="343930"/>
          </a:xfrm>
          <a:prstGeom prst="roundRect">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Flecha: doblada 3">
            <a:extLst>
              <a:ext uri="{FF2B5EF4-FFF2-40B4-BE49-F238E27FC236}">
                <a16:creationId xmlns:a16="http://schemas.microsoft.com/office/drawing/2014/main" id="{6649F1A7-028D-48BF-B8B4-59E6D5C9836E}"/>
              </a:ext>
            </a:extLst>
          </p:cNvPr>
          <p:cNvSpPr/>
          <p:nvPr/>
        </p:nvSpPr>
        <p:spPr>
          <a:xfrm rot="10800000">
            <a:off x="3427952" y="5126325"/>
            <a:ext cx="923331" cy="1021556"/>
          </a:xfrm>
          <a:prstGeom prst="bentArrow">
            <a:avLst>
              <a:gd name="adj1" fmla="val 11902"/>
              <a:gd name="adj2" fmla="val 25000"/>
              <a:gd name="adj3" fmla="val 25000"/>
              <a:gd name="adj4" fmla="val 4375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8" name="TextBox 1103">
            <a:extLst>
              <a:ext uri="{FF2B5EF4-FFF2-40B4-BE49-F238E27FC236}">
                <a16:creationId xmlns:a16="http://schemas.microsoft.com/office/drawing/2014/main" id="{B1978BA2-39AC-40F1-8491-91FC9C7E8FD8}"/>
              </a:ext>
            </a:extLst>
          </p:cNvPr>
          <p:cNvSpPr txBox="1"/>
          <p:nvPr/>
        </p:nvSpPr>
        <p:spPr>
          <a:xfrm>
            <a:off x="704190" y="5149979"/>
            <a:ext cx="3174915" cy="1515308"/>
          </a:xfrm>
          <a:prstGeom prst="roundRect">
            <a:avLst/>
          </a:prstGeom>
          <a:solidFill>
            <a:schemeClr val="bg1"/>
          </a:solidFill>
          <a:ln w="57150">
            <a:solidFill>
              <a:schemeClr val="accent1">
                <a:lumMod val="75000"/>
              </a:schemeClr>
            </a:solidFill>
          </a:ln>
        </p:spPr>
        <p:txBody>
          <a:bodyPr wrap="square">
            <a:spAutoFit/>
          </a:bodyPr>
          <a:lstStyle/>
          <a:p>
            <a:r>
              <a:rPr lang="es-ES" sz="1400" dirty="0" err="1">
                <a:latin typeface="Avenir Next LT Pro" panose="020B0504020202020204" pitchFamily="34" charset="0"/>
              </a:rPr>
              <a:t>Background</a:t>
            </a:r>
            <a:r>
              <a:rPr lang="es-ES" sz="1400" dirty="0">
                <a:latin typeface="Avenir Next LT Pro" panose="020B0504020202020204" pitchFamily="34" charset="0"/>
              </a:rPr>
              <a:t> </a:t>
            </a:r>
            <a:r>
              <a:rPr lang="es-ES" sz="1400" dirty="0" err="1">
                <a:latin typeface="Avenir Next LT Pro" panose="020B0504020202020204" pitchFamily="34" charset="0"/>
              </a:rPr>
              <a:t>contribution</a:t>
            </a:r>
            <a:r>
              <a:rPr lang="es-ES" sz="1400" dirty="0">
                <a:latin typeface="Avenir Next LT Pro" panose="020B0504020202020204" pitchFamily="34" charset="0"/>
              </a:rPr>
              <a:t>:</a:t>
            </a:r>
          </a:p>
          <a:p>
            <a:endParaRPr lang="es-ES" sz="500" dirty="0">
              <a:latin typeface="Avenir Next LT Pro" panose="020B0504020202020204" pitchFamily="34" charset="0"/>
            </a:endParaRPr>
          </a:p>
          <a:p>
            <a:pPr marL="285750" indent="-285750">
              <a:buClr>
                <a:srgbClr val="FB6EA6"/>
              </a:buClr>
              <a:buSzPct val="150000"/>
              <a:buFont typeface="Wingdings" panose="05000000000000000000" pitchFamily="2" charset="2"/>
              <a:buChar char="§"/>
            </a:pPr>
            <a:r>
              <a:rPr lang="es-ES" sz="1400" dirty="0" err="1">
                <a:latin typeface="Avenir Next LT Pro" panose="020B0504020202020204" pitchFamily="34" charset="0"/>
              </a:rPr>
              <a:t>Constant</a:t>
            </a:r>
            <a:r>
              <a:rPr lang="es-ES" sz="1400" dirty="0">
                <a:latin typeface="Avenir Next LT Pro" panose="020B0504020202020204" pitchFamily="34" charset="0"/>
              </a:rPr>
              <a:t> </a:t>
            </a:r>
            <a:r>
              <a:rPr lang="es-ES" sz="1400" dirty="0" err="1">
                <a:latin typeface="Avenir Next LT Pro" panose="020B0504020202020204" pitchFamily="34" charset="0"/>
              </a:rPr>
              <a:t>component</a:t>
            </a:r>
            <a:r>
              <a:rPr lang="es-ES" sz="1400" dirty="0">
                <a:latin typeface="Avenir Next LT Pro" panose="020B0504020202020204" pitchFamily="34" charset="0"/>
              </a:rPr>
              <a:t> (</a:t>
            </a:r>
            <a:r>
              <a:rPr lang="es-ES" sz="1400" dirty="0" err="1">
                <a:latin typeface="Avenir Next LT Pro" panose="020B0504020202020204" pitchFamily="34" charset="0"/>
              </a:rPr>
              <a:t>long-life</a:t>
            </a:r>
            <a:r>
              <a:rPr lang="es-ES" sz="1400" dirty="0">
                <a:latin typeface="Avenir Next LT Pro" panose="020B0504020202020204" pitchFamily="34" charset="0"/>
              </a:rPr>
              <a:t> </a:t>
            </a:r>
            <a:r>
              <a:rPr lang="es-ES" sz="1400" dirty="0" err="1">
                <a:latin typeface="Avenir Next LT Pro" panose="020B0504020202020204" pitchFamily="34" charset="0"/>
              </a:rPr>
              <a:t>isotopes</a:t>
            </a:r>
            <a:r>
              <a:rPr lang="es-ES" sz="1400" dirty="0">
                <a:latin typeface="Avenir Next LT Pro" panose="020B0504020202020204" pitchFamily="34" charset="0"/>
              </a:rPr>
              <a:t> and </a:t>
            </a:r>
            <a:r>
              <a:rPr lang="es-ES" sz="1400" dirty="0" err="1">
                <a:latin typeface="Avenir Next LT Pro" panose="020B0504020202020204" pitchFamily="34" charset="0"/>
              </a:rPr>
              <a:t>noise</a:t>
            </a:r>
            <a:r>
              <a:rPr lang="es-ES" sz="1400" dirty="0">
                <a:latin typeface="Avenir Next LT Pro" panose="020B0504020202020204" pitchFamily="34" charset="0"/>
              </a:rPr>
              <a:t>).</a:t>
            </a:r>
          </a:p>
          <a:p>
            <a:pPr marL="285750" indent="-285750">
              <a:buSzPct val="150000"/>
              <a:buFont typeface="Wingdings" panose="05000000000000000000" pitchFamily="2" charset="2"/>
              <a:buChar char="§"/>
            </a:pPr>
            <a:endParaRPr lang="es-ES" sz="500" dirty="0">
              <a:latin typeface="Avenir Next LT Pro" panose="020B0504020202020204" pitchFamily="34" charset="0"/>
            </a:endParaRPr>
          </a:p>
          <a:p>
            <a:pPr marL="285750" indent="-285750">
              <a:buClr>
                <a:srgbClr val="FFC000"/>
              </a:buClr>
              <a:buSzPct val="150000"/>
              <a:buFont typeface="Wingdings" panose="05000000000000000000" pitchFamily="2" charset="2"/>
              <a:buChar char="§"/>
            </a:pPr>
            <a:r>
              <a:rPr lang="es-ES" sz="1400" dirty="0" err="1">
                <a:latin typeface="Avenir Next LT Pro" panose="020B0504020202020204" pitchFamily="34" charset="0"/>
              </a:rPr>
              <a:t>Decaying</a:t>
            </a:r>
            <a:r>
              <a:rPr lang="es-ES" sz="1400" dirty="0">
                <a:latin typeface="Avenir Next LT Pro" panose="020B0504020202020204" pitchFamily="34" charset="0"/>
              </a:rPr>
              <a:t> </a:t>
            </a:r>
            <a:r>
              <a:rPr lang="es-ES" sz="1400" dirty="0" err="1">
                <a:latin typeface="Avenir Next LT Pro" panose="020B0504020202020204" pitchFamily="34" charset="0"/>
              </a:rPr>
              <a:t>component</a:t>
            </a:r>
            <a:r>
              <a:rPr lang="es-ES" sz="1400" dirty="0">
                <a:latin typeface="Avenir Next LT Pro" panose="020B0504020202020204" pitchFamily="34" charset="0"/>
              </a:rPr>
              <a:t> (</a:t>
            </a:r>
            <a:r>
              <a:rPr lang="es-ES" sz="1400" dirty="0" err="1">
                <a:latin typeface="Avenir Next LT Pro" panose="020B0504020202020204" pitchFamily="34" charset="0"/>
              </a:rPr>
              <a:t>based</a:t>
            </a:r>
            <a:r>
              <a:rPr lang="es-ES" sz="1400" dirty="0">
                <a:latin typeface="Avenir Next LT Pro" panose="020B0504020202020204" pitchFamily="34" charset="0"/>
              </a:rPr>
              <a:t> </a:t>
            </a:r>
            <a:r>
              <a:rPr lang="es-ES" sz="1400" dirty="0" err="1">
                <a:latin typeface="Avenir Next LT Pro" panose="020B0504020202020204" pitchFamily="34" charset="0"/>
              </a:rPr>
              <a:t>on</a:t>
            </a:r>
            <a:r>
              <a:rPr lang="es-ES" sz="1400" dirty="0">
                <a:latin typeface="Avenir Next LT Pro" panose="020B0504020202020204" pitchFamily="34" charset="0"/>
              </a:rPr>
              <a:t> MC </a:t>
            </a:r>
            <a:r>
              <a:rPr lang="es-ES" sz="1400" dirty="0" err="1">
                <a:latin typeface="Avenir Next LT Pro" panose="020B0504020202020204" pitchFamily="34" charset="0"/>
              </a:rPr>
              <a:t>simulations</a:t>
            </a:r>
            <a:r>
              <a:rPr lang="es-ES" sz="1400" dirty="0">
                <a:latin typeface="Avenir Next LT Pro" panose="020B0504020202020204" pitchFamily="34" charset="0"/>
              </a:rPr>
              <a:t>).</a:t>
            </a:r>
          </a:p>
        </p:txBody>
      </p:sp>
      <p:sp>
        <p:nvSpPr>
          <p:cNvPr id="4" name="Rectangle 3">
            <a:extLst>
              <a:ext uri="{FF2B5EF4-FFF2-40B4-BE49-F238E27FC236}">
                <a16:creationId xmlns:a16="http://schemas.microsoft.com/office/drawing/2014/main" id="{02E8497A-2899-4A63-86B3-4E1017E987A8}"/>
              </a:ext>
            </a:extLst>
          </p:cNvPr>
          <p:cNvSpPr/>
          <p:nvPr/>
        </p:nvSpPr>
        <p:spPr>
          <a:xfrm>
            <a:off x="6915807" y="5126325"/>
            <a:ext cx="118039" cy="4231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9" name="TextBox 1103">
                <a:extLst>
                  <a:ext uri="{FF2B5EF4-FFF2-40B4-BE49-F238E27FC236}">
                    <a16:creationId xmlns:a16="http://schemas.microsoft.com/office/drawing/2014/main" id="{1B5B0DC7-1CBE-46EF-8407-48A14CBEDBE6}"/>
                  </a:ext>
                </a:extLst>
              </p:cNvPr>
              <p:cNvSpPr txBox="1"/>
              <p:nvPr/>
            </p:nvSpPr>
            <p:spPr>
              <a:xfrm>
                <a:off x="5487895" y="5469927"/>
                <a:ext cx="2991087" cy="1055608"/>
              </a:xfrm>
              <a:prstGeom prst="roundRect">
                <a:avLst/>
              </a:prstGeom>
              <a:solidFill>
                <a:schemeClr val="bg1"/>
              </a:solidFill>
              <a:ln w="57150">
                <a:solidFill>
                  <a:srgbClr val="C00000"/>
                </a:solidFill>
              </a:ln>
            </p:spPr>
            <p:txBody>
              <a:bodyPr wrap="square">
                <a:spAutoFit/>
              </a:bodyPr>
              <a:lstStyle/>
              <a:p>
                <a:pPr algn="just"/>
                <a:r>
                  <a:rPr lang="es-ES" sz="1400" dirty="0">
                    <a:latin typeface="Avenir Next LT Pro" panose="020B0504020202020204" pitchFamily="34" charset="0"/>
                  </a:rPr>
                  <a:t>Modulation </a:t>
                </a:r>
                <a:r>
                  <a:rPr lang="es-ES" sz="1400" dirty="0" err="1">
                    <a:latin typeface="Avenir Next LT Pro" panose="020B0504020202020204" pitchFamily="34" charset="0"/>
                  </a:rPr>
                  <a:t>signal</a:t>
                </a:r>
                <a:r>
                  <a:rPr lang="es-ES" sz="1400" dirty="0">
                    <a:latin typeface="Avenir Next LT Pro" panose="020B0504020202020204" pitchFamily="34" charset="0"/>
                  </a:rPr>
                  <a:t> </a:t>
                </a:r>
                <a:r>
                  <a:rPr lang="es-ES" sz="1400" dirty="0" err="1">
                    <a:latin typeface="Avenir Next LT Pro" panose="020B0504020202020204" pitchFamily="34" charset="0"/>
                  </a:rPr>
                  <a:t>expected</a:t>
                </a:r>
                <a:r>
                  <a:rPr lang="es-ES" sz="1400" dirty="0">
                    <a:latin typeface="Avenir Next LT Pro" panose="020B0504020202020204" pitchFamily="34" charset="0"/>
                  </a:rPr>
                  <a:t> </a:t>
                </a:r>
                <a:r>
                  <a:rPr lang="es-ES" sz="1400" dirty="0" err="1">
                    <a:latin typeface="Avenir Next LT Pro" panose="020B0504020202020204" pitchFamily="34" charset="0"/>
                  </a:rPr>
                  <a:t>by</a:t>
                </a:r>
                <a:r>
                  <a:rPr lang="es-ES" sz="1400" dirty="0">
                    <a:latin typeface="Avenir Next LT Pro" panose="020B0504020202020204" pitchFamily="34" charset="0"/>
                  </a:rPr>
                  <a:t> DM </a:t>
                </a:r>
                <a:r>
                  <a:rPr lang="es-ES" sz="1400" dirty="0" err="1">
                    <a:latin typeface="Avenir Next LT Pro" panose="020B0504020202020204" pitchFamily="34" charset="0"/>
                  </a:rPr>
                  <a:t>detection</a:t>
                </a:r>
                <a:r>
                  <a:rPr lang="es-ES" sz="1400" dirty="0">
                    <a:latin typeface="Avenir Next LT Pro" panose="020B0504020202020204" pitchFamily="34" charset="0"/>
                  </a:rPr>
                  <a:t>. </a:t>
                </a:r>
                <a:r>
                  <a:rPr lang="es-ES" sz="1400" dirty="0" err="1">
                    <a:latin typeface="Avenir Next LT Pro" panose="020B0504020202020204" pitchFamily="34" charset="0"/>
                  </a:rPr>
                  <a:t>Phase</a:t>
                </a:r>
                <a:r>
                  <a:rPr lang="es-ES" sz="1400" dirty="0">
                    <a:latin typeface="Avenir Next LT Pro" panose="020B0504020202020204" pitchFamily="34" charset="0"/>
                  </a:rPr>
                  <a:t> and </a:t>
                </a:r>
                <a:r>
                  <a:rPr lang="es-ES" sz="1400" dirty="0" err="1">
                    <a:latin typeface="Avenir Next LT Pro" panose="020B0504020202020204" pitchFamily="34" charset="0"/>
                  </a:rPr>
                  <a:t>period</a:t>
                </a:r>
                <a:r>
                  <a:rPr lang="es-ES" sz="1400" dirty="0">
                    <a:latin typeface="Avenir Next LT Pro" panose="020B0504020202020204" pitchFamily="34" charset="0"/>
                  </a:rPr>
                  <a:t> </a:t>
                </a:r>
                <a:r>
                  <a:rPr lang="es-ES" sz="1400" dirty="0" err="1">
                    <a:latin typeface="Avenir Next LT Pro" panose="020B0504020202020204" pitchFamily="34" charset="0"/>
                  </a:rPr>
                  <a:t>fixed</a:t>
                </a:r>
                <a:r>
                  <a:rPr lang="es-ES" sz="1400" dirty="0">
                    <a:latin typeface="Avenir Next LT Pro" panose="020B0504020202020204" pitchFamily="34" charset="0"/>
                  </a:rPr>
                  <a:t>, </a:t>
                </a:r>
                <a:r>
                  <a:rPr lang="es-ES" sz="1400" dirty="0" err="1">
                    <a:latin typeface="Avenir Next LT Pro" panose="020B0504020202020204" pitchFamily="34" charset="0"/>
                  </a:rPr>
                  <a:t>amplitude</a:t>
                </a:r>
                <a:r>
                  <a:rPr lang="es-ES" sz="1400" dirty="0">
                    <a:latin typeface="Avenir Next LT Pro" panose="020B0504020202020204" pitchFamily="34" charset="0"/>
                  </a:rPr>
                  <a:t> (</a:t>
                </a:r>
                <a14:m>
                  <m:oMath xmlns:m="http://schemas.openxmlformats.org/officeDocument/2006/math">
                    <m:sSub>
                      <m:sSubPr>
                        <m:ctrlPr>
                          <a:rPr lang="es-ES" sz="1400" b="0" i="1" dirty="0" smtClean="0">
                            <a:latin typeface="Cambria Math" panose="02040503050406030204" pitchFamily="18" charset="0"/>
                          </a:rPr>
                        </m:ctrlPr>
                      </m:sSubPr>
                      <m:e>
                        <m:r>
                          <a:rPr lang="es-ES" sz="1400" i="1" dirty="0" smtClean="0">
                            <a:latin typeface="Cambria Math" panose="02040503050406030204" pitchFamily="18" charset="0"/>
                          </a:rPr>
                          <m:t>𝑆</m:t>
                        </m:r>
                      </m:e>
                      <m:sub>
                        <m:r>
                          <a:rPr lang="es-ES" sz="1400" i="1" dirty="0" smtClean="0">
                            <a:latin typeface="Cambria Math" panose="02040503050406030204" pitchFamily="18" charset="0"/>
                          </a:rPr>
                          <m:t>𝑚</m:t>
                        </m:r>
                      </m:sub>
                    </m:sSub>
                  </m:oMath>
                </a14:m>
                <a:r>
                  <a:rPr lang="es-ES" sz="1400" dirty="0">
                    <a:latin typeface="Avenir Next LT Pro" panose="020B0504020202020204" pitchFamily="34" charset="0"/>
                  </a:rPr>
                  <a:t>) as a free </a:t>
                </a:r>
                <a:r>
                  <a:rPr lang="es-ES" sz="1400" dirty="0" err="1">
                    <a:latin typeface="Avenir Next LT Pro" panose="020B0504020202020204" pitchFamily="34" charset="0"/>
                  </a:rPr>
                  <a:t>parameter</a:t>
                </a:r>
                <a:r>
                  <a:rPr lang="es-ES" sz="1400" dirty="0">
                    <a:latin typeface="Avenir Next LT Pro" panose="020B0504020202020204" pitchFamily="34" charset="0"/>
                  </a:rPr>
                  <a:t>.</a:t>
                </a:r>
              </a:p>
            </p:txBody>
          </p:sp>
        </mc:Choice>
        <mc:Fallback xmlns="">
          <p:sp>
            <p:nvSpPr>
              <p:cNvPr id="19" name="TextBox 1103">
                <a:extLst>
                  <a:ext uri="{FF2B5EF4-FFF2-40B4-BE49-F238E27FC236}">
                    <a16:creationId xmlns:a16="http://schemas.microsoft.com/office/drawing/2014/main" id="{1B5B0DC7-1CBE-46EF-8407-48A14CBEDBE6}"/>
                  </a:ext>
                </a:extLst>
              </p:cNvPr>
              <p:cNvSpPr txBox="1">
                <a:spLocks noRot="1" noChangeAspect="1" noMove="1" noResize="1" noEditPoints="1" noAdjustHandles="1" noChangeArrowheads="1" noChangeShapeType="1" noTextEdit="1"/>
              </p:cNvSpPr>
              <p:nvPr/>
            </p:nvSpPr>
            <p:spPr>
              <a:xfrm>
                <a:off x="5487895" y="5469927"/>
                <a:ext cx="2991087" cy="1055608"/>
              </a:xfrm>
              <a:prstGeom prst="roundRect">
                <a:avLst/>
              </a:prstGeom>
              <a:blipFill>
                <a:blip r:embed="rId7"/>
                <a:stretch>
                  <a:fillRect/>
                </a:stretch>
              </a:blipFill>
              <a:ln w="57150">
                <a:solidFill>
                  <a:srgbClr val="C00000"/>
                </a:solidFill>
              </a:ln>
            </p:spPr>
            <p:txBody>
              <a:bodyPr/>
              <a:lstStyle/>
              <a:p>
                <a:r>
                  <a:rPr lang="es-ES">
                    <a:noFill/>
                  </a:rPr>
                  <a:t> </a:t>
                </a:r>
              </a:p>
            </p:txBody>
          </p:sp>
        </mc:Fallback>
      </mc:AlternateContent>
      <p:sp>
        <p:nvSpPr>
          <p:cNvPr id="20" name="TextBox 1103">
            <a:extLst>
              <a:ext uri="{FF2B5EF4-FFF2-40B4-BE49-F238E27FC236}">
                <a16:creationId xmlns:a16="http://schemas.microsoft.com/office/drawing/2014/main" id="{693F3A63-9228-4D1F-9757-A63143180649}"/>
              </a:ext>
            </a:extLst>
          </p:cNvPr>
          <p:cNvSpPr txBox="1"/>
          <p:nvPr/>
        </p:nvSpPr>
        <p:spPr>
          <a:xfrm>
            <a:off x="8931257" y="5353829"/>
            <a:ext cx="2991087" cy="817245"/>
          </a:xfrm>
          <a:prstGeom prst="roundRect">
            <a:avLst/>
          </a:prstGeom>
          <a:solidFill>
            <a:schemeClr val="bg1"/>
          </a:solidFill>
          <a:ln w="57150">
            <a:solidFill>
              <a:srgbClr val="00B050"/>
            </a:solidFill>
          </a:ln>
        </p:spPr>
        <p:txBody>
          <a:bodyPr wrap="square">
            <a:spAutoFit/>
          </a:bodyPr>
          <a:lstStyle/>
          <a:p>
            <a:pPr algn="just"/>
            <a:r>
              <a:rPr lang="es-ES" sz="1400" dirty="0" err="1">
                <a:latin typeface="Avenir Next LT Pro" panose="020B0504020202020204" pitchFamily="34" charset="0"/>
              </a:rPr>
              <a:t>Mass</a:t>
            </a:r>
            <a:r>
              <a:rPr lang="es-ES" sz="1400" dirty="0">
                <a:latin typeface="Avenir Next LT Pro" panose="020B0504020202020204" pitchFamily="34" charset="0"/>
              </a:rPr>
              <a:t> </a:t>
            </a:r>
            <a:r>
              <a:rPr lang="es-ES" sz="1400" dirty="0" err="1">
                <a:latin typeface="Avenir Next LT Pro" panose="020B0504020202020204" pitchFamily="34" charset="0"/>
              </a:rPr>
              <a:t>of</a:t>
            </a:r>
            <a:r>
              <a:rPr lang="es-ES" sz="1400" dirty="0">
                <a:latin typeface="Avenir Next LT Pro" panose="020B0504020202020204" pitchFamily="34" charset="0"/>
              </a:rPr>
              <a:t> </a:t>
            </a:r>
            <a:r>
              <a:rPr lang="es-ES" sz="1400" dirty="0" err="1">
                <a:latin typeface="Avenir Next LT Pro" panose="020B0504020202020204" pitchFamily="34" charset="0"/>
              </a:rPr>
              <a:t>the</a:t>
            </a:r>
            <a:r>
              <a:rPr lang="es-ES" sz="1400" dirty="0">
                <a:latin typeface="Avenir Next LT Pro" panose="020B0504020202020204" pitchFamily="34" charset="0"/>
              </a:rPr>
              <a:t> detector, </a:t>
            </a:r>
            <a:r>
              <a:rPr lang="es-ES" sz="1400" dirty="0" err="1">
                <a:latin typeface="Avenir Next LT Pro" panose="020B0504020202020204" pitchFamily="34" charset="0"/>
              </a:rPr>
              <a:t>energy</a:t>
            </a:r>
            <a:r>
              <a:rPr lang="es-ES" sz="1400" dirty="0">
                <a:latin typeface="Avenir Next LT Pro" panose="020B0504020202020204" pitchFamily="34" charset="0"/>
              </a:rPr>
              <a:t> and time </a:t>
            </a:r>
            <a:r>
              <a:rPr lang="es-ES" sz="1400" dirty="0" err="1">
                <a:latin typeface="Avenir Next LT Pro" panose="020B0504020202020204" pitchFamily="34" charset="0"/>
              </a:rPr>
              <a:t>intervals</a:t>
            </a:r>
            <a:r>
              <a:rPr lang="es-ES" sz="1400" dirty="0">
                <a:latin typeface="Avenir Next LT Pro" panose="020B0504020202020204" pitchFamily="34" charset="0"/>
              </a:rPr>
              <a:t> </a:t>
            </a:r>
            <a:r>
              <a:rPr lang="es-ES" sz="1400" dirty="0" err="1">
                <a:latin typeface="Avenir Next LT Pro" panose="020B0504020202020204" pitchFamily="34" charset="0"/>
              </a:rPr>
              <a:t>considered</a:t>
            </a:r>
            <a:r>
              <a:rPr lang="es-ES" sz="1400" dirty="0">
                <a:latin typeface="Avenir Next LT Pro" panose="020B0504020202020204" pitchFamily="34" charset="0"/>
              </a:rPr>
              <a:t> in </a:t>
            </a:r>
            <a:r>
              <a:rPr lang="es-ES" sz="1400" dirty="0" err="1">
                <a:latin typeface="Avenir Next LT Pro" panose="020B0504020202020204" pitchFamily="34" charset="0"/>
              </a:rPr>
              <a:t>the</a:t>
            </a:r>
            <a:r>
              <a:rPr lang="es-ES" sz="1400" dirty="0">
                <a:latin typeface="Avenir Next LT Pro" panose="020B0504020202020204" pitchFamily="34" charset="0"/>
              </a:rPr>
              <a:t> </a:t>
            </a:r>
            <a:r>
              <a:rPr lang="es-ES" sz="1400" dirty="0" err="1">
                <a:latin typeface="Avenir Next LT Pro" panose="020B0504020202020204" pitchFamily="34" charset="0"/>
              </a:rPr>
              <a:t>analysis</a:t>
            </a:r>
            <a:r>
              <a:rPr lang="es-ES" sz="1400" dirty="0">
                <a:latin typeface="Avenir Next LT Pro" panose="020B0504020202020204" pitchFamily="34" charset="0"/>
              </a:rPr>
              <a:t>.</a:t>
            </a:r>
          </a:p>
        </p:txBody>
      </p:sp>
      <p:sp>
        <p:nvSpPr>
          <p:cNvPr id="5" name="Slide Number Placeholder 4">
            <a:extLst>
              <a:ext uri="{FF2B5EF4-FFF2-40B4-BE49-F238E27FC236}">
                <a16:creationId xmlns:a16="http://schemas.microsoft.com/office/drawing/2014/main" id="{AF702F13-0F19-71F1-3EC4-C2C5F0403B0F}"/>
              </a:ext>
            </a:extLst>
          </p:cNvPr>
          <p:cNvSpPr>
            <a:spLocks noGrp="1"/>
          </p:cNvSpPr>
          <p:nvPr>
            <p:ph type="sldNum" sz="quarter" idx="12"/>
          </p:nvPr>
        </p:nvSpPr>
        <p:spPr/>
        <p:txBody>
          <a:bodyPr/>
          <a:lstStyle/>
          <a:p>
            <a:fld id="{2FE8697C-D1FD-459D-ACB5-E382E08FA6DA}" type="slidenum">
              <a:rPr lang="es-ES" smtClean="0"/>
              <a:t>15</a:t>
            </a:fld>
            <a:endParaRPr lang="es-ES"/>
          </a:p>
        </p:txBody>
      </p:sp>
    </p:spTree>
    <p:extLst>
      <p:ext uri="{BB962C8B-B14F-4D97-AF65-F5344CB8AC3E}">
        <p14:creationId xmlns:p14="http://schemas.microsoft.com/office/powerpoint/2010/main" val="354800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ANAIS-112: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latest</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results</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pic>
        <p:nvPicPr>
          <p:cNvPr id="4" name="Picture 3">
            <a:extLst>
              <a:ext uri="{FF2B5EF4-FFF2-40B4-BE49-F238E27FC236}">
                <a16:creationId xmlns:a16="http://schemas.microsoft.com/office/drawing/2014/main" id="{99CFAA63-916C-4965-879E-4999258D8D11}"/>
              </a:ext>
            </a:extLst>
          </p:cNvPr>
          <p:cNvPicPr>
            <a:picLocks noChangeAspect="1"/>
          </p:cNvPicPr>
          <p:nvPr/>
        </p:nvPicPr>
        <p:blipFill>
          <a:blip r:embed="rId2"/>
          <a:stretch>
            <a:fillRect/>
          </a:stretch>
        </p:blipFill>
        <p:spPr>
          <a:xfrm>
            <a:off x="359081" y="1424060"/>
            <a:ext cx="4984480" cy="3549387"/>
          </a:xfrm>
          <a:prstGeom prst="rect">
            <a:avLst/>
          </a:prstGeom>
        </p:spPr>
      </p:pic>
      <p:sp>
        <p:nvSpPr>
          <p:cNvPr id="7" name="Marcador de contenido 2">
            <a:extLst>
              <a:ext uri="{FF2B5EF4-FFF2-40B4-BE49-F238E27FC236}">
                <a16:creationId xmlns:a16="http://schemas.microsoft.com/office/drawing/2014/main" id="{115588F3-D60E-44B7-9112-2299726FAD93}"/>
              </a:ext>
            </a:extLst>
          </p:cNvPr>
          <p:cNvSpPr txBox="1">
            <a:spLocks/>
          </p:cNvSpPr>
          <p:nvPr/>
        </p:nvSpPr>
        <p:spPr>
          <a:xfrm>
            <a:off x="402137" y="1081345"/>
            <a:ext cx="4898368" cy="331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chemeClr val="accent1">
                    <a:lumMod val="75000"/>
                  </a:schemeClr>
                </a:solidFill>
                <a:latin typeface="Avenir Next LT Pro" panose="020B0504020202020204" pitchFamily="34" charset="0"/>
              </a:rPr>
              <a:t>3 year analysis (using BDT filtering protocol)</a:t>
            </a:r>
          </a:p>
        </p:txBody>
      </p:sp>
      <p:sp>
        <p:nvSpPr>
          <p:cNvPr id="12" name="TextBox 11">
            <a:extLst>
              <a:ext uri="{FF2B5EF4-FFF2-40B4-BE49-F238E27FC236}">
                <a16:creationId xmlns:a16="http://schemas.microsoft.com/office/drawing/2014/main" id="{BDB184C4-7772-4120-AA62-24B40E09782E}"/>
              </a:ext>
            </a:extLst>
          </p:cNvPr>
          <p:cNvSpPr txBox="1"/>
          <p:nvPr/>
        </p:nvSpPr>
        <p:spPr>
          <a:xfrm>
            <a:off x="402137" y="4856395"/>
            <a:ext cx="5564097" cy="1384995"/>
          </a:xfrm>
          <a:prstGeom prst="rect">
            <a:avLst/>
          </a:prstGeom>
          <a:noFill/>
        </p:spPr>
        <p:txBody>
          <a:bodyPr wrap="square">
            <a:spAutoFit/>
          </a:bodyPr>
          <a:lstStyle/>
          <a:p>
            <a:pPr marL="285750" indent="-285750">
              <a:buFont typeface="Wingdings" panose="05000000000000000000" pitchFamily="2" charset="2"/>
              <a:buChar char="q"/>
            </a:pPr>
            <a:r>
              <a:rPr lang="en-US" sz="1600" dirty="0">
                <a:latin typeface="Avenir Next LT Pro" panose="020B0504020202020204" pitchFamily="34" charset="0"/>
              </a:rPr>
              <a:t>Modulation amplitudes compatible with zero at ∼ 1σ.</a:t>
            </a:r>
          </a:p>
          <a:p>
            <a:pPr marL="285750" indent="-285750">
              <a:buFont typeface="Wingdings" panose="05000000000000000000" pitchFamily="2" charset="2"/>
              <a:buChar char="q"/>
            </a:pPr>
            <a:endParaRPr lang="en-US" sz="1000" dirty="0">
              <a:latin typeface="Avenir Next LT Pro" panose="020B0504020202020204" pitchFamily="34" charset="0"/>
            </a:endParaRPr>
          </a:p>
          <a:p>
            <a:pPr marL="285750" indent="-285750">
              <a:buFont typeface="Wingdings" panose="05000000000000000000" pitchFamily="2" charset="2"/>
              <a:buChar char="q"/>
            </a:pPr>
            <a:r>
              <a:rPr lang="en-US" sz="1600" dirty="0">
                <a:latin typeface="Avenir Next LT Pro" panose="020B0504020202020204" pitchFamily="34" charset="0"/>
              </a:rPr>
              <a:t>Best fit incompatible with DAMA/LIBRA at 3.7 (2.6) σ for [1-6] ([2-6]) keV.</a:t>
            </a:r>
          </a:p>
          <a:p>
            <a:pPr marL="285750" indent="-285750">
              <a:buFont typeface="Wingdings" panose="05000000000000000000" pitchFamily="2" charset="2"/>
              <a:buChar char="q"/>
            </a:pPr>
            <a:endParaRPr lang="en-US" sz="1000" dirty="0">
              <a:latin typeface="Avenir Next LT Pro" panose="020B0504020202020204" pitchFamily="34" charset="0"/>
            </a:endParaRPr>
          </a:p>
          <a:p>
            <a:pPr marL="285750" indent="-285750">
              <a:buFont typeface="Wingdings" panose="05000000000000000000" pitchFamily="2" charset="2"/>
              <a:buChar char="q"/>
            </a:pPr>
            <a:r>
              <a:rPr lang="en-US" sz="1600" dirty="0">
                <a:latin typeface="Avenir Next LT Pro" panose="020B0504020202020204" pitchFamily="34" charset="0"/>
              </a:rPr>
              <a:t>Sensitivity: 2.8 σ for [1-6]  and [2-6] keV.</a:t>
            </a:r>
            <a:endParaRPr lang="es-ES" sz="1600" dirty="0">
              <a:latin typeface="Avenir Next LT Pro" panose="020B0504020202020204" pitchFamily="34" charset="0"/>
            </a:endParaRPr>
          </a:p>
        </p:txBody>
      </p:sp>
      <p:sp>
        <p:nvSpPr>
          <p:cNvPr id="3" name="Slide Number Placeholder 2">
            <a:extLst>
              <a:ext uri="{FF2B5EF4-FFF2-40B4-BE49-F238E27FC236}">
                <a16:creationId xmlns:a16="http://schemas.microsoft.com/office/drawing/2014/main" id="{038343B7-C1EF-489A-5C69-5D5E14FCF0ED}"/>
              </a:ext>
            </a:extLst>
          </p:cNvPr>
          <p:cNvSpPr>
            <a:spLocks noGrp="1"/>
          </p:cNvSpPr>
          <p:nvPr>
            <p:ph type="sldNum" sz="quarter" idx="12"/>
          </p:nvPr>
        </p:nvSpPr>
        <p:spPr/>
        <p:txBody>
          <a:bodyPr/>
          <a:lstStyle/>
          <a:p>
            <a:fld id="{2FE8697C-D1FD-459D-ACB5-E382E08FA6DA}" type="slidenum">
              <a:rPr lang="es-ES" smtClean="0"/>
              <a:t>16</a:t>
            </a:fld>
            <a:endParaRPr lang="es-ES"/>
          </a:p>
        </p:txBody>
      </p:sp>
      <p:sp>
        <p:nvSpPr>
          <p:cNvPr id="6" name="TextBox 5">
            <a:extLst>
              <a:ext uri="{FF2B5EF4-FFF2-40B4-BE49-F238E27FC236}">
                <a16:creationId xmlns:a16="http://schemas.microsoft.com/office/drawing/2014/main" id="{9DD9E80B-2A28-11E6-780B-9BF9A5E05089}"/>
              </a:ext>
            </a:extLst>
          </p:cNvPr>
          <p:cNvSpPr txBox="1"/>
          <p:nvPr/>
        </p:nvSpPr>
        <p:spPr>
          <a:xfrm>
            <a:off x="359081" y="6323210"/>
            <a:ext cx="6366386" cy="307777"/>
          </a:xfrm>
          <a:prstGeom prst="rect">
            <a:avLst/>
          </a:prstGeom>
          <a:noFill/>
        </p:spPr>
        <p:txBody>
          <a:bodyPr wrap="square">
            <a:spAutoFit/>
          </a:bodyPr>
          <a:lstStyle/>
          <a:p>
            <a:r>
              <a:rPr lang="fr-FR" sz="1400" i="1" dirty="0">
                <a:solidFill>
                  <a:schemeClr val="bg1">
                    <a:lumMod val="50000"/>
                  </a:schemeClr>
                </a:solidFill>
                <a:latin typeface="Avenir Next LT Pro" panose="020B0504020202020204" pitchFamily="34" charset="0"/>
              </a:rPr>
              <a:t>I. </a:t>
            </a:r>
            <a:r>
              <a:rPr lang="fr-FR" sz="1400" i="1" dirty="0" err="1">
                <a:solidFill>
                  <a:schemeClr val="bg1">
                    <a:lumMod val="50000"/>
                  </a:schemeClr>
                </a:solidFill>
                <a:latin typeface="Avenir Next LT Pro" panose="020B0504020202020204" pitchFamily="34" charset="0"/>
              </a:rPr>
              <a:t>Coarasa</a:t>
            </a:r>
            <a:r>
              <a:rPr lang="fr-FR" sz="1400" i="1" dirty="0">
                <a:solidFill>
                  <a:schemeClr val="bg1">
                    <a:lumMod val="50000"/>
                  </a:schemeClr>
                </a:solidFill>
                <a:latin typeface="Avenir Next LT Pro" panose="020B0504020202020204" pitchFamily="34" charset="0"/>
              </a:rPr>
              <a:t> et al. Communications </a:t>
            </a:r>
            <a:r>
              <a:rPr lang="fr-FR" sz="1400" i="1" dirty="0" err="1">
                <a:solidFill>
                  <a:schemeClr val="bg1">
                    <a:lumMod val="50000"/>
                  </a:schemeClr>
                </a:solidFill>
                <a:latin typeface="Avenir Next LT Pro" panose="020B0504020202020204" pitchFamily="34" charset="0"/>
              </a:rPr>
              <a:t>Physics</a:t>
            </a:r>
            <a:r>
              <a:rPr lang="fr-FR" sz="1400" i="1" dirty="0">
                <a:solidFill>
                  <a:schemeClr val="bg1">
                    <a:lumMod val="50000"/>
                  </a:schemeClr>
                </a:solidFill>
                <a:latin typeface="Avenir Next LT Pro" panose="020B0504020202020204" pitchFamily="34" charset="0"/>
              </a:rPr>
              <a:t> volume 7, n 345 (2024) </a:t>
            </a:r>
            <a:endParaRPr lang="en-GB" sz="1400" i="1" dirty="0">
              <a:solidFill>
                <a:schemeClr val="bg1">
                  <a:lumMod val="50000"/>
                </a:schemeClr>
              </a:solidFill>
              <a:latin typeface="Avenir Next LT Pro" panose="020B0504020202020204" pitchFamily="34" charset="0"/>
            </a:endParaRPr>
          </a:p>
        </p:txBody>
      </p:sp>
    </p:spTree>
    <p:extLst>
      <p:ext uri="{BB962C8B-B14F-4D97-AF65-F5344CB8AC3E}">
        <p14:creationId xmlns:p14="http://schemas.microsoft.com/office/powerpoint/2010/main" val="1705663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ANAIS-112: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latest</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results</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10" name="Marcador de contenido 2">
            <a:extLst>
              <a:ext uri="{FF2B5EF4-FFF2-40B4-BE49-F238E27FC236}">
                <a16:creationId xmlns:a16="http://schemas.microsoft.com/office/drawing/2014/main" id="{8C48893B-5B59-46F9-B158-F2095A9E55FB}"/>
              </a:ext>
            </a:extLst>
          </p:cNvPr>
          <p:cNvSpPr txBox="1">
            <a:spLocks/>
          </p:cNvSpPr>
          <p:nvPr/>
        </p:nvSpPr>
        <p:spPr>
          <a:xfrm>
            <a:off x="316726" y="969590"/>
            <a:ext cx="9932173" cy="331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u="sng" dirty="0">
                <a:solidFill>
                  <a:schemeClr val="accent1">
                    <a:lumMod val="75000"/>
                  </a:schemeClr>
                </a:solidFill>
                <a:latin typeface="Avenir Next LT Pro" panose="020B0504020202020204" pitchFamily="34" charset="0"/>
              </a:rPr>
              <a:t>6 year </a:t>
            </a:r>
            <a:r>
              <a:rPr lang="en-US" sz="1600" b="1" dirty="0">
                <a:solidFill>
                  <a:schemeClr val="accent1">
                    <a:lumMod val="75000"/>
                  </a:schemeClr>
                </a:solidFill>
                <a:latin typeface="Avenir Next LT Pro" panose="020B0504020202020204" pitchFamily="34" charset="0"/>
              </a:rPr>
              <a:t>analysis (using BDT filtering protocol): </a:t>
            </a:r>
            <a:r>
              <a:rPr lang="en-US" sz="1600" dirty="0">
                <a:latin typeface="Avenir Next LT Pro" panose="020B0504020202020204" pitchFamily="34" charset="0"/>
              </a:rPr>
              <a:t>background fit to event rate of the nine modules.</a:t>
            </a:r>
            <a:endParaRPr lang="en-US" sz="1600" b="1" dirty="0">
              <a:latin typeface="Avenir Next LT Pro" panose="020B0504020202020204" pitchFamily="34" charset="0"/>
            </a:endParaRPr>
          </a:p>
        </p:txBody>
      </p:sp>
      <p:sp>
        <p:nvSpPr>
          <p:cNvPr id="3" name="Slide Number Placeholder 2">
            <a:extLst>
              <a:ext uri="{FF2B5EF4-FFF2-40B4-BE49-F238E27FC236}">
                <a16:creationId xmlns:a16="http://schemas.microsoft.com/office/drawing/2014/main" id="{A2785C30-C2BE-A6F9-4D06-B515E2F1C791}"/>
              </a:ext>
            </a:extLst>
          </p:cNvPr>
          <p:cNvSpPr>
            <a:spLocks noGrp="1"/>
          </p:cNvSpPr>
          <p:nvPr>
            <p:ph type="sldNum" sz="quarter" idx="12"/>
          </p:nvPr>
        </p:nvSpPr>
        <p:spPr/>
        <p:txBody>
          <a:bodyPr/>
          <a:lstStyle/>
          <a:p>
            <a:fld id="{2FE8697C-D1FD-459D-ACB5-E382E08FA6DA}" type="slidenum">
              <a:rPr lang="es-ES" smtClean="0"/>
              <a:t>17</a:t>
            </a:fld>
            <a:endParaRPr lang="es-ES"/>
          </a:p>
        </p:txBody>
      </p:sp>
      <p:sp>
        <p:nvSpPr>
          <p:cNvPr id="8" name="TextBox 7">
            <a:extLst>
              <a:ext uri="{FF2B5EF4-FFF2-40B4-BE49-F238E27FC236}">
                <a16:creationId xmlns:a16="http://schemas.microsoft.com/office/drawing/2014/main" id="{7225B71A-F4D4-244D-6048-A4E6C7E48DA4}"/>
              </a:ext>
            </a:extLst>
          </p:cNvPr>
          <p:cNvSpPr txBox="1"/>
          <p:nvPr/>
        </p:nvSpPr>
        <p:spPr>
          <a:xfrm>
            <a:off x="10124012" y="5733633"/>
            <a:ext cx="2033433" cy="461665"/>
          </a:xfrm>
          <a:prstGeom prst="rect">
            <a:avLst/>
          </a:prstGeom>
          <a:noFill/>
        </p:spPr>
        <p:txBody>
          <a:bodyPr wrap="square">
            <a:spAutoFit/>
          </a:bodyPr>
          <a:lstStyle/>
          <a:p>
            <a:r>
              <a:rPr lang="fr-FR" sz="1200" i="1" dirty="0">
                <a:solidFill>
                  <a:schemeClr val="bg1">
                    <a:lumMod val="50000"/>
                  </a:schemeClr>
                </a:solidFill>
                <a:latin typeface="Avenir Next LT Pro" panose="020B0504020202020204" pitchFamily="34" charset="0"/>
              </a:rPr>
              <a:t>Publication in </a:t>
            </a:r>
            <a:r>
              <a:rPr lang="fr-FR" sz="1200" i="1" dirty="0" err="1">
                <a:solidFill>
                  <a:schemeClr val="bg1">
                    <a:lumMod val="50000"/>
                  </a:schemeClr>
                </a:solidFill>
                <a:latin typeface="Avenir Next LT Pro" panose="020B0504020202020204" pitchFamily="34" charset="0"/>
              </a:rPr>
              <a:t>preparation</a:t>
            </a:r>
            <a:r>
              <a:rPr lang="fr-FR" sz="1200" i="1" dirty="0">
                <a:solidFill>
                  <a:schemeClr val="bg1">
                    <a:lumMod val="50000"/>
                  </a:schemeClr>
                </a:solidFill>
                <a:latin typeface="Avenir Next LT Pro" panose="020B0504020202020204" pitchFamily="34" charset="0"/>
              </a:rPr>
              <a:t> (</a:t>
            </a:r>
            <a:r>
              <a:rPr lang="fr-FR" sz="1200" i="1" dirty="0" err="1">
                <a:solidFill>
                  <a:schemeClr val="bg1">
                    <a:lumMod val="50000"/>
                  </a:schemeClr>
                </a:solidFill>
                <a:latin typeface="Avenir Next LT Pro" panose="020B0504020202020204" pitchFamily="34" charset="0"/>
              </a:rPr>
              <a:t>internal</a:t>
            </a:r>
            <a:r>
              <a:rPr lang="fr-FR" sz="1200" i="1" dirty="0">
                <a:solidFill>
                  <a:schemeClr val="bg1">
                    <a:lumMod val="50000"/>
                  </a:schemeClr>
                </a:solidFill>
                <a:latin typeface="Avenir Next LT Pro" panose="020B0504020202020204" pitchFamily="34" charset="0"/>
              </a:rPr>
              <a:t> </a:t>
            </a:r>
            <a:r>
              <a:rPr lang="fr-FR" sz="1200" i="1" dirty="0" err="1">
                <a:solidFill>
                  <a:schemeClr val="bg1">
                    <a:lumMod val="50000"/>
                  </a:schemeClr>
                </a:solidFill>
                <a:latin typeface="Avenir Next LT Pro" panose="020B0504020202020204" pitchFamily="34" charset="0"/>
              </a:rPr>
              <a:t>reviewing</a:t>
            </a:r>
            <a:r>
              <a:rPr lang="fr-FR" sz="1200" i="1" dirty="0">
                <a:solidFill>
                  <a:schemeClr val="bg1">
                    <a:lumMod val="50000"/>
                  </a:schemeClr>
                </a:solidFill>
                <a:latin typeface="Avenir Next LT Pro" panose="020B0504020202020204" pitchFamily="34" charset="0"/>
              </a:rPr>
              <a:t>)</a:t>
            </a:r>
            <a:endParaRPr lang="en-GB" sz="1200" i="1" dirty="0">
              <a:solidFill>
                <a:schemeClr val="bg1">
                  <a:lumMod val="50000"/>
                </a:schemeClr>
              </a:solidFill>
              <a:latin typeface="Avenir Next LT Pro" panose="020B0504020202020204" pitchFamily="34" charset="0"/>
            </a:endParaRPr>
          </a:p>
        </p:txBody>
      </p:sp>
      <p:sp>
        <p:nvSpPr>
          <p:cNvPr id="16" name="TextBox 15">
            <a:extLst>
              <a:ext uri="{FF2B5EF4-FFF2-40B4-BE49-F238E27FC236}">
                <a16:creationId xmlns:a16="http://schemas.microsoft.com/office/drawing/2014/main" id="{9BB5EEC4-1358-4786-AA60-2B7751358ED0}"/>
              </a:ext>
            </a:extLst>
          </p:cNvPr>
          <p:cNvSpPr txBox="1"/>
          <p:nvPr/>
        </p:nvSpPr>
        <p:spPr>
          <a:xfrm>
            <a:off x="2227124" y="1341439"/>
            <a:ext cx="994926" cy="307777"/>
          </a:xfrm>
          <a:prstGeom prst="rect">
            <a:avLst/>
          </a:prstGeom>
          <a:noFill/>
          <a:ln w="38100">
            <a:solidFill>
              <a:srgbClr val="C00000"/>
            </a:solidFill>
          </a:ln>
        </p:spPr>
        <p:txBody>
          <a:bodyPr wrap="square">
            <a:spAutoFit/>
          </a:bodyPr>
          <a:lstStyle/>
          <a:p>
            <a:pPr algn="ctr"/>
            <a:r>
              <a:rPr lang="fr-FR" sz="1400" b="1" dirty="0">
                <a:latin typeface="Avenir Next LT Pro" panose="020B0504020202020204" pitchFamily="34" charset="0"/>
              </a:rPr>
              <a:t>[1-6] keV</a:t>
            </a:r>
            <a:endParaRPr lang="en-GB" sz="1400" b="1" dirty="0">
              <a:latin typeface="Avenir Next LT Pro" panose="020B0504020202020204" pitchFamily="34" charset="0"/>
            </a:endParaRPr>
          </a:p>
        </p:txBody>
      </p:sp>
      <p:sp>
        <p:nvSpPr>
          <p:cNvPr id="17" name="TextBox 16">
            <a:extLst>
              <a:ext uri="{FF2B5EF4-FFF2-40B4-BE49-F238E27FC236}">
                <a16:creationId xmlns:a16="http://schemas.microsoft.com/office/drawing/2014/main" id="{F47B14C4-D18F-44A0-B54B-73EB9532E843}"/>
              </a:ext>
            </a:extLst>
          </p:cNvPr>
          <p:cNvSpPr txBox="1"/>
          <p:nvPr/>
        </p:nvSpPr>
        <p:spPr>
          <a:xfrm>
            <a:off x="7120376" y="1339362"/>
            <a:ext cx="994926" cy="307777"/>
          </a:xfrm>
          <a:prstGeom prst="rect">
            <a:avLst/>
          </a:prstGeom>
          <a:noFill/>
          <a:ln w="38100">
            <a:solidFill>
              <a:srgbClr val="C00000"/>
            </a:solidFill>
          </a:ln>
        </p:spPr>
        <p:txBody>
          <a:bodyPr wrap="square">
            <a:spAutoFit/>
          </a:bodyPr>
          <a:lstStyle/>
          <a:p>
            <a:pPr algn="ctr"/>
            <a:r>
              <a:rPr lang="fr-FR" sz="1400" b="1" dirty="0">
                <a:latin typeface="Avenir Next LT Pro" panose="020B0504020202020204" pitchFamily="34" charset="0"/>
              </a:rPr>
              <a:t>[2-6] keV</a:t>
            </a:r>
            <a:endParaRPr lang="en-GB" sz="1400" b="1" dirty="0">
              <a:latin typeface="Avenir Next LT Pro" panose="020B0504020202020204" pitchFamily="34" charset="0"/>
            </a:endParaRPr>
          </a:p>
        </p:txBody>
      </p:sp>
      <p:pic>
        <p:nvPicPr>
          <p:cNvPr id="18" name="Picture 17">
            <a:extLst>
              <a:ext uri="{FF2B5EF4-FFF2-40B4-BE49-F238E27FC236}">
                <a16:creationId xmlns:a16="http://schemas.microsoft.com/office/drawing/2014/main" id="{7C7E82B9-B041-4D0F-B3F2-B8BCB2CDAAE8}"/>
              </a:ext>
            </a:extLst>
          </p:cNvPr>
          <p:cNvPicPr>
            <a:picLocks noChangeAspect="1"/>
          </p:cNvPicPr>
          <p:nvPr/>
        </p:nvPicPr>
        <p:blipFill>
          <a:blip r:embed="rId2"/>
          <a:stretch>
            <a:fillRect/>
          </a:stretch>
        </p:blipFill>
        <p:spPr>
          <a:xfrm>
            <a:off x="248132" y="1808225"/>
            <a:ext cx="4953479" cy="4822762"/>
          </a:xfrm>
          <a:prstGeom prst="rect">
            <a:avLst/>
          </a:prstGeom>
        </p:spPr>
      </p:pic>
      <p:pic>
        <p:nvPicPr>
          <p:cNvPr id="20" name="Picture 19">
            <a:extLst>
              <a:ext uri="{FF2B5EF4-FFF2-40B4-BE49-F238E27FC236}">
                <a16:creationId xmlns:a16="http://schemas.microsoft.com/office/drawing/2014/main" id="{CB1448ED-060B-4686-9CDC-6941E0F15361}"/>
              </a:ext>
            </a:extLst>
          </p:cNvPr>
          <p:cNvPicPr>
            <a:picLocks noChangeAspect="1"/>
          </p:cNvPicPr>
          <p:nvPr/>
        </p:nvPicPr>
        <p:blipFill>
          <a:blip r:embed="rId3"/>
          <a:stretch>
            <a:fillRect/>
          </a:stretch>
        </p:blipFill>
        <p:spPr>
          <a:xfrm>
            <a:off x="5232689" y="1755023"/>
            <a:ext cx="4946071" cy="4822762"/>
          </a:xfrm>
          <a:prstGeom prst="rect">
            <a:avLst/>
          </a:prstGeom>
        </p:spPr>
      </p:pic>
      <p:pic>
        <p:nvPicPr>
          <p:cNvPr id="5" name="Picture 2" descr="New PNG para descargar gratis">
            <a:extLst>
              <a:ext uri="{FF2B5EF4-FFF2-40B4-BE49-F238E27FC236}">
                <a16:creationId xmlns:a16="http://schemas.microsoft.com/office/drawing/2014/main" id="{B07477C7-989A-43F1-F2B2-03BA2FE91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27" y="157951"/>
            <a:ext cx="1176185" cy="1176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397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CA69B4F-D5C3-2BC4-79C5-3B0C7D6652BC}"/>
              </a:ext>
            </a:extLst>
          </p:cNvPr>
          <p:cNvPicPr>
            <a:picLocks noChangeAspect="1"/>
          </p:cNvPicPr>
          <p:nvPr/>
        </p:nvPicPr>
        <p:blipFill>
          <a:blip r:embed="rId2"/>
          <a:stretch>
            <a:fillRect/>
          </a:stretch>
        </p:blipFill>
        <p:spPr>
          <a:xfrm>
            <a:off x="6291639" y="1538595"/>
            <a:ext cx="4808775" cy="3235980"/>
          </a:xfrm>
          <a:prstGeom prst="rect">
            <a:avLst/>
          </a:prstGeom>
        </p:spPr>
      </p:pic>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ANAIS-112: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latest</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results</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pic>
        <p:nvPicPr>
          <p:cNvPr id="4" name="Picture 3">
            <a:extLst>
              <a:ext uri="{FF2B5EF4-FFF2-40B4-BE49-F238E27FC236}">
                <a16:creationId xmlns:a16="http://schemas.microsoft.com/office/drawing/2014/main" id="{99CFAA63-916C-4965-879E-4999258D8D11}"/>
              </a:ext>
            </a:extLst>
          </p:cNvPr>
          <p:cNvPicPr>
            <a:picLocks noChangeAspect="1"/>
          </p:cNvPicPr>
          <p:nvPr/>
        </p:nvPicPr>
        <p:blipFill>
          <a:blip r:embed="rId3"/>
          <a:stretch>
            <a:fillRect/>
          </a:stretch>
        </p:blipFill>
        <p:spPr>
          <a:xfrm>
            <a:off x="359081" y="1424060"/>
            <a:ext cx="4984480" cy="3549387"/>
          </a:xfrm>
          <a:prstGeom prst="rect">
            <a:avLst/>
          </a:prstGeom>
        </p:spPr>
      </p:pic>
      <p:sp>
        <p:nvSpPr>
          <p:cNvPr id="7" name="Marcador de contenido 2">
            <a:extLst>
              <a:ext uri="{FF2B5EF4-FFF2-40B4-BE49-F238E27FC236}">
                <a16:creationId xmlns:a16="http://schemas.microsoft.com/office/drawing/2014/main" id="{115588F3-D60E-44B7-9112-2299726FAD93}"/>
              </a:ext>
            </a:extLst>
          </p:cNvPr>
          <p:cNvSpPr txBox="1">
            <a:spLocks/>
          </p:cNvSpPr>
          <p:nvPr/>
        </p:nvSpPr>
        <p:spPr>
          <a:xfrm>
            <a:off x="402137" y="1081345"/>
            <a:ext cx="4898368" cy="331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chemeClr val="accent1">
                    <a:lumMod val="75000"/>
                  </a:schemeClr>
                </a:solidFill>
                <a:latin typeface="Avenir Next LT Pro" panose="020B0504020202020204" pitchFamily="34" charset="0"/>
              </a:rPr>
              <a:t>3 year analysis (using BDT filtering protocol)</a:t>
            </a:r>
          </a:p>
        </p:txBody>
      </p:sp>
      <p:sp>
        <p:nvSpPr>
          <p:cNvPr id="10" name="Marcador de contenido 2">
            <a:extLst>
              <a:ext uri="{FF2B5EF4-FFF2-40B4-BE49-F238E27FC236}">
                <a16:creationId xmlns:a16="http://schemas.microsoft.com/office/drawing/2014/main" id="{8C48893B-5B59-46F9-B158-F2095A9E55FB}"/>
              </a:ext>
            </a:extLst>
          </p:cNvPr>
          <p:cNvSpPr txBox="1">
            <a:spLocks/>
          </p:cNvSpPr>
          <p:nvPr/>
        </p:nvSpPr>
        <p:spPr>
          <a:xfrm>
            <a:off x="6246843" y="1076388"/>
            <a:ext cx="4898368" cy="331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chemeClr val="accent1">
                    <a:lumMod val="75000"/>
                  </a:schemeClr>
                </a:solidFill>
                <a:latin typeface="Avenir Next LT Pro" panose="020B0504020202020204" pitchFamily="34" charset="0"/>
              </a:rPr>
              <a:t>6 year analysis (using BDT filtering protocol)</a:t>
            </a:r>
          </a:p>
        </p:txBody>
      </p:sp>
      <p:sp>
        <p:nvSpPr>
          <p:cNvPr id="11" name="TextBox 10">
            <a:extLst>
              <a:ext uri="{FF2B5EF4-FFF2-40B4-BE49-F238E27FC236}">
                <a16:creationId xmlns:a16="http://schemas.microsoft.com/office/drawing/2014/main" id="{D7B8EAFC-A813-4FCD-9833-0C55E28B1C0F}"/>
              </a:ext>
            </a:extLst>
          </p:cNvPr>
          <p:cNvSpPr txBox="1"/>
          <p:nvPr/>
        </p:nvSpPr>
        <p:spPr>
          <a:xfrm>
            <a:off x="6161432" y="4856395"/>
            <a:ext cx="5436057" cy="1384995"/>
          </a:xfrm>
          <a:prstGeom prst="rect">
            <a:avLst/>
          </a:prstGeom>
          <a:noFill/>
        </p:spPr>
        <p:txBody>
          <a:bodyPr wrap="square">
            <a:spAutoFit/>
          </a:bodyPr>
          <a:lstStyle/>
          <a:p>
            <a:pPr marL="285750" indent="-285750">
              <a:buFont typeface="Wingdings" panose="05000000000000000000" pitchFamily="2" charset="2"/>
              <a:buChar char="q"/>
            </a:pPr>
            <a:r>
              <a:rPr lang="en-US" sz="1600" dirty="0">
                <a:latin typeface="Avenir Next LT Pro" panose="020B0504020202020204" pitchFamily="34" charset="0"/>
              </a:rPr>
              <a:t>Modulation amplitudes compatible with zero at ∼ 1σ.</a:t>
            </a:r>
          </a:p>
          <a:p>
            <a:pPr marL="285750" indent="-285750">
              <a:buFont typeface="Wingdings" panose="05000000000000000000" pitchFamily="2" charset="2"/>
              <a:buChar char="q"/>
            </a:pPr>
            <a:endParaRPr lang="en-US" sz="1000" dirty="0">
              <a:latin typeface="Avenir Next LT Pro" panose="020B0504020202020204" pitchFamily="34" charset="0"/>
            </a:endParaRPr>
          </a:p>
          <a:p>
            <a:pPr marL="285750" indent="-285750">
              <a:buFont typeface="Wingdings" panose="05000000000000000000" pitchFamily="2" charset="2"/>
              <a:buChar char="q"/>
            </a:pPr>
            <a:r>
              <a:rPr lang="en-US" sz="1600" dirty="0">
                <a:latin typeface="Avenir Next LT Pro" panose="020B0504020202020204" pitchFamily="34" charset="0"/>
              </a:rPr>
              <a:t>Best fit incompatible with DAMA/LIBRA at 4.0 (3.5) σ for [1-6] ([2-6]) keV.</a:t>
            </a:r>
          </a:p>
          <a:p>
            <a:pPr marL="285750" indent="-285750">
              <a:buFont typeface="Wingdings" panose="05000000000000000000" pitchFamily="2" charset="2"/>
              <a:buChar char="q"/>
            </a:pPr>
            <a:endParaRPr lang="en-US" sz="1000" dirty="0">
              <a:latin typeface="Avenir Next LT Pro" panose="020B0504020202020204" pitchFamily="34" charset="0"/>
            </a:endParaRPr>
          </a:p>
          <a:p>
            <a:pPr marL="285750" indent="-285750">
              <a:buFont typeface="Wingdings" panose="05000000000000000000" pitchFamily="2" charset="2"/>
              <a:buChar char="q"/>
            </a:pPr>
            <a:r>
              <a:rPr lang="en-US" sz="1600" dirty="0">
                <a:latin typeface="Avenir Next LT Pro" panose="020B0504020202020204" pitchFamily="34" charset="0"/>
              </a:rPr>
              <a:t>Sensitivity: 4.2 (4.1) σ for [1-6] ([2-6]) keV.</a:t>
            </a:r>
            <a:endParaRPr lang="es-ES" sz="1600" dirty="0">
              <a:latin typeface="Avenir Next LT Pro" panose="020B0504020202020204" pitchFamily="34" charset="0"/>
            </a:endParaRPr>
          </a:p>
        </p:txBody>
      </p:sp>
      <p:sp>
        <p:nvSpPr>
          <p:cNvPr id="12" name="TextBox 11">
            <a:extLst>
              <a:ext uri="{FF2B5EF4-FFF2-40B4-BE49-F238E27FC236}">
                <a16:creationId xmlns:a16="http://schemas.microsoft.com/office/drawing/2014/main" id="{BDB184C4-7772-4120-AA62-24B40E09782E}"/>
              </a:ext>
            </a:extLst>
          </p:cNvPr>
          <p:cNvSpPr txBox="1"/>
          <p:nvPr/>
        </p:nvSpPr>
        <p:spPr>
          <a:xfrm>
            <a:off x="402137" y="4856395"/>
            <a:ext cx="5564097" cy="1384995"/>
          </a:xfrm>
          <a:prstGeom prst="rect">
            <a:avLst/>
          </a:prstGeom>
          <a:noFill/>
        </p:spPr>
        <p:txBody>
          <a:bodyPr wrap="square">
            <a:spAutoFit/>
          </a:bodyPr>
          <a:lstStyle/>
          <a:p>
            <a:pPr marL="285750" indent="-285750">
              <a:buFont typeface="Wingdings" panose="05000000000000000000" pitchFamily="2" charset="2"/>
              <a:buChar char="q"/>
            </a:pPr>
            <a:r>
              <a:rPr lang="en-US" sz="1600" dirty="0">
                <a:latin typeface="Avenir Next LT Pro" panose="020B0504020202020204" pitchFamily="34" charset="0"/>
              </a:rPr>
              <a:t>Modulation amplitudes compatible with zero at ∼ 1σ.</a:t>
            </a:r>
          </a:p>
          <a:p>
            <a:pPr marL="285750" indent="-285750">
              <a:buFont typeface="Wingdings" panose="05000000000000000000" pitchFamily="2" charset="2"/>
              <a:buChar char="q"/>
            </a:pPr>
            <a:endParaRPr lang="en-US" sz="1000" dirty="0">
              <a:latin typeface="Avenir Next LT Pro" panose="020B0504020202020204" pitchFamily="34" charset="0"/>
            </a:endParaRPr>
          </a:p>
          <a:p>
            <a:pPr marL="285750" indent="-285750">
              <a:buFont typeface="Wingdings" panose="05000000000000000000" pitchFamily="2" charset="2"/>
              <a:buChar char="q"/>
            </a:pPr>
            <a:r>
              <a:rPr lang="en-US" sz="1600" dirty="0">
                <a:latin typeface="Avenir Next LT Pro" panose="020B0504020202020204" pitchFamily="34" charset="0"/>
              </a:rPr>
              <a:t>Best fit incompatible with DAMA/LIBRA at 3.7 (2.6) σ for [1-6] ([2-6]) keV.</a:t>
            </a:r>
          </a:p>
          <a:p>
            <a:pPr marL="285750" indent="-285750">
              <a:buFont typeface="Wingdings" panose="05000000000000000000" pitchFamily="2" charset="2"/>
              <a:buChar char="q"/>
            </a:pPr>
            <a:endParaRPr lang="en-US" sz="1000" dirty="0">
              <a:latin typeface="Avenir Next LT Pro" panose="020B0504020202020204" pitchFamily="34" charset="0"/>
            </a:endParaRPr>
          </a:p>
          <a:p>
            <a:pPr marL="285750" indent="-285750">
              <a:buFont typeface="Wingdings" panose="05000000000000000000" pitchFamily="2" charset="2"/>
              <a:buChar char="q"/>
            </a:pPr>
            <a:r>
              <a:rPr lang="en-US" sz="1600" dirty="0">
                <a:latin typeface="Avenir Next LT Pro" panose="020B0504020202020204" pitchFamily="34" charset="0"/>
              </a:rPr>
              <a:t>Sensitivity: 2.8 σ for [1-6]  and [2-6] keV.</a:t>
            </a:r>
            <a:endParaRPr lang="es-ES" sz="1600" dirty="0">
              <a:latin typeface="Avenir Next LT Pro" panose="020B0504020202020204" pitchFamily="34" charset="0"/>
            </a:endParaRPr>
          </a:p>
        </p:txBody>
      </p:sp>
      <p:sp>
        <p:nvSpPr>
          <p:cNvPr id="3" name="Slide Number Placeholder 2">
            <a:extLst>
              <a:ext uri="{FF2B5EF4-FFF2-40B4-BE49-F238E27FC236}">
                <a16:creationId xmlns:a16="http://schemas.microsoft.com/office/drawing/2014/main" id="{A2785C30-C2BE-A6F9-4D06-B515E2F1C791}"/>
              </a:ext>
            </a:extLst>
          </p:cNvPr>
          <p:cNvSpPr>
            <a:spLocks noGrp="1"/>
          </p:cNvSpPr>
          <p:nvPr>
            <p:ph type="sldNum" sz="quarter" idx="12"/>
          </p:nvPr>
        </p:nvSpPr>
        <p:spPr/>
        <p:txBody>
          <a:bodyPr/>
          <a:lstStyle/>
          <a:p>
            <a:fld id="{2FE8697C-D1FD-459D-ACB5-E382E08FA6DA}" type="slidenum">
              <a:rPr lang="es-ES" smtClean="0"/>
              <a:t>18</a:t>
            </a:fld>
            <a:endParaRPr lang="es-ES"/>
          </a:p>
        </p:txBody>
      </p:sp>
      <p:sp>
        <p:nvSpPr>
          <p:cNvPr id="6" name="TextBox 5">
            <a:extLst>
              <a:ext uri="{FF2B5EF4-FFF2-40B4-BE49-F238E27FC236}">
                <a16:creationId xmlns:a16="http://schemas.microsoft.com/office/drawing/2014/main" id="{7CA6DDB1-27F5-98C5-6184-B0869BEADBE1}"/>
              </a:ext>
            </a:extLst>
          </p:cNvPr>
          <p:cNvSpPr txBox="1"/>
          <p:nvPr/>
        </p:nvSpPr>
        <p:spPr>
          <a:xfrm>
            <a:off x="359081" y="6323210"/>
            <a:ext cx="6366386" cy="307777"/>
          </a:xfrm>
          <a:prstGeom prst="rect">
            <a:avLst/>
          </a:prstGeom>
          <a:noFill/>
        </p:spPr>
        <p:txBody>
          <a:bodyPr wrap="square">
            <a:spAutoFit/>
          </a:bodyPr>
          <a:lstStyle/>
          <a:p>
            <a:r>
              <a:rPr lang="fr-FR" sz="1400" i="1" dirty="0">
                <a:solidFill>
                  <a:schemeClr val="bg1">
                    <a:lumMod val="50000"/>
                  </a:schemeClr>
                </a:solidFill>
                <a:latin typeface="Avenir Next LT Pro" panose="020B0504020202020204" pitchFamily="34" charset="0"/>
              </a:rPr>
              <a:t>I. </a:t>
            </a:r>
            <a:r>
              <a:rPr lang="fr-FR" sz="1400" i="1" dirty="0" err="1">
                <a:solidFill>
                  <a:schemeClr val="bg1">
                    <a:lumMod val="50000"/>
                  </a:schemeClr>
                </a:solidFill>
                <a:latin typeface="Avenir Next LT Pro" panose="020B0504020202020204" pitchFamily="34" charset="0"/>
              </a:rPr>
              <a:t>Coarasa</a:t>
            </a:r>
            <a:r>
              <a:rPr lang="fr-FR" sz="1400" i="1" dirty="0">
                <a:solidFill>
                  <a:schemeClr val="bg1">
                    <a:lumMod val="50000"/>
                  </a:schemeClr>
                </a:solidFill>
                <a:latin typeface="Avenir Next LT Pro" panose="020B0504020202020204" pitchFamily="34" charset="0"/>
              </a:rPr>
              <a:t> et al. Communications </a:t>
            </a:r>
            <a:r>
              <a:rPr lang="fr-FR" sz="1400" i="1" dirty="0" err="1">
                <a:solidFill>
                  <a:schemeClr val="bg1">
                    <a:lumMod val="50000"/>
                  </a:schemeClr>
                </a:solidFill>
                <a:latin typeface="Avenir Next LT Pro" panose="020B0504020202020204" pitchFamily="34" charset="0"/>
              </a:rPr>
              <a:t>Physics</a:t>
            </a:r>
            <a:r>
              <a:rPr lang="fr-FR" sz="1400" i="1" dirty="0">
                <a:solidFill>
                  <a:schemeClr val="bg1">
                    <a:lumMod val="50000"/>
                  </a:schemeClr>
                </a:solidFill>
                <a:latin typeface="Avenir Next LT Pro" panose="020B0504020202020204" pitchFamily="34" charset="0"/>
              </a:rPr>
              <a:t> volume 7, n 345 (2024) </a:t>
            </a:r>
            <a:endParaRPr lang="en-GB" sz="1400" i="1" dirty="0">
              <a:solidFill>
                <a:schemeClr val="bg1">
                  <a:lumMod val="50000"/>
                </a:schemeClr>
              </a:solidFill>
              <a:latin typeface="Avenir Next LT Pro" panose="020B0504020202020204" pitchFamily="34" charset="0"/>
            </a:endParaRPr>
          </a:p>
        </p:txBody>
      </p:sp>
      <p:sp>
        <p:nvSpPr>
          <p:cNvPr id="8" name="TextBox 7">
            <a:extLst>
              <a:ext uri="{FF2B5EF4-FFF2-40B4-BE49-F238E27FC236}">
                <a16:creationId xmlns:a16="http://schemas.microsoft.com/office/drawing/2014/main" id="{7225B71A-F4D4-244D-6048-A4E6C7E48DA4}"/>
              </a:ext>
            </a:extLst>
          </p:cNvPr>
          <p:cNvSpPr txBox="1"/>
          <p:nvPr/>
        </p:nvSpPr>
        <p:spPr>
          <a:xfrm>
            <a:off x="6090745" y="6323210"/>
            <a:ext cx="6366386" cy="307777"/>
          </a:xfrm>
          <a:prstGeom prst="rect">
            <a:avLst/>
          </a:prstGeom>
          <a:noFill/>
        </p:spPr>
        <p:txBody>
          <a:bodyPr wrap="square">
            <a:spAutoFit/>
          </a:bodyPr>
          <a:lstStyle/>
          <a:p>
            <a:r>
              <a:rPr lang="fr-FR" sz="1400" i="1" dirty="0">
                <a:solidFill>
                  <a:schemeClr val="bg1">
                    <a:lumMod val="50000"/>
                  </a:schemeClr>
                </a:solidFill>
                <a:latin typeface="Avenir Next LT Pro" panose="020B0504020202020204" pitchFamily="34" charset="0"/>
              </a:rPr>
              <a:t>Publication in </a:t>
            </a:r>
            <a:r>
              <a:rPr lang="fr-FR" sz="1400" i="1" dirty="0" err="1">
                <a:solidFill>
                  <a:schemeClr val="bg1">
                    <a:lumMod val="50000"/>
                  </a:schemeClr>
                </a:solidFill>
                <a:latin typeface="Avenir Next LT Pro" panose="020B0504020202020204" pitchFamily="34" charset="0"/>
              </a:rPr>
              <a:t>preparation</a:t>
            </a:r>
            <a:r>
              <a:rPr lang="fr-FR" sz="1400" i="1" dirty="0">
                <a:solidFill>
                  <a:schemeClr val="bg1">
                    <a:lumMod val="50000"/>
                  </a:schemeClr>
                </a:solidFill>
                <a:latin typeface="Avenir Next LT Pro" panose="020B0504020202020204" pitchFamily="34" charset="0"/>
              </a:rPr>
              <a:t> (</a:t>
            </a:r>
            <a:r>
              <a:rPr lang="fr-FR" sz="1400" i="1" dirty="0" err="1">
                <a:solidFill>
                  <a:schemeClr val="bg1">
                    <a:lumMod val="50000"/>
                  </a:schemeClr>
                </a:solidFill>
                <a:latin typeface="Avenir Next LT Pro" panose="020B0504020202020204" pitchFamily="34" charset="0"/>
              </a:rPr>
              <a:t>internal</a:t>
            </a:r>
            <a:r>
              <a:rPr lang="fr-FR" sz="1400" i="1" dirty="0">
                <a:solidFill>
                  <a:schemeClr val="bg1">
                    <a:lumMod val="50000"/>
                  </a:schemeClr>
                </a:solidFill>
                <a:latin typeface="Avenir Next LT Pro" panose="020B0504020202020204" pitchFamily="34" charset="0"/>
              </a:rPr>
              <a:t> </a:t>
            </a:r>
            <a:r>
              <a:rPr lang="fr-FR" sz="1400" i="1" dirty="0" err="1">
                <a:solidFill>
                  <a:schemeClr val="bg1">
                    <a:lumMod val="50000"/>
                  </a:schemeClr>
                </a:solidFill>
                <a:latin typeface="Avenir Next LT Pro" panose="020B0504020202020204" pitchFamily="34" charset="0"/>
              </a:rPr>
              <a:t>reviewing</a:t>
            </a:r>
            <a:r>
              <a:rPr lang="fr-FR" sz="1400" i="1" dirty="0">
                <a:solidFill>
                  <a:schemeClr val="bg1">
                    <a:lumMod val="50000"/>
                  </a:schemeClr>
                </a:solidFill>
                <a:latin typeface="Avenir Next LT Pro" panose="020B0504020202020204" pitchFamily="34" charset="0"/>
              </a:rPr>
              <a:t>)</a:t>
            </a:r>
            <a:endParaRPr lang="en-GB" sz="1400" i="1" dirty="0">
              <a:solidFill>
                <a:schemeClr val="bg1">
                  <a:lumMod val="50000"/>
                </a:schemeClr>
              </a:solidFill>
              <a:latin typeface="Avenir Next LT Pro" panose="020B0504020202020204" pitchFamily="34" charset="0"/>
            </a:endParaRPr>
          </a:p>
        </p:txBody>
      </p:sp>
      <p:pic>
        <p:nvPicPr>
          <p:cNvPr id="16" name="Picture 2" descr="New PNG para descargar gratis">
            <a:extLst>
              <a:ext uri="{FF2B5EF4-FFF2-40B4-BE49-F238E27FC236}">
                <a16:creationId xmlns:a16="http://schemas.microsoft.com/office/drawing/2014/main" id="{4CC51258-2DFF-9ED2-F47C-15B4B667B0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27" y="157951"/>
            <a:ext cx="1176185" cy="1176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764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9F4E5B9-C186-3DED-5571-EE3EB4DA2FFA}"/>
              </a:ext>
            </a:extLst>
          </p:cNvPr>
          <p:cNvPicPr>
            <a:picLocks noChangeAspect="1"/>
          </p:cNvPicPr>
          <p:nvPr/>
        </p:nvPicPr>
        <p:blipFill>
          <a:blip r:embed="rId2"/>
          <a:stretch>
            <a:fillRect/>
          </a:stretch>
        </p:blipFill>
        <p:spPr>
          <a:xfrm>
            <a:off x="5239423" y="1480670"/>
            <a:ext cx="4576021" cy="3191775"/>
          </a:xfrm>
          <a:prstGeom prst="rect">
            <a:avLst/>
          </a:prstGeom>
        </p:spPr>
      </p:pic>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ANAIS-112: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latest</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results</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10" name="Marcador de contenido 2">
            <a:extLst>
              <a:ext uri="{FF2B5EF4-FFF2-40B4-BE49-F238E27FC236}">
                <a16:creationId xmlns:a16="http://schemas.microsoft.com/office/drawing/2014/main" id="{8C48893B-5B59-46F9-B158-F2095A9E55FB}"/>
              </a:ext>
            </a:extLst>
          </p:cNvPr>
          <p:cNvSpPr txBox="1">
            <a:spLocks/>
          </p:cNvSpPr>
          <p:nvPr/>
        </p:nvSpPr>
        <p:spPr>
          <a:xfrm>
            <a:off x="316727" y="1023252"/>
            <a:ext cx="4898368" cy="331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chemeClr val="accent1">
                    <a:lumMod val="75000"/>
                  </a:schemeClr>
                </a:solidFill>
                <a:latin typeface="Avenir Next LT Pro" panose="020B0504020202020204" pitchFamily="34" charset="0"/>
              </a:rPr>
              <a:t>6 year analysis (using BDT filtering protocol)</a:t>
            </a:r>
          </a:p>
        </p:txBody>
      </p:sp>
      <p:sp>
        <p:nvSpPr>
          <p:cNvPr id="3" name="Slide Number Placeholder 2">
            <a:extLst>
              <a:ext uri="{FF2B5EF4-FFF2-40B4-BE49-F238E27FC236}">
                <a16:creationId xmlns:a16="http://schemas.microsoft.com/office/drawing/2014/main" id="{9C4B825F-1E8C-D73C-0A1F-DAF2FA71C5F3}"/>
              </a:ext>
            </a:extLst>
          </p:cNvPr>
          <p:cNvSpPr>
            <a:spLocks noGrp="1"/>
          </p:cNvSpPr>
          <p:nvPr>
            <p:ph type="sldNum" sz="quarter" idx="12"/>
          </p:nvPr>
        </p:nvSpPr>
        <p:spPr/>
        <p:txBody>
          <a:bodyPr/>
          <a:lstStyle/>
          <a:p>
            <a:fld id="{2FE8697C-D1FD-459D-ACB5-E382E08FA6DA}" type="slidenum">
              <a:rPr lang="es-ES" smtClean="0"/>
              <a:t>19</a:t>
            </a:fld>
            <a:endParaRPr lang="es-E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8BE06B9-5E37-44ED-A863-30A2768F261E}"/>
                  </a:ext>
                </a:extLst>
              </p:cNvPr>
              <p:cNvSpPr txBox="1"/>
              <p:nvPr/>
            </p:nvSpPr>
            <p:spPr>
              <a:xfrm>
                <a:off x="420447" y="5247104"/>
                <a:ext cx="9637953" cy="1328023"/>
              </a:xfrm>
              <a:prstGeom prst="roundRect">
                <a:avLst/>
              </a:prstGeom>
              <a:noFill/>
              <a:ln w="38100">
                <a:solidFill>
                  <a:srgbClr val="1482AC"/>
                </a:solidFill>
              </a:ln>
            </p:spPr>
            <p:txBody>
              <a:bodyPr wrap="square">
                <a:spAutoFit/>
              </a:bodyPr>
              <a:lstStyle/>
              <a:p>
                <a:r>
                  <a:rPr lang="es-ES" dirty="0">
                    <a:latin typeface="Avenir Next LT Pro" panose="020B0504020202020204" pitchFamily="34" charset="0"/>
                  </a:rPr>
                  <a:t>Open data </a:t>
                </a:r>
                <a:r>
                  <a:rPr lang="es-ES" dirty="0" err="1">
                    <a:latin typeface="Avenir Next LT Pro" panose="020B0504020202020204" pitchFamily="34" charset="0"/>
                  </a:rPr>
                  <a:t>available</a:t>
                </a:r>
                <a:r>
                  <a:rPr lang="es-ES" dirty="0">
                    <a:latin typeface="Avenir Next LT Pro" panose="020B0504020202020204" pitchFamily="34" charset="0"/>
                  </a:rPr>
                  <a:t> </a:t>
                </a:r>
                <a:r>
                  <a:rPr lang="es-ES" dirty="0" err="1">
                    <a:latin typeface="Avenir Next LT Pro" panose="020B0504020202020204" pitchFamily="34" charset="0"/>
                  </a:rPr>
                  <a:t>for</a:t>
                </a:r>
                <a:r>
                  <a:rPr lang="es-ES" dirty="0">
                    <a:latin typeface="Avenir Next LT Pro" panose="020B0504020202020204" pitchFamily="34" charset="0"/>
                  </a:rPr>
                  <a:t> </a:t>
                </a:r>
                <a:r>
                  <a:rPr lang="es-ES" dirty="0" err="1">
                    <a:latin typeface="Avenir Next LT Pro" panose="020B0504020202020204" pitchFamily="34" charset="0"/>
                  </a:rPr>
                  <a:t>independent</a:t>
                </a:r>
                <a:r>
                  <a:rPr lang="es-ES" dirty="0">
                    <a:latin typeface="Avenir Next LT Pro" panose="020B0504020202020204" pitchFamily="34" charset="0"/>
                  </a:rPr>
                  <a:t> </a:t>
                </a:r>
                <a:r>
                  <a:rPr lang="es-ES" dirty="0" err="1">
                    <a:latin typeface="Avenir Next LT Pro" panose="020B0504020202020204" pitchFamily="34" charset="0"/>
                  </a:rPr>
                  <a:t>analysis</a:t>
                </a:r>
                <a:r>
                  <a:rPr lang="es-ES" dirty="0">
                    <a:latin typeface="Avenir Next LT Pro" panose="020B0504020202020204" pitchFamily="34" charset="0"/>
                  </a:rPr>
                  <a:t> at </a:t>
                </a:r>
                <a:r>
                  <a:rPr lang="es-ES" dirty="0" err="1">
                    <a:latin typeface="Avenir Next LT Pro" panose="020B0504020202020204" pitchFamily="34" charset="0"/>
                  </a:rPr>
                  <a:t>Dark</a:t>
                </a:r>
                <a:r>
                  <a:rPr lang="es-ES" dirty="0">
                    <a:latin typeface="Avenir Next LT Pro" panose="020B0504020202020204" pitchFamily="34" charset="0"/>
                  </a:rPr>
                  <a:t> </a:t>
                </a:r>
                <a:r>
                  <a:rPr lang="es-ES" dirty="0" err="1">
                    <a:latin typeface="Avenir Next LT Pro" panose="020B0504020202020204" pitchFamily="34" charset="0"/>
                  </a:rPr>
                  <a:t>Matter</a:t>
                </a:r>
                <a:r>
                  <a:rPr lang="es-ES" dirty="0">
                    <a:latin typeface="Avenir Next LT Pro" panose="020B0504020202020204" pitchFamily="34" charset="0"/>
                  </a:rPr>
                  <a:t> Data Center </a:t>
                </a:r>
                <a14:m>
                  <m:oMath xmlns:m="http://schemas.openxmlformats.org/officeDocument/2006/math">
                    <m:r>
                      <a:rPr lang="es-ES" b="0" i="1" smtClean="0">
                        <a:latin typeface="Cambria Math" panose="02040503050406030204" pitchFamily="18" charset="0"/>
                      </a:rPr>
                      <m:t>→</m:t>
                    </m:r>
                  </m:oMath>
                </a14:m>
                <a:r>
                  <a:rPr lang="es-ES" dirty="0">
                    <a:latin typeface="Avenir Next LT Pro" panose="020B0504020202020204" pitchFamily="34" charset="0"/>
                  </a:rPr>
                  <a:t> </a:t>
                </a:r>
                <a:r>
                  <a:rPr lang="en-GB" dirty="0">
                    <a:latin typeface="Avenir Next LT Pro" panose="020B0504020202020204" pitchFamily="34" charset="0"/>
                  </a:rPr>
                  <a:t>3 year annual modulation analysis and the reanalysis can be downloaded at: </a:t>
                </a:r>
                <a:endParaRPr lang="es-ES" dirty="0">
                  <a:latin typeface="Avenir Next LT Pro" panose="020B0504020202020204" pitchFamily="34" charset="0"/>
                </a:endParaRPr>
              </a:p>
              <a:p>
                <a:r>
                  <a:rPr lang="es-ES" dirty="0">
                    <a:latin typeface="Avenir Next LT Pro" panose="020B0504020202020204" pitchFamily="34" charset="0"/>
                    <a:hlinkClick r:id="rId3"/>
                  </a:rPr>
                  <a:t>https://www.origins-cluster.de/odsl/dark-matter-data-center/available-datasets/anais</a:t>
                </a:r>
                <a:endParaRPr lang="es-ES" dirty="0">
                  <a:latin typeface="Avenir Next LT Pro" panose="020B0504020202020204" pitchFamily="34" charset="0"/>
                </a:endParaRPr>
              </a:p>
              <a:p>
                <a:r>
                  <a:rPr lang="en-GB" dirty="0">
                    <a:latin typeface="Avenir Next LT Pro" panose="020B0504020202020204" pitchFamily="34" charset="0"/>
                  </a:rPr>
                  <a:t>6 year analysis will be included in the near future.</a:t>
                </a:r>
                <a:endParaRPr lang="es-ES" dirty="0">
                  <a:latin typeface="Avenir Next LT Pro" panose="020B0504020202020204" pitchFamily="34" charset="0"/>
                </a:endParaRPr>
              </a:p>
            </p:txBody>
          </p:sp>
        </mc:Choice>
        <mc:Fallback xmlns="">
          <p:sp>
            <p:nvSpPr>
              <p:cNvPr id="20" name="TextBox 19">
                <a:extLst>
                  <a:ext uri="{FF2B5EF4-FFF2-40B4-BE49-F238E27FC236}">
                    <a16:creationId xmlns:a16="http://schemas.microsoft.com/office/drawing/2014/main" id="{58BE06B9-5E37-44ED-A863-30A2768F261E}"/>
                  </a:ext>
                </a:extLst>
              </p:cNvPr>
              <p:cNvSpPr txBox="1">
                <a:spLocks noRot="1" noChangeAspect="1" noMove="1" noResize="1" noEditPoints="1" noAdjustHandles="1" noChangeArrowheads="1" noChangeShapeType="1" noTextEdit="1"/>
              </p:cNvSpPr>
              <p:nvPr/>
            </p:nvSpPr>
            <p:spPr>
              <a:xfrm>
                <a:off x="420447" y="5247104"/>
                <a:ext cx="9637953" cy="1328023"/>
              </a:xfrm>
              <a:prstGeom prst="roundRect">
                <a:avLst/>
              </a:prstGeom>
              <a:blipFill>
                <a:blip r:embed="rId4"/>
                <a:stretch>
                  <a:fillRect b="-446"/>
                </a:stretch>
              </a:blipFill>
              <a:ln w="38100">
                <a:solidFill>
                  <a:srgbClr val="1482AC"/>
                </a:solidFill>
              </a:ln>
            </p:spPr>
            <p:txBody>
              <a:bodyPr/>
              <a:lstStyle/>
              <a:p>
                <a:r>
                  <a:rPr lang="en-GB">
                    <a:noFill/>
                  </a:rPr>
                  <a:t> </a:t>
                </a:r>
              </a:p>
            </p:txBody>
          </p:sp>
        </mc:Fallback>
      </mc:AlternateContent>
      <p:sp>
        <p:nvSpPr>
          <p:cNvPr id="5" name="TextBox 4">
            <a:extLst>
              <a:ext uri="{FF2B5EF4-FFF2-40B4-BE49-F238E27FC236}">
                <a16:creationId xmlns:a16="http://schemas.microsoft.com/office/drawing/2014/main" id="{D6EA34C8-528E-9744-35BF-465D50A29D0D}"/>
              </a:ext>
            </a:extLst>
          </p:cNvPr>
          <p:cNvSpPr txBox="1"/>
          <p:nvPr/>
        </p:nvSpPr>
        <p:spPr>
          <a:xfrm>
            <a:off x="9621065" y="3479761"/>
            <a:ext cx="2295812" cy="523220"/>
          </a:xfrm>
          <a:prstGeom prst="rect">
            <a:avLst/>
          </a:prstGeom>
          <a:noFill/>
        </p:spPr>
        <p:txBody>
          <a:bodyPr wrap="square">
            <a:spAutoFit/>
          </a:bodyPr>
          <a:lstStyle/>
          <a:p>
            <a:r>
              <a:rPr lang="fr-FR" sz="1400" i="1" dirty="0">
                <a:solidFill>
                  <a:schemeClr val="bg1">
                    <a:lumMod val="50000"/>
                  </a:schemeClr>
                </a:solidFill>
                <a:latin typeface="Avenir Next LT Pro" panose="020B0504020202020204" pitchFamily="34" charset="0"/>
              </a:rPr>
              <a:t>Publication in </a:t>
            </a:r>
            <a:r>
              <a:rPr lang="fr-FR" sz="1400" i="1" dirty="0" err="1">
                <a:solidFill>
                  <a:schemeClr val="bg1">
                    <a:lumMod val="50000"/>
                  </a:schemeClr>
                </a:solidFill>
                <a:latin typeface="Avenir Next LT Pro" panose="020B0504020202020204" pitchFamily="34" charset="0"/>
              </a:rPr>
              <a:t>preparation</a:t>
            </a:r>
            <a:r>
              <a:rPr lang="fr-FR" sz="1400" i="1" dirty="0">
                <a:solidFill>
                  <a:schemeClr val="bg1">
                    <a:lumMod val="50000"/>
                  </a:schemeClr>
                </a:solidFill>
                <a:latin typeface="Avenir Next LT Pro" panose="020B0504020202020204" pitchFamily="34" charset="0"/>
              </a:rPr>
              <a:t> (</a:t>
            </a:r>
            <a:r>
              <a:rPr lang="fr-FR" sz="1400" i="1" dirty="0" err="1">
                <a:solidFill>
                  <a:schemeClr val="bg1">
                    <a:lumMod val="50000"/>
                  </a:schemeClr>
                </a:solidFill>
                <a:latin typeface="Avenir Next LT Pro" panose="020B0504020202020204" pitchFamily="34" charset="0"/>
              </a:rPr>
              <a:t>internal</a:t>
            </a:r>
            <a:r>
              <a:rPr lang="fr-FR" sz="1400" i="1" dirty="0">
                <a:solidFill>
                  <a:schemeClr val="bg1">
                    <a:lumMod val="50000"/>
                  </a:schemeClr>
                </a:solidFill>
                <a:latin typeface="Avenir Next LT Pro" panose="020B0504020202020204" pitchFamily="34" charset="0"/>
              </a:rPr>
              <a:t> </a:t>
            </a:r>
            <a:r>
              <a:rPr lang="fr-FR" sz="1400" i="1" dirty="0" err="1">
                <a:solidFill>
                  <a:schemeClr val="bg1">
                    <a:lumMod val="50000"/>
                  </a:schemeClr>
                </a:solidFill>
                <a:latin typeface="Avenir Next LT Pro" panose="020B0504020202020204" pitchFamily="34" charset="0"/>
              </a:rPr>
              <a:t>reviewing</a:t>
            </a:r>
            <a:r>
              <a:rPr lang="fr-FR" sz="1400" i="1" dirty="0">
                <a:solidFill>
                  <a:schemeClr val="bg1">
                    <a:lumMod val="50000"/>
                  </a:schemeClr>
                </a:solidFill>
                <a:latin typeface="Avenir Next LT Pro" panose="020B0504020202020204" pitchFamily="34" charset="0"/>
              </a:rPr>
              <a:t>)</a:t>
            </a:r>
            <a:endParaRPr lang="en-GB" sz="1400" i="1" dirty="0">
              <a:solidFill>
                <a:schemeClr val="bg1">
                  <a:lumMod val="50000"/>
                </a:schemeClr>
              </a:solidFill>
              <a:latin typeface="Avenir Next LT Pro" panose="020B0504020202020204" pitchFamily="34" charset="0"/>
            </a:endParaRPr>
          </a:p>
        </p:txBody>
      </p:sp>
      <p:sp>
        <p:nvSpPr>
          <p:cNvPr id="22" name="TextBox 21">
            <a:extLst>
              <a:ext uri="{FF2B5EF4-FFF2-40B4-BE49-F238E27FC236}">
                <a16:creationId xmlns:a16="http://schemas.microsoft.com/office/drawing/2014/main" id="{5D66997D-1538-4990-BD39-504F8A9EBA42}"/>
              </a:ext>
            </a:extLst>
          </p:cNvPr>
          <p:cNvSpPr txBox="1"/>
          <p:nvPr/>
        </p:nvSpPr>
        <p:spPr>
          <a:xfrm>
            <a:off x="649548" y="4698007"/>
            <a:ext cx="8971517" cy="369332"/>
          </a:xfrm>
          <a:prstGeom prst="rect">
            <a:avLst/>
          </a:prstGeom>
          <a:noFill/>
        </p:spPr>
        <p:txBody>
          <a:bodyPr wrap="square">
            <a:spAutoFit/>
          </a:bodyPr>
          <a:lstStyle/>
          <a:p>
            <a:r>
              <a:rPr lang="en-US" dirty="0">
                <a:latin typeface="Avenir Next LT Pro" panose="020B0504020202020204" pitchFamily="34" charset="0"/>
              </a:rPr>
              <a:t>We expect to achieve 5 σ sensitivity by the end of 2025 (8 years of data taking). </a:t>
            </a:r>
          </a:p>
        </p:txBody>
      </p:sp>
      <p:sp>
        <p:nvSpPr>
          <p:cNvPr id="24" name="Oval 23">
            <a:extLst>
              <a:ext uri="{FF2B5EF4-FFF2-40B4-BE49-F238E27FC236}">
                <a16:creationId xmlns:a16="http://schemas.microsoft.com/office/drawing/2014/main" id="{A1B32A04-B2CA-43E3-8DD7-2AC57C4AC0AB}"/>
              </a:ext>
            </a:extLst>
          </p:cNvPr>
          <p:cNvSpPr/>
          <p:nvPr/>
        </p:nvSpPr>
        <p:spPr>
          <a:xfrm>
            <a:off x="420948" y="4762216"/>
            <a:ext cx="228600" cy="240913"/>
          </a:xfrm>
          <a:prstGeom prst="ellipse">
            <a:avLst/>
          </a:prstGeom>
          <a:noFill/>
          <a:ln w="38100">
            <a:solidFill>
              <a:srgbClr val="FF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Picture 13">
            <a:extLst>
              <a:ext uri="{FF2B5EF4-FFF2-40B4-BE49-F238E27FC236}">
                <a16:creationId xmlns:a16="http://schemas.microsoft.com/office/drawing/2014/main" id="{7A4EC582-4B38-7EA4-ACCF-EED5A70B7C0A}"/>
              </a:ext>
            </a:extLst>
          </p:cNvPr>
          <p:cNvPicPr>
            <a:picLocks noChangeAspect="1"/>
          </p:cNvPicPr>
          <p:nvPr/>
        </p:nvPicPr>
        <p:blipFill>
          <a:blip r:embed="rId5"/>
          <a:stretch>
            <a:fillRect/>
          </a:stretch>
        </p:blipFill>
        <p:spPr>
          <a:xfrm>
            <a:off x="316727" y="1480671"/>
            <a:ext cx="4641540" cy="3191775"/>
          </a:xfrm>
          <a:prstGeom prst="rect">
            <a:avLst/>
          </a:prstGeom>
        </p:spPr>
      </p:pic>
      <p:sp>
        <p:nvSpPr>
          <p:cNvPr id="26" name="Oval 25">
            <a:extLst>
              <a:ext uri="{FF2B5EF4-FFF2-40B4-BE49-F238E27FC236}">
                <a16:creationId xmlns:a16="http://schemas.microsoft.com/office/drawing/2014/main" id="{4FD641AE-A791-FADF-26BF-EE4F0DF85320}"/>
              </a:ext>
            </a:extLst>
          </p:cNvPr>
          <p:cNvSpPr/>
          <p:nvPr/>
        </p:nvSpPr>
        <p:spPr>
          <a:xfrm>
            <a:off x="3747246" y="2429435"/>
            <a:ext cx="304799" cy="313765"/>
          </a:xfrm>
          <a:prstGeom prst="ellipse">
            <a:avLst/>
          </a:prstGeom>
          <a:noFill/>
          <a:ln w="38100">
            <a:solidFill>
              <a:srgbClr val="FF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Oval 26">
            <a:extLst>
              <a:ext uri="{FF2B5EF4-FFF2-40B4-BE49-F238E27FC236}">
                <a16:creationId xmlns:a16="http://schemas.microsoft.com/office/drawing/2014/main" id="{9CC9C9CC-6FBD-225C-90DF-52898EF8B843}"/>
              </a:ext>
            </a:extLst>
          </p:cNvPr>
          <p:cNvSpPr/>
          <p:nvPr/>
        </p:nvSpPr>
        <p:spPr>
          <a:xfrm>
            <a:off x="8579223" y="2429435"/>
            <a:ext cx="358587" cy="385483"/>
          </a:xfrm>
          <a:prstGeom prst="ellipse">
            <a:avLst/>
          </a:prstGeom>
          <a:noFill/>
          <a:ln w="38100">
            <a:solidFill>
              <a:srgbClr val="FF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8" name="Picture 2" descr="New PNG para descargar gratis">
            <a:extLst>
              <a:ext uri="{FF2B5EF4-FFF2-40B4-BE49-F238E27FC236}">
                <a16:creationId xmlns:a16="http://schemas.microsoft.com/office/drawing/2014/main" id="{7BE8D179-E67B-9900-8F31-67BCC04670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2327" y="157951"/>
            <a:ext cx="1176185" cy="1176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071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0A1AFA6-3F95-B252-A83E-81AFA7D070B2}"/>
              </a:ext>
            </a:extLst>
          </p:cNvPr>
          <p:cNvPicPr>
            <a:picLocks noChangeAspect="1"/>
          </p:cNvPicPr>
          <p:nvPr/>
        </p:nvPicPr>
        <p:blipFill>
          <a:blip r:embed="rId3"/>
          <a:stretch>
            <a:fillRect/>
          </a:stretch>
        </p:blipFill>
        <p:spPr>
          <a:xfrm>
            <a:off x="289834" y="1755521"/>
            <a:ext cx="4444369" cy="4767485"/>
          </a:xfrm>
          <a:prstGeom prst="rect">
            <a:avLst/>
          </a:prstGeom>
        </p:spPr>
      </p:pic>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Dark</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Matter</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3" name="TextBox 2">
            <a:extLst>
              <a:ext uri="{FF2B5EF4-FFF2-40B4-BE49-F238E27FC236}">
                <a16:creationId xmlns:a16="http://schemas.microsoft.com/office/drawing/2014/main" id="{A95AB9F2-1085-2A46-B20E-F4BE61EE9262}"/>
              </a:ext>
            </a:extLst>
          </p:cNvPr>
          <p:cNvSpPr txBox="1"/>
          <p:nvPr/>
        </p:nvSpPr>
        <p:spPr>
          <a:xfrm>
            <a:off x="273096" y="961067"/>
            <a:ext cx="6950664" cy="707886"/>
          </a:xfrm>
          <a:prstGeom prst="rect">
            <a:avLst/>
          </a:prstGeom>
          <a:noFill/>
        </p:spPr>
        <p:txBody>
          <a:bodyPr wrap="square" rtlCol="0">
            <a:spAutoFit/>
          </a:bodyPr>
          <a:lstStyle/>
          <a:p>
            <a:pPr marL="285750" indent="-285750" algn="just">
              <a:buFont typeface="Wingdings" panose="05000000000000000000" pitchFamily="2" charset="2"/>
              <a:buChar char="§"/>
            </a:pPr>
            <a:r>
              <a:rPr lang="es-ES" sz="2000" dirty="0" err="1">
                <a:latin typeface="Avenir Next LT Pro" panose="020B0504020202020204" pitchFamily="34" charset="0"/>
              </a:rPr>
              <a:t>Multiple</a:t>
            </a:r>
            <a:r>
              <a:rPr lang="es-ES" sz="2000" dirty="0">
                <a:latin typeface="Avenir Next LT Pro" panose="020B0504020202020204" pitchFamily="34" charset="0"/>
              </a:rPr>
              <a:t> </a:t>
            </a:r>
            <a:r>
              <a:rPr lang="es-ES" sz="2000" dirty="0" err="1">
                <a:latin typeface="Avenir Next LT Pro" panose="020B0504020202020204" pitchFamily="34" charset="0"/>
              </a:rPr>
              <a:t>evidences</a:t>
            </a:r>
            <a:r>
              <a:rPr lang="es-ES" sz="2000" dirty="0">
                <a:latin typeface="Avenir Next LT Pro" panose="020B0504020202020204" pitchFamily="34" charset="0"/>
              </a:rPr>
              <a:t> </a:t>
            </a:r>
            <a:r>
              <a:rPr lang="es-ES" sz="2000" dirty="0" err="1">
                <a:latin typeface="Avenir Next LT Pro" panose="020B0504020202020204" pitchFamily="34" charset="0"/>
              </a:rPr>
              <a:t>of</a:t>
            </a:r>
            <a:r>
              <a:rPr lang="es-ES" sz="2000" dirty="0">
                <a:latin typeface="Avenir Next LT Pro" panose="020B0504020202020204" pitchFamily="34" charset="0"/>
              </a:rPr>
              <a:t> </a:t>
            </a:r>
            <a:r>
              <a:rPr lang="es-ES" sz="2000" dirty="0" err="1">
                <a:latin typeface="Avenir Next LT Pro" panose="020B0504020202020204" pitchFamily="34" charset="0"/>
              </a:rPr>
              <a:t>the</a:t>
            </a:r>
            <a:r>
              <a:rPr lang="es-ES" sz="2000" dirty="0">
                <a:latin typeface="Avenir Next LT Pro" panose="020B0504020202020204" pitchFamily="34" charset="0"/>
              </a:rPr>
              <a:t> </a:t>
            </a:r>
            <a:r>
              <a:rPr lang="es-ES" sz="2000" dirty="0" err="1">
                <a:latin typeface="Avenir Next LT Pro" panose="020B0504020202020204" pitchFamily="34" charset="0"/>
              </a:rPr>
              <a:t>presence</a:t>
            </a:r>
            <a:r>
              <a:rPr lang="es-ES" sz="2000" dirty="0">
                <a:latin typeface="Avenir Next LT Pro" panose="020B0504020202020204" pitchFamily="34" charset="0"/>
              </a:rPr>
              <a:t> </a:t>
            </a:r>
            <a:r>
              <a:rPr lang="es-ES" sz="2000" dirty="0" err="1">
                <a:latin typeface="Avenir Next LT Pro" panose="020B0504020202020204" pitchFamily="34" charset="0"/>
              </a:rPr>
              <a:t>of</a:t>
            </a:r>
            <a:r>
              <a:rPr lang="es-ES" sz="2000" dirty="0">
                <a:latin typeface="Avenir Next LT Pro" panose="020B0504020202020204" pitchFamily="34" charset="0"/>
              </a:rPr>
              <a:t> </a:t>
            </a:r>
            <a:r>
              <a:rPr lang="es-ES" sz="2000" dirty="0" err="1">
                <a:latin typeface="Avenir Next LT Pro" panose="020B0504020202020204" pitchFamily="34" charset="0"/>
              </a:rPr>
              <a:t>dark</a:t>
            </a:r>
            <a:r>
              <a:rPr lang="es-ES" sz="2000" dirty="0">
                <a:latin typeface="Avenir Next LT Pro" panose="020B0504020202020204" pitchFamily="34" charset="0"/>
              </a:rPr>
              <a:t> </a:t>
            </a:r>
            <a:r>
              <a:rPr lang="es-ES" sz="2000" dirty="0" err="1">
                <a:latin typeface="Avenir Next LT Pro" panose="020B0504020202020204" pitchFamily="34" charset="0"/>
              </a:rPr>
              <a:t>matter</a:t>
            </a:r>
            <a:r>
              <a:rPr lang="es-ES" sz="2000" dirty="0">
                <a:latin typeface="Avenir Next LT Pro" panose="020B0504020202020204" pitchFamily="34" charset="0"/>
              </a:rPr>
              <a:t> </a:t>
            </a:r>
            <a:r>
              <a:rPr lang="es-ES" sz="2000" dirty="0" err="1">
                <a:latin typeface="Avenir Next LT Pro" panose="020B0504020202020204" pitchFamily="34" charset="0"/>
              </a:rPr>
              <a:t>from</a:t>
            </a:r>
            <a:r>
              <a:rPr lang="es-ES" sz="2000" dirty="0">
                <a:latin typeface="Avenir Next LT Pro" panose="020B0504020202020204" pitchFamily="34" charset="0"/>
              </a:rPr>
              <a:t> experimental </a:t>
            </a:r>
            <a:r>
              <a:rPr lang="es-ES" sz="2000" dirty="0" err="1">
                <a:latin typeface="Avenir Next LT Pro" panose="020B0504020202020204" pitchFamily="34" charset="0"/>
              </a:rPr>
              <a:t>observations</a:t>
            </a:r>
            <a:r>
              <a:rPr lang="es-ES" sz="2000" dirty="0">
                <a:latin typeface="Avenir Next LT Pro" panose="020B0504020202020204" pitchFamily="34" charset="0"/>
              </a:rPr>
              <a:t> </a:t>
            </a:r>
            <a:r>
              <a:rPr lang="es-ES" sz="2000" dirty="0" err="1">
                <a:latin typeface="Avenir Next LT Pro" panose="020B0504020202020204" pitchFamily="34" charset="0"/>
              </a:rPr>
              <a:t>since</a:t>
            </a:r>
            <a:r>
              <a:rPr lang="es-ES" sz="2000" dirty="0">
                <a:latin typeface="Avenir Next LT Pro" panose="020B0504020202020204" pitchFamily="34" charset="0"/>
              </a:rPr>
              <a:t> </a:t>
            </a:r>
            <a:r>
              <a:rPr lang="es-ES" sz="2000" dirty="0" err="1">
                <a:latin typeface="Avenir Next LT Pro" panose="020B0504020202020204" pitchFamily="34" charset="0"/>
              </a:rPr>
              <a:t>the</a:t>
            </a:r>
            <a:r>
              <a:rPr lang="es-ES" sz="2000" dirty="0">
                <a:latin typeface="Avenir Next LT Pro" panose="020B0504020202020204" pitchFamily="34" charset="0"/>
              </a:rPr>
              <a:t> 30s.</a:t>
            </a:r>
          </a:p>
        </p:txBody>
      </p:sp>
      <p:sp>
        <p:nvSpPr>
          <p:cNvPr id="4" name="Slide Number Placeholder 3">
            <a:extLst>
              <a:ext uri="{FF2B5EF4-FFF2-40B4-BE49-F238E27FC236}">
                <a16:creationId xmlns:a16="http://schemas.microsoft.com/office/drawing/2014/main" id="{6C279B65-C460-1428-52BC-C2DB1D1D85C4}"/>
              </a:ext>
            </a:extLst>
          </p:cNvPr>
          <p:cNvSpPr>
            <a:spLocks noGrp="1"/>
          </p:cNvSpPr>
          <p:nvPr>
            <p:ph type="sldNum" sz="quarter" idx="12"/>
          </p:nvPr>
        </p:nvSpPr>
        <p:spPr/>
        <p:txBody>
          <a:bodyPr/>
          <a:lstStyle/>
          <a:p>
            <a:fld id="{2FE8697C-D1FD-459D-ACB5-E382E08FA6DA}" type="slidenum">
              <a:rPr lang="es-ES" smtClean="0"/>
              <a:t>2</a:t>
            </a:fld>
            <a:endParaRPr lang="es-ES"/>
          </a:p>
        </p:txBody>
      </p:sp>
      <p:pic>
        <p:nvPicPr>
          <p:cNvPr id="18" name="Picture 17">
            <a:extLst>
              <a:ext uri="{FF2B5EF4-FFF2-40B4-BE49-F238E27FC236}">
                <a16:creationId xmlns:a16="http://schemas.microsoft.com/office/drawing/2014/main" id="{5DC240CE-03B9-9304-C8C6-768D35E86DC6}"/>
              </a:ext>
            </a:extLst>
          </p:cNvPr>
          <p:cNvPicPr>
            <a:picLocks noChangeAspect="1"/>
          </p:cNvPicPr>
          <p:nvPr/>
        </p:nvPicPr>
        <p:blipFill>
          <a:blip r:embed="rId4"/>
          <a:stretch>
            <a:fillRect/>
          </a:stretch>
        </p:blipFill>
        <p:spPr>
          <a:xfrm>
            <a:off x="7323402" y="935802"/>
            <a:ext cx="4347010" cy="3140996"/>
          </a:xfrm>
          <a:prstGeom prst="rect">
            <a:avLst/>
          </a:prstGeom>
        </p:spPr>
      </p:pic>
      <p:pic>
        <p:nvPicPr>
          <p:cNvPr id="19" name="Picture 18">
            <a:extLst>
              <a:ext uri="{FF2B5EF4-FFF2-40B4-BE49-F238E27FC236}">
                <a16:creationId xmlns:a16="http://schemas.microsoft.com/office/drawing/2014/main" id="{3578CAA7-7A12-90A9-1F3D-E55FD7354000}"/>
              </a:ext>
            </a:extLst>
          </p:cNvPr>
          <p:cNvPicPr>
            <a:picLocks noChangeAspect="1"/>
          </p:cNvPicPr>
          <p:nvPr/>
        </p:nvPicPr>
        <p:blipFill>
          <a:blip r:embed="rId5"/>
          <a:stretch>
            <a:fillRect/>
          </a:stretch>
        </p:blipFill>
        <p:spPr>
          <a:xfrm>
            <a:off x="6873041" y="3767321"/>
            <a:ext cx="5202022" cy="3046229"/>
          </a:xfrm>
          <a:prstGeom prst="rect">
            <a:avLst/>
          </a:prstGeom>
        </p:spPr>
      </p:pic>
      <p:pic>
        <p:nvPicPr>
          <p:cNvPr id="21" name="Picture 20">
            <a:extLst>
              <a:ext uri="{FF2B5EF4-FFF2-40B4-BE49-F238E27FC236}">
                <a16:creationId xmlns:a16="http://schemas.microsoft.com/office/drawing/2014/main" id="{8E96DC58-6DD4-EA45-4A0D-9E038A57EBE0}"/>
              </a:ext>
            </a:extLst>
          </p:cNvPr>
          <p:cNvPicPr>
            <a:picLocks noChangeAspect="1"/>
          </p:cNvPicPr>
          <p:nvPr/>
        </p:nvPicPr>
        <p:blipFill>
          <a:blip r:embed="rId6"/>
          <a:stretch>
            <a:fillRect/>
          </a:stretch>
        </p:blipFill>
        <p:spPr>
          <a:xfrm>
            <a:off x="4852548" y="1755521"/>
            <a:ext cx="1977753" cy="2253784"/>
          </a:xfrm>
          <a:prstGeom prst="rect">
            <a:avLst/>
          </a:prstGeom>
        </p:spPr>
      </p:pic>
      <p:pic>
        <p:nvPicPr>
          <p:cNvPr id="22" name="Picture 21">
            <a:extLst>
              <a:ext uri="{FF2B5EF4-FFF2-40B4-BE49-F238E27FC236}">
                <a16:creationId xmlns:a16="http://schemas.microsoft.com/office/drawing/2014/main" id="{DB4D0562-EC27-755B-A3E4-AEEB6B26EF70}"/>
              </a:ext>
            </a:extLst>
          </p:cNvPr>
          <p:cNvPicPr>
            <a:picLocks noChangeAspect="1"/>
          </p:cNvPicPr>
          <p:nvPr/>
        </p:nvPicPr>
        <p:blipFill>
          <a:blip r:embed="rId7"/>
          <a:stretch>
            <a:fillRect/>
          </a:stretch>
        </p:blipFill>
        <p:spPr>
          <a:xfrm>
            <a:off x="2988288" y="3867834"/>
            <a:ext cx="4088564" cy="2990144"/>
          </a:xfrm>
          <a:prstGeom prst="rect">
            <a:avLst/>
          </a:prstGeom>
        </p:spPr>
      </p:pic>
      <p:sp>
        <p:nvSpPr>
          <p:cNvPr id="24" name="TextBox 23">
            <a:extLst>
              <a:ext uri="{FF2B5EF4-FFF2-40B4-BE49-F238E27FC236}">
                <a16:creationId xmlns:a16="http://schemas.microsoft.com/office/drawing/2014/main" id="{523E00C1-F964-EB46-7107-2331AD7165E6}"/>
              </a:ext>
            </a:extLst>
          </p:cNvPr>
          <p:cNvSpPr txBox="1"/>
          <p:nvPr/>
        </p:nvSpPr>
        <p:spPr>
          <a:xfrm>
            <a:off x="10184842" y="1007233"/>
            <a:ext cx="1266693" cy="307777"/>
          </a:xfrm>
          <a:prstGeom prst="rect">
            <a:avLst/>
          </a:prstGeom>
          <a:noFill/>
        </p:spPr>
        <p:txBody>
          <a:bodyPr wrap="none" rtlCol="0">
            <a:spAutoFit/>
          </a:bodyPr>
          <a:lstStyle/>
          <a:p>
            <a:pPr algn="l"/>
            <a:r>
              <a:rPr lang="es-ES" sz="1400" i="1" dirty="0" err="1">
                <a:solidFill>
                  <a:schemeClr val="bg1"/>
                </a:solidFill>
                <a:latin typeface="Avenir Next LT Pro" panose="020B0504020202020204" pitchFamily="34" charset="0"/>
              </a:rPr>
              <a:t>Bullet</a:t>
            </a:r>
            <a:r>
              <a:rPr lang="es-ES" sz="1400" i="1" dirty="0">
                <a:solidFill>
                  <a:schemeClr val="bg1"/>
                </a:solidFill>
                <a:latin typeface="Avenir Next LT Pro" panose="020B0504020202020204" pitchFamily="34" charset="0"/>
              </a:rPr>
              <a:t> </a:t>
            </a:r>
            <a:r>
              <a:rPr lang="es-ES" sz="1400" i="1" dirty="0" err="1">
                <a:solidFill>
                  <a:schemeClr val="bg1"/>
                </a:solidFill>
                <a:latin typeface="Avenir Next LT Pro" panose="020B0504020202020204" pitchFamily="34" charset="0"/>
              </a:rPr>
              <a:t>Cluster</a:t>
            </a:r>
            <a:endParaRPr lang="en-GB" sz="1400" b="0" i="1" dirty="0">
              <a:solidFill>
                <a:schemeClr val="bg1"/>
              </a:solidFill>
              <a:effectLst/>
              <a:latin typeface="Avenir Next LT Pro" panose="020B0504020202020204" pitchFamily="34" charset="0"/>
            </a:endParaRPr>
          </a:p>
        </p:txBody>
      </p:sp>
    </p:spTree>
    <p:extLst>
      <p:ext uri="{BB962C8B-B14F-4D97-AF65-F5344CB8AC3E}">
        <p14:creationId xmlns:p14="http://schemas.microsoft.com/office/powerpoint/2010/main" val="1431697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47BAE-8ABA-E5FA-7A17-FBFAEF7DE58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C586673-E02B-3D2D-57DC-AB007B94A7C4}"/>
              </a:ext>
            </a:extLst>
          </p:cNvPr>
          <p:cNvPicPr>
            <a:picLocks noChangeAspect="1"/>
          </p:cNvPicPr>
          <p:nvPr/>
        </p:nvPicPr>
        <p:blipFill>
          <a:blip r:embed="rId3"/>
          <a:stretch>
            <a:fillRect/>
          </a:stretch>
        </p:blipFill>
        <p:spPr>
          <a:xfrm>
            <a:off x="5009958" y="1492498"/>
            <a:ext cx="3396827" cy="2381683"/>
          </a:xfrm>
          <a:prstGeom prst="rect">
            <a:avLst/>
          </a:prstGeom>
        </p:spPr>
      </p:pic>
      <p:sp>
        <p:nvSpPr>
          <p:cNvPr id="15" name="Rectángulo 14">
            <a:extLst>
              <a:ext uri="{FF2B5EF4-FFF2-40B4-BE49-F238E27FC236}">
                <a16:creationId xmlns:a16="http://schemas.microsoft.com/office/drawing/2014/main" id="{3876379C-707D-1437-CBE3-4B6A76BC612F}"/>
              </a:ext>
            </a:extLst>
          </p:cNvPr>
          <p:cNvSpPr/>
          <p:nvPr/>
        </p:nvSpPr>
        <p:spPr>
          <a:xfrm>
            <a:off x="-273269" y="-136634"/>
            <a:ext cx="12728028" cy="10039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A096B53F-48F2-D7FB-498C-909BB3C9F547}"/>
              </a:ext>
            </a:extLst>
          </p:cNvPr>
          <p:cNvSpPr>
            <a:spLocks noGrp="1"/>
          </p:cNvSpPr>
          <p:nvPr>
            <p:ph type="title"/>
          </p:nvPr>
        </p:nvSpPr>
        <p:spPr>
          <a:xfrm>
            <a:off x="316727" y="-205105"/>
            <a:ext cx="10515600" cy="1325563"/>
          </a:xfrm>
        </p:spPr>
        <p:txBody>
          <a:bodyPr>
            <a:normAutofit/>
          </a:bodyPr>
          <a:lstStyle/>
          <a:p>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ANAIS-112: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the</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QF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systematic</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28" name="Marcador de contenido 2">
            <a:extLst>
              <a:ext uri="{FF2B5EF4-FFF2-40B4-BE49-F238E27FC236}">
                <a16:creationId xmlns:a16="http://schemas.microsoft.com/office/drawing/2014/main" id="{02FE258D-8BB6-0052-F123-177A2BEDC8C1}"/>
              </a:ext>
            </a:extLst>
          </p:cNvPr>
          <p:cNvSpPr txBox="1">
            <a:spLocks/>
          </p:cNvSpPr>
          <p:nvPr/>
        </p:nvSpPr>
        <p:spPr>
          <a:xfrm>
            <a:off x="316729" y="1492498"/>
            <a:ext cx="4483872" cy="312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v"/>
            </a:pPr>
            <a:r>
              <a:rPr lang="es-ES" sz="1400" b="1" dirty="0" err="1">
                <a:solidFill>
                  <a:srgbClr val="C00000"/>
                </a:solidFill>
                <a:latin typeface="Avenir Next LT Pro" panose="020B0504020202020204" pitchFamily="34" charset="0"/>
              </a:rPr>
              <a:t>Calibration</a:t>
            </a:r>
            <a:r>
              <a:rPr lang="es-ES" sz="1400" b="1" dirty="0">
                <a:solidFill>
                  <a:srgbClr val="C00000"/>
                </a:solidFill>
                <a:latin typeface="Avenir Next LT Pro" panose="020B0504020202020204" pitchFamily="34" charset="0"/>
              </a:rPr>
              <a:t> </a:t>
            </a:r>
            <a:r>
              <a:rPr lang="es-ES" sz="1400" b="1" dirty="0" err="1">
                <a:solidFill>
                  <a:srgbClr val="C00000"/>
                </a:solidFill>
                <a:latin typeface="Avenir Next LT Pro" panose="020B0504020202020204" pitchFamily="34" charset="0"/>
              </a:rPr>
              <a:t>with</a:t>
            </a:r>
            <a:r>
              <a:rPr lang="es-ES" sz="1400" b="1" dirty="0">
                <a:solidFill>
                  <a:srgbClr val="C00000"/>
                </a:solidFill>
                <a:latin typeface="Avenir Next LT Pro" panose="020B0504020202020204" pitchFamily="34" charset="0"/>
              </a:rPr>
              <a:t> </a:t>
            </a:r>
            <a:r>
              <a:rPr lang="es-ES" sz="1400" b="1" dirty="0" err="1">
                <a:solidFill>
                  <a:srgbClr val="C00000"/>
                </a:solidFill>
                <a:latin typeface="Avenir Next LT Pro" panose="020B0504020202020204" pitchFamily="34" charset="0"/>
              </a:rPr>
              <a:t>electron</a:t>
            </a:r>
            <a:r>
              <a:rPr lang="es-ES" sz="1400" b="1" dirty="0">
                <a:solidFill>
                  <a:srgbClr val="C00000"/>
                </a:solidFill>
                <a:latin typeface="Avenir Next LT Pro" panose="020B0504020202020204" pitchFamily="34" charset="0"/>
              </a:rPr>
              <a:t> </a:t>
            </a:r>
            <a:r>
              <a:rPr lang="es-ES" sz="1400" b="1" dirty="0" err="1">
                <a:solidFill>
                  <a:srgbClr val="C00000"/>
                </a:solidFill>
                <a:latin typeface="Avenir Next LT Pro" panose="020B0504020202020204" pitchFamily="34" charset="0"/>
              </a:rPr>
              <a:t>recoils</a:t>
            </a:r>
            <a:r>
              <a:rPr lang="es-ES" sz="1400" b="1" dirty="0">
                <a:solidFill>
                  <a:srgbClr val="C00000"/>
                </a:solidFill>
                <a:latin typeface="Avenir Next LT Pro" panose="020B0504020202020204" pitchFamily="34" charset="0"/>
              </a:rPr>
              <a:t>!</a:t>
            </a:r>
            <a:endParaRPr lang="es-ES" sz="1600" b="1" dirty="0">
              <a:solidFill>
                <a:srgbClr val="C00000"/>
              </a:solidFill>
              <a:latin typeface="Avenir Next LT Pro" panose="020B0504020202020204" pitchFamily="34" charset="0"/>
            </a:endParaRPr>
          </a:p>
          <a:p>
            <a:pPr algn="just">
              <a:buFont typeface="Wingdings" panose="05000000000000000000" pitchFamily="2" charset="2"/>
              <a:buChar char="v"/>
            </a:pPr>
            <a:r>
              <a:rPr lang="es-ES" sz="1400" dirty="0">
                <a:latin typeface="Avenir Next LT Pro" panose="020B0504020202020204" pitchFamily="34" charset="0"/>
              </a:rPr>
              <a:t>In a </a:t>
            </a:r>
            <a:r>
              <a:rPr lang="es-ES" sz="1400" dirty="0" err="1">
                <a:latin typeface="Avenir Next LT Pro" panose="020B0504020202020204" pitchFamily="34" charset="0"/>
              </a:rPr>
              <a:t>scintillator</a:t>
            </a:r>
            <a:r>
              <a:rPr lang="es-ES" sz="1400" dirty="0">
                <a:latin typeface="Avenir Next LT Pro" panose="020B0504020202020204" pitchFamily="34" charset="0"/>
              </a:rPr>
              <a:t>, </a:t>
            </a:r>
            <a:r>
              <a:rPr lang="es-ES" sz="1400" dirty="0" err="1">
                <a:latin typeface="Avenir Next LT Pro" panose="020B0504020202020204" pitchFamily="34" charset="0"/>
              </a:rPr>
              <a:t>the</a:t>
            </a:r>
            <a:r>
              <a:rPr lang="es-ES" sz="1400" dirty="0">
                <a:latin typeface="Avenir Next LT Pro" panose="020B0504020202020204" pitchFamily="34" charset="0"/>
              </a:rPr>
              <a:t> </a:t>
            </a:r>
            <a:r>
              <a:rPr lang="es-ES" sz="1400" dirty="0" err="1">
                <a:latin typeface="Avenir Next LT Pro" panose="020B0504020202020204" pitchFamily="34" charset="0"/>
              </a:rPr>
              <a:t>amount</a:t>
            </a:r>
            <a:r>
              <a:rPr lang="es-ES" sz="1400" dirty="0">
                <a:latin typeface="Avenir Next LT Pro" panose="020B0504020202020204" pitchFamily="34" charset="0"/>
              </a:rPr>
              <a:t> </a:t>
            </a:r>
            <a:r>
              <a:rPr lang="es-ES" sz="1400" dirty="0" err="1">
                <a:latin typeface="Avenir Next LT Pro" panose="020B0504020202020204" pitchFamily="34" charset="0"/>
              </a:rPr>
              <a:t>of</a:t>
            </a:r>
            <a:r>
              <a:rPr lang="es-ES" sz="1400" dirty="0">
                <a:latin typeface="Avenir Next LT Pro" panose="020B0504020202020204" pitchFamily="34" charset="0"/>
              </a:rPr>
              <a:t> light </a:t>
            </a:r>
            <a:r>
              <a:rPr lang="es-ES" sz="1400" dirty="0" err="1">
                <a:latin typeface="Avenir Next LT Pro" panose="020B0504020202020204" pitchFamily="34" charset="0"/>
              </a:rPr>
              <a:t>produced</a:t>
            </a:r>
            <a:r>
              <a:rPr lang="es-ES" sz="1400" dirty="0">
                <a:latin typeface="Avenir Next LT Pro" panose="020B0504020202020204" pitchFamily="34" charset="0"/>
              </a:rPr>
              <a:t> </a:t>
            </a:r>
            <a:r>
              <a:rPr lang="es-ES" sz="1400" dirty="0" err="1">
                <a:latin typeface="Avenir Next LT Pro" panose="020B0504020202020204" pitchFamily="34" charset="0"/>
              </a:rPr>
              <a:t>by</a:t>
            </a:r>
            <a:r>
              <a:rPr lang="es-ES" sz="1400" dirty="0">
                <a:latin typeface="Avenir Next LT Pro" panose="020B0504020202020204" pitchFamily="34" charset="0"/>
              </a:rPr>
              <a:t> a </a:t>
            </a:r>
            <a:r>
              <a:rPr lang="es-ES" sz="1400" dirty="0" err="1">
                <a:latin typeface="Avenir Next LT Pro" panose="020B0504020202020204" pitchFamily="34" charset="0"/>
              </a:rPr>
              <a:t>electron</a:t>
            </a:r>
            <a:r>
              <a:rPr lang="es-ES" sz="1400" dirty="0">
                <a:latin typeface="Avenir Next LT Pro" panose="020B0504020202020204" pitchFamily="34" charset="0"/>
              </a:rPr>
              <a:t> </a:t>
            </a:r>
            <a:r>
              <a:rPr lang="es-ES" sz="1400" dirty="0" err="1">
                <a:latin typeface="Avenir Next LT Pro" panose="020B0504020202020204" pitchFamily="34" charset="0"/>
              </a:rPr>
              <a:t>recoil</a:t>
            </a:r>
            <a:r>
              <a:rPr lang="es-ES" sz="1400" dirty="0">
                <a:latin typeface="Avenir Next LT Pro" panose="020B0504020202020204" pitchFamily="34" charset="0"/>
              </a:rPr>
              <a:t> (ER) </a:t>
            </a:r>
            <a:r>
              <a:rPr lang="es-ES" sz="1400" dirty="0" err="1">
                <a:latin typeface="Avenir Next LT Pro" panose="020B0504020202020204" pitchFamily="34" charset="0"/>
              </a:rPr>
              <a:t>is</a:t>
            </a:r>
            <a:r>
              <a:rPr lang="es-ES" sz="1400" dirty="0">
                <a:latin typeface="Avenir Next LT Pro" panose="020B0504020202020204" pitchFamily="34" charset="0"/>
              </a:rPr>
              <a:t> </a:t>
            </a:r>
            <a:r>
              <a:rPr lang="es-ES" sz="1400" dirty="0" err="1">
                <a:latin typeface="Avenir Next LT Pro" panose="020B0504020202020204" pitchFamily="34" charset="0"/>
              </a:rPr>
              <a:t>much</a:t>
            </a:r>
            <a:r>
              <a:rPr lang="es-ES" sz="1400" dirty="0">
                <a:latin typeface="Avenir Next LT Pro" panose="020B0504020202020204" pitchFamily="34" charset="0"/>
              </a:rPr>
              <a:t> </a:t>
            </a:r>
            <a:r>
              <a:rPr lang="es-ES" sz="1400" dirty="0" err="1">
                <a:latin typeface="Avenir Next LT Pro" panose="020B0504020202020204" pitchFamily="34" charset="0"/>
              </a:rPr>
              <a:t>larger</a:t>
            </a:r>
            <a:r>
              <a:rPr lang="es-ES" sz="1400" dirty="0">
                <a:latin typeface="Avenir Next LT Pro" panose="020B0504020202020204" pitchFamily="34" charset="0"/>
              </a:rPr>
              <a:t> tan a nuclear </a:t>
            </a:r>
            <a:r>
              <a:rPr lang="es-ES" sz="1400" dirty="0" err="1">
                <a:latin typeface="Avenir Next LT Pro" panose="020B0504020202020204" pitchFamily="34" charset="0"/>
              </a:rPr>
              <a:t>recoil</a:t>
            </a:r>
            <a:r>
              <a:rPr lang="es-ES" sz="1400" dirty="0">
                <a:latin typeface="Avenir Next LT Pro" panose="020B0504020202020204" pitchFamily="34" charset="0"/>
              </a:rPr>
              <a:t> (NR) </a:t>
            </a:r>
            <a:r>
              <a:rPr lang="es-ES" sz="1400" dirty="0" err="1">
                <a:latin typeface="Avenir Next LT Pro" panose="020B0504020202020204" pitchFamily="34" charset="0"/>
              </a:rPr>
              <a:t>of</a:t>
            </a:r>
            <a:r>
              <a:rPr lang="es-ES" sz="1400" dirty="0">
                <a:latin typeface="Avenir Next LT Pro" panose="020B0504020202020204" pitchFamily="34" charset="0"/>
              </a:rPr>
              <a:t> </a:t>
            </a:r>
            <a:r>
              <a:rPr lang="es-ES" sz="1400" dirty="0" err="1">
                <a:latin typeface="Avenir Next LT Pro" panose="020B0504020202020204" pitchFamily="34" charset="0"/>
              </a:rPr>
              <a:t>the</a:t>
            </a:r>
            <a:r>
              <a:rPr lang="es-ES" sz="1400" dirty="0">
                <a:latin typeface="Avenir Next LT Pro" panose="020B0504020202020204" pitchFamily="34" charset="0"/>
              </a:rPr>
              <a:t> </a:t>
            </a:r>
            <a:r>
              <a:rPr lang="es-ES" sz="1400" dirty="0" err="1">
                <a:latin typeface="Avenir Next LT Pro" panose="020B0504020202020204" pitchFamily="34" charset="0"/>
              </a:rPr>
              <a:t>same</a:t>
            </a:r>
            <a:r>
              <a:rPr lang="es-ES" sz="1400" dirty="0">
                <a:latin typeface="Avenir Next LT Pro" panose="020B0504020202020204" pitchFamily="34" charset="0"/>
              </a:rPr>
              <a:t> </a:t>
            </a:r>
            <a:r>
              <a:rPr lang="es-ES" sz="1400" dirty="0" err="1">
                <a:latin typeface="Avenir Next LT Pro" panose="020B0504020202020204" pitchFamily="34" charset="0"/>
              </a:rPr>
              <a:t>energy</a:t>
            </a:r>
            <a:r>
              <a:rPr lang="es-ES" sz="1400" dirty="0">
                <a:latin typeface="Avenir Next LT Pro" panose="020B0504020202020204" pitchFamily="34" charset="0"/>
              </a:rPr>
              <a:t>.</a:t>
            </a:r>
          </a:p>
          <a:p>
            <a:pPr algn="just">
              <a:buFont typeface="Wingdings" panose="05000000000000000000" pitchFamily="2" charset="2"/>
              <a:buChar char="v"/>
            </a:pPr>
            <a:endParaRPr lang="es-ES" sz="1400" dirty="0">
              <a:latin typeface="Avenir Next LT Pro" panose="020B0504020202020204" pitchFamily="34" charset="0"/>
            </a:endParaRPr>
          </a:p>
          <a:p>
            <a:pPr algn="just">
              <a:buFont typeface="Wingdings" panose="05000000000000000000" pitchFamily="2" charset="2"/>
              <a:buChar char="v"/>
            </a:pPr>
            <a:endParaRPr lang="es-ES" sz="1400" dirty="0">
              <a:latin typeface="Avenir Next LT Pro" panose="020B0504020202020204" pitchFamily="34" charset="0"/>
            </a:endParaRPr>
          </a:p>
          <a:p>
            <a:pPr marL="0" indent="0" algn="just">
              <a:buNone/>
            </a:pPr>
            <a:endParaRPr lang="es-ES" sz="1400" dirty="0">
              <a:latin typeface="Avenir Next LT Pro" panose="020B0504020202020204" pitchFamily="34" charset="0"/>
            </a:endParaRPr>
          </a:p>
          <a:p>
            <a:pPr algn="just">
              <a:buFont typeface="Wingdings" panose="05000000000000000000" pitchFamily="2" charset="2"/>
              <a:buChar char="v"/>
            </a:pPr>
            <a:r>
              <a:rPr lang="en-US" sz="1400" dirty="0">
                <a:latin typeface="Avenir Next LT Pro" panose="020B0504020202020204" pitchFamily="34" charset="0"/>
              </a:rPr>
              <a:t>DM is expected to produce NR, therefore experiments must be compared in the NR-energy scale, which requires a precise knowledge of the QFs.</a:t>
            </a:r>
            <a:endParaRPr lang="en-GB" sz="1400" dirty="0">
              <a:latin typeface="Avenir Next LT Pro" panose="020B0504020202020204" pitchFamily="34" charset="0"/>
            </a:endParaRPr>
          </a:p>
        </p:txBody>
      </p:sp>
      <p:sp>
        <p:nvSpPr>
          <p:cNvPr id="3" name="Slide Number Placeholder 2">
            <a:extLst>
              <a:ext uri="{FF2B5EF4-FFF2-40B4-BE49-F238E27FC236}">
                <a16:creationId xmlns:a16="http://schemas.microsoft.com/office/drawing/2014/main" id="{E02EB006-9032-285B-BA7E-B1D399E4C3EF}"/>
              </a:ext>
            </a:extLst>
          </p:cNvPr>
          <p:cNvSpPr>
            <a:spLocks noGrp="1"/>
          </p:cNvSpPr>
          <p:nvPr>
            <p:ph type="sldNum" sz="quarter" idx="12"/>
          </p:nvPr>
        </p:nvSpPr>
        <p:spPr/>
        <p:txBody>
          <a:bodyPr/>
          <a:lstStyle/>
          <a:p>
            <a:fld id="{2FE8697C-D1FD-459D-ACB5-E382E08FA6DA}" type="slidenum">
              <a:rPr lang="es-ES" smtClean="0"/>
              <a:t>20</a:t>
            </a:fld>
            <a:endParaRPr lang="es-ES" dirty="0"/>
          </a:p>
        </p:txBody>
      </p:sp>
      <p:pic>
        <p:nvPicPr>
          <p:cNvPr id="5" name="Picture 4">
            <a:extLst>
              <a:ext uri="{FF2B5EF4-FFF2-40B4-BE49-F238E27FC236}">
                <a16:creationId xmlns:a16="http://schemas.microsoft.com/office/drawing/2014/main" id="{DFA88B8C-3289-B431-CCA1-B7FF6ED2BBC9}"/>
              </a:ext>
            </a:extLst>
          </p:cNvPr>
          <p:cNvPicPr>
            <a:picLocks noChangeAspect="1"/>
          </p:cNvPicPr>
          <p:nvPr/>
        </p:nvPicPr>
        <p:blipFill>
          <a:blip r:embed="rId4"/>
          <a:stretch>
            <a:fillRect/>
          </a:stretch>
        </p:blipFill>
        <p:spPr>
          <a:xfrm>
            <a:off x="8387100" y="1429953"/>
            <a:ext cx="3479459" cy="2485964"/>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3E9F678-F783-3B65-0BE2-9074FB15BDF6}"/>
                  </a:ext>
                </a:extLst>
              </p:cNvPr>
              <p:cNvSpPr txBox="1"/>
              <p:nvPr/>
            </p:nvSpPr>
            <p:spPr>
              <a:xfrm>
                <a:off x="1550184" y="2588022"/>
                <a:ext cx="1324978" cy="753861"/>
              </a:xfrm>
              <a:prstGeom prst="rect">
                <a:avLst/>
              </a:prstGeom>
              <a:noFill/>
              <a:ln w="38100">
                <a:solidFill>
                  <a:srgbClr val="02A4AC"/>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2400" b="0" i="1" smtClean="0">
                          <a:latin typeface="Cambria Math" panose="02040503050406030204" pitchFamily="18" charset="0"/>
                        </a:rPr>
                        <m:t>𝑄𝐹</m:t>
                      </m:r>
                      <m:r>
                        <a:rPr lang="es-ES" sz="2400" b="0" i="1" smtClean="0">
                          <a:latin typeface="Cambria Math" panose="02040503050406030204" pitchFamily="18" charset="0"/>
                        </a:rPr>
                        <m:t>=</m:t>
                      </m:r>
                      <m:f>
                        <m:fPr>
                          <m:ctrlPr>
                            <a:rPr lang="es-ES" sz="2400" b="0" i="1" smtClean="0">
                              <a:latin typeface="Cambria Math" panose="02040503050406030204" pitchFamily="18" charset="0"/>
                            </a:rPr>
                          </m:ctrlPr>
                        </m:fPr>
                        <m:num>
                          <m:sSub>
                            <m:sSubPr>
                              <m:ctrlPr>
                                <a:rPr lang="es-ES" sz="2400" b="0" i="1" smtClean="0">
                                  <a:latin typeface="Cambria Math" panose="02040503050406030204" pitchFamily="18" charset="0"/>
                                </a:rPr>
                              </m:ctrlPr>
                            </m:sSubPr>
                            <m:e>
                              <m:r>
                                <a:rPr lang="es-ES" sz="2400" b="0" i="1" smtClean="0">
                                  <a:latin typeface="Cambria Math" panose="02040503050406030204" pitchFamily="18" charset="0"/>
                                </a:rPr>
                                <m:t>𝐿</m:t>
                              </m:r>
                            </m:e>
                            <m:sub>
                              <m:r>
                                <a:rPr lang="es-ES" sz="2400" b="0" i="1" smtClean="0">
                                  <a:latin typeface="Cambria Math" panose="02040503050406030204" pitchFamily="18" charset="0"/>
                                </a:rPr>
                                <m:t>𝑛𝑟</m:t>
                              </m:r>
                            </m:sub>
                          </m:sSub>
                        </m:num>
                        <m:den>
                          <m:sSub>
                            <m:sSubPr>
                              <m:ctrlPr>
                                <a:rPr lang="es-ES" sz="2400" b="0" i="1" smtClean="0">
                                  <a:latin typeface="Cambria Math" panose="02040503050406030204" pitchFamily="18" charset="0"/>
                                </a:rPr>
                              </m:ctrlPr>
                            </m:sSubPr>
                            <m:e>
                              <m:r>
                                <a:rPr lang="es-ES" sz="2400" b="0" i="1" smtClean="0">
                                  <a:latin typeface="Cambria Math" panose="02040503050406030204" pitchFamily="18" charset="0"/>
                                </a:rPr>
                                <m:t>𝐿</m:t>
                              </m:r>
                            </m:e>
                            <m:sub>
                              <m:r>
                                <a:rPr lang="es-ES" sz="2400" b="0" i="1" smtClean="0">
                                  <a:latin typeface="Cambria Math" panose="02040503050406030204" pitchFamily="18" charset="0"/>
                                </a:rPr>
                                <m:t>𝑒𝑟</m:t>
                              </m:r>
                            </m:sub>
                          </m:sSub>
                        </m:den>
                      </m:f>
                    </m:oMath>
                  </m:oMathPara>
                </a14:m>
                <a:endParaRPr lang="en-GB" dirty="0"/>
              </a:p>
            </p:txBody>
          </p:sp>
        </mc:Choice>
        <mc:Fallback xmlns="">
          <p:sp>
            <p:nvSpPr>
              <p:cNvPr id="12" name="TextBox 11">
                <a:extLst>
                  <a:ext uri="{FF2B5EF4-FFF2-40B4-BE49-F238E27FC236}">
                    <a16:creationId xmlns:a16="http://schemas.microsoft.com/office/drawing/2014/main" id="{43E9F678-F783-3B65-0BE2-9074FB15BDF6}"/>
                  </a:ext>
                </a:extLst>
              </p:cNvPr>
              <p:cNvSpPr txBox="1">
                <a:spLocks noRot="1" noChangeAspect="1" noMove="1" noResize="1" noEditPoints="1" noAdjustHandles="1" noChangeArrowheads="1" noChangeShapeType="1" noTextEdit="1"/>
              </p:cNvSpPr>
              <p:nvPr/>
            </p:nvSpPr>
            <p:spPr>
              <a:xfrm>
                <a:off x="1550184" y="2588022"/>
                <a:ext cx="1324978" cy="753861"/>
              </a:xfrm>
              <a:prstGeom prst="rect">
                <a:avLst/>
              </a:prstGeom>
              <a:blipFill>
                <a:blip r:embed="rId5"/>
                <a:stretch>
                  <a:fillRect/>
                </a:stretch>
              </a:blipFill>
              <a:ln w="38100">
                <a:solidFill>
                  <a:srgbClr val="02A4AC"/>
                </a:solidFill>
              </a:ln>
            </p:spPr>
            <p:txBody>
              <a:bodyPr/>
              <a:lstStyle/>
              <a:p>
                <a:r>
                  <a:rPr lang="es-ES">
                    <a:noFill/>
                  </a:rPr>
                  <a:t> </a:t>
                </a:r>
              </a:p>
            </p:txBody>
          </p:sp>
        </mc:Fallback>
      </mc:AlternateContent>
      <p:pic>
        <p:nvPicPr>
          <p:cNvPr id="14" name="Picture 13">
            <a:extLst>
              <a:ext uri="{FF2B5EF4-FFF2-40B4-BE49-F238E27FC236}">
                <a16:creationId xmlns:a16="http://schemas.microsoft.com/office/drawing/2014/main" id="{E7AC5EA3-23C8-D59C-384D-4A518D1EA20B}"/>
              </a:ext>
            </a:extLst>
          </p:cNvPr>
          <p:cNvPicPr>
            <a:picLocks noChangeAspect="1"/>
          </p:cNvPicPr>
          <p:nvPr/>
        </p:nvPicPr>
        <p:blipFill>
          <a:blip r:embed="rId6"/>
          <a:stretch>
            <a:fillRect/>
          </a:stretch>
        </p:blipFill>
        <p:spPr>
          <a:xfrm>
            <a:off x="5015229" y="3947758"/>
            <a:ext cx="3827143" cy="2572071"/>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24324EB-DC10-BD71-B198-8071EB892969}"/>
                  </a:ext>
                </a:extLst>
              </p:cNvPr>
              <p:cNvSpPr txBox="1"/>
              <p:nvPr/>
            </p:nvSpPr>
            <p:spPr>
              <a:xfrm>
                <a:off x="6476160" y="1215499"/>
                <a:ext cx="6106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1" i="1" smtClean="0">
                          <a:latin typeface="Cambria Math" panose="02040503050406030204" pitchFamily="18" charset="0"/>
                        </a:rPr>
                        <m:t>𝑸</m:t>
                      </m:r>
                      <m:sSub>
                        <m:sSubPr>
                          <m:ctrlPr>
                            <a:rPr lang="es-ES" b="1" i="1" smtClean="0">
                              <a:latin typeface="Cambria Math" panose="02040503050406030204" pitchFamily="18" charset="0"/>
                            </a:rPr>
                          </m:ctrlPr>
                        </m:sSubPr>
                        <m:e>
                          <m:r>
                            <a:rPr lang="es-ES" b="1" i="1" smtClean="0">
                              <a:latin typeface="Cambria Math" panose="02040503050406030204" pitchFamily="18" charset="0"/>
                            </a:rPr>
                            <m:t>𝑭</m:t>
                          </m:r>
                        </m:e>
                        <m:sub>
                          <m:r>
                            <a:rPr lang="es-ES" b="1" i="1" smtClean="0">
                              <a:latin typeface="Cambria Math" panose="02040503050406030204" pitchFamily="18" charset="0"/>
                            </a:rPr>
                            <m:t>𝑵𝒂</m:t>
                          </m:r>
                        </m:sub>
                      </m:sSub>
                    </m:oMath>
                  </m:oMathPara>
                </a14:m>
                <a:endParaRPr lang="en-GB" b="1" dirty="0"/>
              </a:p>
            </p:txBody>
          </p:sp>
        </mc:Choice>
        <mc:Fallback xmlns="">
          <p:sp>
            <p:nvSpPr>
              <p:cNvPr id="17" name="TextBox 16">
                <a:extLst>
                  <a:ext uri="{FF2B5EF4-FFF2-40B4-BE49-F238E27FC236}">
                    <a16:creationId xmlns:a16="http://schemas.microsoft.com/office/drawing/2014/main" id="{924324EB-DC10-BD71-B198-8071EB892969}"/>
                  </a:ext>
                </a:extLst>
              </p:cNvPr>
              <p:cNvSpPr txBox="1">
                <a:spLocks noRot="1" noChangeAspect="1" noMove="1" noResize="1" noEditPoints="1" noAdjustHandles="1" noChangeArrowheads="1" noChangeShapeType="1" noTextEdit="1"/>
              </p:cNvSpPr>
              <p:nvPr/>
            </p:nvSpPr>
            <p:spPr>
              <a:xfrm>
                <a:off x="6476160" y="1215499"/>
                <a:ext cx="610680" cy="276999"/>
              </a:xfrm>
              <a:prstGeom prst="rect">
                <a:avLst/>
              </a:prstGeom>
              <a:blipFill>
                <a:blip r:embed="rId8"/>
                <a:stretch>
                  <a:fillRect l="-11881" r="-3960" b="-2826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F662E4B-570E-01F2-5075-1C7839B4F7CA}"/>
                  </a:ext>
                </a:extLst>
              </p:cNvPr>
              <p:cNvSpPr txBox="1"/>
              <p:nvPr/>
            </p:nvSpPr>
            <p:spPr>
              <a:xfrm>
                <a:off x="10080456" y="1215499"/>
                <a:ext cx="4519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1" i="1" smtClean="0">
                          <a:latin typeface="Cambria Math" panose="02040503050406030204" pitchFamily="18" charset="0"/>
                        </a:rPr>
                        <m:t>𝑸</m:t>
                      </m:r>
                      <m:sSub>
                        <m:sSubPr>
                          <m:ctrlPr>
                            <a:rPr lang="es-ES" b="1" i="1" smtClean="0">
                              <a:latin typeface="Cambria Math" panose="02040503050406030204" pitchFamily="18" charset="0"/>
                            </a:rPr>
                          </m:ctrlPr>
                        </m:sSubPr>
                        <m:e>
                          <m:r>
                            <a:rPr lang="es-ES" b="1" i="1" smtClean="0">
                              <a:latin typeface="Cambria Math" panose="02040503050406030204" pitchFamily="18" charset="0"/>
                            </a:rPr>
                            <m:t>𝑭</m:t>
                          </m:r>
                        </m:e>
                        <m:sub>
                          <m:r>
                            <a:rPr lang="es-ES" b="1" i="1" smtClean="0">
                              <a:latin typeface="Cambria Math" panose="02040503050406030204" pitchFamily="18" charset="0"/>
                            </a:rPr>
                            <m:t>𝑰</m:t>
                          </m:r>
                        </m:sub>
                      </m:sSub>
                    </m:oMath>
                  </m:oMathPara>
                </a14:m>
                <a:endParaRPr lang="en-GB" b="1" dirty="0"/>
              </a:p>
            </p:txBody>
          </p:sp>
        </mc:Choice>
        <mc:Fallback xmlns="">
          <p:sp>
            <p:nvSpPr>
              <p:cNvPr id="21" name="TextBox 20">
                <a:extLst>
                  <a:ext uri="{FF2B5EF4-FFF2-40B4-BE49-F238E27FC236}">
                    <a16:creationId xmlns:a16="http://schemas.microsoft.com/office/drawing/2014/main" id="{AF662E4B-570E-01F2-5075-1C7839B4F7CA}"/>
                  </a:ext>
                </a:extLst>
              </p:cNvPr>
              <p:cNvSpPr txBox="1">
                <a:spLocks noRot="1" noChangeAspect="1" noMove="1" noResize="1" noEditPoints="1" noAdjustHandles="1" noChangeArrowheads="1" noChangeShapeType="1" noTextEdit="1"/>
              </p:cNvSpPr>
              <p:nvPr/>
            </p:nvSpPr>
            <p:spPr>
              <a:xfrm>
                <a:off x="10080456" y="1215499"/>
                <a:ext cx="451982" cy="276999"/>
              </a:xfrm>
              <a:prstGeom prst="rect">
                <a:avLst/>
              </a:prstGeom>
              <a:blipFill>
                <a:blip r:embed="rId9"/>
                <a:stretch>
                  <a:fillRect l="-16216" r="-6757" b="-28261"/>
                </a:stretch>
              </a:blipFill>
            </p:spPr>
            <p:txBody>
              <a:bodyPr/>
              <a:lstStyle/>
              <a:p>
                <a:r>
                  <a:rPr lang="en-GB">
                    <a:noFill/>
                  </a:rPr>
                  <a:t> </a:t>
                </a:r>
              </a:p>
            </p:txBody>
          </p:sp>
        </mc:Fallback>
      </mc:AlternateContent>
      <p:cxnSp>
        <p:nvCxnSpPr>
          <p:cNvPr id="23" name="Straight Connector 22">
            <a:extLst>
              <a:ext uri="{FF2B5EF4-FFF2-40B4-BE49-F238E27FC236}">
                <a16:creationId xmlns:a16="http://schemas.microsoft.com/office/drawing/2014/main" id="{655EF060-6C18-A9AA-DAB1-4D7A3B7BDEC3}"/>
              </a:ext>
            </a:extLst>
          </p:cNvPr>
          <p:cNvCxnSpPr/>
          <p:nvPr/>
        </p:nvCxnSpPr>
        <p:spPr>
          <a:xfrm>
            <a:off x="5609223" y="1887707"/>
            <a:ext cx="26607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32BA7B9-9304-272F-89FE-456CD03F5891}"/>
              </a:ext>
            </a:extLst>
          </p:cNvPr>
          <p:cNvCxnSpPr>
            <a:cxnSpLocks/>
          </p:cNvCxnSpPr>
          <p:nvPr/>
        </p:nvCxnSpPr>
        <p:spPr>
          <a:xfrm>
            <a:off x="9017875" y="2055097"/>
            <a:ext cx="26607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F73C7B8-8B5D-8E1C-1C20-412978F60A73}"/>
              </a:ext>
            </a:extLst>
          </p:cNvPr>
          <p:cNvSpPr txBox="1"/>
          <p:nvPr/>
        </p:nvSpPr>
        <p:spPr>
          <a:xfrm>
            <a:off x="7405832" y="1559471"/>
            <a:ext cx="882870" cy="369332"/>
          </a:xfrm>
          <a:prstGeom prst="rect">
            <a:avLst/>
          </a:prstGeom>
          <a:noFill/>
        </p:spPr>
        <p:txBody>
          <a:bodyPr wrap="none" rtlCol="0">
            <a:spAutoFit/>
          </a:bodyPr>
          <a:lstStyle/>
          <a:p>
            <a:r>
              <a:rPr lang="es-ES" dirty="0">
                <a:solidFill>
                  <a:srgbClr val="FF0000"/>
                </a:solidFill>
                <a:latin typeface="Avenir Next LT Pro" panose="020B0504020202020204" pitchFamily="34" charset="0"/>
              </a:rPr>
              <a:t>DAMA</a:t>
            </a:r>
            <a:endParaRPr lang="en-GB" dirty="0">
              <a:solidFill>
                <a:srgbClr val="FF0000"/>
              </a:solidFill>
              <a:latin typeface="Avenir Next LT Pro" panose="020B0504020202020204" pitchFamily="34"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9D28ACD-90CD-7EF6-A823-47E71B897FA7}"/>
                  </a:ext>
                </a:extLst>
              </p:cNvPr>
              <p:cNvSpPr txBox="1"/>
              <p:nvPr/>
            </p:nvSpPr>
            <p:spPr>
              <a:xfrm>
                <a:off x="8842372" y="4000797"/>
                <a:ext cx="3238842" cy="2308324"/>
              </a:xfrm>
              <a:prstGeom prst="rect">
                <a:avLst/>
              </a:prstGeom>
              <a:noFill/>
              <a:ln w="38100">
                <a:solidFill>
                  <a:srgbClr val="C00000"/>
                </a:solidFill>
              </a:ln>
            </p:spPr>
            <p:txBody>
              <a:bodyPr wrap="square" rtlCol="0">
                <a:spAutoFit/>
              </a:bodyPr>
              <a:lstStyle/>
              <a:p>
                <a:pPr marL="285750" indent="-285750">
                  <a:buFont typeface="Wingdings" panose="05000000000000000000" pitchFamily="2" charset="2"/>
                  <a:buChar char="q"/>
                </a:pPr>
                <a:r>
                  <a:rPr lang="es-ES" sz="1400" dirty="0">
                    <a:latin typeface="Avenir Next LT Pro" panose="020B0504020202020204" pitchFamily="34" charset="0"/>
                  </a:rPr>
                  <a:t>Energy </a:t>
                </a:r>
                <a:r>
                  <a:rPr lang="es-ES" sz="1400" dirty="0" err="1">
                    <a:latin typeface="Avenir Next LT Pro" panose="020B0504020202020204" pitchFamily="34" charset="0"/>
                  </a:rPr>
                  <a:t>dependent</a:t>
                </a:r>
                <a:r>
                  <a:rPr lang="es-ES" sz="1400" dirty="0">
                    <a:latin typeface="Avenir Next LT Pro" panose="020B0504020202020204" pitchFamily="34" charset="0"/>
                  </a:rPr>
                  <a:t> QF </a:t>
                </a:r>
                <a:r>
                  <a:rPr lang="es-ES" sz="1400" dirty="0" err="1">
                    <a:latin typeface="Avenir Next LT Pro" panose="020B0504020202020204" pitchFamily="34" charset="0"/>
                  </a:rPr>
                  <a:t>favoured</a:t>
                </a:r>
                <a:r>
                  <a:rPr lang="es-ES" sz="1400" dirty="0">
                    <a:latin typeface="Avenir Next LT Pro" panose="020B0504020202020204" pitchFamily="34" charset="0"/>
                  </a:rPr>
                  <a:t> </a:t>
                </a:r>
                <a:r>
                  <a:rPr lang="es-ES" sz="1400" dirty="0" err="1">
                    <a:latin typeface="Avenir Next LT Pro" panose="020B0504020202020204" pitchFamily="34" charset="0"/>
                  </a:rPr>
                  <a:t>by</a:t>
                </a:r>
                <a:r>
                  <a:rPr lang="es-ES" sz="1400" dirty="0">
                    <a:latin typeface="Avenir Next LT Pro" panose="020B0504020202020204" pitchFamily="34" charset="0"/>
                  </a:rPr>
                  <a:t> </a:t>
                </a:r>
                <a:r>
                  <a:rPr lang="es-ES" sz="1400" dirty="0" err="1">
                    <a:latin typeface="Avenir Next LT Pro" panose="020B0504020202020204" pitchFamily="34" charset="0"/>
                  </a:rPr>
                  <a:t>the</a:t>
                </a:r>
                <a:r>
                  <a:rPr lang="es-ES" sz="1400" dirty="0">
                    <a:latin typeface="Avenir Next LT Pro" panose="020B0504020202020204" pitchFamily="34" charset="0"/>
                  </a:rPr>
                  <a:t> </a:t>
                </a:r>
                <a:r>
                  <a:rPr lang="es-ES" sz="1400" dirty="0" err="1">
                    <a:latin typeface="Avenir Next LT Pro" panose="020B0504020202020204" pitchFamily="34" charset="0"/>
                  </a:rPr>
                  <a:t>studies</a:t>
                </a:r>
                <a:r>
                  <a:rPr lang="es-ES" sz="1400" dirty="0">
                    <a:latin typeface="Avenir Next LT Pro" panose="020B0504020202020204" pitchFamily="34" charset="0"/>
                  </a:rPr>
                  <a:t> </a:t>
                </a:r>
                <a:r>
                  <a:rPr lang="es-ES" sz="1400" dirty="0" err="1">
                    <a:latin typeface="Avenir Next LT Pro" panose="020B0504020202020204" pitchFamily="34" charset="0"/>
                  </a:rPr>
                  <a:t>made</a:t>
                </a:r>
                <a:r>
                  <a:rPr lang="es-ES" sz="1400" dirty="0">
                    <a:latin typeface="Avenir Next LT Pro" panose="020B0504020202020204" pitchFamily="34" charset="0"/>
                  </a:rPr>
                  <a:t> </a:t>
                </a:r>
                <a:r>
                  <a:rPr lang="es-ES" sz="1400" dirty="0" err="1">
                    <a:latin typeface="Avenir Next LT Pro" panose="020B0504020202020204" pitchFamily="34" charset="0"/>
                  </a:rPr>
                  <a:t>with</a:t>
                </a:r>
                <a:r>
                  <a:rPr lang="es-ES" sz="1400" dirty="0">
                    <a:latin typeface="Avenir Next LT Pro" panose="020B0504020202020204" pitchFamily="34" charset="0"/>
                  </a:rPr>
                  <a:t> ANAIS data.</a:t>
                </a:r>
              </a:p>
              <a:p>
                <a:pPr marL="285750" indent="-285750">
                  <a:buFont typeface="Wingdings" panose="05000000000000000000" pitchFamily="2" charset="2"/>
                  <a:buChar char="q"/>
                </a:pPr>
                <a:endParaRPr lang="es-ES" sz="1400" dirty="0">
                  <a:latin typeface="Avenir Next LT Pro" panose="020B0504020202020204" pitchFamily="34" charset="0"/>
                </a:endParaRPr>
              </a:p>
              <a:p>
                <a:pPr marL="285750" indent="-285750">
                  <a:buFont typeface="Wingdings" panose="05000000000000000000" pitchFamily="2" charset="2"/>
                  <a:buChar char="q"/>
                </a:pPr>
                <a:r>
                  <a:rPr lang="es-ES" sz="1400" dirty="0">
                    <a:latin typeface="Avenir Next LT Pro" panose="020B0504020202020204" pitchFamily="34" charset="0"/>
                  </a:rPr>
                  <a:t>Mean </a:t>
                </a:r>
                <a:r>
                  <a:rPr lang="es-ES" sz="1400" dirty="0" err="1">
                    <a:latin typeface="Avenir Next LT Pro" panose="020B0504020202020204" pitchFamily="34" charset="0"/>
                  </a:rPr>
                  <a:t>values</a:t>
                </a:r>
                <a:r>
                  <a:rPr lang="es-ES" sz="1400" dirty="0">
                    <a:latin typeface="Avenir Next LT Pro" panose="020B0504020202020204" pitchFamily="34" charset="0"/>
                  </a:rPr>
                  <a:t> </a:t>
                </a:r>
                <a:r>
                  <a:rPr lang="es-ES" sz="1400" dirty="0" err="1">
                    <a:latin typeface="Avenir Next LT Pro" panose="020B0504020202020204" pitchFamily="34" charset="0"/>
                  </a:rPr>
                  <a:t>obtained</a:t>
                </a:r>
                <a:r>
                  <a:rPr lang="es-ES" sz="1400" dirty="0">
                    <a:latin typeface="Avenir Next LT Pro" panose="020B0504020202020204" pitchFamily="34" charset="0"/>
                  </a:rPr>
                  <a:t> at TUNL: </a:t>
                </a:r>
              </a:p>
              <a:p>
                <a:pPr lvl="1"/>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𝑄</m:t>
                          </m:r>
                        </m:e>
                        <m:sub>
                          <m:r>
                            <a:rPr lang="es-ES" sz="1600" b="0" i="1" smtClean="0">
                              <a:latin typeface="Cambria Math" panose="02040503050406030204" pitchFamily="18" charset="0"/>
                            </a:rPr>
                            <m:t>𝑁𝑎</m:t>
                          </m:r>
                        </m:sub>
                      </m:sSub>
                      <m:r>
                        <a:rPr lang="es-ES" sz="1600" b="0" i="1" smtClean="0">
                          <a:latin typeface="Cambria Math" panose="02040503050406030204" pitchFamily="18" charset="0"/>
                        </a:rPr>
                        <m:t>=</m:t>
                      </m:r>
                      <m:d>
                        <m:dPr>
                          <m:ctrlPr>
                            <a:rPr lang="es-ES" sz="1600" b="0" i="1" smtClean="0">
                              <a:latin typeface="Cambria Math" panose="02040503050406030204" pitchFamily="18" charset="0"/>
                            </a:rPr>
                          </m:ctrlPr>
                        </m:dPr>
                        <m:e>
                          <m:r>
                            <a:rPr lang="es-ES" sz="1600" b="0" i="1" smtClean="0">
                              <a:latin typeface="Cambria Math" panose="02040503050406030204" pitchFamily="18" charset="0"/>
                            </a:rPr>
                            <m:t>21.2±0.8</m:t>
                          </m:r>
                        </m:e>
                      </m:d>
                      <m:r>
                        <a:rPr lang="es-ES" sz="1600" b="0" i="1" smtClean="0">
                          <a:latin typeface="Cambria Math" panose="02040503050406030204" pitchFamily="18" charset="0"/>
                        </a:rPr>
                        <m:t>%</m:t>
                      </m:r>
                    </m:oMath>
                  </m:oMathPara>
                </a14:m>
                <a:endParaRPr lang="es-ES" sz="1600" b="0" i="1" dirty="0">
                  <a:latin typeface="Cambria Math" panose="02040503050406030204" pitchFamily="18" charset="0"/>
                </a:endParaRPr>
              </a:p>
              <a:p>
                <a:pPr lvl="1"/>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𝑄</m:t>
                      </m:r>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𝐹</m:t>
                          </m:r>
                        </m:e>
                        <m:sub>
                          <m:r>
                            <a:rPr lang="es-ES" sz="1600" b="0" i="1" smtClean="0">
                              <a:latin typeface="Cambria Math" panose="02040503050406030204" pitchFamily="18" charset="0"/>
                            </a:rPr>
                            <m:t>𝐼</m:t>
                          </m:r>
                        </m:sub>
                      </m:sSub>
                      <m:r>
                        <a:rPr lang="es-ES" sz="1600" b="0" i="1" smtClean="0">
                          <a:latin typeface="Cambria Math" panose="02040503050406030204" pitchFamily="18" charset="0"/>
                        </a:rPr>
                        <m:t>=(6.0±2.2) %</m:t>
                      </m:r>
                    </m:oMath>
                  </m:oMathPara>
                </a14:m>
                <a:endParaRPr lang="en-GB" sz="1600" dirty="0">
                  <a:latin typeface="Avenir Next LT Pro" panose="020B0504020202020204" pitchFamily="34" charset="0"/>
                </a:endParaRPr>
              </a:p>
              <a:p>
                <a:endParaRPr lang="es-ES" sz="1400" dirty="0">
                  <a:latin typeface="Avenir Next LT Pro" panose="020B0504020202020204" pitchFamily="34" charset="0"/>
                </a:endParaRPr>
              </a:p>
              <a:p>
                <a:pPr marL="285750" indent="-285750">
                  <a:buFont typeface="Wingdings" panose="05000000000000000000" pitchFamily="2" charset="2"/>
                  <a:buChar char="q"/>
                </a:pPr>
                <a:r>
                  <a:rPr lang="es-ES" sz="1400" dirty="0" err="1">
                    <a:latin typeface="Avenir Next LT Pro" panose="020B0504020202020204" pitchFamily="34" charset="0"/>
                  </a:rPr>
                  <a:t>Values</a:t>
                </a:r>
                <a:r>
                  <a:rPr lang="es-ES" sz="1400" dirty="0">
                    <a:latin typeface="Avenir Next LT Pro" panose="020B0504020202020204" pitchFamily="34" charset="0"/>
                  </a:rPr>
                  <a:t> </a:t>
                </a:r>
                <a:r>
                  <a:rPr lang="es-ES" sz="1400" dirty="0" err="1">
                    <a:latin typeface="Avenir Next LT Pro" panose="020B0504020202020204" pitchFamily="34" charset="0"/>
                  </a:rPr>
                  <a:t>lower</a:t>
                </a:r>
                <a:r>
                  <a:rPr lang="es-ES" sz="1400" dirty="0">
                    <a:latin typeface="Avenir Next LT Pro" panose="020B0504020202020204" pitchFamily="34" charset="0"/>
                  </a:rPr>
                  <a:t> </a:t>
                </a:r>
                <a:r>
                  <a:rPr lang="es-ES" sz="1400" dirty="0" err="1">
                    <a:latin typeface="Avenir Next LT Pro" panose="020B0504020202020204" pitchFamily="34" charset="0"/>
                  </a:rPr>
                  <a:t>than</a:t>
                </a:r>
                <a:r>
                  <a:rPr lang="es-ES" sz="1400" dirty="0">
                    <a:latin typeface="Avenir Next LT Pro" panose="020B0504020202020204" pitchFamily="34" charset="0"/>
                  </a:rPr>
                  <a:t> </a:t>
                </a:r>
                <a:r>
                  <a:rPr lang="es-ES" sz="1400" dirty="0" err="1">
                    <a:latin typeface="Avenir Next LT Pro" panose="020B0504020202020204" pitchFamily="34" charset="0"/>
                  </a:rPr>
                  <a:t>the</a:t>
                </a:r>
                <a:r>
                  <a:rPr lang="es-ES" sz="1400" dirty="0">
                    <a:latin typeface="Avenir Next LT Pro" panose="020B0504020202020204" pitchFamily="34" charset="0"/>
                  </a:rPr>
                  <a:t> DAMA/LIBRA </a:t>
                </a:r>
                <a:r>
                  <a:rPr lang="es-ES" sz="1400" dirty="0" err="1">
                    <a:latin typeface="Avenir Next LT Pro" panose="020B0504020202020204" pitchFamily="34" charset="0"/>
                  </a:rPr>
                  <a:t>measurement</a:t>
                </a:r>
                <a:r>
                  <a:rPr lang="es-ES" sz="1400" dirty="0">
                    <a:latin typeface="Avenir Next LT Pro" panose="020B0504020202020204" pitchFamily="34" charset="0"/>
                  </a:rPr>
                  <a:t>.</a:t>
                </a:r>
              </a:p>
            </p:txBody>
          </p:sp>
        </mc:Choice>
        <mc:Fallback xmlns="">
          <p:sp>
            <p:nvSpPr>
              <p:cNvPr id="33" name="TextBox 32">
                <a:extLst>
                  <a:ext uri="{FF2B5EF4-FFF2-40B4-BE49-F238E27FC236}">
                    <a16:creationId xmlns:a16="http://schemas.microsoft.com/office/drawing/2014/main" id="{89D28ACD-90CD-7EF6-A823-47E71B897FA7}"/>
                  </a:ext>
                </a:extLst>
              </p:cNvPr>
              <p:cNvSpPr txBox="1">
                <a:spLocks noRot="1" noChangeAspect="1" noMove="1" noResize="1" noEditPoints="1" noAdjustHandles="1" noChangeArrowheads="1" noChangeShapeType="1" noTextEdit="1"/>
              </p:cNvSpPr>
              <p:nvPr/>
            </p:nvSpPr>
            <p:spPr>
              <a:xfrm>
                <a:off x="8842372" y="4000797"/>
                <a:ext cx="3238842" cy="2308324"/>
              </a:xfrm>
              <a:prstGeom prst="rect">
                <a:avLst/>
              </a:prstGeom>
              <a:blipFill>
                <a:blip r:embed="rId10"/>
                <a:stretch>
                  <a:fillRect b="-1039"/>
                </a:stretch>
              </a:blipFill>
              <a:ln w="38100">
                <a:solidFill>
                  <a:srgbClr val="C00000"/>
                </a:solidFill>
              </a:ln>
            </p:spPr>
            <p:txBody>
              <a:bodyPr/>
              <a:lstStyle/>
              <a:p>
                <a:r>
                  <a:rPr lang="es-ES">
                    <a:noFill/>
                  </a:rPr>
                  <a:t> </a:t>
                </a:r>
              </a:p>
            </p:txBody>
          </p:sp>
        </mc:Fallback>
      </mc:AlternateContent>
      <p:sp>
        <p:nvSpPr>
          <p:cNvPr id="6" name="TextBox 5">
            <a:extLst>
              <a:ext uri="{FF2B5EF4-FFF2-40B4-BE49-F238E27FC236}">
                <a16:creationId xmlns:a16="http://schemas.microsoft.com/office/drawing/2014/main" id="{CB7EB1EC-F6DB-5140-C560-6B10F3E2020F}"/>
              </a:ext>
            </a:extLst>
          </p:cNvPr>
          <p:cNvSpPr txBox="1"/>
          <p:nvPr/>
        </p:nvSpPr>
        <p:spPr>
          <a:xfrm>
            <a:off x="5786203" y="6459181"/>
            <a:ext cx="2961967" cy="307777"/>
          </a:xfrm>
          <a:prstGeom prst="rect">
            <a:avLst/>
          </a:prstGeom>
          <a:noFill/>
        </p:spPr>
        <p:txBody>
          <a:bodyPr wrap="square">
            <a:spAutoFit/>
          </a:bodyPr>
          <a:lstStyle/>
          <a:p>
            <a:r>
              <a:rPr lang="en-GB" sz="1400" i="1" dirty="0">
                <a:solidFill>
                  <a:schemeClr val="bg1">
                    <a:lumMod val="50000"/>
                  </a:schemeClr>
                </a:solidFill>
                <a:latin typeface="Avenir Next LT Pro" panose="020B0504020202020204" pitchFamily="34" charset="0"/>
              </a:rPr>
              <a:t>T. Pardo et al., </a:t>
            </a:r>
            <a:r>
              <a:rPr lang="en-GB" sz="1400" i="1" dirty="0" err="1">
                <a:solidFill>
                  <a:schemeClr val="bg1">
                    <a:lumMod val="50000"/>
                  </a:schemeClr>
                </a:solidFill>
                <a:latin typeface="Avenir Next LT Pro" panose="020B0504020202020204" pitchFamily="34" charset="0"/>
              </a:rPr>
              <a:t>PoS</a:t>
            </a:r>
            <a:r>
              <a:rPr lang="en-GB" sz="1400" i="1" dirty="0">
                <a:solidFill>
                  <a:schemeClr val="bg1">
                    <a:lumMod val="50000"/>
                  </a:schemeClr>
                </a:solidFill>
                <a:latin typeface="Avenir Next LT Pro" panose="020B0504020202020204" pitchFamily="34" charset="0"/>
              </a:rPr>
              <a:t>(TAUP2023)078</a:t>
            </a:r>
          </a:p>
        </p:txBody>
      </p:sp>
      <p:sp>
        <p:nvSpPr>
          <p:cNvPr id="8" name="TextBox 7">
            <a:extLst>
              <a:ext uri="{FF2B5EF4-FFF2-40B4-BE49-F238E27FC236}">
                <a16:creationId xmlns:a16="http://schemas.microsoft.com/office/drawing/2014/main" id="{9D18E20D-56AB-3AA1-9A0D-06C2F806BF19}"/>
              </a:ext>
            </a:extLst>
          </p:cNvPr>
          <p:cNvSpPr txBox="1"/>
          <p:nvPr/>
        </p:nvSpPr>
        <p:spPr>
          <a:xfrm>
            <a:off x="6594148" y="930835"/>
            <a:ext cx="6366386" cy="307777"/>
          </a:xfrm>
          <a:prstGeom prst="rect">
            <a:avLst/>
          </a:prstGeom>
          <a:noFill/>
        </p:spPr>
        <p:txBody>
          <a:bodyPr wrap="square">
            <a:spAutoFit/>
          </a:bodyPr>
          <a:lstStyle/>
          <a:p>
            <a:r>
              <a:rPr lang="en-GB" sz="1400" i="1" dirty="0">
                <a:solidFill>
                  <a:schemeClr val="bg1">
                    <a:lumMod val="50000"/>
                  </a:schemeClr>
                </a:solidFill>
                <a:latin typeface="Avenir Next LT Pro" panose="020B0504020202020204" pitchFamily="34" charset="0"/>
              </a:rPr>
              <a:t>D. Cintas et al, Phys. Rev. C 110 (2024) 014613</a:t>
            </a:r>
          </a:p>
        </p:txBody>
      </p:sp>
      <p:sp>
        <p:nvSpPr>
          <p:cNvPr id="20" name="TextBox 19">
            <a:extLst>
              <a:ext uri="{FF2B5EF4-FFF2-40B4-BE49-F238E27FC236}">
                <a16:creationId xmlns:a16="http://schemas.microsoft.com/office/drawing/2014/main" id="{A580A6DB-9D07-459A-A1F8-EF0660F07327}"/>
              </a:ext>
            </a:extLst>
          </p:cNvPr>
          <p:cNvSpPr txBox="1"/>
          <p:nvPr/>
        </p:nvSpPr>
        <p:spPr>
          <a:xfrm>
            <a:off x="321742" y="992845"/>
            <a:ext cx="6620004" cy="369332"/>
          </a:xfrm>
          <a:prstGeom prst="rect">
            <a:avLst/>
          </a:prstGeom>
          <a:noFill/>
        </p:spPr>
        <p:txBody>
          <a:bodyPr wrap="square">
            <a:spAutoFit/>
          </a:bodyPr>
          <a:lstStyle/>
          <a:p>
            <a:pPr marL="0" indent="0" algn="just">
              <a:buFont typeface="Arial" panose="020B0604020202020204" pitchFamily="34" charset="0"/>
              <a:buNone/>
            </a:pPr>
            <a:r>
              <a:rPr lang="en-US" sz="1800" b="1" dirty="0">
                <a:solidFill>
                  <a:schemeClr val="accent1">
                    <a:lumMod val="75000"/>
                  </a:schemeClr>
                </a:solidFill>
                <a:latin typeface="Avenir Next LT Pro" panose="020B0504020202020204" pitchFamily="34" charset="0"/>
              </a:rPr>
              <a:t>Is ANAIS directly comparable with DAMA/LIBRA?</a:t>
            </a:r>
          </a:p>
        </p:txBody>
      </p:sp>
      <p:sp>
        <p:nvSpPr>
          <p:cNvPr id="22" name="TextBox 21">
            <a:extLst>
              <a:ext uri="{FF2B5EF4-FFF2-40B4-BE49-F238E27FC236}">
                <a16:creationId xmlns:a16="http://schemas.microsoft.com/office/drawing/2014/main" id="{57552B3A-D9A3-4275-9F9F-14206A3B875C}"/>
              </a:ext>
            </a:extLst>
          </p:cNvPr>
          <p:cNvSpPr txBox="1"/>
          <p:nvPr/>
        </p:nvSpPr>
        <p:spPr>
          <a:xfrm>
            <a:off x="10894157" y="1723589"/>
            <a:ext cx="882870" cy="369332"/>
          </a:xfrm>
          <a:prstGeom prst="rect">
            <a:avLst/>
          </a:prstGeom>
          <a:noFill/>
        </p:spPr>
        <p:txBody>
          <a:bodyPr wrap="none" rtlCol="0">
            <a:spAutoFit/>
          </a:bodyPr>
          <a:lstStyle/>
          <a:p>
            <a:r>
              <a:rPr lang="es-ES" dirty="0">
                <a:solidFill>
                  <a:srgbClr val="FF0000"/>
                </a:solidFill>
                <a:latin typeface="Avenir Next LT Pro" panose="020B0504020202020204" pitchFamily="34" charset="0"/>
              </a:rPr>
              <a:t>DAMA</a:t>
            </a:r>
            <a:endParaRPr lang="en-GB" dirty="0">
              <a:solidFill>
                <a:srgbClr val="FF0000"/>
              </a:solidFill>
              <a:latin typeface="Avenir Next LT Pro" panose="020B0504020202020204" pitchFamily="34" charset="0"/>
            </a:endParaRPr>
          </a:p>
        </p:txBody>
      </p:sp>
      <p:sp>
        <p:nvSpPr>
          <p:cNvPr id="24" name="TextBox 23">
            <a:extLst>
              <a:ext uri="{FF2B5EF4-FFF2-40B4-BE49-F238E27FC236}">
                <a16:creationId xmlns:a16="http://schemas.microsoft.com/office/drawing/2014/main" id="{FD8666C2-5BB5-42C6-8F02-5DD7FD402255}"/>
              </a:ext>
            </a:extLst>
          </p:cNvPr>
          <p:cNvSpPr txBox="1"/>
          <p:nvPr/>
        </p:nvSpPr>
        <p:spPr>
          <a:xfrm>
            <a:off x="472070" y="4561197"/>
            <a:ext cx="4173190" cy="2031325"/>
          </a:xfrm>
          <a:prstGeom prst="rect">
            <a:avLst/>
          </a:prstGeom>
          <a:noFill/>
          <a:ln w="38100">
            <a:solidFill>
              <a:srgbClr val="1482AC"/>
            </a:solidFill>
          </a:ln>
        </p:spPr>
        <p:txBody>
          <a:bodyPr wrap="square">
            <a:spAutoFit/>
          </a:bodyPr>
          <a:lstStyle/>
          <a:p>
            <a:pPr algn="just"/>
            <a:r>
              <a:rPr lang="en-GB" sz="1400" dirty="0">
                <a:latin typeface="Avenir Next LT Pro" panose="020B0504020202020204" pitchFamily="34" charset="0"/>
              </a:rPr>
              <a:t>QF determination for ANAIS−112 crystals ongoing following two approaches:</a:t>
            </a:r>
          </a:p>
          <a:p>
            <a:pPr algn="just"/>
            <a:endParaRPr lang="en-GB" sz="1400" dirty="0">
              <a:latin typeface="Avenir Next LT Pro" panose="020B0504020202020204" pitchFamily="34" charset="0"/>
            </a:endParaRPr>
          </a:p>
          <a:p>
            <a:pPr marL="285750" indent="-285750" algn="just">
              <a:buFont typeface="Wingdings" panose="05000000000000000000" pitchFamily="2" charset="2"/>
              <a:buChar char="§"/>
            </a:pPr>
            <a:r>
              <a:rPr lang="en-GB" sz="1400" dirty="0">
                <a:latin typeface="Avenir Next LT Pro" panose="020B0504020202020204" pitchFamily="34" charset="0"/>
              </a:rPr>
              <a:t>Direct measurements at TUNL (Duke University, US</a:t>
            </a:r>
            <a:r>
              <a:rPr lang="es-ES" sz="1400" dirty="0">
                <a:latin typeface="Avenir Next LT Pro" panose="020B0504020202020204" pitchFamily="34" charset="0"/>
              </a:rPr>
              <a:t>).</a:t>
            </a:r>
          </a:p>
          <a:p>
            <a:pPr marL="285750" indent="-285750" algn="just">
              <a:buFont typeface="Wingdings" panose="05000000000000000000" pitchFamily="2" charset="2"/>
              <a:buChar char="§"/>
            </a:pPr>
            <a:endParaRPr lang="es-ES" sz="1400" dirty="0">
              <a:latin typeface="Avenir Next LT Pro" panose="020B0504020202020204" pitchFamily="34" charset="0"/>
            </a:endParaRPr>
          </a:p>
          <a:p>
            <a:pPr marL="285750" indent="-285750" algn="just">
              <a:buFont typeface="Wingdings" panose="05000000000000000000" pitchFamily="2" charset="2"/>
              <a:buChar char="§"/>
            </a:pPr>
            <a:r>
              <a:rPr lang="en-GB" sz="1400" dirty="0">
                <a:latin typeface="Avenir Next LT Pro" panose="020B0504020202020204" pitchFamily="34" charset="0"/>
              </a:rPr>
              <a:t>Comparing neutron calibration data taken in ANAIS-112 at LSC with 252Cf source with MC simulation.</a:t>
            </a:r>
            <a:endParaRPr lang="es-ES" sz="1400" dirty="0">
              <a:latin typeface="Avenir Next LT Pro" panose="020B0504020202020204" pitchFamily="34" charset="0"/>
            </a:endParaRPr>
          </a:p>
        </p:txBody>
      </p:sp>
    </p:spTree>
    <p:extLst>
      <p:ext uri="{BB962C8B-B14F-4D97-AF65-F5344CB8AC3E}">
        <p14:creationId xmlns:p14="http://schemas.microsoft.com/office/powerpoint/2010/main" val="3947284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ANAIS-112: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the</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QF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systematic</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10" name="Marcador de contenido 2">
            <a:extLst>
              <a:ext uri="{FF2B5EF4-FFF2-40B4-BE49-F238E27FC236}">
                <a16:creationId xmlns:a16="http://schemas.microsoft.com/office/drawing/2014/main" id="{8C48893B-5B59-46F9-B158-F2095A9E55FB}"/>
              </a:ext>
            </a:extLst>
          </p:cNvPr>
          <p:cNvSpPr txBox="1">
            <a:spLocks/>
          </p:cNvSpPr>
          <p:nvPr/>
        </p:nvSpPr>
        <p:spPr>
          <a:xfrm>
            <a:off x="316726" y="969590"/>
            <a:ext cx="10617973" cy="331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u="sng" dirty="0">
                <a:solidFill>
                  <a:schemeClr val="accent1">
                    <a:lumMod val="75000"/>
                  </a:schemeClr>
                </a:solidFill>
                <a:latin typeface="Avenir Next LT Pro" panose="020B0504020202020204" pitchFamily="34" charset="0"/>
              </a:rPr>
              <a:t>6 year </a:t>
            </a:r>
            <a:r>
              <a:rPr lang="en-US" sz="1600" b="1" dirty="0">
                <a:solidFill>
                  <a:schemeClr val="accent1">
                    <a:lumMod val="75000"/>
                  </a:schemeClr>
                </a:solidFill>
                <a:latin typeface="Avenir Next LT Pro" panose="020B0504020202020204" pitchFamily="34" charset="0"/>
              </a:rPr>
              <a:t>analysis (using BDT filtering protocol): </a:t>
            </a:r>
            <a:r>
              <a:rPr lang="en-US" sz="1600" dirty="0">
                <a:latin typeface="Avenir Next LT Pro" panose="020B0504020202020204" pitchFamily="34" charset="0"/>
              </a:rPr>
              <a:t>background fit to event rate of the nine modules.</a:t>
            </a:r>
            <a:endParaRPr lang="en-US" sz="1600" b="1" dirty="0">
              <a:latin typeface="Avenir Next LT Pro" panose="020B0504020202020204" pitchFamily="34" charset="0"/>
            </a:endParaRPr>
          </a:p>
        </p:txBody>
      </p:sp>
      <p:sp>
        <p:nvSpPr>
          <p:cNvPr id="3" name="Slide Number Placeholder 2">
            <a:extLst>
              <a:ext uri="{FF2B5EF4-FFF2-40B4-BE49-F238E27FC236}">
                <a16:creationId xmlns:a16="http://schemas.microsoft.com/office/drawing/2014/main" id="{A2785C30-C2BE-A6F9-4D06-B515E2F1C791}"/>
              </a:ext>
            </a:extLst>
          </p:cNvPr>
          <p:cNvSpPr>
            <a:spLocks noGrp="1"/>
          </p:cNvSpPr>
          <p:nvPr>
            <p:ph type="sldNum" sz="quarter" idx="12"/>
          </p:nvPr>
        </p:nvSpPr>
        <p:spPr/>
        <p:txBody>
          <a:bodyPr/>
          <a:lstStyle/>
          <a:p>
            <a:fld id="{2FE8697C-D1FD-459D-ACB5-E382E08FA6DA}" type="slidenum">
              <a:rPr lang="es-ES" smtClean="0"/>
              <a:t>21</a:t>
            </a:fld>
            <a:endParaRPr lang="es-ES"/>
          </a:p>
        </p:txBody>
      </p:sp>
      <p:sp>
        <p:nvSpPr>
          <p:cNvPr id="8" name="TextBox 7">
            <a:extLst>
              <a:ext uri="{FF2B5EF4-FFF2-40B4-BE49-F238E27FC236}">
                <a16:creationId xmlns:a16="http://schemas.microsoft.com/office/drawing/2014/main" id="{7225B71A-F4D4-244D-6048-A4E6C7E48DA4}"/>
              </a:ext>
            </a:extLst>
          </p:cNvPr>
          <p:cNvSpPr txBox="1"/>
          <p:nvPr/>
        </p:nvSpPr>
        <p:spPr>
          <a:xfrm>
            <a:off x="10124012" y="5733633"/>
            <a:ext cx="2033433" cy="461665"/>
          </a:xfrm>
          <a:prstGeom prst="rect">
            <a:avLst/>
          </a:prstGeom>
          <a:noFill/>
        </p:spPr>
        <p:txBody>
          <a:bodyPr wrap="square">
            <a:spAutoFit/>
          </a:bodyPr>
          <a:lstStyle/>
          <a:p>
            <a:r>
              <a:rPr lang="fr-FR" sz="1200" i="1" dirty="0">
                <a:solidFill>
                  <a:schemeClr val="bg1">
                    <a:lumMod val="50000"/>
                  </a:schemeClr>
                </a:solidFill>
                <a:latin typeface="Avenir Next LT Pro" panose="020B0504020202020204" pitchFamily="34" charset="0"/>
              </a:rPr>
              <a:t>Publication in </a:t>
            </a:r>
            <a:r>
              <a:rPr lang="fr-FR" sz="1200" i="1" dirty="0" err="1">
                <a:solidFill>
                  <a:schemeClr val="bg1">
                    <a:lumMod val="50000"/>
                  </a:schemeClr>
                </a:solidFill>
                <a:latin typeface="Avenir Next LT Pro" panose="020B0504020202020204" pitchFamily="34" charset="0"/>
              </a:rPr>
              <a:t>preparation</a:t>
            </a:r>
            <a:r>
              <a:rPr lang="fr-FR" sz="1200" i="1" dirty="0">
                <a:solidFill>
                  <a:schemeClr val="bg1">
                    <a:lumMod val="50000"/>
                  </a:schemeClr>
                </a:solidFill>
                <a:latin typeface="Avenir Next LT Pro" panose="020B0504020202020204" pitchFamily="34" charset="0"/>
              </a:rPr>
              <a:t> (</a:t>
            </a:r>
            <a:r>
              <a:rPr lang="fr-FR" sz="1200" i="1" dirty="0" err="1">
                <a:solidFill>
                  <a:schemeClr val="bg1">
                    <a:lumMod val="50000"/>
                  </a:schemeClr>
                </a:solidFill>
                <a:latin typeface="Avenir Next LT Pro" panose="020B0504020202020204" pitchFamily="34" charset="0"/>
              </a:rPr>
              <a:t>internal</a:t>
            </a:r>
            <a:r>
              <a:rPr lang="fr-FR" sz="1200" i="1" dirty="0">
                <a:solidFill>
                  <a:schemeClr val="bg1">
                    <a:lumMod val="50000"/>
                  </a:schemeClr>
                </a:solidFill>
                <a:latin typeface="Avenir Next LT Pro" panose="020B0504020202020204" pitchFamily="34" charset="0"/>
              </a:rPr>
              <a:t> </a:t>
            </a:r>
            <a:r>
              <a:rPr lang="fr-FR" sz="1200" i="1" dirty="0" err="1">
                <a:solidFill>
                  <a:schemeClr val="bg1">
                    <a:lumMod val="50000"/>
                  </a:schemeClr>
                </a:solidFill>
                <a:latin typeface="Avenir Next LT Pro" panose="020B0504020202020204" pitchFamily="34" charset="0"/>
              </a:rPr>
              <a:t>reviewing</a:t>
            </a:r>
            <a:r>
              <a:rPr lang="fr-FR" sz="1200" i="1" dirty="0">
                <a:solidFill>
                  <a:schemeClr val="bg1">
                    <a:lumMod val="50000"/>
                  </a:schemeClr>
                </a:solidFill>
                <a:latin typeface="Avenir Next LT Pro" panose="020B0504020202020204" pitchFamily="34" charset="0"/>
              </a:rPr>
              <a:t>)</a:t>
            </a:r>
            <a:endParaRPr lang="en-GB" sz="1200" i="1" dirty="0">
              <a:solidFill>
                <a:schemeClr val="bg1">
                  <a:lumMod val="50000"/>
                </a:schemeClr>
              </a:solidFill>
              <a:latin typeface="Avenir Next LT Pro" panose="020B0504020202020204" pitchFamily="34" charset="0"/>
            </a:endParaRPr>
          </a:p>
        </p:txBody>
      </p:sp>
      <p:sp>
        <p:nvSpPr>
          <p:cNvPr id="17" name="TextBox 16">
            <a:extLst>
              <a:ext uri="{FF2B5EF4-FFF2-40B4-BE49-F238E27FC236}">
                <a16:creationId xmlns:a16="http://schemas.microsoft.com/office/drawing/2014/main" id="{F47B14C4-D18F-44A0-B54B-73EB9532E843}"/>
              </a:ext>
            </a:extLst>
          </p:cNvPr>
          <p:cNvSpPr txBox="1"/>
          <p:nvPr/>
        </p:nvSpPr>
        <p:spPr>
          <a:xfrm>
            <a:off x="1834001" y="1467813"/>
            <a:ext cx="994926" cy="307777"/>
          </a:xfrm>
          <a:prstGeom prst="rect">
            <a:avLst/>
          </a:prstGeom>
          <a:noFill/>
          <a:ln w="38100">
            <a:solidFill>
              <a:srgbClr val="C00000"/>
            </a:solidFill>
          </a:ln>
        </p:spPr>
        <p:txBody>
          <a:bodyPr wrap="square">
            <a:spAutoFit/>
          </a:bodyPr>
          <a:lstStyle/>
          <a:p>
            <a:pPr algn="ctr"/>
            <a:r>
              <a:rPr lang="fr-FR" sz="1400" b="1" dirty="0">
                <a:latin typeface="Avenir Next LT Pro" panose="020B0504020202020204" pitchFamily="34" charset="0"/>
              </a:rPr>
              <a:t>[2-6] keV</a:t>
            </a:r>
            <a:endParaRPr lang="en-GB" sz="1400" b="1" dirty="0">
              <a:latin typeface="Avenir Next LT Pro" panose="020B0504020202020204" pitchFamily="34" charset="0"/>
            </a:endParaRPr>
          </a:p>
        </p:txBody>
      </p:sp>
      <p:pic>
        <p:nvPicPr>
          <p:cNvPr id="20" name="Picture 19">
            <a:extLst>
              <a:ext uri="{FF2B5EF4-FFF2-40B4-BE49-F238E27FC236}">
                <a16:creationId xmlns:a16="http://schemas.microsoft.com/office/drawing/2014/main" id="{CB1448ED-060B-4686-9CDC-6941E0F15361}"/>
              </a:ext>
            </a:extLst>
          </p:cNvPr>
          <p:cNvPicPr>
            <a:picLocks noChangeAspect="1"/>
          </p:cNvPicPr>
          <p:nvPr/>
        </p:nvPicPr>
        <p:blipFill>
          <a:blip r:embed="rId2"/>
          <a:stretch>
            <a:fillRect/>
          </a:stretch>
        </p:blipFill>
        <p:spPr>
          <a:xfrm>
            <a:off x="101746" y="1987976"/>
            <a:ext cx="4768561" cy="4649677"/>
          </a:xfrm>
          <a:prstGeom prst="rect">
            <a:avLst/>
          </a:prstGeom>
        </p:spPr>
      </p:pic>
      <p:pic>
        <p:nvPicPr>
          <p:cNvPr id="5" name="Picture 4">
            <a:extLst>
              <a:ext uri="{FF2B5EF4-FFF2-40B4-BE49-F238E27FC236}">
                <a16:creationId xmlns:a16="http://schemas.microsoft.com/office/drawing/2014/main" id="{57BF7937-1B23-4417-8DE7-847BEA0751BC}"/>
              </a:ext>
            </a:extLst>
          </p:cNvPr>
          <p:cNvPicPr>
            <a:picLocks noChangeAspect="1"/>
          </p:cNvPicPr>
          <p:nvPr/>
        </p:nvPicPr>
        <p:blipFill>
          <a:blip r:embed="rId3"/>
          <a:stretch>
            <a:fillRect/>
          </a:stretch>
        </p:blipFill>
        <p:spPr>
          <a:xfrm>
            <a:off x="5254209" y="1987976"/>
            <a:ext cx="4768561" cy="4681859"/>
          </a:xfrm>
          <a:prstGeom prst="rect">
            <a:avLst/>
          </a:prstGeom>
        </p:spPr>
      </p:pic>
      <p:sp>
        <p:nvSpPr>
          <p:cNvPr id="13" name="TextBox 12">
            <a:extLst>
              <a:ext uri="{FF2B5EF4-FFF2-40B4-BE49-F238E27FC236}">
                <a16:creationId xmlns:a16="http://schemas.microsoft.com/office/drawing/2014/main" id="{8C1BE2C2-88B0-41F3-827B-D4B919DCA54B}"/>
              </a:ext>
            </a:extLst>
          </p:cNvPr>
          <p:cNvSpPr txBox="1"/>
          <p:nvPr/>
        </p:nvSpPr>
        <p:spPr>
          <a:xfrm>
            <a:off x="7343784" y="1471242"/>
            <a:ext cx="1180862" cy="307777"/>
          </a:xfrm>
          <a:prstGeom prst="rect">
            <a:avLst/>
          </a:prstGeom>
          <a:noFill/>
          <a:ln w="38100">
            <a:solidFill>
              <a:srgbClr val="C00000"/>
            </a:solidFill>
          </a:ln>
        </p:spPr>
        <p:txBody>
          <a:bodyPr wrap="square">
            <a:spAutoFit/>
          </a:bodyPr>
          <a:lstStyle/>
          <a:p>
            <a:pPr algn="ctr"/>
            <a:r>
              <a:rPr lang="fr-FR" sz="1400" b="1" dirty="0">
                <a:latin typeface="Avenir Next LT Pro" panose="020B0504020202020204" pitchFamily="34" charset="0"/>
              </a:rPr>
              <a:t>[1.3-4] keV</a:t>
            </a:r>
            <a:endParaRPr lang="en-GB" sz="1400" b="1" dirty="0">
              <a:latin typeface="Avenir Next LT Pro" panose="020B0504020202020204" pitchFamily="34" charset="0"/>
            </a:endParaRPr>
          </a:p>
        </p:txBody>
      </p:sp>
      <p:cxnSp>
        <p:nvCxnSpPr>
          <p:cNvPr id="7" name="Straight Arrow Connector 6">
            <a:extLst>
              <a:ext uri="{FF2B5EF4-FFF2-40B4-BE49-F238E27FC236}">
                <a16:creationId xmlns:a16="http://schemas.microsoft.com/office/drawing/2014/main" id="{8CC6D1D6-62D6-40FB-8628-86C392F58F25}"/>
              </a:ext>
            </a:extLst>
          </p:cNvPr>
          <p:cNvCxnSpPr>
            <a:cxnSpLocks/>
            <a:stCxn id="17" idx="3"/>
            <a:endCxn id="19" idx="1"/>
          </p:cNvCxnSpPr>
          <p:nvPr/>
        </p:nvCxnSpPr>
        <p:spPr>
          <a:xfrm>
            <a:off x="2828927" y="1621702"/>
            <a:ext cx="50482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3D14687-2E59-4B48-A743-EAC5D6DFD550}"/>
              </a:ext>
            </a:extLst>
          </p:cNvPr>
          <p:cNvSpPr txBox="1"/>
          <p:nvPr/>
        </p:nvSpPr>
        <p:spPr>
          <a:xfrm>
            <a:off x="3333750" y="1360092"/>
            <a:ext cx="3610210" cy="523220"/>
          </a:xfrm>
          <a:prstGeom prst="rect">
            <a:avLst/>
          </a:prstGeom>
          <a:noFill/>
          <a:ln w="38100">
            <a:solidFill>
              <a:srgbClr val="C00000"/>
            </a:solidFill>
          </a:ln>
        </p:spPr>
        <p:txBody>
          <a:bodyPr wrap="square">
            <a:spAutoFit/>
          </a:bodyPr>
          <a:lstStyle/>
          <a:p>
            <a:pPr algn="ctr"/>
            <a:r>
              <a:rPr lang="fr-FR" sz="1400" dirty="0" err="1">
                <a:latin typeface="Avenir Next LT Pro" panose="020B0504020202020204" pitchFamily="34" charset="0"/>
              </a:rPr>
              <a:t>Considering</a:t>
            </a:r>
            <a:r>
              <a:rPr lang="fr-FR" sz="1400" dirty="0">
                <a:latin typeface="Avenir Next LT Pro" panose="020B0504020202020204" pitchFamily="34" charset="0"/>
              </a:rPr>
              <a:t> for ANAIS the QF </a:t>
            </a:r>
            <a:r>
              <a:rPr lang="fr-FR" sz="1400" dirty="0" err="1">
                <a:latin typeface="Avenir Next LT Pro" panose="020B0504020202020204" pitchFamily="34" charset="0"/>
              </a:rPr>
              <a:t>given</a:t>
            </a:r>
            <a:r>
              <a:rPr lang="fr-FR" sz="1400" dirty="0">
                <a:latin typeface="Avenir Next LT Pro" panose="020B0504020202020204" pitchFamily="34" charset="0"/>
              </a:rPr>
              <a:t> by TUNL </a:t>
            </a:r>
            <a:r>
              <a:rPr lang="fr-FR" sz="1400" dirty="0" err="1">
                <a:latin typeface="Avenir Next LT Pro" panose="020B0504020202020204" pitchFamily="34" charset="0"/>
              </a:rPr>
              <a:t>measurements</a:t>
            </a:r>
            <a:endParaRPr lang="en-GB" sz="1400" dirty="0">
              <a:latin typeface="Avenir Next LT Pro" panose="020B0504020202020204" pitchFamily="34" charset="0"/>
            </a:endParaRPr>
          </a:p>
        </p:txBody>
      </p:sp>
      <p:cxnSp>
        <p:nvCxnSpPr>
          <p:cNvPr id="23" name="Straight Arrow Connector 22">
            <a:extLst>
              <a:ext uri="{FF2B5EF4-FFF2-40B4-BE49-F238E27FC236}">
                <a16:creationId xmlns:a16="http://schemas.microsoft.com/office/drawing/2014/main" id="{91AF8564-EE2F-43B6-81C3-DFB16F9E3E54}"/>
              </a:ext>
            </a:extLst>
          </p:cNvPr>
          <p:cNvCxnSpPr>
            <a:cxnSpLocks/>
            <a:stCxn id="19" idx="3"/>
            <a:endCxn id="13" idx="1"/>
          </p:cNvCxnSpPr>
          <p:nvPr/>
        </p:nvCxnSpPr>
        <p:spPr>
          <a:xfrm>
            <a:off x="6943960" y="1621702"/>
            <a:ext cx="399824" cy="342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F71DDD8-B6EC-47F9-BA21-8391F3E36257}"/>
              </a:ext>
            </a:extLst>
          </p:cNvPr>
          <p:cNvSpPr txBox="1"/>
          <p:nvPr/>
        </p:nvSpPr>
        <p:spPr>
          <a:xfrm>
            <a:off x="9973844" y="3260800"/>
            <a:ext cx="2124322" cy="738664"/>
          </a:xfrm>
          <a:prstGeom prst="rect">
            <a:avLst/>
          </a:prstGeom>
          <a:noFill/>
          <a:ln w="28575">
            <a:solidFill>
              <a:srgbClr val="C00000"/>
            </a:solidFill>
          </a:ln>
        </p:spPr>
        <p:txBody>
          <a:bodyPr wrap="square" rtlCol="0">
            <a:spAutoFit/>
          </a:bodyPr>
          <a:lstStyle/>
          <a:p>
            <a:r>
              <a:rPr lang="es-ES" sz="1400" dirty="0">
                <a:latin typeface="Avenir Next LT Pro" panose="020B0504020202020204" pitchFamily="34" charset="0"/>
              </a:rPr>
              <a:t>Compatible </a:t>
            </a:r>
            <a:r>
              <a:rPr lang="es-ES" sz="1400" dirty="0" err="1">
                <a:latin typeface="Avenir Next LT Pro" panose="020B0504020202020204" pitchFamily="34" charset="0"/>
              </a:rPr>
              <a:t>results</a:t>
            </a:r>
            <a:r>
              <a:rPr lang="es-ES" sz="1400" dirty="0">
                <a:latin typeface="Avenir Next LT Pro" panose="020B0504020202020204" pitchFamily="34" charset="0"/>
              </a:rPr>
              <a:t> in </a:t>
            </a:r>
            <a:r>
              <a:rPr lang="es-ES" sz="1400" dirty="0" err="1">
                <a:latin typeface="Avenir Next LT Pro" panose="020B0504020202020204" pitchFamily="34" charset="0"/>
              </a:rPr>
              <a:t>both</a:t>
            </a:r>
            <a:r>
              <a:rPr lang="es-ES" sz="1400" dirty="0">
                <a:latin typeface="Avenir Next LT Pro" panose="020B0504020202020204" pitchFamily="34" charset="0"/>
              </a:rPr>
              <a:t> cases </a:t>
            </a:r>
            <a:r>
              <a:rPr lang="es-ES" sz="1400" dirty="0" err="1">
                <a:latin typeface="Avenir Next LT Pro" panose="020B0504020202020204" pitchFamily="34" charset="0"/>
              </a:rPr>
              <a:t>with</a:t>
            </a:r>
            <a:r>
              <a:rPr lang="es-ES" sz="1400" dirty="0">
                <a:latin typeface="Avenir Next LT Pro" panose="020B0504020202020204" pitchFamily="34" charset="0"/>
              </a:rPr>
              <a:t> </a:t>
            </a:r>
            <a:r>
              <a:rPr lang="es-ES" sz="1400" dirty="0" err="1">
                <a:latin typeface="Avenir Next LT Pro" panose="020B0504020202020204" pitchFamily="34" charset="0"/>
              </a:rPr>
              <a:t>the</a:t>
            </a:r>
            <a:r>
              <a:rPr lang="es-ES" sz="1400" dirty="0">
                <a:latin typeface="Avenir Next LT Pro" panose="020B0504020202020204" pitchFamily="34" charset="0"/>
              </a:rPr>
              <a:t> </a:t>
            </a:r>
            <a:r>
              <a:rPr lang="es-ES" sz="1400" dirty="0" err="1">
                <a:latin typeface="Avenir Next LT Pro" panose="020B0504020202020204" pitchFamily="34" charset="0"/>
              </a:rPr>
              <a:t>absence</a:t>
            </a:r>
            <a:r>
              <a:rPr lang="es-ES" sz="1400" dirty="0">
                <a:latin typeface="Avenir Next LT Pro" panose="020B0504020202020204" pitchFamily="34" charset="0"/>
              </a:rPr>
              <a:t> </a:t>
            </a:r>
            <a:r>
              <a:rPr lang="es-ES" sz="1400" dirty="0" err="1">
                <a:latin typeface="Avenir Next LT Pro" panose="020B0504020202020204" pitchFamily="34" charset="0"/>
              </a:rPr>
              <a:t>of</a:t>
            </a:r>
            <a:r>
              <a:rPr lang="es-ES" sz="1400" dirty="0">
                <a:latin typeface="Avenir Next LT Pro" panose="020B0504020202020204" pitchFamily="34" charset="0"/>
              </a:rPr>
              <a:t> </a:t>
            </a:r>
            <a:r>
              <a:rPr lang="es-ES" sz="1400" dirty="0" err="1">
                <a:latin typeface="Avenir Next LT Pro" panose="020B0504020202020204" pitchFamily="34" charset="0"/>
              </a:rPr>
              <a:t>modulation</a:t>
            </a:r>
            <a:r>
              <a:rPr lang="es-ES" sz="1400" dirty="0">
                <a:latin typeface="Avenir Next LT Pro" panose="020B0504020202020204" pitchFamily="34" charset="0"/>
              </a:rPr>
              <a:t>.</a:t>
            </a:r>
          </a:p>
        </p:txBody>
      </p:sp>
      <p:sp>
        <p:nvSpPr>
          <p:cNvPr id="29" name="TextBox 28">
            <a:extLst>
              <a:ext uri="{FF2B5EF4-FFF2-40B4-BE49-F238E27FC236}">
                <a16:creationId xmlns:a16="http://schemas.microsoft.com/office/drawing/2014/main" id="{CEC7438C-6780-46A8-B5F5-FC7E36401673}"/>
              </a:ext>
            </a:extLst>
          </p:cNvPr>
          <p:cNvSpPr txBox="1"/>
          <p:nvPr/>
        </p:nvSpPr>
        <p:spPr>
          <a:xfrm>
            <a:off x="8781879" y="1252369"/>
            <a:ext cx="3375566" cy="738664"/>
          </a:xfrm>
          <a:prstGeom prst="rect">
            <a:avLst/>
          </a:prstGeom>
          <a:noFill/>
        </p:spPr>
        <p:txBody>
          <a:bodyPr wrap="square" rtlCol="0">
            <a:spAutoFit/>
          </a:bodyPr>
          <a:lstStyle/>
          <a:p>
            <a:r>
              <a:rPr lang="es-ES" sz="1400" dirty="0" err="1">
                <a:latin typeface="Avenir Next LT Pro" panose="020B0504020202020204" pitchFamily="34" charset="0"/>
              </a:rPr>
              <a:t>Corresponding</a:t>
            </a:r>
            <a:r>
              <a:rPr lang="es-ES" sz="1400" dirty="0">
                <a:latin typeface="Avenir Next LT Pro" panose="020B0504020202020204" pitchFamily="34" charset="0"/>
              </a:rPr>
              <a:t> </a:t>
            </a:r>
            <a:r>
              <a:rPr lang="es-ES" sz="1400" dirty="0" err="1">
                <a:latin typeface="Avenir Next LT Pro" panose="020B0504020202020204" pitchFamily="34" charset="0"/>
              </a:rPr>
              <a:t>energy</a:t>
            </a:r>
            <a:r>
              <a:rPr lang="es-ES" sz="1400" dirty="0">
                <a:latin typeface="Avenir Next LT Pro" panose="020B0504020202020204" pitchFamily="34" charset="0"/>
              </a:rPr>
              <a:t> </a:t>
            </a:r>
            <a:r>
              <a:rPr lang="es-ES" sz="1400" dirty="0" err="1">
                <a:latin typeface="Avenir Next LT Pro" panose="020B0504020202020204" pitchFamily="34" charset="0"/>
              </a:rPr>
              <a:t>range</a:t>
            </a:r>
            <a:r>
              <a:rPr lang="es-ES" sz="1400" dirty="0">
                <a:latin typeface="Avenir Next LT Pro" panose="020B0504020202020204" pitchFamily="34" charset="0"/>
              </a:rPr>
              <a:t> in ANAIS </a:t>
            </a:r>
            <a:r>
              <a:rPr lang="es-ES" sz="1400" dirty="0" err="1">
                <a:latin typeface="Avenir Next LT Pro" panose="020B0504020202020204" pitchFamily="34" charset="0"/>
              </a:rPr>
              <a:t>for</a:t>
            </a:r>
            <a:r>
              <a:rPr lang="es-ES" sz="1400" dirty="0">
                <a:latin typeface="Avenir Next LT Pro" panose="020B0504020202020204" pitchFamily="34" charset="0"/>
              </a:rPr>
              <a:t> nuclear </a:t>
            </a:r>
            <a:r>
              <a:rPr lang="es-ES" sz="1400" dirty="0" err="1">
                <a:latin typeface="Avenir Next LT Pro" panose="020B0504020202020204" pitchFamily="34" charset="0"/>
              </a:rPr>
              <a:t>recoils</a:t>
            </a:r>
            <a:r>
              <a:rPr lang="es-ES" sz="1400" dirty="0">
                <a:latin typeface="Avenir Next LT Pro" panose="020B0504020202020204" pitchFamily="34" charset="0"/>
              </a:rPr>
              <a:t> in </a:t>
            </a:r>
            <a:r>
              <a:rPr lang="es-ES" sz="1400" dirty="0" err="1">
                <a:latin typeface="Avenir Next LT Pro" panose="020B0504020202020204" pitchFamily="34" charset="0"/>
              </a:rPr>
              <a:t>the</a:t>
            </a:r>
            <a:r>
              <a:rPr lang="es-ES" sz="1400" dirty="0">
                <a:latin typeface="Avenir Next LT Pro" panose="020B0504020202020204" pitchFamily="34" charset="0"/>
              </a:rPr>
              <a:t> 2-6 </a:t>
            </a:r>
            <a:r>
              <a:rPr lang="es-ES" sz="1400" dirty="0" err="1">
                <a:latin typeface="Avenir Next LT Pro" panose="020B0504020202020204" pitchFamily="34" charset="0"/>
              </a:rPr>
              <a:t>keV</a:t>
            </a:r>
            <a:r>
              <a:rPr lang="es-ES" sz="1400" dirty="0">
                <a:latin typeface="Avenir Next LT Pro" panose="020B0504020202020204" pitchFamily="34" charset="0"/>
              </a:rPr>
              <a:t> </a:t>
            </a:r>
            <a:r>
              <a:rPr lang="es-ES" sz="1400" dirty="0" err="1">
                <a:latin typeface="Avenir Next LT Pro" panose="020B0504020202020204" pitchFamily="34" charset="0"/>
              </a:rPr>
              <a:t>range</a:t>
            </a:r>
            <a:r>
              <a:rPr lang="es-ES" sz="1400" dirty="0">
                <a:latin typeface="Avenir Next LT Pro" panose="020B0504020202020204" pitchFamily="34" charset="0"/>
              </a:rPr>
              <a:t> in DAMA/LIBRA.</a:t>
            </a:r>
          </a:p>
        </p:txBody>
      </p:sp>
      <p:cxnSp>
        <p:nvCxnSpPr>
          <p:cNvPr id="30" name="Straight Arrow Connector 29">
            <a:extLst>
              <a:ext uri="{FF2B5EF4-FFF2-40B4-BE49-F238E27FC236}">
                <a16:creationId xmlns:a16="http://schemas.microsoft.com/office/drawing/2014/main" id="{0DE30737-1F5F-4D62-A4A2-FA748FF75C7D}"/>
              </a:ext>
            </a:extLst>
          </p:cNvPr>
          <p:cNvCxnSpPr>
            <a:cxnSpLocks/>
            <a:stCxn id="13" idx="3"/>
            <a:endCxn id="29" idx="1"/>
          </p:cNvCxnSpPr>
          <p:nvPr/>
        </p:nvCxnSpPr>
        <p:spPr>
          <a:xfrm flipV="1">
            <a:off x="8524646" y="1621701"/>
            <a:ext cx="257233" cy="343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Arrow: Right 37">
            <a:extLst>
              <a:ext uri="{FF2B5EF4-FFF2-40B4-BE49-F238E27FC236}">
                <a16:creationId xmlns:a16="http://schemas.microsoft.com/office/drawing/2014/main" id="{EF2DD02B-1697-4932-B99F-62B1E766AC3A}"/>
              </a:ext>
            </a:extLst>
          </p:cNvPr>
          <p:cNvSpPr/>
          <p:nvPr/>
        </p:nvSpPr>
        <p:spPr>
          <a:xfrm>
            <a:off x="4743451" y="4328905"/>
            <a:ext cx="455274" cy="33834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Picture 2" descr="New PNG para descargar gratis">
            <a:extLst>
              <a:ext uri="{FF2B5EF4-FFF2-40B4-BE49-F238E27FC236}">
                <a16:creationId xmlns:a16="http://schemas.microsoft.com/office/drawing/2014/main" id="{C9AEC8DA-154D-1E17-611A-56889CFF63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27" y="157951"/>
            <a:ext cx="1176185" cy="1176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53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ANAIS-112: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ongoing</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work</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33" name="Marcador de contenido 2">
            <a:extLst>
              <a:ext uri="{FF2B5EF4-FFF2-40B4-BE49-F238E27FC236}">
                <a16:creationId xmlns:a16="http://schemas.microsoft.com/office/drawing/2014/main" id="{D59A8A1E-F7E2-4EB7-A113-2F548258D83E}"/>
              </a:ext>
            </a:extLst>
          </p:cNvPr>
          <p:cNvSpPr txBox="1">
            <a:spLocks/>
          </p:cNvSpPr>
          <p:nvPr/>
        </p:nvSpPr>
        <p:spPr>
          <a:xfrm>
            <a:off x="316726" y="1120458"/>
            <a:ext cx="11794158" cy="55666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accent1">
                    <a:lumMod val="75000"/>
                  </a:schemeClr>
                </a:solidFill>
                <a:latin typeface="Avenir Next LT Pro" panose="020B0504020202020204" pitchFamily="34" charset="0"/>
              </a:rPr>
              <a:t>ANOD </a:t>
            </a:r>
            <a:r>
              <a:rPr lang="en-US" sz="1800" dirty="0">
                <a:solidFill>
                  <a:schemeClr val="accent1">
                    <a:lumMod val="75000"/>
                  </a:schemeClr>
                </a:solidFill>
                <a:latin typeface="Avenir Next LT Pro" panose="020B0504020202020204" pitchFamily="34" charset="0"/>
              </a:rPr>
              <a:t>(</a:t>
            </a:r>
            <a:r>
              <a:rPr lang="en-US" sz="1800" u="sng" dirty="0">
                <a:solidFill>
                  <a:schemeClr val="accent1">
                    <a:lumMod val="75000"/>
                  </a:schemeClr>
                </a:solidFill>
                <a:latin typeface="Avenir Next LT Pro" panose="020B0504020202020204" pitchFamily="34" charset="0"/>
              </a:rPr>
              <a:t>A</a:t>
            </a:r>
            <a:r>
              <a:rPr lang="en-US" sz="1800" dirty="0">
                <a:solidFill>
                  <a:schemeClr val="accent1">
                    <a:lumMod val="75000"/>
                  </a:schemeClr>
                </a:solidFill>
                <a:latin typeface="Avenir Next LT Pro" panose="020B0504020202020204" pitchFamily="34" charset="0"/>
              </a:rPr>
              <a:t>nais </a:t>
            </a:r>
            <a:r>
              <a:rPr lang="en-US" sz="1800" u="sng" dirty="0">
                <a:solidFill>
                  <a:schemeClr val="accent1">
                    <a:lumMod val="75000"/>
                  </a:schemeClr>
                </a:solidFill>
                <a:latin typeface="Avenir Next LT Pro" panose="020B0504020202020204" pitchFamily="34" charset="0"/>
              </a:rPr>
              <a:t>NO</a:t>
            </a:r>
            <a:r>
              <a:rPr lang="en-US" sz="1800" dirty="0">
                <a:solidFill>
                  <a:schemeClr val="accent1">
                    <a:lumMod val="75000"/>
                  </a:schemeClr>
                </a:solidFill>
                <a:latin typeface="Avenir Next LT Pro" panose="020B0504020202020204" pitchFamily="34" charset="0"/>
              </a:rPr>
              <a:t> </a:t>
            </a:r>
            <a:r>
              <a:rPr lang="en-US" sz="1800" u="sng" dirty="0">
                <a:solidFill>
                  <a:schemeClr val="accent1">
                    <a:lumMod val="75000"/>
                  </a:schemeClr>
                </a:solidFill>
                <a:latin typeface="Avenir Next LT Pro" panose="020B0504020202020204" pitchFamily="34" charset="0"/>
              </a:rPr>
              <a:t>D</a:t>
            </a:r>
            <a:r>
              <a:rPr lang="en-US" sz="1800" dirty="0">
                <a:solidFill>
                  <a:schemeClr val="accent1">
                    <a:lumMod val="75000"/>
                  </a:schemeClr>
                </a:solidFill>
                <a:latin typeface="Avenir Next LT Pro" panose="020B0504020202020204" pitchFamily="34" charset="0"/>
              </a:rPr>
              <a:t>ead time)</a:t>
            </a:r>
          </a:p>
          <a:p>
            <a:pPr>
              <a:buFont typeface="Wingdings" panose="05000000000000000000" pitchFamily="2" charset="2"/>
              <a:buChar char="§"/>
            </a:pPr>
            <a:r>
              <a:rPr lang="en-US" sz="1800" dirty="0">
                <a:latin typeface="Avenir Next LT Pro" panose="020B0504020202020204" pitchFamily="34" charset="0"/>
              </a:rPr>
              <a:t>New parallel DAQ system in ANAIS-112 (CAEN DT5730).</a:t>
            </a:r>
          </a:p>
          <a:p>
            <a:pPr>
              <a:buFont typeface="Wingdings" panose="05000000000000000000" pitchFamily="2" charset="2"/>
              <a:buChar char="§"/>
            </a:pPr>
            <a:r>
              <a:rPr lang="en-US" sz="1800" dirty="0">
                <a:latin typeface="Avenir Next LT Pro" panose="020B0504020202020204" pitchFamily="34" charset="0"/>
              </a:rPr>
              <a:t>Bigger digitization window: 1.25 µs </a:t>
            </a:r>
            <a:r>
              <a:rPr lang="es-ES" sz="1800" dirty="0">
                <a:latin typeface="Avenir Next LT Pro" panose="020B0504020202020204" pitchFamily="34" charset="0"/>
                <a:ea typeface="Calibri" panose="020F0502020204030204" pitchFamily="34" charset="0"/>
                <a:cs typeface="Calibri" panose="020F0502020204030204" pitchFamily="34" charset="0"/>
              </a:rPr>
              <a:t>→ 8 </a:t>
            </a:r>
            <a:r>
              <a:rPr lang="en-US" sz="1800" dirty="0">
                <a:latin typeface="Avenir Next LT Pro" panose="020B0504020202020204" pitchFamily="34" charset="0"/>
              </a:rPr>
              <a:t>µs.</a:t>
            </a:r>
            <a:r>
              <a:rPr lang="es-ES" sz="1800" dirty="0">
                <a:latin typeface="Avenir Next LT Pro" panose="020B0504020202020204" pitchFamily="34" charset="0"/>
                <a:ea typeface="Calibri" panose="020F0502020204030204" pitchFamily="34" charset="0"/>
                <a:cs typeface="Calibri" panose="020F0502020204030204" pitchFamily="34" charset="0"/>
              </a:rPr>
              <a:t> </a:t>
            </a:r>
          </a:p>
          <a:p>
            <a:pPr>
              <a:buFont typeface="Wingdings" panose="05000000000000000000" pitchFamily="2" charset="2"/>
              <a:buChar char="§"/>
            </a:pPr>
            <a:r>
              <a:rPr lang="es-ES" sz="1800" dirty="0" err="1">
                <a:latin typeface="Avenir Next LT Pro" panose="020B0504020202020204" pitchFamily="34" charset="0"/>
                <a:cs typeface="Calibri" panose="020F0502020204030204" pitchFamily="34" charset="0"/>
              </a:rPr>
              <a:t>For</a:t>
            </a:r>
            <a:r>
              <a:rPr lang="es-ES" sz="1800" dirty="0">
                <a:latin typeface="Avenir Next LT Pro" panose="020B0504020202020204" pitchFamily="34" charset="0"/>
                <a:cs typeface="Calibri" panose="020F0502020204030204" pitchFamily="34" charset="0"/>
              </a:rPr>
              <a:t> </a:t>
            </a:r>
            <a:r>
              <a:rPr lang="es-ES" sz="1800" dirty="0" err="1">
                <a:latin typeface="Avenir Next LT Pro" panose="020B0504020202020204" pitchFamily="34" charset="0"/>
                <a:cs typeface="Calibri" panose="020F0502020204030204" pitchFamily="34" charset="0"/>
              </a:rPr>
              <a:t>the</a:t>
            </a:r>
            <a:r>
              <a:rPr lang="es-ES" sz="1800" dirty="0">
                <a:latin typeface="Avenir Next LT Pro" panose="020B0504020202020204" pitchFamily="34" charset="0"/>
                <a:cs typeface="Calibri" panose="020F0502020204030204" pitchFamily="34" charset="0"/>
              </a:rPr>
              <a:t> </a:t>
            </a:r>
            <a:r>
              <a:rPr lang="es-ES" sz="1800" dirty="0" err="1">
                <a:latin typeface="Avenir Next LT Pro" panose="020B0504020202020204" pitchFamily="34" charset="0"/>
                <a:cs typeface="Calibri" panose="020F0502020204030204" pitchFamily="34" charset="0"/>
              </a:rPr>
              <a:t>moment</a:t>
            </a:r>
            <a:r>
              <a:rPr lang="es-ES" sz="1800" dirty="0">
                <a:latin typeface="Avenir Next LT Pro" panose="020B0504020202020204" pitchFamily="34" charset="0"/>
                <a:cs typeface="Calibri" panose="020F0502020204030204" pitchFamily="34" charset="0"/>
              </a:rPr>
              <a:t>, </a:t>
            </a:r>
            <a:r>
              <a:rPr lang="es-ES" sz="1800" dirty="0" err="1">
                <a:latin typeface="Avenir Next LT Pro" panose="020B0504020202020204" pitchFamily="34" charset="0"/>
                <a:cs typeface="Calibri" panose="020F0502020204030204" pitchFamily="34" charset="0"/>
              </a:rPr>
              <a:t>we</a:t>
            </a:r>
            <a:r>
              <a:rPr lang="es-ES" sz="1800" dirty="0">
                <a:latin typeface="Avenir Next LT Pro" panose="020B0504020202020204" pitchFamily="34" charset="0"/>
                <a:cs typeface="Calibri" panose="020F0502020204030204" pitchFamily="34" charset="0"/>
              </a:rPr>
              <a:t> </a:t>
            </a:r>
            <a:r>
              <a:rPr lang="es-ES" sz="1800" dirty="0" err="1">
                <a:latin typeface="Avenir Next LT Pro" panose="020B0504020202020204" pitchFamily="34" charset="0"/>
                <a:cs typeface="Calibri" panose="020F0502020204030204" pitchFamily="34" charset="0"/>
              </a:rPr>
              <a:t>have</a:t>
            </a:r>
            <a:r>
              <a:rPr lang="es-ES" sz="1800" dirty="0">
                <a:latin typeface="Avenir Next LT Pro" panose="020B0504020202020204" pitchFamily="34" charset="0"/>
                <a:cs typeface="Calibri" panose="020F0502020204030204" pitchFamily="34" charset="0"/>
              </a:rPr>
              <a:t> </a:t>
            </a:r>
            <a:r>
              <a:rPr lang="es-ES" sz="1800" dirty="0" err="1">
                <a:latin typeface="Avenir Next LT Pro" panose="020B0504020202020204" pitchFamily="34" charset="0"/>
                <a:cs typeface="Calibri" panose="020F0502020204030204" pitchFamily="34" charset="0"/>
              </a:rPr>
              <a:t>been</a:t>
            </a:r>
            <a:r>
              <a:rPr lang="es-ES" sz="1800" dirty="0">
                <a:latin typeface="Avenir Next LT Pro" panose="020B0504020202020204" pitchFamily="34" charset="0"/>
                <a:cs typeface="Calibri" panose="020F0502020204030204" pitchFamily="34" charset="0"/>
              </a:rPr>
              <a:t> </a:t>
            </a:r>
            <a:r>
              <a:rPr lang="es-ES" sz="1800" dirty="0" err="1">
                <a:latin typeface="Avenir Next LT Pro" panose="020B0504020202020204" pitchFamily="34" charset="0"/>
                <a:cs typeface="Calibri" panose="020F0502020204030204" pitchFamily="34" charset="0"/>
              </a:rPr>
              <a:t>reading</a:t>
            </a:r>
            <a:r>
              <a:rPr lang="es-ES" sz="1800" dirty="0">
                <a:latin typeface="Avenir Next LT Pro" panose="020B0504020202020204" pitchFamily="34" charset="0"/>
                <a:cs typeface="Calibri" panose="020F0502020204030204" pitchFamily="34" charset="0"/>
              </a:rPr>
              <a:t> </a:t>
            </a:r>
            <a:r>
              <a:rPr lang="es-ES" sz="1800" dirty="0" err="1">
                <a:latin typeface="Avenir Next LT Pro" panose="020B0504020202020204" pitchFamily="34" charset="0"/>
                <a:cs typeface="Calibri" panose="020F0502020204030204" pitchFamily="34" charset="0"/>
              </a:rPr>
              <a:t>only</a:t>
            </a:r>
            <a:r>
              <a:rPr lang="es-ES" sz="1800" dirty="0">
                <a:latin typeface="Avenir Next LT Pro" panose="020B0504020202020204" pitchFamily="34" charset="0"/>
                <a:cs typeface="Calibri" panose="020F0502020204030204" pitchFamily="34" charset="0"/>
              </a:rPr>
              <a:t> 4 modules (8 </a:t>
            </a:r>
            <a:r>
              <a:rPr lang="es-ES" sz="1800" dirty="0" err="1">
                <a:latin typeface="Avenir Next LT Pro" panose="020B0504020202020204" pitchFamily="34" charset="0"/>
                <a:cs typeface="Calibri" panose="020F0502020204030204" pitchFamily="34" charset="0"/>
              </a:rPr>
              <a:t>channels</a:t>
            </a:r>
            <a:r>
              <a:rPr lang="es-ES" sz="1800" dirty="0">
                <a:latin typeface="Avenir Next LT Pro" panose="020B0504020202020204" pitchFamily="34" charset="0"/>
                <a:cs typeface="Calibri" panose="020F0502020204030204" pitchFamily="34" charset="0"/>
              </a:rPr>
              <a:t>) </a:t>
            </a:r>
            <a:r>
              <a:rPr lang="es-ES" sz="1800" dirty="0">
                <a:latin typeface="Avenir Next LT Pro" panose="020B0504020202020204" pitchFamily="34" charset="0"/>
                <a:ea typeface="Calibri" panose="020F0502020204030204" pitchFamily="34" charset="0"/>
                <a:cs typeface="Calibri" panose="020F0502020204030204" pitchFamily="34" charset="0"/>
              </a:rPr>
              <a:t>→ </a:t>
            </a:r>
            <a:r>
              <a:rPr lang="en-US" sz="1800" dirty="0">
                <a:latin typeface="Avenir Next LT Pro" panose="020B0504020202020204" pitchFamily="34" charset="0"/>
                <a:ea typeface="Calibri" panose="020F0502020204030204" pitchFamily="34" charset="0"/>
                <a:cs typeface="Calibri" panose="020F0502020204030204" pitchFamily="34" charset="0"/>
              </a:rPr>
              <a:t>we expect to improve the identification of anomalous scintillation events and then, increase our sensitivity.</a:t>
            </a:r>
          </a:p>
          <a:p>
            <a:pPr>
              <a:buFont typeface="Wingdings" panose="05000000000000000000" pitchFamily="2" charset="2"/>
              <a:buChar char="§"/>
            </a:pPr>
            <a:endParaRPr lang="es-ES" sz="1800" dirty="0">
              <a:latin typeface="Avenir Next LT Pro" panose="020B0504020202020204" pitchFamily="34" charset="0"/>
              <a:cs typeface="Calibri" panose="020F0502020204030204" pitchFamily="34" charset="0"/>
            </a:endParaRPr>
          </a:p>
          <a:p>
            <a:pPr>
              <a:buFont typeface="Wingdings" panose="05000000000000000000" pitchFamily="2" charset="2"/>
              <a:buChar char="§"/>
            </a:pPr>
            <a:endParaRPr lang="es-ES" sz="1800" dirty="0">
              <a:latin typeface="Avenir Next LT Pro" panose="020B0504020202020204" pitchFamily="34" charset="0"/>
              <a:cs typeface="Calibri" panose="020F0502020204030204" pitchFamily="34" charset="0"/>
            </a:endParaRPr>
          </a:p>
          <a:p>
            <a:pPr>
              <a:buFont typeface="Wingdings" panose="05000000000000000000" pitchFamily="2" charset="2"/>
              <a:buChar char="§"/>
            </a:pPr>
            <a:endParaRPr lang="es-ES" sz="1800" dirty="0">
              <a:latin typeface="Avenir Next LT Pro" panose="020B0504020202020204" pitchFamily="34" charset="0"/>
              <a:cs typeface="Calibri" panose="020F0502020204030204" pitchFamily="34" charset="0"/>
            </a:endParaRPr>
          </a:p>
          <a:p>
            <a:pPr>
              <a:buFont typeface="Wingdings" panose="05000000000000000000" pitchFamily="2" charset="2"/>
              <a:buChar char="§"/>
            </a:pPr>
            <a:endParaRPr lang="es-ES" sz="1800" dirty="0">
              <a:latin typeface="Avenir Next LT Pro" panose="020B0504020202020204" pitchFamily="34" charset="0"/>
              <a:cs typeface="Calibri" panose="020F0502020204030204" pitchFamily="34" charset="0"/>
            </a:endParaRPr>
          </a:p>
          <a:p>
            <a:pPr>
              <a:buFont typeface="Wingdings" panose="05000000000000000000" pitchFamily="2" charset="2"/>
              <a:buChar char="§"/>
            </a:pPr>
            <a:endParaRPr lang="es-ES" sz="1800" dirty="0">
              <a:latin typeface="Avenir Next LT Pro" panose="020B0504020202020204" pitchFamily="34" charset="0"/>
              <a:cs typeface="Calibri" panose="020F0502020204030204" pitchFamily="34" charset="0"/>
            </a:endParaRPr>
          </a:p>
          <a:p>
            <a:pPr>
              <a:buFont typeface="Wingdings" panose="05000000000000000000" pitchFamily="2" charset="2"/>
              <a:buChar char="§"/>
            </a:pPr>
            <a:endParaRPr lang="es-ES" sz="1800" dirty="0">
              <a:latin typeface="Avenir Next LT Pro" panose="020B0504020202020204" pitchFamily="34" charset="0"/>
              <a:cs typeface="Calibri" panose="020F0502020204030204" pitchFamily="34" charset="0"/>
            </a:endParaRPr>
          </a:p>
          <a:p>
            <a:pPr>
              <a:buFont typeface="Wingdings" panose="05000000000000000000" pitchFamily="2" charset="2"/>
              <a:buChar char="§"/>
            </a:pPr>
            <a:endParaRPr lang="es-ES" sz="1800" dirty="0">
              <a:latin typeface="Avenir Next LT Pro" panose="020B0504020202020204" pitchFamily="34" charset="0"/>
              <a:cs typeface="Calibri" panose="020F0502020204030204" pitchFamily="34" charset="0"/>
            </a:endParaRPr>
          </a:p>
          <a:p>
            <a:pPr>
              <a:buFont typeface="Wingdings" panose="05000000000000000000" pitchFamily="2" charset="2"/>
              <a:buChar char="§"/>
            </a:pPr>
            <a:endParaRPr lang="en-US" sz="1800" dirty="0">
              <a:latin typeface="Avenir Next LT Pro" panose="020B0504020202020204" pitchFamily="34" charset="0"/>
            </a:endParaRPr>
          </a:p>
          <a:p>
            <a:pPr>
              <a:buFont typeface="Wingdings" panose="05000000000000000000" pitchFamily="2" charset="2"/>
              <a:buChar char="§"/>
            </a:pPr>
            <a:r>
              <a:rPr lang="en-US" sz="1800" dirty="0">
                <a:latin typeface="Avenir Next LT Pro" panose="020B0504020202020204" pitchFamily="34" charset="0"/>
              </a:rPr>
              <a:t>A new digitizer with 32 channels (CAEN  VX2730) that will allow us to digitize the full detector (9 modules) and the blank module has been installed yesterday.</a:t>
            </a:r>
          </a:p>
        </p:txBody>
      </p:sp>
      <p:pic>
        <p:nvPicPr>
          <p:cNvPr id="13" name="Picture 12">
            <a:extLst>
              <a:ext uri="{FF2B5EF4-FFF2-40B4-BE49-F238E27FC236}">
                <a16:creationId xmlns:a16="http://schemas.microsoft.com/office/drawing/2014/main" id="{2F43E41D-6954-3A9B-04C7-4D7D73C73DF2}"/>
              </a:ext>
            </a:extLst>
          </p:cNvPr>
          <p:cNvPicPr>
            <a:picLocks noChangeAspect="1"/>
          </p:cNvPicPr>
          <p:nvPr/>
        </p:nvPicPr>
        <p:blipFill>
          <a:blip r:embed="rId2"/>
          <a:stretch>
            <a:fillRect/>
          </a:stretch>
        </p:blipFill>
        <p:spPr>
          <a:xfrm>
            <a:off x="493486" y="2999455"/>
            <a:ext cx="8439625" cy="2733749"/>
          </a:xfrm>
          <a:prstGeom prst="rect">
            <a:avLst/>
          </a:prstGeom>
        </p:spPr>
      </p:pic>
      <p:sp>
        <p:nvSpPr>
          <p:cNvPr id="14" name="TextBox 13">
            <a:extLst>
              <a:ext uri="{FF2B5EF4-FFF2-40B4-BE49-F238E27FC236}">
                <a16:creationId xmlns:a16="http://schemas.microsoft.com/office/drawing/2014/main" id="{F25600AE-2439-79EE-379F-FCEA4481F0F4}"/>
              </a:ext>
            </a:extLst>
          </p:cNvPr>
          <p:cNvSpPr txBox="1"/>
          <p:nvPr/>
        </p:nvSpPr>
        <p:spPr>
          <a:xfrm>
            <a:off x="3363892" y="3977680"/>
            <a:ext cx="1261374" cy="954107"/>
          </a:xfrm>
          <a:prstGeom prst="rect">
            <a:avLst/>
          </a:prstGeom>
          <a:solidFill>
            <a:schemeClr val="bg1"/>
          </a:solidFill>
          <a:ln w="28575">
            <a:solidFill>
              <a:srgbClr val="FFC000"/>
            </a:solidFill>
          </a:ln>
        </p:spPr>
        <p:txBody>
          <a:bodyPr wrap="square" rtlCol="0">
            <a:spAutoFit/>
          </a:bodyPr>
          <a:lstStyle/>
          <a:p>
            <a:pPr algn="ctr"/>
            <a:r>
              <a:rPr lang="es-ES" sz="1400" dirty="0" err="1">
                <a:latin typeface="Avenir Next LT Pro" panose="020B0504020202020204" pitchFamily="34" charset="0"/>
              </a:rPr>
              <a:t>Scintillation</a:t>
            </a:r>
            <a:r>
              <a:rPr lang="es-ES" sz="1400" dirty="0">
                <a:latin typeface="Avenir Next LT Pro" panose="020B0504020202020204" pitchFamily="34" charset="0"/>
              </a:rPr>
              <a:t> </a:t>
            </a:r>
          </a:p>
          <a:p>
            <a:pPr algn="ctr"/>
            <a:r>
              <a:rPr lang="es-ES" sz="1400" dirty="0">
                <a:latin typeface="Avenir Next LT Pro" panose="020B0504020202020204" pitchFamily="34" charset="0"/>
              </a:rPr>
              <a:t>+ </a:t>
            </a:r>
          </a:p>
          <a:p>
            <a:pPr algn="ctr"/>
            <a:r>
              <a:rPr lang="es-ES" sz="1400" dirty="0" err="1">
                <a:latin typeface="Avenir Next LT Pro" panose="020B0504020202020204" pitchFamily="34" charset="0"/>
              </a:rPr>
              <a:t>Assymetric</a:t>
            </a:r>
            <a:r>
              <a:rPr lang="es-ES" sz="1400" dirty="0">
                <a:latin typeface="Avenir Next LT Pro" panose="020B0504020202020204" pitchFamily="34" charset="0"/>
              </a:rPr>
              <a:t> </a:t>
            </a:r>
            <a:r>
              <a:rPr lang="es-ES" sz="1400" dirty="0" err="1">
                <a:latin typeface="Avenir Next LT Pro" panose="020B0504020202020204" pitchFamily="34" charset="0"/>
              </a:rPr>
              <a:t>noise</a:t>
            </a:r>
            <a:r>
              <a:rPr lang="es-ES" sz="1400" dirty="0">
                <a:latin typeface="Avenir Next LT Pro" panose="020B0504020202020204" pitchFamily="34" charset="0"/>
              </a:rPr>
              <a:t> </a:t>
            </a:r>
            <a:r>
              <a:rPr lang="es-ES" sz="1400" dirty="0" err="1">
                <a:latin typeface="Avenir Next LT Pro" panose="020B0504020202020204" pitchFamily="34" charset="0"/>
              </a:rPr>
              <a:t>events</a:t>
            </a:r>
            <a:endParaRPr lang="en-GB" sz="1400" dirty="0">
              <a:latin typeface="Avenir Next LT Pro" panose="020B0504020202020204" pitchFamily="34" charset="0"/>
            </a:endParaRPr>
          </a:p>
        </p:txBody>
      </p:sp>
      <p:sp>
        <p:nvSpPr>
          <p:cNvPr id="16" name="TextBox 15">
            <a:extLst>
              <a:ext uri="{FF2B5EF4-FFF2-40B4-BE49-F238E27FC236}">
                <a16:creationId xmlns:a16="http://schemas.microsoft.com/office/drawing/2014/main" id="{EEBAD185-1FBF-891F-B699-29A975412144}"/>
              </a:ext>
            </a:extLst>
          </p:cNvPr>
          <p:cNvSpPr txBox="1"/>
          <p:nvPr/>
        </p:nvSpPr>
        <p:spPr>
          <a:xfrm>
            <a:off x="5167539" y="4212440"/>
            <a:ext cx="1179995" cy="307777"/>
          </a:xfrm>
          <a:prstGeom prst="rect">
            <a:avLst/>
          </a:prstGeom>
          <a:solidFill>
            <a:schemeClr val="bg1"/>
          </a:solidFill>
          <a:ln w="28575">
            <a:solidFill>
              <a:srgbClr val="00B0F0"/>
            </a:solidFill>
          </a:ln>
        </p:spPr>
        <p:txBody>
          <a:bodyPr wrap="square" rtlCol="0">
            <a:spAutoFit/>
          </a:bodyPr>
          <a:lstStyle/>
          <a:p>
            <a:pPr algn="ctr"/>
            <a:r>
              <a:rPr lang="es-ES" sz="1400" dirty="0" err="1">
                <a:latin typeface="Avenir Next LT Pro" panose="020B0504020202020204" pitchFamily="34" charset="0"/>
              </a:rPr>
              <a:t>Scintillation</a:t>
            </a:r>
            <a:endParaRPr lang="es-ES" sz="1400" dirty="0">
              <a:latin typeface="Avenir Next LT Pro" panose="020B0504020202020204" pitchFamily="34" charset="0"/>
            </a:endParaRPr>
          </a:p>
        </p:txBody>
      </p:sp>
      <p:sp>
        <p:nvSpPr>
          <p:cNvPr id="17" name="TextBox 16">
            <a:extLst>
              <a:ext uri="{FF2B5EF4-FFF2-40B4-BE49-F238E27FC236}">
                <a16:creationId xmlns:a16="http://schemas.microsoft.com/office/drawing/2014/main" id="{45E9C98F-7BF1-803D-0A58-5507656FC5EA}"/>
              </a:ext>
            </a:extLst>
          </p:cNvPr>
          <p:cNvSpPr txBox="1"/>
          <p:nvPr/>
        </p:nvSpPr>
        <p:spPr>
          <a:xfrm>
            <a:off x="8059185" y="4623918"/>
            <a:ext cx="1261374" cy="523220"/>
          </a:xfrm>
          <a:prstGeom prst="rect">
            <a:avLst/>
          </a:prstGeom>
          <a:solidFill>
            <a:schemeClr val="bg1"/>
          </a:solidFill>
          <a:ln w="28575">
            <a:solidFill>
              <a:srgbClr val="FF0000"/>
            </a:solidFill>
          </a:ln>
        </p:spPr>
        <p:txBody>
          <a:bodyPr wrap="square" rtlCol="0">
            <a:spAutoFit/>
          </a:bodyPr>
          <a:lstStyle/>
          <a:p>
            <a:pPr algn="ctr"/>
            <a:r>
              <a:rPr lang="es-ES" sz="1400" dirty="0" err="1">
                <a:latin typeface="Avenir Next LT Pro" panose="020B0504020202020204" pitchFamily="34" charset="0"/>
              </a:rPr>
              <a:t>Assymetric</a:t>
            </a:r>
            <a:r>
              <a:rPr lang="es-ES" sz="1400" dirty="0">
                <a:latin typeface="Avenir Next LT Pro" panose="020B0504020202020204" pitchFamily="34" charset="0"/>
              </a:rPr>
              <a:t> </a:t>
            </a:r>
            <a:r>
              <a:rPr lang="es-ES" sz="1400" dirty="0" err="1">
                <a:latin typeface="Avenir Next LT Pro" panose="020B0504020202020204" pitchFamily="34" charset="0"/>
              </a:rPr>
              <a:t>noise</a:t>
            </a:r>
            <a:r>
              <a:rPr lang="es-ES" sz="1400" dirty="0">
                <a:latin typeface="Avenir Next LT Pro" panose="020B0504020202020204" pitchFamily="34" charset="0"/>
              </a:rPr>
              <a:t> </a:t>
            </a:r>
            <a:r>
              <a:rPr lang="es-ES" sz="1400" dirty="0" err="1">
                <a:latin typeface="Avenir Next LT Pro" panose="020B0504020202020204" pitchFamily="34" charset="0"/>
              </a:rPr>
              <a:t>events</a:t>
            </a:r>
            <a:endParaRPr lang="en-GB" sz="1400" dirty="0">
              <a:latin typeface="Avenir Next LT Pro" panose="020B0504020202020204" pitchFamily="34" charset="0"/>
            </a:endParaRPr>
          </a:p>
        </p:txBody>
      </p:sp>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64FF9458-A252-4F2A-A244-15C25C72510F}"/>
                  </a:ext>
                </a:extLst>
              </p:cNvPr>
              <p:cNvSpPr txBox="1"/>
              <p:nvPr/>
            </p:nvSpPr>
            <p:spPr>
              <a:xfrm>
                <a:off x="9518177" y="3551481"/>
                <a:ext cx="1966277" cy="6319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𝑃</m:t>
                      </m:r>
                      <m:r>
                        <a:rPr lang="es-ES" b="0" i="1" smtClean="0">
                          <a:latin typeface="Cambria Math" panose="02040503050406030204" pitchFamily="18" charset="0"/>
                        </a:rPr>
                        <m:t>1=</m:t>
                      </m:r>
                      <m:f>
                        <m:fPr>
                          <m:ctrlPr>
                            <a:rPr lang="es-ES" b="0" i="1" smtClean="0">
                              <a:latin typeface="Cambria Math" panose="02040503050406030204" pitchFamily="18" charset="0"/>
                            </a:rPr>
                          </m:ctrlPr>
                        </m:fPr>
                        <m:num>
                          <m:nary>
                            <m:naryPr>
                              <m:chr m:val="∑"/>
                              <m:ctrlPr>
                                <a:rPr lang="es-ES" b="0" i="1" smtClean="0">
                                  <a:latin typeface="Cambria Math" panose="02040503050406030204" pitchFamily="18" charset="0"/>
                                </a:rPr>
                              </m:ctrlPr>
                            </m:naryPr>
                            <m:sub>
                              <m:r>
                                <m:rPr>
                                  <m:brk m:alnAt="23"/>
                                </m:rPr>
                                <a:rPr lang="es-ES" b="0" i="1" smtClean="0">
                                  <a:latin typeface="Cambria Math" panose="02040503050406030204" pitchFamily="18" charset="0"/>
                                </a:rPr>
                                <m:t>1</m:t>
                              </m:r>
                              <m:r>
                                <a:rPr lang="es-ES" b="0" i="1" smtClean="0">
                                  <a:latin typeface="Cambria Math" panose="02040503050406030204" pitchFamily="18" charset="0"/>
                                </a:rPr>
                                <m:t>00 </m:t>
                              </m:r>
                              <m:r>
                                <a:rPr lang="es-ES" b="0" i="1" smtClean="0">
                                  <a:latin typeface="Cambria Math" panose="02040503050406030204" pitchFamily="18" charset="0"/>
                                </a:rPr>
                                <m:t>𝑛𝑠</m:t>
                              </m:r>
                            </m:sub>
                            <m:sup>
                              <m:r>
                                <a:rPr lang="es-ES" b="0" i="1" smtClean="0">
                                  <a:latin typeface="Cambria Math" panose="02040503050406030204" pitchFamily="18" charset="0"/>
                                </a:rPr>
                                <m:t>600 </m:t>
                              </m:r>
                              <m:r>
                                <a:rPr lang="es-ES" b="0" i="1" smtClean="0">
                                  <a:latin typeface="Cambria Math" panose="02040503050406030204" pitchFamily="18" charset="0"/>
                                </a:rPr>
                                <m:t>𝑛𝑠</m:t>
                              </m:r>
                            </m:sup>
                            <m:e>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𝑖</m:t>
                                  </m:r>
                                </m:sub>
                              </m:sSub>
                            </m:e>
                          </m:nary>
                        </m:num>
                        <m:den>
                          <m:nary>
                            <m:naryPr>
                              <m:chr m:val="∑"/>
                              <m:ctrlPr>
                                <a:rPr lang="es-ES" i="1">
                                  <a:latin typeface="Cambria Math" panose="02040503050406030204" pitchFamily="18" charset="0"/>
                                </a:rPr>
                              </m:ctrlPr>
                            </m:naryPr>
                            <m:sub>
                              <m:r>
                                <a:rPr lang="es-ES" i="1">
                                  <a:latin typeface="Cambria Math" panose="02040503050406030204" pitchFamily="18" charset="0"/>
                                </a:rPr>
                                <m:t>0 </m:t>
                              </m:r>
                              <m:r>
                                <a:rPr lang="es-ES" i="1">
                                  <a:latin typeface="Cambria Math" panose="02040503050406030204" pitchFamily="18" charset="0"/>
                                </a:rPr>
                                <m:t>𝑛𝑠</m:t>
                              </m:r>
                            </m:sub>
                            <m:sup>
                              <m:r>
                                <a:rPr lang="es-ES" i="1">
                                  <a:latin typeface="Cambria Math" panose="02040503050406030204" pitchFamily="18" charset="0"/>
                                </a:rPr>
                                <m:t>600 </m:t>
                              </m:r>
                              <m:r>
                                <a:rPr lang="es-ES" i="1">
                                  <a:latin typeface="Cambria Math" panose="02040503050406030204" pitchFamily="18" charset="0"/>
                                </a:rPr>
                                <m:t>𝑛𝑠</m:t>
                              </m:r>
                            </m:sup>
                            <m:e>
                              <m:sSub>
                                <m:sSubPr>
                                  <m:ctrlPr>
                                    <a:rPr lang="es-ES" i="1">
                                      <a:latin typeface="Cambria Math" panose="02040503050406030204" pitchFamily="18" charset="0"/>
                                    </a:rPr>
                                  </m:ctrlPr>
                                </m:sSubPr>
                                <m:e>
                                  <m:r>
                                    <a:rPr lang="es-ES" i="1">
                                      <a:latin typeface="Cambria Math" panose="02040503050406030204" pitchFamily="18" charset="0"/>
                                    </a:rPr>
                                    <m:t>𝐴</m:t>
                                  </m:r>
                                </m:e>
                                <m:sub>
                                  <m:r>
                                    <a:rPr lang="es-ES" i="1">
                                      <a:latin typeface="Cambria Math" panose="02040503050406030204" pitchFamily="18" charset="0"/>
                                    </a:rPr>
                                    <m:t>𝑖</m:t>
                                  </m:r>
                                </m:sub>
                              </m:sSub>
                            </m:e>
                          </m:nary>
                        </m:den>
                      </m:f>
                    </m:oMath>
                  </m:oMathPara>
                </a14:m>
                <a:endParaRPr lang="es-ES" dirty="0"/>
              </a:p>
            </p:txBody>
          </p:sp>
        </mc:Choice>
        <mc:Fallback xmlns="">
          <p:sp>
            <p:nvSpPr>
              <p:cNvPr id="18" name="CuadroTexto 17">
                <a:extLst>
                  <a:ext uri="{FF2B5EF4-FFF2-40B4-BE49-F238E27FC236}">
                    <a16:creationId xmlns:a16="http://schemas.microsoft.com/office/drawing/2014/main" id="{64FF9458-A252-4F2A-A244-15C25C72510F}"/>
                  </a:ext>
                </a:extLst>
              </p:cNvPr>
              <p:cNvSpPr txBox="1">
                <a:spLocks noRot="1" noChangeAspect="1" noMove="1" noResize="1" noEditPoints="1" noAdjustHandles="1" noChangeArrowheads="1" noChangeShapeType="1" noTextEdit="1"/>
              </p:cNvSpPr>
              <p:nvPr/>
            </p:nvSpPr>
            <p:spPr>
              <a:xfrm>
                <a:off x="9518177" y="3551481"/>
                <a:ext cx="1966277" cy="631904"/>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75FF3DC4-1C3C-743E-A2C7-6516598421DD}"/>
                  </a:ext>
                </a:extLst>
              </p:cNvPr>
              <p:cNvSpPr txBox="1"/>
              <p:nvPr/>
            </p:nvSpPr>
            <p:spPr>
              <a:xfrm>
                <a:off x="9513799" y="4395120"/>
                <a:ext cx="1966277" cy="6204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𝜇</m:t>
                          </m:r>
                        </m:e>
                        <m:sub>
                          <m:r>
                            <a:rPr lang="es-ES" b="0" i="1" smtClean="0">
                              <a:latin typeface="Cambria Math" panose="02040503050406030204" pitchFamily="18" charset="0"/>
                            </a:rPr>
                            <m:t>𝑝</m:t>
                          </m:r>
                        </m:sub>
                      </m:sSub>
                      <m:r>
                        <a:rPr lang="es-ES" b="0" i="1" smtClean="0">
                          <a:latin typeface="Cambria Math" panose="02040503050406030204" pitchFamily="18" charset="0"/>
                        </a:rPr>
                        <m:t>=</m:t>
                      </m:r>
                      <m:f>
                        <m:fPr>
                          <m:ctrlPr>
                            <a:rPr lang="es-ES" b="0" i="1" smtClean="0">
                              <a:latin typeface="Cambria Math" panose="02040503050406030204" pitchFamily="18" charset="0"/>
                            </a:rPr>
                          </m:ctrlPr>
                        </m:fPr>
                        <m:num>
                          <m:nary>
                            <m:naryPr>
                              <m:chr m:val="∑"/>
                              <m:supHide m:val="on"/>
                              <m:ctrlPr>
                                <a:rPr lang="es-ES" b="0" i="1" smtClean="0">
                                  <a:latin typeface="Cambria Math" panose="02040503050406030204" pitchFamily="18" charset="0"/>
                                </a:rPr>
                              </m:ctrlPr>
                            </m:naryPr>
                            <m:sub>
                              <m:r>
                                <m:rPr>
                                  <m:brk m:alnAt="7"/>
                                </m:rPr>
                                <a:rPr lang="es-ES" b="0" i="1" smtClean="0">
                                  <a:latin typeface="Cambria Math" panose="02040503050406030204" pitchFamily="18" charset="0"/>
                                </a:rPr>
                                <m:t>𝑝</m:t>
                              </m:r>
                            </m:sub>
                            <m:sup/>
                            <m:e>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𝑝</m:t>
                                  </m:r>
                                </m:sub>
                              </m:sSub>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𝑡</m:t>
                                  </m:r>
                                </m:e>
                                <m:sub>
                                  <m:r>
                                    <a:rPr lang="es-ES" b="0" i="1" smtClean="0">
                                      <a:latin typeface="Cambria Math" panose="02040503050406030204" pitchFamily="18" charset="0"/>
                                    </a:rPr>
                                    <m:t>𝑝</m:t>
                                  </m:r>
                                </m:sub>
                              </m:sSub>
                            </m:e>
                          </m:nary>
                        </m:num>
                        <m:den>
                          <m:nary>
                            <m:naryPr>
                              <m:chr m:val="∑"/>
                              <m:supHide m:val="on"/>
                              <m:ctrlPr>
                                <a:rPr lang="es-ES" i="1" smtClean="0">
                                  <a:latin typeface="Cambria Math" panose="02040503050406030204" pitchFamily="18" charset="0"/>
                                </a:rPr>
                              </m:ctrlPr>
                            </m:naryPr>
                            <m:sub>
                              <m:r>
                                <m:rPr>
                                  <m:brk m:alnAt="7"/>
                                </m:rPr>
                                <a:rPr lang="es-ES" i="1">
                                  <a:latin typeface="Cambria Math" panose="02040503050406030204" pitchFamily="18" charset="0"/>
                                </a:rPr>
                                <m:t>𝑝</m:t>
                              </m:r>
                            </m:sub>
                            <m:sup/>
                            <m:e>
                              <m:sSub>
                                <m:sSubPr>
                                  <m:ctrlPr>
                                    <a:rPr lang="es-ES" i="1">
                                      <a:latin typeface="Cambria Math" panose="02040503050406030204" pitchFamily="18" charset="0"/>
                                    </a:rPr>
                                  </m:ctrlPr>
                                </m:sSubPr>
                                <m:e>
                                  <m:r>
                                    <a:rPr lang="es-ES" i="1">
                                      <a:latin typeface="Cambria Math" panose="02040503050406030204" pitchFamily="18" charset="0"/>
                                    </a:rPr>
                                    <m:t>𝐴</m:t>
                                  </m:r>
                                </m:e>
                                <m:sub>
                                  <m:r>
                                    <a:rPr lang="es-ES" i="1">
                                      <a:latin typeface="Cambria Math" panose="02040503050406030204" pitchFamily="18" charset="0"/>
                                    </a:rPr>
                                    <m:t>𝑝</m:t>
                                  </m:r>
                                </m:sub>
                              </m:sSub>
                            </m:e>
                          </m:nary>
                        </m:den>
                      </m:f>
                    </m:oMath>
                  </m:oMathPara>
                </a14:m>
                <a:endParaRPr lang="es-ES" dirty="0"/>
              </a:p>
            </p:txBody>
          </p:sp>
        </mc:Choice>
        <mc:Fallback xmlns="">
          <p:sp>
            <p:nvSpPr>
              <p:cNvPr id="19" name="CuadroTexto 18">
                <a:extLst>
                  <a:ext uri="{FF2B5EF4-FFF2-40B4-BE49-F238E27FC236}">
                    <a16:creationId xmlns:a16="http://schemas.microsoft.com/office/drawing/2014/main" id="{75FF3DC4-1C3C-743E-A2C7-6516598421DD}"/>
                  </a:ext>
                </a:extLst>
              </p:cNvPr>
              <p:cNvSpPr txBox="1">
                <a:spLocks noRot="1" noChangeAspect="1" noMove="1" noResize="1" noEditPoints="1" noAdjustHandles="1" noChangeArrowheads="1" noChangeShapeType="1" noTextEdit="1"/>
              </p:cNvSpPr>
              <p:nvPr/>
            </p:nvSpPr>
            <p:spPr>
              <a:xfrm>
                <a:off x="9513799" y="4395120"/>
                <a:ext cx="1966277" cy="620491"/>
              </a:xfrm>
              <a:prstGeom prst="rect">
                <a:avLst/>
              </a:prstGeom>
              <a:blipFill>
                <a:blip r:embed="rId4"/>
                <a:stretch>
                  <a:fillRect b="-980"/>
                </a:stretch>
              </a:blipFill>
            </p:spPr>
            <p:txBody>
              <a:bodyPr/>
              <a:lstStyle/>
              <a:p>
                <a:r>
                  <a:rPr lang="en-GB">
                    <a:noFill/>
                  </a:rPr>
                  <a:t> </a:t>
                </a:r>
              </a:p>
            </p:txBody>
          </p:sp>
        </mc:Fallback>
      </mc:AlternateContent>
      <p:sp>
        <p:nvSpPr>
          <p:cNvPr id="20" name="TextBox 19">
            <a:extLst>
              <a:ext uri="{FF2B5EF4-FFF2-40B4-BE49-F238E27FC236}">
                <a16:creationId xmlns:a16="http://schemas.microsoft.com/office/drawing/2014/main" id="{D0663B78-B09E-72F0-EAD8-70367DD8970C}"/>
              </a:ext>
            </a:extLst>
          </p:cNvPr>
          <p:cNvSpPr txBox="1"/>
          <p:nvPr/>
        </p:nvSpPr>
        <p:spPr>
          <a:xfrm>
            <a:off x="9393267" y="3121223"/>
            <a:ext cx="2268303" cy="307777"/>
          </a:xfrm>
          <a:prstGeom prst="rect">
            <a:avLst/>
          </a:prstGeom>
          <a:solidFill>
            <a:schemeClr val="bg1"/>
          </a:solidFill>
          <a:ln w="28575">
            <a:noFill/>
          </a:ln>
        </p:spPr>
        <p:txBody>
          <a:bodyPr wrap="square" rtlCol="0">
            <a:spAutoFit/>
          </a:bodyPr>
          <a:lstStyle/>
          <a:p>
            <a:pPr algn="ctr"/>
            <a:r>
              <a:rPr lang="es-ES" sz="1400" b="1" dirty="0">
                <a:latin typeface="Avenir Next LT Pro" panose="020B0504020202020204" pitchFamily="34" charset="0"/>
              </a:rPr>
              <a:t>Pulse </a:t>
            </a:r>
            <a:r>
              <a:rPr lang="es-ES" sz="1400" b="1" dirty="0" err="1">
                <a:latin typeface="Avenir Next LT Pro" panose="020B0504020202020204" pitchFamily="34" charset="0"/>
              </a:rPr>
              <a:t>shape</a:t>
            </a:r>
            <a:r>
              <a:rPr lang="es-ES" sz="1400" b="1" dirty="0">
                <a:latin typeface="Avenir Next LT Pro" panose="020B0504020202020204" pitchFamily="34" charset="0"/>
              </a:rPr>
              <a:t> </a:t>
            </a:r>
            <a:r>
              <a:rPr lang="es-ES" sz="1400" b="1" dirty="0" err="1">
                <a:latin typeface="Avenir Next LT Pro" panose="020B0504020202020204" pitchFamily="34" charset="0"/>
              </a:rPr>
              <a:t>parameters</a:t>
            </a:r>
            <a:endParaRPr lang="es-ES" sz="1400" b="1" dirty="0">
              <a:latin typeface="Avenir Next LT Pro" panose="020B0504020202020204" pitchFamily="34" charset="0"/>
            </a:endParaRPr>
          </a:p>
        </p:txBody>
      </p:sp>
      <p:sp>
        <p:nvSpPr>
          <p:cNvPr id="21" name="Slide Number Placeholder 20">
            <a:extLst>
              <a:ext uri="{FF2B5EF4-FFF2-40B4-BE49-F238E27FC236}">
                <a16:creationId xmlns:a16="http://schemas.microsoft.com/office/drawing/2014/main" id="{BAF36A0A-A4CB-AA68-66F0-B6CE4D6825DA}"/>
              </a:ext>
            </a:extLst>
          </p:cNvPr>
          <p:cNvSpPr>
            <a:spLocks noGrp="1"/>
          </p:cNvSpPr>
          <p:nvPr>
            <p:ph type="sldNum" sz="quarter" idx="12"/>
          </p:nvPr>
        </p:nvSpPr>
        <p:spPr/>
        <p:txBody>
          <a:bodyPr/>
          <a:lstStyle/>
          <a:p>
            <a:fld id="{2FE8697C-D1FD-459D-ACB5-E382E08FA6DA}" type="slidenum">
              <a:rPr lang="es-ES" smtClean="0"/>
              <a:t>22</a:t>
            </a:fld>
            <a:endParaRPr lang="es-ES"/>
          </a:p>
        </p:txBody>
      </p:sp>
      <p:pic>
        <p:nvPicPr>
          <p:cNvPr id="1026" name="Picture 2" descr="New PNG para descargar gratis">
            <a:extLst>
              <a:ext uri="{FF2B5EF4-FFF2-40B4-BE49-F238E27FC236}">
                <a16:creationId xmlns:a16="http://schemas.microsoft.com/office/drawing/2014/main" id="{055425AB-52CF-4151-B2BA-9AD678C2DC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5993006"/>
            <a:ext cx="910837" cy="91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07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8D08F44-C302-A794-0EF0-52726BB15B0A}"/>
              </a:ext>
            </a:extLst>
          </p:cNvPr>
          <p:cNvPicPr>
            <a:picLocks noChangeAspect="1"/>
          </p:cNvPicPr>
          <p:nvPr/>
        </p:nvPicPr>
        <p:blipFill>
          <a:blip r:embed="rId3"/>
          <a:srcRect b="5508"/>
          <a:stretch/>
        </p:blipFill>
        <p:spPr>
          <a:xfrm>
            <a:off x="6820322" y="3550084"/>
            <a:ext cx="5061519" cy="3167652"/>
          </a:xfrm>
          <a:prstGeom prst="rect">
            <a:avLst/>
          </a:prstGeom>
        </p:spPr>
      </p:pic>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ANAIS-112: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ongoing</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work</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33" name="Marcador de contenido 2">
            <a:extLst>
              <a:ext uri="{FF2B5EF4-FFF2-40B4-BE49-F238E27FC236}">
                <a16:creationId xmlns:a16="http://schemas.microsoft.com/office/drawing/2014/main" id="{D59A8A1E-F7E2-4EB7-A113-2F548258D83E}"/>
              </a:ext>
            </a:extLst>
          </p:cNvPr>
          <p:cNvSpPr txBox="1">
            <a:spLocks/>
          </p:cNvSpPr>
          <p:nvPr/>
        </p:nvSpPr>
        <p:spPr>
          <a:xfrm>
            <a:off x="316726" y="1120459"/>
            <a:ext cx="4825545" cy="2338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accent1">
                    <a:lumMod val="75000"/>
                  </a:schemeClr>
                </a:solidFill>
                <a:latin typeface="Avenir Next LT Pro" panose="020B0504020202020204" pitchFamily="34" charset="0"/>
              </a:rPr>
              <a:t>Improving the background model</a:t>
            </a:r>
          </a:p>
          <a:p>
            <a:pPr>
              <a:buFont typeface="Wingdings" panose="05000000000000000000" pitchFamily="2" charset="2"/>
              <a:buChar char="§"/>
            </a:pPr>
            <a:r>
              <a:rPr lang="en-US" sz="1800" dirty="0">
                <a:latin typeface="Avenir Next LT Pro" panose="020B0504020202020204" pitchFamily="34" charset="0"/>
              </a:rPr>
              <a:t>Having a good model of the background of the experiment is a key point in the analysis of the modulation signal.</a:t>
            </a:r>
          </a:p>
          <a:p>
            <a:pPr>
              <a:buFont typeface="Wingdings" panose="05000000000000000000" pitchFamily="2" charset="2"/>
              <a:buChar char="§"/>
            </a:pPr>
            <a:endParaRPr lang="en-US" sz="1800" dirty="0">
              <a:latin typeface="Avenir Next LT Pro" panose="020B0504020202020204" pitchFamily="34" charset="0"/>
            </a:endParaRPr>
          </a:p>
          <a:p>
            <a:pPr>
              <a:buFont typeface="Wingdings" panose="05000000000000000000" pitchFamily="2" charset="2"/>
              <a:buChar char="§"/>
            </a:pPr>
            <a:r>
              <a:rPr lang="en-US" sz="1800" dirty="0">
                <a:latin typeface="Avenir Next LT Pro" panose="020B0504020202020204" pitchFamily="34" charset="0"/>
              </a:rPr>
              <a:t>First background model based on MC simulations using Geant4.</a:t>
            </a:r>
          </a:p>
          <a:p>
            <a:pPr>
              <a:buFont typeface="Wingdings" panose="05000000000000000000" pitchFamily="2" charset="2"/>
              <a:buChar char="§"/>
            </a:pPr>
            <a:endParaRPr lang="en-US" sz="1800" dirty="0">
              <a:latin typeface="Avenir Next LT Pro" panose="020B0504020202020204" pitchFamily="34" charset="0"/>
            </a:endParaRPr>
          </a:p>
          <a:p>
            <a:pPr>
              <a:buFont typeface="Wingdings" panose="05000000000000000000" pitchFamily="2" charset="2"/>
              <a:buChar char="§"/>
            </a:pPr>
            <a:endParaRPr lang="en-US" sz="1800" dirty="0">
              <a:latin typeface="Avenir Next LT Pro" panose="020B0504020202020204" pitchFamily="34" charset="0"/>
            </a:endParaRPr>
          </a:p>
        </p:txBody>
      </p:sp>
      <p:pic>
        <p:nvPicPr>
          <p:cNvPr id="3" name="Imagen 23">
            <a:extLst>
              <a:ext uri="{FF2B5EF4-FFF2-40B4-BE49-F238E27FC236}">
                <a16:creationId xmlns:a16="http://schemas.microsoft.com/office/drawing/2014/main" id="{7F160EC2-05D5-CE94-4B07-3798516E7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8165" y="1176016"/>
            <a:ext cx="3421849" cy="2409503"/>
          </a:xfrm>
          <a:prstGeom prst="rect">
            <a:avLst/>
          </a:prstGeom>
        </p:spPr>
      </p:pic>
      <p:pic>
        <p:nvPicPr>
          <p:cNvPr id="8" name="Picture 7">
            <a:extLst>
              <a:ext uri="{FF2B5EF4-FFF2-40B4-BE49-F238E27FC236}">
                <a16:creationId xmlns:a16="http://schemas.microsoft.com/office/drawing/2014/main" id="{4438BA8D-5046-5937-0018-3AADB038E927}"/>
              </a:ext>
            </a:extLst>
          </p:cNvPr>
          <p:cNvPicPr>
            <a:picLocks noChangeAspect="1"/>
          </p:cNvPicPr>
          <p:nvPr/>
        </p:nvPicPr>
        <p:blipFill>
          <a:blip r:embed="rId5"/>
          <a:stretch>
            <a:fillRect/>
          </a:stretch>
        </p:blipFill>
        <p:spPr>
          <a:xfrm>
            <a:off x="8641527" y="1176016"/>
            <a:ext cx="3550473" cy="2479120"/>
          </a:xfrm>
          <a:prstGeom prst="rect">
            <a:avLst/>
          </a:prstGeom>
        </p:spPr>
      </p:pic>
      <p:sp>
        <p:nvSpPr>
          <p:cNvPr id="11" name="TextBox 10">
            <a:extLst>
              <a:ext uri="{FF2B5EF4-FFF2-40B4-BE49-F238E27FC236}">
                <a16:creationId xmlns:a16="http://schemas.microsoft.com/office/drawing/2014/main" id="{362EE733-4689-26B1-359B-D62646812B13}"/>
              </a:ext>
            </a:extLst>
          </p:cNvPr>
          <p:cNvSpPr txBox="1"/>
          <p:nvPr/>
        </p:nvSpPr>
        <p:spPr>
          <a:xfrm>
            <a:off x="10649196" y="1306343"/>
            <a:ext cx="1232645" cy="338554"/>
          </a:xfrm>
          <a:prstGeom prst="rect">
            <a:avLst/>
          </a:prstGeom>
          <a:noFill/>
        </p:spPr>
        <p:txBody>
          <a:bodyPr wrap="none" rtlCol="0">
            <a:spAutoFit/>
          </a:bodyPr>
          <a:lstStyle/>
          <a:p>
            <a:r>
              <a:rPr lang="es-ES" sz="1600" b="1" dirty="0">
                <a:latin typeface="Avenir Next LT Pro" panose="020B0504020202020204" pitchFamily="34" charset="0"/>
              </a:rPr>
              <a:t>No data </a:t>
            </a:r>
            <a:r>
              <a:rPr lang="es-ES" sz="1600" b="1" dirty="0" err="1">
                <a:latin typeface="Avenir Next LT Pro" panose="020B0504020202020204" pitchFamily="34" charset="0"/>
              </a:rPr>
              <a:t>fit</a:t>
            </a:r>
            <a:endParaRPr lang="en-GB" sz="1600" b="1" dirty="0">
              <a:latin typeface="Avenir Next LT Pro" panose="020B0504020202020204" pitchFamily="34" charset="0"/>
            </a:endParaRPr>
          </a:p>
        </p:txBody>
      </p:sp>
      <p:sp>
        <p:nvSpPr>
          <p:cNvPr id="4" name="CuadroTexto 36">
            <a:extLst>
              <a:ext uri="{FF2B5EF4-FFF2-40B4-BE49-F238E27FC236}">
                <a16:creationId xmlns:a16="http://schemas.microsoft.com/office/drawing/2014/main" id="{81EFDF6F-481D-E566-CBDF-81078FEF80F1}"/>
              </a:ext>
            </a:extLst>
          </p:cNvPr>
          <p:cNvSpPr txBox="1"/>
          <p:nvPr/>
        </p:nvSpPr>
        <p:spPr>
          <a:xfrm>
            <a:off x="9141159" y="2559526"/>
            <a:ext cx="1988957" cy="646331"/>
          </a:xfrm>
          <a:prstGeom prst="rect">
            <a:avLst/>
          </a:prstGeom>
          <a:noFill/>
        </p:spPr>
        <p:txBody>
          <a:bodyPr wrap="square" rtlCol="0">
            <a:spAutoFit/>
          </a:bodyPr>
          <a:lstStyle/>
          <a:p>
            <a:r>
              <a:rPr lang="es-ES" b="1" dirty="0">
                <a:solidFill>
                  <a:srgbClr val="000096"/>
                </a:solidFill>
                <a:latin typeface="Avenir Next LT Pro" panose="020B0504020202020204" pitchFamily="34" charset="0"/>
              </a:rPr>
              <a:t>ANAIS-112 data   </a:t>
            </a:r>
          </a:p>
          <a:p>
            <a:r>
              <a:rPr lang="es-ES" b="1" dirty="0" err="1">
                <a:solidFill>
                  <a:srgbClr val="30FF30"/>
                </a:solidFill>
                <a:latin typeface="Avenir Next LT Pro" panose="020B0504020202020204" pitchFamily="34" charset="0"/>
              </a:rPr>
              <a:t>Bkg</a:t>
            </a:r>
            <a:r>
              <a:rPr lang="es-ES" b="1" dirty="0">
                <a:solidFill>
                  <a:srgbClr val="30FF30"/>
                </a:solidFill>
                <a:latin typeface="Avenir Next LT Pro" panose="020B0504020202020204" pitchFamily="34" charset="0"/>
              </a:rPr>
              <a:t> </a:t>
            </a:r>
            <a:r>
              <a:rPr lang="es-ES" b="1" dirty="0" err="1">
                <a:solidFill>
                  <a:srgbClr val="30FF30"/>
                </a:solidFill>
                <a:latin typeface="Avenir Next LT Pro" panose="020B0504020202020204" pitchFamily="34" charset="0"/>
              </a:rPr>
              <a:t>model</a:t>
            </a:r>
            <a:r>
              <a:rPr lang="es-ES" b="1" dirty="0">
                <a:solidFill>
                  <a:srgbClr val="30FF30"/>
                </a:solidFill>
                <a:latin typeface="Avenir Next LT Pro" panose="020B0504020202020204" pitchFamily="34" charset="0"/>
              </a:rPr>
              <a:t> </a:t>
            </a:r>
          </a:p>
        </p:txBody>
      </p:sp>
      <p:sp>
        <p:nvSpPr>
          <p:cNvPr id="16" name="TextBox 15">
            <a:extLst>
              <a:ext uri="{FF2B5EF4-FFF2-40B4-BE49-F238E27FC236}">
                <a16:creationId xmlns:a16="http://schemas.microsoft.com/office/drawing/2014/main" id="{BC688DA3-E54B-96AB-D9DA-A21357E92320}"/>
              </a:ext>
            </a:extLst>
          </p:cNvPr>
          <p:cNvSpPr txBox="1"/>
          <p:nvPr/>
        </p:nvSpPr>
        <p:spPr>
          <a:xfrm>
            <a:off x="316726" y="3709777"/>
            <a:ext cx="6074242" cy="2308324"/>
          </a:xfrm>
          <a:prstGeom prst="rect">
            <a:avLst/>
          </a:prstGeom>
          <a:noFill/>
        </p:spPr>
        <p:txBody>
          <a:bodyPr wrap="square">
            <a:spAutoFit/>
          </a:bodyPr>
          <a:lstStyle/>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Updated background model: </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Extended geometry and more detailed description of </a:t>
            </a:r>
            <a:r>
              <a:rPr kumimoji="0" lang="en-US" sz="1800" b="0" i="0" u="none" strike="noStrike" kern="1200" cap="none" spc="0" normalizeH="0" baseline="0" noProof="0" dirty="0" err="1">
                <a:ln>
                  <a:noFill/>
                </a:ln>
                <a:solidFill>
                  <a:prstClr val="black"/>
                </a:solidFill>
                <a:effectLst/>
                <a:uLnTx/>
                <a:uFillTx/>
                <a:latin typeface="Avenir Next LT Pro" panose="020B0504020202020204" pitchFamily="34" charset="0"/>
                <a:ea typeface="+mn-ea"/>
                <a:cs typeface="+mn-cs"/>
              </a:rPr>
              <a:t>PMTs.</a:t>
            </a:r>
            <a:endPar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Multiparametric fit using </a:t>
            </a:r>
            <a:r>
              <a:rPr kumimoji="0" lang="en-GB" sz="1800" b="0" i="0" u="none" strike="noStrike" kern="1200" cap="none" spc="0" normalizeH="0" baseline="0" noProof="0" dirty="0" err="1">
                <a:ln>
                  <a:noFill/>
                </a:ln>
                <a:solidFill>
                  <a:prstClr val="black"/>
                </a:solidFill>
                <a:effectLst/>
                <a:uLnTx/>
                <a:uFillTx/>
                <a:latin typeface="Avenir Next LT Pro" panose="020B0504020202020204" pitchFamily="34" charset="0"/>
                <a:ea typeface="+mn-ea"/>
                <a:cs typeface="+mn-cs"/>
              </a:rPr>
              <a:t>RooFit</a:t>
            </a:r>
            <a:r>
              <a:rPr kumimoji="0" lang="en-GB"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considering different simulated contributions from all sources (9 crystals + 18 PMTs + other components.)</a:t>
            </a:r>
            <a:endPar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cxnSp>
        <p:nvCxnSpPr>
          <p:cNvPr id="18" name="Connector: Curved 17">
            <a:extLst>
              <a:ext uri="{FF2B5EF4-FFF2-40B4-BE49-F238E27FC236}">
                <a16:creationId xmlns:a16="http://schemas.microsoft.com/office/drawing/2014/main" id="{3F3953AB-D082-40E7-B625-75B72F580451}"/>
              </a:ext>
            </a:extLst>
          </p:cNvPr>
          <p:cNvCxnSpPr>
            <a:cxnSpLocks/>
          </p:cNvCxnSpPr>
          <p:nvPr/>
        </p:nvCxnSpPr>
        <p:spPr>
          <a:xfrm flipV="1">
            <a:off x="4758368" y="2184127"/>
            <a:ext cx="935414" cy="825090"/>
          </a:xfrm>
          <a:prstGeom prst="curvedConnector3">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1" name="Right Brace 20">
            <a:extLst>
              <a:ext uri="{FF2B5EF4-FFF2-40B4-BE49-F238E27FC236}">
                <a16:creationId xmlns:a16="http://schemas.microsoft.com/office/drawing/2014/main" id="{5D3ED8EF-05AF-E1A3-F5C1-0427E835F281}"/>
              </a:ext>
            </a:extLst>
          </p:cNvPr>
          <p:cNvSpPr/>
          <p:nvPr/>
        </p:nvSpPr>
        <p:spPr>
          <a:xfrm>
            <a:off x="4601497" y="2686051"/>
            <a:ext cx="295523" cy="644064"/>
          </a:xfrm>
          <a:prstGeom prst="rightBrace">
            <a:avLst>
              <a:gd name="adj1" fmla="val 0"/>
              <a:gd name="adj2" fmla="val 45420"/>
            </a:avLst>
          </a:prstGeom>
          <a:ln w="5715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Right Brace 21">
            <a:extLst>
              <a:ext uri="{FF2B5EF4-FFF2-40B4-BE49-F238E27FC236}">
                <a16:creationId xmlns:a16="http://schemas.microsoft.com/office/drawing/2014/main" id="{C72FE566-69F1-D897-5BFC-A9DF180FFE2F}"/>
              </a:ext>
            </a:extLst>
          </p:cNvPr>
          <p:cNvSpPr/>
          <p:nvPr/>
        </p:nvSpPr>
        <p:spPr>
          <a:xfrm>
            <a:off x="6194323" y="3767406"/>
            <a:ext cx="462116" cy="2308323"/>
          </a:xfrm>
          <a:prstGeom prst="rightBrace">
            <a:avLst>
              <a:gd name="adj1" fmla="val 0"/>
              <a:gd name="adj2" fmla="val 4542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3" name="Connector: Curved 22">
            <a:extLst>
              <a:ext uri="{FF2B5EF4-FFF2-40B4-BE49-F238E27FC236}">
                <a16:creationId xmlns:a16="http://schemas.microsoft.com/office/drawing/2014/main" id="{2D9B1B1F-D815-9300-EC37-A2478195F1E7}"/>
              </a:ext>
            </a:extLst>
          </p:cNvPr>
          <p:cNvCxnSpPr>
            <a:cxnSpLocks/>
          </p:cNvCxnSpPr>
          <p:nvPr/>
        </p:nvCxnSpPr>
        <p:spPr>
          <a:xfrm flipV="1">
            <a:off x="6441208" y="4347014"/>
            <a:ext cx="699236" cy="487429"/>
          </a:xfrm>
          <a:prstGeom prst="curvedConnector3">
            <a:avLst>
              <a:gd name="adj1" fmla="val 69686"/>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Slide Number Placeholder 33">
            <a:extLst>
              <a:ext uri="{FF2B5EF4-FFF2-40B4-BE49-F238E27FC236}">
                <a16:creationId xmlns:a16="http://schemas.microsoft.com/office/drawing/2014/main" id="{20262587-D8FF-8606-99AA-372B2F7C29C2}"/>
              </a:ext>
            </a:extLst>
          </p:cNvPr>
          <p:cNvSpPr>
            <a:spLocks noGrp="1"/>
          </p:cNvSpPr>
          <p:nvPr>
            <p:ph type="sldNum" sz="quarter" idx="12"/>
          </p:nvPr>
        </p:nvSpPr>
        <p:spPr/>
        <p:txBody>
          <a:bodyPr/>
          <a:lstStyle/>
          <a:p>
            <a:fld id="{2FE8697C-D1FD-459D-ACB5-E382E08FA6DA}" type="slidenum">
              <a:rPr lang="es-ES" smtClean="0"/>
              <a:t>23</a:t>
            </a:fld>
            <a:endParaRPr lang="es-ES"/>
          </a:p>
        </p:txBody>
      </p:sp>
      <p:sp>
        <p:nvSpPr>
          <p:cNvPr id="6" name="TextBox 5">
            <a:extLst>
              <a:ext uri="{FF2B5EF4-FFF2-40B4-BE49-F238E27FC236}">
                <a16:creationId xmlns:a16="http://schemas.microsoft.com/office/drawing/2014/main" id="{38076783-D201-F4F5-4B3C-2845A2732E02}"/>
              </a:ext>
            </a:extLst>
          </p:cNvPr>
          <p:cNvSpPr txBox="1"/>
          <p:nvPr/>
        </p:nvSpPr>
        <p:spPr>
          <a:xfrm>
            <a:off x="6952444" y="928949"/>
            <a:ext cx="6366386" cy="307777"/>
          </a:xfrm>
          <a:prstGeom prst="rect">
            <a:avLst/>
          </a:prstGeom>
          <a:noFill/>
        </p:spPr>
        <p:txBody>
          <a:bodyPr wrap="square">
            <a:spAutoFit/>
          </a:bodyPr>
          <a:lstStyle/>
          <a:p>
            <a:r>
              <a:rPr lang="en-GB" sz="1400" i="1" dirty="0">
                <a:solidFill>
                  <a:schemeClr val="bg1">
                    <a:lumMod val="50000"/>
                  </a:schemeClr>
                </a:solidFill>
                <a:latin typeface="Avenir Next LT Pro" panose="020B0504020202020204" pitchFamily="34" charset="0"/>
              </a:rPr>
              <a:t>J. </a:t>
            </a:r>
            <a:r>
              <a:rPr lang="en-GB" sz="1400" i="1" dirty="0" err="1">
                <a:solidFill>
                  <a:schemeClr val="bg1">
                    <a:lumMod val="50000"/>
                  </a:schemeClr>
                </a:solidFill>
                <a:latin typeface="Avenir Next LT Pro" panose="020B0504020202020204" pitchFamily="34" charset="0"/>
              </a:rPr>
              <a:t>Amaré</a:t>
            </a:r>
            <a:r>
              <a:rPr lang="en-GB" sz="1400" i="1" dirty="0">
                <a:solidFill>
                  <a:schemeClr val="bg1">
                    <a:lumMod val="50000"/>
                  </a:schemeClr>
                </a:solidFill>
                <a:latin typeface="Avenir Next LT Pro" panose="020B0504020202020204" pitchFamily="34" charset="0"/>
              </a:rPr>
              <a:t> et al, Phys. Rev. D 103 (2021) 102005</a:t>
            </a:r>
          </a:p>
        </p:txBody>
      </p:sp>
    </p:spTree>
    <p:extLst>
      <p:ext uri="{BB962C8B-B14F-4D97-AF65-F5344CB8AC3E}">
        <p14:creationId xmlns:p14="http://schemas.microsoft.com/office/powerpoint/2010/main" val="2582309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ANAIS-112: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ongoing</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work</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33" name="Marcador de contenido 2">
            <a:extLst>
              <a:ext uri="{FF2B5EF4-FFF2-40B4-BE49-F238E27FC236}">
                <a16:creationId xmlns:a16="http://schemas.microsoft.com/office/drawing/2014/main" id="{D59A8A1E-F7E2-4EB7-A113-2F548258D83E}"/>
              </a:ext>
            </a:extLst>
          </p:cNvPr>
          <p:cNvSpPr txBox="1">
            <a:spLocks/>
          </p:cNvSpPr>
          <p:nvPr/>
        </p:nvSpPr>
        <p:spPr>
          <a:xfrm>
            <a:off x="316726" y="1120458"/>
            <a:ext cx="6340748" cy="4109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accent1">
                    <a:lumMod val="75000"/>
                  </a:schemeClr>
                </a:solidFill>
                <a:latin typeface="Avenir Next LT Pro" panose="020B0504020202020204" pitchFamily="34" charset="0"/>
              </a:rPr>
              <a:t>Combined ANAIS + COSINE 3 year</a:t>
            </a:r>
          </a:p>
          <a:p>
            <a:pPr marL="0" indent="0">
              <a:buFont typeface="Arial" panose="020B0604020202020204" pitchFamily="34" charset="0"/>
              <a:buNone/>
            </a:pPr>
            <a:endParaRPr lang="en-US" sz="1800" b="1" dirty="0">
              <a:solidFill>
                <a:schemeClr val="accent1">
                  <a:lumMod val="75000"/>
                </a:schemeClr>
              </a:solidFill>
              <a:latin typeface="Avenir Next LT Pro" panose="020B0504020202020204" pitchFamily="34" charset="0"/>
            </a:endParaRPr>
          </a:p>
          <a:p>
            <a:pPr>
              <a:buFont typeface="Wingdings" panose="05000000000000000000" pitchFamily="2" charset="2"/>
              <a:buChar char="§"/>
            </a:pPr>
            <a:r>
              <a:rPr lang="en-US" sz="1800" dirty="0">
                <a:latin typeface="Avenir Next LT Pro" panose="020B0504020202020204" pitchFamily="34" charset="0"/>
              </a:rPr>
              <a:t>ANAIS-112 and COSINE-100 are compatible </a:t>
            </a:r>
            <a:r>
              <a:rPr lang="en-US" sz="1800" dirty="0" err="1">
                <a:latin typeface="Avenir Next LT Pro" panose="020B0504020202020204" pitchFamily="34" charset="0"/>
              </a:rPr>
              <a:t>NaI</a:t>
            </a:r>
            <a:r>
              <a:rPr lang="en-US" sz="1800" dirty="0">
                <a:latin typeface="Avenir Next LT Pro" panose="020B0504020202020204" pitchFamily="34" charset="0"/>
              </a:rPr>
              <a:t>(Tl) experiments trying to solve the DAMA/LIBRA puzzle.</a:t>
            </a:r>
          </a:p>
          <a:p>
            <a:pPr>
              <a:buFont typeface="Wingdings" panose="05000000000000000000" pitchFamily="2" charset="2"/>
              <a:buChar char="§"/>
            </a:pPr>
            <a:endParaRPr lang="en-US" sz="1800" dirty="0">
              <a:latin typeface="Avenir Next LT Pro" panose="020B0504020202020204" pitchFamily="34" charset="0"/>
            </a:endParaRPr>
          </a:p>
          <a:p>
            <a:pPr>
              <a:buFont typeface="Wingdings" panose="05000000000000000000" pitchFamily="2" charset="2"/>
              <a:buChar char="§"/>
            </a:pPr>
            <a:r>
              <a:rPr lang="en-US" sz="1800" dirty="0">
                <a:latin typeface="Avenir Next LT Pro" panose="020B0504020202020204" pitchFamily="34" charset="0"/>
              </a:rPr>
              <a:t>Separate treatment of experiment backgrounds allows for direct combination of residuals.</a:t>
            </a:r>
          </a:p>
          <a:p>
            <a:pPr>
              <a:buFont typeface="Wingdings" panose="05000000000000000000" pitchFamily="2" charset="2"/>
              <a:buChar char="§"/>
            </a:pPr>
            <a:endParaRPr lang="en-US" sz="1800" dirty="0">
              <a:latin typeface="Avenir Next LT Pro" panose="020B0504020202020204" pitchFamily="34" charset="0"/>
            </a:endParaRPr>
          </a:p>
          <a:p>
            <a:pPr>
              <a:buFont typeface="Wingdings" panose="05000000000000000000" pitchFamily="2" charset="2"/>
              <a:buChar char="§"/>
            </a:pPr>
            <a:r>
              <a:rPr lang="en-US" sz="1800" dirty="0">
                <a:latin typeface="Avenir Next LT Pro" panose="020B0504020202020204" pitchFamily="34" charset="0"/>
              </a:rPr>
              <a:t>Combined annual modulation search provides 3σ sensitivity to DAMA for 3-years data</a:t>
            </a:r>
          </a:p>
        </p:txBody>
      </p:sp>
      <p:sp>
        <p:nvSpPr>
          <p:cNvPr id="34" name="Slide Number Placeholder 33">
            <a:extLst>
              <a:ext uri="{FF2B5EF4-FFF2-40B4-BE49-F238E27FC236}">
                <a16:creationId xmlns:a16="http://schemas.microsoft.com/office/drawing/2014/main" id="{20262587-D8FF-8606-99AA-372B2F7C29C2}"/>
              </a:ext>
            </a:extLst>
          </p:cNvPr>
          <p:cNvSpPr>
            <a:spLocks noGrp="1"/>
          </p:cNvSpPr>
          <p:nvPr>
            <p:ph type="sldNum" sz="quarter" idx="12"/>
          </p:nvPr>
        </p:nvSpPr>
        <p:spPr/>
        <p:txBody>
          <a:bodyPr/>
          <a:lstStyle/>
          <a:p>
            <a:fld id="{2FE8697C-D1FD-459D-ACB5-E382E08FA6DA}" type="slidenum">
              <a:rPr lang="es-ES" smtClean="0"/>
              <a:t>24</a:t>
            </a:fld>
            <a:endParaRPr lang="es-ES"/>
          </a:p>
        </p:txBody>
      </p:sp>
      <p:sp>
        <p:nvSpPr>
          <p:cNvPr id="17" name="TextBox 16">
            <a:extLst>
              <a:ext uri="{FF2B5EF4-FFF2-40B4-BE49-F238E27FC236}">
                <a16:creationId xmlns:a16="http://schemas.microsoft.com/office/drawing/2014/main" id="{BB4B4549-1AA5-448E-A2B4-142CA73ED4F9}"/>
              </a:ext>
            </a:extLst>
          </p:cNvPr>
          <p:cNvSpPr txBox="1"/>
          <p:nvPr/>
        </p:nvSpPr>
        <p:spPr>
          <a:xfrm>
            <a:off x="316725" y="4706938"/>
            <a:ext cx="2715233" cy="338554"/>
          </a:xfrm>
          <a:prstGeom prst="rect">
            <a:avLst/>
          </a:prstGeom>
          <a:noFill/>
        </p:spPr>
        <p:txBody>
          <a:bodyPr wrap="square">
            <a:spAutoFit/>
          </a:bodyPr>
          <a:lstStyle/>
          <a:p>
            <a:r>
              <a:rPr lang="fr-FR" sz="1600" i="1" dirty="0">
                <a:solidFill>
                  <a:schemeClr val="bg1">
                    <a:lumMod val="50000"/>
                  </a:schemeClr>
                </a:solidFill>
                <a:latin typeface="Avenir Next LT Pro" panose="020B0504020202020204" pitchFamily="34" charset="0"/>
              </a:rPr>
              <a:t>Publication in </a:t>
            </a:r>
            <a:r>
              <a:rPr lang="fr-FR" sz="1600" i="1" dirty="0" err="1">
                <a:solidFill>
                  <a:schemeClr val="bg1">
                    <a:lumMod val="50000"/>
                  </a:schemeClr>
                </a:solidFill>
                <a:latin typeface="Avenir Next LT Pro" panose="020B0504020202020204" pitchFamily="34" charset="0"/>
              </a:rPr>
              <a:t>preparation</a:t>
            </a:r>
            <a:endParaRPr lang="en-GB" sz="1600" i="1" dirty="0">
              <a:solidFill>
                <a:schemeClr val="bg1">
                  <a:lumMod val="50000"/>
                </a:schemeClr>
              </a:solidFill>
              <a:latin typeface="Avenir Next LT Pro" panose="020B0504020202020204" pitchFamily="34" charset="0"/>
            </a:endParaRPr>
          </a:p>
        </p:txBody>
      </p:sp>
      <p:pic>
        <p:nvPicPr>
          <p:cNvPr id="7" name="Picture 6">
            <a:extLst>
              <a:ext uri="{FF2B5EF4-FFF2-40B4-BE49-F238E27FC236}">
                <a16:creationId xmlns:a16="http://schemas.microsoft.com/office/drawing/2014/main" id="{2A7A8246-D8A9-4F93-A3D0-92AE43F1650A}"/>
              </a:ext>
            </a:extLst>
          </p:cNvPr>
          <p:cNvPicPr>
            <a:picLocks noChangeAspect="1"/>
          </p:cNvPicPr>
          <p:nvPr/>
        </p:nvPicPr>
        <p:blipFill>
          <a:blip r:embed="rId3"/>
          <a:stretch>
            <a:fillRect/>
          </a:stretch>
        </p:blipFill>
        <p:spPr>
          <a:xfrm>
            <a:off x="6657474" y="1830470"/>
            <a:ext cx="5363756" cy="3215022"/>
          </a:xfrm>
          <a:prstGeom prst="rect">
            <a:avLst/>
          </a:prstGeom>
        </p:spPr>
      </p:pic>
      <p:sp>
        <p:nvSpPr>
          <p:cNvPr id="20" name="TextBox 19">
            <a:extLst>
              <a:ext uri="{FF2B5EF4-FFF2-40B4-BE49-F238E27FC236}">
                <a16:creationId xmlns:a16="http://schemas.microsoft.com/office/drawing/2014/main" id="{3035CF04-D29C-40AA-A199-98922CA814F4}"/>
              </a:ext>
            </a:extLst>
          </p:cNvPr>
          <p:cNvSpPr txBox="1"/>
          <p:nvPr/>
        </p:nvSpPr>
        <p:spPr>
          <a:xfrm>
            <a:off x="7387284" y="5066219"/>
            <a:ext cx="2715233" cy="338554"/>
          </a:xfrm>
          <a:prstGeom prst="rect">
            <a:avLst/>
          </a:prstGeom>
          <a:noFill/>
        </p:spPr>
        <p:txBody>
          <a:bodyPr wrap="square">
            <a:spAutoFit/>
          </a:bodyPr>
          <a:lstStyle/>
          <a:p>
            <a:r>
              <a:rPr lang="fr-FR" sz="1600" i="1" dirty="0" err="1">
                <a:solidFill>
                  <a:schemeClr val="bg1">
                    <a:lumMod val="50000"/>
                  </a:schemeClr>
                </a:solidFill>
                <a:latin typeface="Avenir Next LT Pro" panose="020B0504020202020204" pitchFamily="34" charset="0"/>
              </a:rPr>
              <a:t>S.Hollick</a:t>
            </a:r>
            <a:r>
              <a:rPr lang="fr-FR" sz="1600" i="1" dirty="0">
                <a:solidFill>
                  <a:schemeClr val="bg1">
                    <a:lumMod val="50000"/>
                  </a:schemeClr>
                </a:solidFill>
                <a:latin typeface="Avenir Next LT Pro" panose="020B0504020202020204" pitchFamily="34" charset="0"/>
              </a:rPr>
              <a:t>, @IDM2024</a:t>
            </a:r>
            <a:endParaRPr lang="en-GB" sz="1600" i="1" dirty="0">
              <a:solidFill>
                <a:schemeClr val="bg1">
                  <a:lumMod val="50000"/>
                </a:schemeClr>
              </a:solidFill>
              <a:latin typeface="Avenir Next LT Pro" panose="020B0504020202020204" pitchFamily="34" charset="0"/>
            </a:endParaRPr>
          </a:p>
        </p:txBody>
      </p:sp>
    </p:spTree>
    <p:extLst>
      <p:ext uri="{BB962C8B-B14F-4D97-AF65-F5344CB8AC3E}">
        <p14:creationId xmlns:p14="http://schemas.microsoft.com/office/powerpoint/2010/main" val="2686621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ANAIS-112: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ongoing</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work</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33" name="Marcador de contenido 2">
            <a:extLst>
              <a:ext uri="{FF2B5EF4-FFF2-40B4-BE49-F238E27FC236}">
                <a16:creationId xmlns:a16="http://schemas.microsoft.com/office/drawing/2014/main" id="{D59A8A1E-F7E2-4EB7-A113-2F548258D83E}"/>
              </a:ext>
            </a:extLst>
          </p:cNvPr>
          <p:cNvSpPr txBox="1">
            <a:spLocks/>
          </p:cNvSpPr>
          <p:nvPr/>
        </p:nvSpPr>
        <p:spPr>
          <a:xfrm>
            <a:off x="236204" y="1042995"/>
            <a:ext cx="5024054" cy="545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chemeClr val="accent1">
                    <a:lumMod val="75000"/>
                  </a:schemeClr>
                </a:solidFill>
                <a:latin typeface="Avenir Next LT Pro" panose="020B0504020202020204" pitchFamily="34" charset="0"/>
              </a:rPr>
              <a:t>ANAIS+</a:t>
            </a:r>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D3CF7A6A-3DA9-47C9-AA26-B019C44ECD75}"/>
                  </a:ext>
                </a:extLst>
              </p:cNvPr>
              <p:cNvSpPr txBox="1">
                <a:spLocks/>
              </p:cNvSpPr>
              <p:nvPr/>
            </p:nvSpPr>
            <p:spPr>
              <a:xfrm>
                <a:off x="6222385" y="1666180"/>
                <a:ext cx="5733412" cy="51473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1470" indent="-285750">
                  <a:lnSpc>
                    <a:spcPct val="100000"/>
                  </a:lnSpc>
                  <a:buFont typeface="Wingdings" panose="05000000000000000000" pitchFamily="2" charset="2"/>
                  <a:buChar char="q"/>
                </a:pPr>
                <a:r>
                  <a:rPr lang="en-GB" sz="1400" dirty="0">
                    <a:latin typeface="Avenir Next LT Pro" panose="020B0504020202020204" pitchFamily="34" charset="0"/>
                  </a:rPr>
                  <a:t>Testing DAMA/LIBRA result overcoming the systematics from the uncertainties in the scintillation quenching factors.</a:t>
                </a:r>
              </a:p>
              <a:p>
                <a:pPr marL="331470" indent="-285750">
                  <a:lnSpc>
                    <a:spcPct val="100000"/>
                  </a:lnSpc>
                  <a:buFont typeface="Wingdings" panose="05000000000000000000" pitchFamily="2" charset="2"/>
                  <a:buChar char="q"/>
                </a:pPr>
                <a:r>
                  <a:rPr lang="en-GB" sz="1400" dirty="0">
                    <a:latin typeface="Avenir Next LT Pro" panose="020B0504020202020204" pitchFamily="34" charset="0"/>
                  </a:rPr>
                  <a:t>Good sensitivity to light WIMPs even with a reasonable exposure and background level. </a:t>
                </a:r>
              </a:p>
              <a:p>
                <a:pPr marL="331470" indent="-285750">
                  <a:lnSpc>
                    <a:spcPct val="100000"/>
                  </a:lnSpc>
                  <a:buFont typeface="Wingdings" panose="05000000000000000000" pitchFamily="2" charset="2"/>
                  <a:buChar char="q"/>
                </a:pPr>
                <a:endParaRPr lang="en-GB" sz="1400" dirty="0">
                  <a:latin typeface="Avenir Next LT Pro" panose="020B0504020202020204" pitchFamily="34" charset="0"/>
                </a:endParaRPr>
              </a:p>
              <a:p>
                <a:pPr marL="331470" indent="-285750">
                  <a:lnSpc>
                    <a:spcPct val="100000"/>
                  </a:lnSpc>
                  <a:buFont typeface="Wingdings" panose="05000000000000000000" pitchFamily="2" charset="2"/>
                  <a:buChar char="q"/>
                </a:pPr>
                <a:endParaRPr lang="en-GB" sz="1400" dirty="0">
                  <a:latin typeface="Avenir Next LT Pro" panose="020B0504020202020204" pitchFamily="34" charset="0"/>
                </a:endParaRPr>
              </a:p>
              <a:p>
                <a:pPr marL="331470" indent="-285750">
                  <a:lnSpc>
                    <a:spcPct val="100000"/>
                  </a:lnSpc>
                  <a:buFont typeface="Wingdings" panose="05000000000000000000" pitchFamily="2" charset="2"/>
                  <a:buChar char="q"/>
                </a:pPr>
                <a:endParaRPr lang="en-GB" sz="1400" dirty="0">
                  <a:latin typeface="Avenir Next LT Pro" panose="020B0504020202020204" pitchFamily="34" charset="0"/>
                </a:endParaRPr>
              </a:p>
              <a:p>
                <a:pPr marL="331470" indent="-285750">
                  <a:lnSpc>
                    <a:spcPct val="100000"/>
                  </a:lnSpc>
                  <a:buFont typeface="Wingdings" panose="05000000000000000000" pitchFamily="2" charset="2"/>
                  <a:buChar char="q"/>
                </a:pPr>
                <a:endParaRPr lang="en-GB" sz="1400" dirty="0">
                  <a:latin typeface="Avenir Next LT Pro" panose="020B0504020202020204" pitchFamily="34" charset="0"/>
                </a:endParaRPr>
              </a:p>
              <a:p>
                <a:pPr marL="331470" indent="-285750">
                  <a:lnSpc>
                    <a:spcPct val="100000"/>
                  </a:lnSpc>
                  <a:buFont typeface="Wingdings" panose="05000000000000000000" pitchFamily="2" charset="2"/>
                  <a:buChar char="q"/>
                </a:pPr>
                <a:endParaRPr lang="en-GB" sz="1400" dirty="0">
                  <a:latin typeface="Avenir Next LT Pro" panose="020B0504020202020204" pitchFamily="34" charset="0"/>
                </a:endParaRPr>
              </a:p>
              <a:p>
                <a:pPr marL="331470" indent="-285750">
                  <a:lnSpc>
                    <a:spcPct val="100000"/>
                  </a:lnSpc>
                  <a:buFont typeface="Wingdings" panose="05000000000000000000" pitchFamily="2" charset="2"/>
                  <a:buChar char="q"/>
                </a:pPr>
                <a:endParaRPr lang="en-GB" sz="1400" dirty="0">
                  <a:latin typeface="Avenir Next LT Pro" panose="020B0504020202020204" pitchFamily="34" charset="0"/>
                </a:endParaRPr>
              </a:p>
              <a:p>
                <a:pPr marL="331470" indent="-285750">
                  <a:lnSpc>
                    <a:spcPct val="100000"/>
                  </a:lnSpc>
                  <a:buFont typeface="Wingdings" panose="05000000000000000000" pitchFamily="2" charset="2"/>
                  <a:buChar char="q"/>
                </a:pPr>
                <a:endParaRPr lang="en-GB" sz="1400" dirty="0">
                  <a:latin typeface="Avenir Next LT Pro" panose="020B0504020202020204" pitchFamily="34" charset="0"/>
                </a:endParaRPr>
              </a:p>
              <a:p>
                <a:pPr marL="45720" indent="0">
                  <a:lnSpc>
                    <a:spcPct val="100000"/>
                  </a:lnSpc>
                  <a:buNone/>
                </a:pPr>
                <a:endParaRPr lang="en-GB" sz="1400" dirty="0">
                  <a:latin typeface="Avenir Next LT Pro" panose="020B0504020202020204" pitchFamily="34" charset="0"/>
                </a:endParaRPr>
              </a:p>
              <a:p>
                <a:pPr marL="45720" indent="0">
                  <a:lnSpc>
                    <a:spcPct val="100000"/>
                  </a:lnSpc>
                  <a:buNone/>
                </a:pPr>
                <a:endParaRPr lang="en-GB" sz="2400" dirty="0">
                  <a:latin typeface="Avenir Next LT Pro" panose="020B0504020202020204" pitchFamily="34" charset="0"/>
                </a:endParaRPr>
              </a:p>
              <a:p>
                <a:pPr marL="331470" indent="-285750">
                  <a:lnSpc>
                    <a:spcPct val="100000"/>
                  </a:lnSpc>
                  <a:buFont typeface="Wingdings" panose="05000000000000000000" pitchFamily="2" charset="2"/>
                  <a:buChar char="q"/>
                </a:pPr>
                <a:r>
                  <a:rPr lang="es-ES" sz="1400" dirty="0">
                    <a:latin typeface="Avenir Next LT Pro" panose="020B0504020202020204" pitchFamily="34" charset="0"/>
                  </a:rPr>
                  <a:t>Also </a:t>
                </a:r>
                <a:r>
                  <a:rPr lang="es-ES" sz="1400" dirty="0" err="1">
                    <a:latin typeface="Avenir Next LT Pro" panose="020B0504020202020204" pitchFamily="34" charset="0"/>
                  </a:rPr>
                  <a:t>interesting</a:t>
                </a:r>
                <a:r>
                  <a:rPr lang="es-ES" sz="1400" dirty="0">
                    <a:latin typeface="Avenir Next LT Pro" panose="020B0504020202020204" pitchFamily="34" charset="0"/>
                  </a:rPr>
                  <a:t> </a:t>
                </a:r>
                <a:r>
                  <a:rPr lang="es-ES" sz="1400" dirty="0" err="1">
                    <a:latin typeface="Avenir Next LT Pro" panose="020B0504020202020204" pitchFamily="34" charset="0"/>
                  </a:rPr>
                  <a:t>for</a:t>
                </a:r>
                <a:r>
                  <a:rPr lang="es-ES" sz="1400" dirty="0">
                    <a:latin typeface="Avenir Next LT Pro" panose="020B0504020202020204" pitchFamily="34" charset="0"/>
                  </a:rPr>
                  <a:t> neutrino </a:t>
                </a:r>
                <a:r>
                  <a:rPr lang="es-ES" sz="1400" dirty="0" err="1">
                    <a:latin typeface="Avenir Next LT Pro" panose="020B0504020202020204" pitchFamily="34" charset="0"/>
                  </a:rPr>
                  <a:t>detection</a:t>
                </a:r>
                <a:r>
                  <a:rPr lang="es-ES" sz="1400" dirty="0">
                    <a:latin typeface="Avenir Next LT Pro" panose="020B0504020202020204" pitchFamily="34" charset="0"/>
                  </a:rPr>
                  <a:t> </a:t>
                </a:r>
                <a:r>
                  <a:rPr lang="es-ES" sz="1400" dirty="0" err="1">
                    <a:latin typeface="Avenir Next LT Pro" panose="020B0504020202020204" pitchFamily="34" charset="0"/>
                  </a:rPr>
                  <a:t>via</a:t>
                </a:r>
                <a:r>
                  <a:rPr lang="es-ES" sz="1400" dirty="0">
                    <a:latin typeface="Avenir Next LT Pro" panose="020B0504020202020204" pitchFamily="34" charset="0"/>
                  </a:rPr>
                  <a:t> </a:t>
                </a:r>
                <a:r>
                  <a:rPr lang="es-ES" sz="1400" dirty="0" err="1">
                    <a:latin typeface="Avenir Next LT Pro" panose="020B0504020202020204" pitchFamily="34" charset="0"/>
                  </a:rPr>
                  <a:t>coherent</a:t>
                </a:r>
                <a:r>
                  <a:rPr lang="es-ES" sz="1400" dirty="0">
                    <a:latin typeface="Avenir Next LT Pro" panose="020B0504020202020204" pitchFamily="34" charset="0"/>
                  </a:rPr>
                  <a:t> </a:t>
                </a:r>
                <a:r>
                  <a:rPr lang="es-ES" sz="1400" dirty="0" err="1">
                    <a:latin typeface="Avenir Next LT Pro" panose="020B0504020202020204" pitchFamily="34" charset="0"/>
                  </a:rPr>
                  <a:t>elastic</a:t>
                </a:r>
                <a:r>
                  <a:rPr lang="es-ES" sz="1400" dirty="0">
                    <a:latin typeface="Avenir Next LT Pro" panose="020B0504020202020204" pitchFamily="34" charset="0"/>
                  </a:rPr>
                  <a:t> neutrino-</a:t>
                </a:r>
                <a:r>
                  <a:rPr lang="es-ES" sz="1400" dirty="0" err="1">
                    <a:latin typeface="Avenir Next LT Pro" panose="020B0504020202020204" pitchFamily="34" charset="0"/>
                  </a:rPr>
                  <a:t>nucleus</a:t>
                </a:r>
                <a:r>
                  <a:rPr lang="es-ES" sz="1400" dirty="0">
                    <a:latin typeface="Avenir Next LT Pro" panose="020B0504020202020204" pitchFamily="34" charset="0"/>
                  </a:rPr>
                  <a:t> </a:t>
                </a:r>
                <a:r>
                  <a:rPr lang="es-ES" sz="1400" dirty="0" err="1">
                    <a:latin typeface="Avenir Next LT Pro" panose="020B0504020202020204" pitchFamily="34" charset="0"/>
                  </a:rPr>
                  <a:t>scatterings</a:t>
                </a:r>
                <a:r>
                  <a:rPr lang="es-ES" sz="1400" dirty="0">
                    <a:latin typeface="Avenir Next LT Pro" panose="020B0504020202020204" pitchFamily="34" charset="0"/>
                  </a:rPr>
                  <a:t> (CE</a:t>
                </a:r>
                <a14:m>
                  <m:oMath xmlns:m="http://schemas.openxmlformats.org/officeDocument/2006/math">
                    <m:r>
                      <a:rPr lang="es-ES" sz="1400" b="0" i="1" smtClean="0">
                        <a:latin typeface="Cambria Math" panose="02040503050406030204" pitchFamily="18" charset="0"/>
                      </a:rPr>
                      <m:t>𝜈</m:t>
                    </m:r>
                  </m:oMath>
                </a14:m>
                <a:r>
                  <a:rPr lang="es-ES" sz="1400" dirty="0">
                    <a:latin typeface="Avenir Next LT Pro" panose="020B0504020202020204" pitchFamily="34" charset="0"/>
                  </a:rPr>
                  <a:t>NS).</a:t>
                </a:r>
              </a:p>
              <a:p>
                <a:pPr marL="331470" indent="-285750">
                  <a:lnSpc>
                    <a:spcPct val="100000"/>
                  </a:lnSpc>
                  <a:buFont typeface="Wingdings" panose="05000000000000000000" pitchFamily="2" charset="2"/>
                  <a:buChar char="q"/>
                </a:pPr>
                <a:endParaRPr lang="es-ES" sz="1400" dirty="0">
                  <a:latin typeface="Avenir Next LT Pro" panose="020B0504020202020204" pitchFamily="34" charset="0"/>
                </a:endParaRPr>
              </a:p>
            </p:txBody>
          </p:sp>
        </mc:Choice>
        <mc:Fallback xmlns="">
          <p:sp>
            <p:nvSpPr>
              <p:cNvPr id="12" name="Content Placeholder 2">
                <a:extLst>
                  <a:ext uri="{FF2B5EF4-FFF2-40B4-BE49-F238E27FC236}">
                    <a16:creationId xmlns:a16="http://schemas.microsoft.com/office/drawing/2014/main" id="{D3CF7A6A-3DA9-47C9-AA26-B019C44ECD75}"/>
                  </a:ext>
                </a:extLst>
              </p:cNvPr>
              <p:cNvSpPr txBox="1">
                <a:spLocks noRot="1" noChangeAspect="1" noMove="1" noResize="1" noEditPoints="1" noAdjustHandles="1" noChangeArrowheads="1" noChangeShapeType="1" noTextEdit="1"/>
              </p:cNvSpPr>
              <p:nvPr/>
            </p:nvSpPr>
            <p:spPr>
              <a:xfrm>
                <a:off x="6222385" y="1666180"/>
                <a:ext cx="5733412" cy="5147370"/>
              </a:xfrm>
              <a:prstGeom prst="rect">
                <a:avLst/>
              </a:prstGeom>
              <a:blipFill>
                <a:blip r:embed="rId2"/>
                <a:stretch>
                  <a:fillRect t="-118" r="-851"/>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0F4A8BC5-29AA-4B3A-9ED2-D50AE60AE50B}"/>
              </a:ext>
            </a:extLst>
          </p:cNvPr>
          <p:cNvSpPr txBox="1"/>
          <p:nvPr/>
        </p:nvSpPr>
        <p:spPr>
          <a:xfrm>
            <a:off x="6000593" y="961800"/>
            <a:ext cx="5955203" cy="584775"/>
          </a:xfrm>
          <a:prstGeom prst="rect">
            <a:avLst/>
          </a:prstGeom>
          <a:noFill/>
          <a:ln w="38100">
            <a:solidFill>
              <a:srgbClr val="F70000"/>
            </a:solidFill>
          </a:ln>
        </p:spPr>
        <p:txBody>
          <a:bodyPr wrap="square">
            <a:spAutoFit/>
          </a:bodyPr>
          <a:lstStyle/>
          <a:p>
            <a:pPr marL="45720" indent="0" algn="ctr">
              <a:lnSpc>
                <a:spcPct val="100000"/>
              </a:lnSpc>
              <a:buNone/>
            </a:pPr>
            <a:r>
              <a:rPr lang="es-ES" sz="1600" b="1" dirty="0">
                <a:solidFill>
                  <a:srgbClr val="F70000"/>
                </a:solidFill>
                <a:latin typeface="Avenir Next LT Pro" panose="020B0504020202020204" pitchFamily="34" charset="0"/>
              </a:rPr>
              <a:t>MAIN GOAL </a:t>
            </a:r>
          </a:p>
          <a:p>
            <a:pPr marL="45720" indent="0" algn="ctr">
              <a:lnSpc>
                <a:spcPct val="100000"/>
              </a:lnSpc>
              <a:buNone/>
            </a:pPr>
            <a:r>
              <a:rPr lang="es-ES" sz="1600" b="1" dirty="0" err="1">
                <a:latin typeface="Avenir Next LT Pro" panose="020B0504020202020204" pitchFamily="34" charset="0"/>
              </a:rPr>
              <a:t>Lower</a:t>
            </a:r>
            <a:r>
              <a:rPr lang="es-ES" sz="1600" b="1" dirty="0">
                <a:latin typeface="Avenir Next LT Pro" panose="020B0504020202020204" pitchFamily="34" charset="0"/>
              </a:rPr>
              <a:t> </a:t>
            </a:r>
            <a:r>
              <a:rPr lang="es-ES" sz="1600" b="1" dirty="0" err="1">
                <a:latin typeface="Avenir Next LT Pro" panose="020B0504020202020204" pitchFamily="34" charset="0"/>
              </a:rPr>
              <a:t>the</a:t>
            </a:r>
            <a:r>
              <a:rPr lang="es-ES" sz="1600" b="1" dirty="0">
                <a:latin typeface="Avenir Next LT Pro" panose="020B0504020202020204" pitchFamily="34" charset="0"/>
              </a:rPr>
              <a:t> </a:t>
            </a:r>
            <a:r>
              <a:rPr lang="es-ES" sz="1600" b="1" dirty="0" err="1">
                <a:latin typeface="Avenir Next LT Pro" panose="020B0504020202020204" pitchFamily="34" charset="0"/>
              </a:rPr>
              <a:t>energy</a:t>
            </a:r>
            <a:r>
              <a:rPr lang="es-ES" sz="1600" b="1" dirty="0">
                <a:latin typeface="Avenir Next LT Pro" panose="020B0504020202020204" pitchFamily="34" charset="0"/>
              </a:rPr>
              <a:t> </a:t>
            </a:r>
            <a:r>
              <a:rPr lang="es-ES" sz="1600" b="1" dirty="0" err="1">
                <a:latin typeface="Avenir Next LT Pro" panose="020B0504020202020204" pitchFamily="34" charset="0"/>
              </a:rPr>
              <a:t>threshold</a:t>
            </a:r>
            <a:r>
              <a:rPr lang="es-ES" sz="1600" b="1" dirty="0">
                <a:latin typeface="Avenir Next LT Pro" panose="020B0504020202020204" pitchFamily="34" charset="0"/>
              </a:rPr>
              <a:t> </a:t>
            </a:r>
            <a:r>
              <a:rPr lang="es-ES" sz="1600" b="1" dirty="0" err="1">
                <a:latin typeface="Avenir Next LT Pro" panose="020B0504020202020204" pitchFamily="34" charset="0"/>
              </a:rPr>
              <a:t>Eth</a:t>
            </a:r>
            <a:r>
              <a:rPr lang="es-ES" sz="1600" b="1" dirty="0">
                <a:latin typeface="Avenir Next LT Pro" panose="020B0504020202020204" pitchFamily="34" charset="0"/>
              </a:rPr>
              <a:t> &lt;0.5 </a:t>
            </a:r>
            <a:r>
              <a:rPr lang="es-ES" sz="1600" b="1" dirty="0" err="1">
                <a:latin typeface="Avenir Next LT Pro" panose="020B0504020202020204" pitchFamily="34" charset="0"/>
              </a:rPr>
              <a:t>keV</a:t>
            </a:r>
            <a:r>
              <a:rPr lang="es-ES" sz="1600" b="1" dirty="0">
                <a:latin typeface="Avenir Next LT Pro" panose="020B0504020202020204" pitchFamily="34" charset="0"/>
              </a:rPr>
              <a:t> in </a:t>
            </a:r>
            <a:r>
              <a:rPr lang="es-ES" sz="1600" b="1" dirty="0" err="1">
                <a:latin typeface="Avenir Next LT Pro" panose="020B0504020202020204" pitchFamily="34" charset="0"/>
              </a:rPr>
              <a:t>NaI</a:t>
            </a:r>
            <a:r>
              <a:rPr lang="es-ES" sz="1600" b="1" dirty="0">
                <a:latin typeface="Avenir Next LT Pro" panose="020B0504020202020204" pitchFamily="34" charset="0"/>
              </a:rPr>
              <a:t> </a:t>
            </a:r>
            <a:r>
              <a:rPr lang="es-ES" sz="1600" b="1" dirty="0" err="1">
                <a:latin typeface="Avenir Next LT Pro" panose="020B0504020202020204" pitchFamily="34" charset="0"/>
              </a:rPr>
              <a:t>detectors</a:t>
            </a:r>
            <a:endParaRPr lang="es-ES" sz="1600" dirty="0">
              <a:solidFill>
                <a:schemeClr val="tx1"/>
              </a:solidFill>
              <a:latin typeface="Avenir Next LT Pro" panose="020B0504020202020204" pitchFamily="34" charset="0"/>
            </a:endParaRPr>
          </a:p>
        </p:txBody>
      </p:sp>
      <p:pic>
        <p:nvPicPr>
          <p:cNvPr id="14" name="Picture 13">
            <a:extLst>
              <a:ext uri="{FF2B5EF4-FFF2-40B4-BE49-F238E27FC236}">
                <a16:creationId xmlns:a16="http://schemas.microsoft.com/office/drawing/2014/main" id="{28C12E8E-9553-4238-BE35-348E0837CF0D}"/>
              </a:ext>
            </a:extLst>
          </p:cNvPr>
          <p:cNvPicPr>
            <a:picLocks noChangeAspect="1"/>
          </p:cNvPicPr>
          <p:nvPr/>
        </p:nvPicPr>
        <p:blipFill>
          <a:blip r:embed="rId3"/>
          <a:stretch>
            <a:fillRect/>
          </a:stretch>
        </p:blipFill>
        <p:spPr>
          <a:xfrm>
            <a:off x="6302495" y="2697255"/>
            <a:ext cx="5817727" cy="2787042"/>
          </a:xfrm>
          <a:prstGeom prst="rect">
            <a:avLst/>
          </a:prstGeom>
        </p:spPr>
      </p:pic>
      <p:sp>
        <p:nvSpPr>
          <p:cNvPr id="3" name="Slide Number Placeholder 2">
            <a:extLst>
              <a:ext uri="{FF2B5EF4-FFF2-40B4-BE49-F238E27FC236}">
                <a16:creationId xmlns:a16="http://schemas.microsoft.com/office/drawing/2014/main" id="{B4D574F4-9A51-D49F-87E2-B5837C25401D}"/>
              </a:ext>
            </a:extLst>
          </p:cNvPr>
          <p:cNvSpPr>
            <a:spLocks noGrp="1"/>
          </p:cNvSpPr>
          <p:nvPr>
            <p:ph type="sldNum" sz="quarter" idx="12"/>
          </p:nvPr>
        </p:nvSpPr>
        <p:spPr/>
        <p:txBody>
          <a:bodyPr/>
          <a:lstStyle/>
          <a:p>
            <a:fld id="{2FE8697C-D1FD-459D-ACB5-E382E08FA6DA}" type="slidenum">
              <a:rPr lang="es-ES" smtClean="0"/>
              <a:t>25</a:t>
            </a:fld>
            <a:endParaRPr lang="es-ES"/>
          </a:p>
        </p:txBody>
      </p:sp>
      <p:sp>
        <p:nvSpPr>
          <p:cNvPr id="4" name="TextBox 3">
            <a:extLst>
              <a:ext uri="{FF2B5EF4-FFF2-40B4-BE49-F238E27FC236}">
                <a16:creationId xmlns:a16="http://schemas.microsoft.com/office/drawing/2014/main" id="{ABB50D55-CAC8-0773-1161-D73359EA38DA}"/>
              </a:ext>
            </a:extLst>
          </p:cNvPr>
          <p:cNvSpPr txBox="1"/>
          <p:nvPr/>
        </p:nvSpPr>
        <p:spPr>
          <a:xfrm>
            <a:off x="6420682" y="5475013"/>
            <a:ext cx="5690202" cy="430887"/>
          </a:xfrm>
          <a:prstGeom prst="rect">
            <a:avLst/>
          </a:prstGeom>
          <a:noFill/>
        </p:spPr>
        <p:txBody>
          <a:bodyPr wrap="square" rtlCol="0">
            <a:spAutoFit/>
          </a:bodyPr>
          <a:lstStyle/>
          <a:p>
            <a:r>
              <a:rPr lang="es-ES" sz="1100" dirty="0" err="1">
                <a:latin typeface="Avenir Next LT Pro" panose="020B0504020202020204" pitchFamily="34" charset="0"/>
              </a:rPr>
              <a:t>Sensitivity</a:t>
            </a:r>
            <a:r>
              <a:rPr lang="es-ES" sz="1100" dirty="0">
                <a:latin typeface="Avenir Next LT Pro" panose="020B0504020202020204" pitchFamily="34" charset="0"/>
              </a:rPr>
              <a:t> </a:t>
            </a:r>
            <a:r>
              <a:rPr lang="es-ES" sz="1100" dirty="0" err="1">
                <a:latin typeface="Avenir Next LT Pro" panose="020B0504020202020204" pitchFamily="34" charset="0"/>
              </a:rPr>
              <a:t>projections</a:t>
            </a:r>
            <a:r>
              <a:rPr lang="es-ES" sz="1100" dirty="0">
                <a:latin typeface="Avenir Next LT Pro" panose="020B0504020202020204" pitchFamily="34" charset="0"/>
              </a:rPr>
              <a:t> </a:t>
            </a:r>
            <a:r>
              <a:rPr lang="es-ES" sz="1100" dirty="0" err="1">
                <a:latin typeface="Avenir Next LT Pro" panose="020B0504020202020204" pitchFamily="34" charset="0"/>
              </a:rPr>
              <a:t>of</a:t>
            </a:r>
            <a:r>
              <a:rPr lang="es-ES" sz="1100" dirty="0">
                <a:latin typeface="Avenir Next LT Pro" panose="020B0504020202020204" pitchFamily="34" charset="0"/>
              </a:rPr>
              <a:t> ANAIS+ </a:t>
            </a:r>
            <a:r>
              <a:rPr lang="es-ES" sz="1100" dirty="0" err="1">
                <a:latin typeface="Avenir Next LT Pro" panose="020B0504020202020204" pitchFamily="34" charset="0"/>
              </a:rPr>
              <a:t>for</a:t>
            </a:r>
            <a:r>
              <a:rPr lang="es-ES" sz="1100" dirty="0">
                <a:latin typeface="Avenir Next LT Pro" panose="020B0504020202020204" pitchFamily="34" charset="0"/>
              </a:rPr>
              <a:t> spin </a:t>
            </a:r>
            <a:r>
              <a:rPr lang="es-ES" sz="1100" dirty="0" err="1">
                <a:latin typeface="Avenir Next LT Pro" panose="020B0504020202020204" pitchFamily="34" charset="0"/>
              </a:rPr>
              <a:t>dependent</a:t>
            </a:r>
            <a:r>
              <a:rPr lang="es-ES" sz="1100" dirty="0">
                <a:latin typeface="Avenir Next LT Pro" panose="020B0504020202020204" pitchFamily="34" charset="0"/>
              </a:rPr>
              <a:t> </a:t>
            </a:r>
            <a:r>
              <a:rPr lang="es-ES" sz="1100" dirty="0" err="1">
                <a:latin typeface="Avenir Next LT Pro" panose="020B0504020202020204" pitchFamily="34" charset="0"/>
              </a:rPr>
              <a:t>proton</a:t>
            </a:r>
            <a:r>
              <a:rPr lang="es-ES" sz="1100" dirty="0">
                <a:latin typeface="Avenir Next LT Pro" panose="020B0504020202020204" pitchFamily="34" charset="0"/>
              </a:rPr>
              <a:t> WIMP </a:t>
            </a:r>
            <a:r>
              <a:rPr lang="es-ES" sz="1100" dirty="0" err="1">
                <a:latin typeface="Avenir Next LT Pro" panose="020B0504020202020204" pitchFamily="34" charset="0"/>
              </a:rPr>
              <a:t>interaction</a:t>
            </a:r>
            <a:r>
              <a:rPr lang="es-ES" sz="1100" dirty="0">
                <a:latin typeface="Avenir Next LT Pro" panose="020B0504020202020204" pitchFamily="34" charset="0"/>
              </a:rPr>
              <a:t> </a:t>
            </a:r>
            <a:r>
              <a:rPr lang="es-ES" sz="1100" dirty="0" err="1">
                <a:latin typeface="Avenir Next LT Pro" panose="020B0504020202020204" pitchFamily="34" charset="0"/>
              </a:rPr>
              <a:t>considering</a:t>
            </a:r>
            <a:r>
              <a:rPr lang="es-ES" sz="1100" dirty="0">
                <a:latin typeface="Avenir Next LT Pro" panose="020B0504020202020204" pitchFamily="34" charset="0"/>
              </a:rPr>
              <a:t> </a:t>
            </a:r>
            <a:r>
              <a:rPr lang="es-ES" sz="1100" dirty="0" err="1">
                <a:latin typeface="Avenir Next LT Pro" panose="020B0504020202020204" pitchFamily="34" charset="0"/>
              </a:rPr>
              <a:t>different</a:t>
            </a:r>
            <a:r>
              <a:rPr lang="es-ES" sz="1100" dirty="0">
                <a:latin typeface="Avenir Next LT Pro" panose="020B0504020202020204" pitchFamily="34" charset="0"/>
              </a:rPr>
              <a:t> </a:t>
            </a:r>
            <a:r>
              <a:rPr lang="es-ES" sz="1100" dirty="0" err="1">
                <a:latin typeface="Avenir Next LT Pro" panose="020B0504020202020204" pitchFamily="34" charset="0"/>
              </a:rPr>
              <a:t>energy</a:t>
            </a:r>
            <a:r>
              <a:rPr lang="es-ES" sz="1100" dirty="0">
                <a:latin typeface="Avenir Next LT Pro" panose="020B0504020202020204" pitchFamily="34" charset="0"/>
              </a:rPr>
              <a:t> </a:t>
            </a:r>
            <a:r>
              <a:rPr lang="es-ES" sz="1100" dirty="0" err="1">
                <a:latin typeface="Avenir Next LT Pro" panose="020B0504020202020204" pitchFamily="34" charset="0"/>
              </a:rPr>
              <a:t>thresholds</a:t>
            </a:r>
            <a:r>
              <a:rPr lang="es-ES" sz="1100" dirty="0">
                <a:latin typeface="Avenir Next LT Pro" panose="020B0504020202020204" pitchFamily="34" charset="0"/>
              </a:rPr>
              <a:t> and a </a:t>
            </a:r>
            <a:r>
              <a:rPr lang="es-ES" sz="1100" dirty="0" err="1">
                <a:latin typeface="Avenir Next LT Pro" panose="020B0504020202020204" pitchFamily="34" charset="0"/>
              </a:rPr>
              <a:t>background</a:t>
            </a:r>
            <a:r>
              <a:rPr lang="es-ES" sz="1100" dirty="0">
                <a:latin typeface="Avenir Next LT Pro" panose="020B0504020202020204" pitchFamily="34" charset="0"/>
              </a:rPr>
              <a:t> </a:t>
            </a:r>
            <a:r>
              <a:rPr lang="es-ES" sz="1100" dirty="0" err="1">
                <a:latin typeface="Avenir Next LT Pro" panose="020B0504020202020204" pitchFamily="34" charset="0"/>
              </a:rPr>
              <a:t>level</a:t>
            </a:r>
            <a:r>
              <a:rPr lang="es-ES" sz="1100" dirty="0">
                <a:latin typeface="Avenir Next LT Pro" panose="020B0504020202020204" pitchFamily="34" charset="0"/>
              </a:rPr>
              <a:t> </a:t>
            </a:r>
            <a:r>
              <a:rPr lang="es-ES" sz="1100" dirty="0" err="1">
                <a:latin typeface="Avenir Next LT Pro" panose="020B0504020202020204" pitchFamily="34" charset="0"/>
              </a:rPr>
              <a:t>of</a:t>
            </a:r>
            <a:r>
              <a:rPr lang="es-ES" sz="1100" dirty="0">
                <a:latin typeface="Avenir Next LT Pro" panose="020B0504020202020204" pitchFamily="34" charset="0"/>
              </a:rPr>
              <a:t> 1 </a:t>
            </a:r>
            <a:r>
              <a:rPr lang="es-ES" sz="1100" dirty="0" err="1">
                <a:latin typeface="Avenir Next LT Pro" panose="020B0504020202020204" pitchFamily="34" charset="0"/>
              </a:rPr>
              <a:t>cpd</a:t>
            </a:r>
            <a:r>
              <a:rPr lang="es-ES" sz="1100" dirty="0">
                <a:latin typeface="Avenir Next LT Pro" panose="020B0504020202020204" pitchFamily="34" charset="0"/>
              </a:rPr>
              <a:t>/</a:t>
            </a:r>
            <a:r>
              <a:rPr lang="es-ES" sz="1100" dirty="0" err="1">
                <a:latin typeface="Avenir Next LT Pro" panose="020B0504020202020204" pitchFamily="34" charset="0"/>
              </a:rPr>
              <a:t>keV</a:t>
            </a:r>
            <a:r>
              <a:rPr lang="es-ES" sz="1100" dirty="0">
                <a:latin typeface="Avenir Next LT Pro" panose="020B0504020202020204" pitchFamily="34" charset="0"/>
              </a:rPr>
              <a:t>/kg.  </a:t>
            </a:r>
          </a:p>
        </p:txBody>
      </p:sp>
      <p:sp>
        <p:nvSpPr>
          <p:cNvPr id="37" name="Content Placeholder 2">
            <a:extLst>
              <a:ext uri="{FF2B5EF4-FFF2-40B4-BE49-F238E27FC236}">
                <a16:creationId xmlns:a16="http://schemas.microsoft.com/office/drawing/2014/main" id="{4FE4C5E8-A62D-B530-7AF3-E14B59EB5095}"/>
              </a:ext>
            </a:extLst>
          </p:cNvPr>
          <p:cNvSpPr>
            <a:spLocks noGrp="1"/>
          </p:cNvSpPr>
          <p:nvPr>
            <p:ph idx="1"/>
          </p:nvPr>
        </p:nvSpPr>
        <p:spPr>
          <a:xfrm>
            <a:off x="202417" y="1373703"/>
            <a:ext cx="6100078" cy="3408001"/>
          </a:xfrm>
        </p:spPr>
        <p:txBody>
          <a:bodyPr>
            <a:normAutofit/>
          </a:bodyPr>
          <a:lstStyle/>
          <a:p>
            <a:pPr marL="45720" indent="0">
              <a:lnSpc>
                <a:spcPct val="100000"/>
              </a:lnSpc>
              <a:buNone/>
            </a:pPr>
            <a:r>
              <a:rPr lang="en-GB" sz="1400" dirty="0">
                <a:latin typeface="Avenir Next LT Pro" panose="020B0504020202020204" pitchFamily="34" charset="0"/>
              </a:rPr>
              <a:t>At present ANAIS-112 sensitivity is constrained by anomalous light events attributed to the PMTs:</a:t>
            </a:r>
            <a:endParaRPr lang="es-ES" sz="1400" dirty="0">
              <a:latin typeface="Avenir Next LT Pro" panose="020B0504020202020204" pitchFamily="34" charset="0"/>
            </a:endParaRPr>
          </a:p>
          <a:p>
            <a:pPr marL="331470" indent="-285750">
              <a:lnSpc>
                <a:spcPct val="100000"/>
              </a:lnSpc>
            </a:pPr>
            <a:r>
              <a:rPr lang="es-ES" sz="1400" dirty="0" err="1">
                <a:latin typeface="Avenir Next LT Pro" panose="020B0504020202020204" pitchFamily="34" charset="0"/>
                <a:ea typeface="Calibri" panose="020F0502020204030204" pitchFamily="34" charset="0"/>
                <a:cs typeface="Calibri" panose="020F0502020204030204" pitchFamily="34" charset="0"/>
              </a:rPr>
              <a:t>They</a:t>
            </a:r>
            <a:r>
              <a:rPr lang="es-ES" sz="1400" dirty="0">
                <a:latin typeface="Avenir Next LT Pro" panose="020B0504020202020204" pitchFamily="34" charset="0"/>
                <a:ea typeface="Calibri" panose="020F0502020204030204" pitchFamily="34" charset="0"/>
                <a:cs typeface="Calibri" panose="020F0502020204030204" pitchFamily="34" charset="0"/>
              </a:rPr>
              <a:t> are </a:t>
            </a:r>
            <a:r>
              <a:rPr lang="es-ES" sz="1400" dirty="0" err="1">
                <a:latin typeface="Avenir Next LT Pro" panose="020B0504020202020204" pitchFamily="34" charset="0"/>
                <a:ea typeface="Calibri" panose="020F0502020204030204" pitchFamily="34" charset="0"/>
                <a:cs typeface="Calibri" panose="020F0502020204030204" pitchFamily="34" charset="0"/>
              </a:rPr>
              <a:t>dominating</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the</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events</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rate</a:t>
            </a:r>
            <a:r>
              <a:rPr lang="es-ES" sz="1400" dirty="0">
                <a:latin typeface="Avenir Next LT Pro" panose="020B0504020202020204" pitchFamily="34" charset="0"/>
                <a:ea typeface="Calibri" panose="020F0502020204030204" pitchFamily="34" charset="0"/>
                <a:cs typeface="Calibri" panose="020F0502020204030204" pitchFamily="34" charset="0"/>
              </a:rPr>
              <a:t> </a:t>
            </a:r>
            <a:r>
              <a:rPr lang="es-ES" sz="1400" dirty="0" err="1">
                <a:latin typeface="Avenir Next LT Pro" panose="020B0504020202020204" pitchFamily="34" charset="0"/>
                <a:ea typeface="Calibri" panose="020F0502020204030204" pitchFamily="34" charset="0"/>
                <a:cs typeface="Calibri" panose="020F0502020204030204" pitchFamily="34" charset="0"/>
              </a:rPr>
              <a:t>below</a:t>
            </a:r>
            <a:r>
              <a:rPr lang="es-ES" sz="1400" dirty="0">
                <a:latin typeface="Avenir Next LT Pro" panose="020B0504020202020204" pitchFamily="34" charset="0"/>
                <a:ea typeface="Calibri" panose="020F0502020204030204" pitchFamily="34" charset="0"/>
                <a:cs typeface="Calibri" panose="020F0502020204030204" pitchFamily="34" charset="0"/>
              </a:rPr>
              <a:t> 10 </a:t>
            </a:r>
            <a:r>
              <a:rPr lang="es-ES" sz="1400" dirty="0" err="1">
                <a:latin typeface="Avenir Next LT Pro" panose="020B0504020202020204" pitchFamily="34" charset="0"/>
                <a:ea typeface="Calibri" panose="020F0502020204030204" pitchFamily="34" charset="0"/>
                <a:cs typeface="Calibri" panose="020F0502020204030204" pitchFamily="34" charset="0"/>
              </a:rPr>
              <a:t>keV</a:t>
            </a:r>
            <a:r>
              <a:rPr lang="es-ES" sz="1400" dirty="0">
                <a:latin typeface="Avenir Next LT Pro" panose="020B0504020202020204" pitchFamily="34" charset="0"/>
                <a:ea typeface="Calibri" panose="020F0502020204030204" pitchFamily="34" charset="0"/>
                <a:cs typeface="Calibri" panose="020F0502020204030204" pitchFamily="34" charset="0"/>
              </a:rPr>
              <a:t>.</a:t>
            </a:r>
          </a:p>
          <a:p>
            <a:pPr marL="45720" indent="0">
              <a:lnSpc>
                <a:spcPct val="100000"/>
              </a:lnSpc>
              <a:buNone/>
            </a:pP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marL="45720" indent="0">
              <a:lnSpc>
                <a:spcPct val="100000"/>
              </a:lnSpc>
              <a:buNone/>
            </a:pP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marL="45720" indent="0">
              <a:lnSpc>
                <a:spcPct val="100000"/>
              </a:lnSpc>
              <a:buNone/>
            </a:pP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marL="45720" indent="0">
              <a:lnSpc>
                <a:spcPct val="100000"/>
              </a:lnSpc>
              <a:buNone/>
            </a:pP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marL="45720" indent="0">
              <a:lnSpc>
                <a:spcPct val="100000"/>
              </a:lnSpc>
              <a:buNone/>
            </a:pPr>
            <a:endParaRPr lang="es-ES" sz="1400" dirty="0">
              <a:latin typeface="Avenir Next LT Pro" panose="020B0504020202020204" pitchFamily="34" charset="0"/>
              <a:ea typeface="Calibri" panose="020F0502020204030204" pitchFamily="34" charset="0"/>
              <a:cs typeface="Calibri" panose="020F0502020204030204" pitchFamily="34" charset="0"/>
            </a:endParaRPr>
          </a:p>
          <a:p>
            <a:pPr marL="331470" indent="-285750">
              <a:lnSpc>
                <a:spcPct val="100000"/>
              </a:lnSpc>
            </a:pPr>
            <a:r>
              <a:rPr lang="en-GB" sz="1400" dirty="0">
                <a:solidFill>
                  <a:schemeClr val="tx1"/>
                </a:solidFill>
                <a:latin typeface="Avenir Next LT Pro" panose="020B0504020202020204" pitchFamily="34" charset="0"/>
              </a:rPr>
              <a:t>Aggressive filtering has been developed to remove them, but efficiency is low (even after improvements by new ML procedure) and </a:t>
            </a:r>
            <a:r>
              <a:rPr lang="en-GB" sz="1400" b="1" dirty="0">
                <a:solidFill>
                  <a:schemeClr val="tx1"/>
                </a:solidFill>
                <a:latin typeface="Avenir Next LT Pro" panose="020B0504020202020204" pitchFamily="34" charset="0"/>
              </a:rPr>
              <a:t>limits the energy threshold</a:t>
            </a:r>
            <a:r>
              <a:rPr lang="en-GB" sz="1400" dirty="0">
                <a:solidFill>
                  <a:schemeClr val="tx1"/>
                </a:solidFill>
                <a:latin typeface="Avenir Next LT Pro" panose="020B0504020202020204" pitchFamily="34" charset="0"/>
              </a:rPr>
              <a:t>.</a:t>
            </a:r>
          </a:p>
          <a:p>
            <a:pPr marL="331470" indent="-285750">
              <a:lnSpc>
                <a:spcPct val="100000"/>
              </a:lnSpc>
            </a:pPr>
            <a:endParaRPr lang="en-GB" sz="1400" dirty="0">
              <a:latin typeface="Avenir Next LT Pro" panose="020B0504020202020204" pitchFamily="34" charset="0"/>
            </a:endParaRPr>
          </a:p>
          <a:p>
            <a:pPr marL="331470" indent="-285750">
              <a:lnSpc>
                <a:spcPct val="100000"/>
              </a:lnSpc>
            </a:pPr>
            <a:endParaRPr lang="en-GB" sz="1400" dirty="0">
              <a:solidFill>
                <a:schemeClr val="tx1"/>
              </a:solidFill>
              <a:latin typeface="Avenir Next LT Pro" panose="020B0504020202020204" pitchFamily="34" charset="0"/>
            </a:endParaRPr>
          </a:p>
          <a:p>
            <a:pPr marL="331470" indent="-285750">
              <a:lnSpc>
                <a:spcPct val="100000"/>
              </a:lnSpc>
            </a:pPr>
            <a:endParaRPr lang="en-GB" sz="1400" dirty="0">
              <a:solidFill>
                <a:schemeClr val="tx1"/>
              </a:solidFill>
              <a:latin typeface="Avenir Next LT Pro" panose="020B0504020202020204" pitchFamily="34" charset="0"/>
            </a:endParaRPr>
          </a:p>
          <a:p>
            <a:pPr marL="331470" indent="-285750">
              <a:lnSpc>
                <a:spcPct val="100000"/>
              </a:lnSpc>
            </a:pPr>
            <a:endParaRPr lang="es-ES" sz="1400" dirty="0">
              <a:solidFill>
                <a:schemeClr val="tx1"/>
              </a:solidFill>
              <a:latin typeface="Avenir Next LT Pro" panose="020B0504020202020204" pitchFamily="34" charset="0"/>
            </a:endParaRPr>
          </a:p>
          <a:p>
            <a:pPr lvl="1">
              <a:lnSpc>
                <a:spcPct val="100000"/>
              </a:lnSpc>
            </a:pPr>
            <a:endParaRPr lang="es-ES" sz="1400" dirty="0">
              <a:solidFill>
                <a:schemeClr val="tx1"/>
              </a:solidFill>
              <a:latin typeface="Avenir Next LT Pro" panose="020B0504020202020204" pitchFamily="34" charset="0"/>
            </a:endParaRPr>
          </a:p>
          <a:p>
            <a:pPr lvl="1">
              <a:lnSpc>
                <a:spcPct val="100000"/>
              </a:lnSpc>
            </a:pPr>
            <a:endParaRPr lang="es-ES" sz="1400" dirty="0">
              <a:solidFill>
                <a:schemeClr val="tx1"/>
              </a:solidFill>
              <a:latin typeface="Avenir Next LT Pro" panose="020B0504020202020204" pitchFamily="34" charset="0"/>
            </a:endParaRPr>
          </a:p>
          <a:p>
            <a:pPr lvl="1">
              <a:lnSpc>
                <a:spcPct val="100000"/>
              </a:lnSpc>
            </a:pPr>
            <a:endParaRPr lang="es-ES" sz="1400" dirty="0">
              <a:solidFill>
                <a:schemeClr val="tx1"/>
              </a:solidFill>
              <a:latin typeface="Avenir Next LT Pro" panose="020B0504020202020204" pitchFamily="34" charset="0"/>
            </a:endParaRPr>
          </a:p>
          <a:p>
            <a:pPr lvl="1"/>
            <a:endParaRPr lang="es-ES" sz="1400" dirty="0">
              <a:solidFill>
                <a:schemeClr val="tx1"/>
              </a:solidFill>
              <a:latin typeface="Avenir Next LT Pro" panose="020B0504020202020204" pitchFamily="34" charset="0"/>
            </a:endParaRPr>
          </a:p>
        </p:txBody>
      </p:sp>
      <p:pic>
        <p:nvPicPr>
          <p:cNvPr id="38" name="Imagen 19">
            <a:extLst>
              <a:ext uri="{FF2B5EF4-FFF2-40B4-BE49-F238E27FC236}">
                <a16:creationId xmlns:a16="http://schemas.microsoft.com/office/drawing/2014/main" id="{E8E399E7-8214-F0CE-7162-D18386A134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23" y="4672719"/>
            <a:ext cx="2986102" cy="1933092"/>
          </a:xfrm>
          <a:prstGeom prst="rect">
            <a:avLst/>
          </a:prstGeom>
        </p:spPr>
      </p:pic>
      <p:sp>
        <p:nvSpPr>
          <p:cNvPr id="39" name="CuadroTexto 28">
            <a:extLst>
              <a:ext uri="{FF2B5EF4-FFF2-40B4-BE49-F238E27FC236}">
                <a16:creationId xmlns:a16="http://schemas.microsoft.com/office/drawing/2014/main" id="{599FD030-2B1A-3B6C-49C8-5C3DACA3147E}"/>
              </a:ext>
            </a:extLst>
          </p:cNvPr>
          <p:cNvSpPr txBox="1"/>
          <p:nvPr/>
        </p:nvSpPr>
        <p:spPr>
          <a:xfrm>
            <a:off x="1364940" y="4962893"/>
            <a:ext cx="1460478" cy="461665"/>
          </a:xfrm>
          <a:prstGeom prst="rect">
            <a:avLst/>
          </a:prstGeom>
          <a:noFill/>
          <a:ln w="28575">
            <a:solidFill>
              <a:srgbClr val="C00000"/>
            </a:solidFill>
          </a:ln>
        </p:spPr>
        <p:txBody>
          <a:bodyPr wrap="square" rtlCol="0">
            <a:spAutoFit/>
          </a:bodyPr>
          <a:lstStyle/>
          <a:p>
            <a:r>
              <a:rPr lang="es-ES" sz="1200" dirty="0">
                <a:latin typeface="Avenir Next LT Pro" panose="020B0504020202020204" pitchFamily="34" charset="0"/>
              </a:rPr>
              <a:t>Energy </a:t>
            </a:r>
            <a:r>
              <a:rPr lang="es-ES" sz="1200" dirty="0" err="1">
                <a:latin typeface="Avenir Next LT Pro" panose="020B0504020202020204" pitchFamily="34" charset="0"/>
              </a:rPr>
              <a:t>threshold</a:t>
            </a:r>
            <a:r>
              <a:rPr lang="es-ES" sz="1200" dirty="0">
                <a:latin typeface="Avenir Next LT Pro" panose="020B0504020202020204" pitchFamily="34" charset="0"/>
              </a:rPr>
              <a:t> </a:t>
            </a:r>
            <a:r>
              <a:rPr lang="es-ES" sz="1200" dirty="0" err="1">
                <a:latin typeface="Avenir Next LT Pro" panose="020B0504020202020204" pitchFamily="34" charset="0"/>
              </a:rPr>
              <a:t>limited</a:t>
            </a:r>
            <a:r>
              <a:rPr lang="es-ES" sz="1200" dirty="0">
                <a:latin typeface="Avenir Next LT Pro" panose="020B0504020202020204" pitchFamily="34" charset="0"/>
              </a:rPr>
              <a:t> </a:t>
            </a:r>
            <a:r>
              <a:rPr lang="es-ES" sz="1200" dirty="0" err="1">
                <a:latin typeface="Avenir Next LT Pro" panose="020B0504020202020204" pitchFamily="34" charset="0"/>
              </a:rPr>
              <a:t>to</a:t>
            </a:r>
            <a:r>
              <a:rPr lang="es-ES" sz="1200" dirty="0">
                <a:latin typeface="Avenir Next LT Pro" panose="020B0504020202020204" pitchFamily="34" charset="0"/>
              </a:rPr>
              <a:t> 1 </a:t>
            </a:r>
            <a:r>
              <a:rPr lang="es-ES" sz="1200" dirty="0" err="1">
                <a:latin typeface="Avenir Next LT Pro" panose="020B0504020202020204" pitchFamily="34" charset="0"/>
              </a:rPr>
              <a:t>keV</a:t>
            </a:r>
            <a:r>
              <a:rPr lang="es-ES" sz="1200" dirty="0">
                <a:latin typeface="Avenir Next LT Pro" panose="020B0504020202020204" pitchFamily="34" charset="0"/>
              </a:rPr>
              <a:t>.</a:t>
            </a:r>
          </a:p>
        </p:txBody>
      </p:sp>
      <p:pic>
        <p:nvPicPr>
          <p:cNvPr id="40" name="Imagen 3" descr="Gráfico&#10;&#10;Descripción generada automáticamente">
            <a:extLst>
              <a:ext uri="{FF2B5EF4-FFF2-40B4-BE49-F238E27FC236}">
                <a16:creationId xmlns:a16="http://schemas.microsoft.com/office/drawing/2014/main" id="{8C62131B-B802-61E1-2B4E-6520438A93BB}"/>
              </a:ext>
            </a:extLst>
          </p:cNvPr>
          <p:cNvPicPr>
            <a:picLocks noChangeAspect="1"/>
          </p:cNvPicPr>
          <p:nvPr/>
        </p:nvPicPr>
        <p:blipFill>
          <a:blip r:embed="rId5"/>
          <a:stretch>
            <a:fillRect/>
          </a:stretch>
        </p:blipFill>
        <p:spPr>
          <a:xfrm>
            <a:off x="437371" y="2349452"/>
            <a:ext cx="2370384" cy="1577775"/>
          </a:xfrm>
          <a:prstGeom prst="rect">
            <a:avLst/>
          </a:prstGeom>
        </p:spPr>
      </p:pic>
      <p:sp>
        <p:nvSpPr>
          <p:cNvPr id="41" name="Google Shape;475;p55">
            <a:extLst>
              <a:ext uri="{FF2B5EF4-FFF2-40B4-BE49-F238E27FC236}">
                <a16:creationId xmlns:a16="http://schemas.microsoft.com/office/drawing/2014/main" id="{09568FCF-6264-1D53-D656-53BC54BA310D}"/>
              </a:ext>
            </a:extLst>
          </p:cNvPr>
          <p:cNvSpPr txBox="1"/>
          <p:nvPr/>
        </p:nvSpPr>
        <p:spPr>
          <a:xfrm>
            <a:off x="3137822" y="2517879"/>
            <a:ext cx="4173948" cy="797430"/>
          </a:xfrm>
          <a:prstGeom prst="rect">
            <a:avLst/>
          </a:prstGeom>
          <a:noFill/>
          <a:ln>
            <a:noFill/>
          </a:ln>
        </p:spPr>
        <p:txBody>
          <a:bodyPr spcFirstLastPara="1" wrap="square" lIns="0" tIns="0" rIns="0" bIns="0" anchor="t" anchorCtr="0">
            <a:noAutofit/>
          </a:bodyPr>
          <a:lstStyle/>
          <a:p>
            <a:pPr marL="0" marR="0" lvl="0" indent="0" defTabSz="914400" rtl="0" eaLnBrk="1" fontAlgn="auto" latinLnBrk="0" hangingPunct="1">
              <a:lnSpc>
                <a:spcPct val="115000"/>
              </a:lnSpc>
              <a:spcBef>
                <a:spcPts val="0"/>
              </a:spcBef>
              <a:spcAft>
                <a:spcPts val="1600"/>
              </a:spcAft>
              <a:buClr>
                <a:srgbClr val="000000"/>
              </a:buClr>
              <a:buSzTx/>
              <a:buFont typeface="Arial"/>
              <a:buNone/>
              <a:tabLst/>
              <a:defRPr/>
            </a:pPr>
            <a:r>
              <a:rPr kumimoji="0" lang="es-ES" sz="1400" b="0" i="0" u="none" strike="noStrike" kern="0" cap="none" spc="0" normalizeH="0" baseline="0" noProof="0" dirty="0" err="1">
                <a:ln>
                  <a:noFill/>
                </a:ln>
                <a:effectLst/>
                <a:uLnTx/>
                <a:uFillTx/>
                <a:latin typeface="Assistant"/>
                <a:ea typeface="Assistant"/>
                <a:cs typeface="Assistant"/>
                <a:sym typeface="Assistant"/>
              </a:rPr>
              <a:t>Measured</a:t>
            </a:r>
            <a:r>
              <a:rPr kumimoji="0" lang="es-ES" sz="1400" b="0" i="0" u="none" strike="noStrike" kern="0" cap="none" spc="0" normalizeH="0" baseline="0" noProof="0" dirty="0">
                <a:ln>
                  <a:noFill/>
                </a:ln>
                <a:effectLst/>
                <a:uLnTx/>
                <a:uFillTx/>
                <a:latin typeface="Assistant"/>
                <a:ea typeface="Assistant"/>
                <a:cs typeface="Assistant"/>
                <a:sym typeface="Assistant"/>
              </a:rPr>
              <a:t> </a:t>
            </a:r>
            <a:r>
              <a:rPr kumimoji="0" lang="es-ES" sz="1400" b="0" i="0" u="none" strike="noStrike" kern="0" cap="none" spc="0" normalizeH="0" baseline="0" noProof="0" dirty="0" err="1">
                <a:ln>
                  <a:noFill/>
                </a:ln>
                <a:effectLst/>
                <a:uLnTx/>
                <a:uFillTx/>
                <a:latin typeface="Assistant"/>
                <a:ea typeface="Assistant"/>
                <a:cs typeface="Assistant"/>
                <a:sym typeface="Assistant"/>
              </a:rPr>
              <a:t>spectrum</a:t>
            </a:r>
            <a:endParaRPr kumimoji="0" lang="es-ES" sz="1400" b="0" i="0" u="none" strike="noStrike" kern="0" cap="none" spc="0" normalizeH="0" baseline="0" noProof="0" dirty="0">
              <a:ln>
                <a:noFill/>
              </a:ln>
              <a:effectLst/>
              <a:uLnTx/>
              <a:uFillTx/>
              <a:latin typeface="Assistant"/>
              <a:ea typeface="Assistant"/>
              <a:cs typeface="Assistant"/>
              <a:sym typeface="Assistant"/>
            </a:endParaRPr>
          </a:p>
          <a:p>
            <a:pPr marL="0" marR="0" lvl="0" indent="0" defTabSz="914400" rtl="0" eaLnBrk="1" fontAlgn="auto" latinLnBrk="0" hangingPunct="1">
              <a:lnSpc>
                <a:spcPct val="115000"/>
              </a:lnSpc>
              <a:spcBef>
                <a:spcPts val="0"/>
              </a:spcBef>
              <a:spcAft>
                <a:spcPts val="1600"/>
              </a:spcAft>
              <a:buClr>
                <a:srgbClr val="000000"/>
              </a:buClr>
              <a:buSzTx/>
              <a:buFont typeface="Arial"/>
              <a:buNone/>
              <a:tabLst/>
              <a:defRPr/>
            </a:pPr>
            <a:r>
              <a:rPr kumimoji="0" lang="es-ES" sz="1400" b="0" i="0" u="none" strike="noStrike" kern="0" cap="none" spc="0" normalizeH="0" baseline="0" noProof="0" dirty="0" err="1">
                <a:ln>
                  <a:noFill/>
                </a:ln>
                <a:effectLst/>
                <a:uLnTx/>
                <a:uFillTx/>
                <a:latin typeface="Assistant"/>
                <a:ea typeface="Assistant"/>
                <a:cs typeface="Assistant"/>
                <a:sym typeface="Assistant"/>
              </a:rPr>
              <a:t>Spectrum</a:t>
            </a:r>
            <a:r>
              <a:rPr kumimoji="0" lang="es-ES" sz="1400" b="0" i="0" u="none" strike="noStrike" kern="0" cap="none" spc="0" normalizeH="0" baseline="0" noProof="0" dirty="0">
                <a:ln>
                  <a:noFill/>
                </a:ln>
                <a:effectLst/>
                <a:uLnTx/>
                <a:uFillTx/>
                <a:latin typeface="Assistant"/>
                <a:ea typeface="Assistant"/>
                <a:cs typeface="Assistant"/>
                <a:sym typeface="Assistant"/>
              </a:rPr>
              <a:t> after </a:t>
            </a:r>
            <a:r>
              <a:rPr kumimoji="0" lang="es-ES" sz="1400" b="0" i="0" u="none" strike="noStrike" kern="0" cap="none" spc="0" normalizeH="0" baseline="0" noProof="0" dirty="0" err="1">
                <a:ln>
                  <a:noFill/>
                </a:ln>
                <a:effectLst/>
                <a:uLnTx/>
                <a:uFillTx/>
                <a:latin typeface="Assistant"/>
                <a:ea typeface="Assistant"/>
                <a:cs typeface="Assistant"/>
                <a:sym typeface="Assistant"/>
              </a:rPr>
              <a:t>event</a:t>
            </a:r>
            <a:r>
              <a:rPr kumimoji="0" lang="es-ES" sz="1400" b="0" i="0" u="none" strike="noStrike" kern="0" cap="none" spc="0" normalizeH="0" baseline="0" noProof="0" dirty="0">
                <a:ln>
                  <a:noFill/>
                </a:ln>
                <a:effectLst/>
                <a:uLnTx/>
                <a:uFillTx/>
                <a:latin typeface="Assistant"/>
                <a:ea typeface="Assistant"/>
                <a:cs typeface="Assistant"/>
                <a:sym typeface="Assistant"/>
              </a:rPr>
              <a:t> </a:t>
            </a:r>
            <a:r>
              <a:rPr kumimoji="0" lang="es-ES" sz="1400" b="0" i="0" u="none" strike="noStrike" kern="0" cap="none" spc="0" normalizeH="0" baseline="0" noProof="0" dirty="0" err="1">
                <a:ln>
                  <a:noFill/>
                </a:ln>
                <a:effectLst/>
                <a:uLnTx/>
                <a:uFillTx/>
                <a:latin typeface="Assistant"/>
                <a:ea typeface="Assistant"/>
                <a:cs typeface="Assistant"/>
                <a:sym typeface="Assistant"/>
              </a:rPr>
              <a:t>selection</a:t>
            </a:r>
            <a:endParaRPr kumimoji="0" lang="es-ES" sz="1400" b="0" i="0" u="none" strike="noStrike" kern="0" cap="none" spc="0" normalizeH="0" baseline="0" noProof="0" dirty="0">
              <a:ln>
                <a:noFill/>
              </a:ln>
              <a:effectLst/>
              <a:uLnTx/>
              <a:uFillTx/>
              <a:latin typeface="Assistant"/>
              <a:ea typeface="Assistant"/>
              <a:cs typeface="Assistant"/>
              <a:sym typeface="Assistant"/>
            </a:endParaRPr>
          </a:p>
        </p:txBody>
      </p:sp>
      <p:sp>
        <p:nvSpPr>
          <p:cNvPr id="42" name="Rectángulo 15">
            <a:extLst>
              <a:ext uri="{FF2B5EF4-FFF2-40B4-BE49-F238E27FC236}">
                <a16:creationId xmlns:a16="http://schemas.microsoft.com/office/drawing/2014/main" id="{4E4A3F2D-289B-6F96-6596-37C90D9D9653}"/>
              </a:ext>
            </a:extLst>
          </p:cNvPr>
          <p:cNvSpPr/>
          <p:nvPr/>
        </p:nvSpPr>
        <p:spPr>
          <a:xfrm>
            <a:off x="2844745" y="2546059"/>
            <a:ext cx="207985" cy="21127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Rectángulo 16">
            <a:extLst>
              <a:ext uri="{FF2B5EF4-FFF2-40B4-BE49-F238E27FC236}">
                <a16:creationId xmlns:a16="http://schemas.microsoft.com/office/drawing/2014/main" id="{8C3E28B9-D6AB-0A5E-05D1-FBD2F09A35F3}"/>
              </a:ext>
            </a:extLst>
          </p:cNvPr>
          <p:cNvSpPr/>
          <p:nvPr/>
        </p:nvSpPr>
        <p:spPr>
          <a:xfrm>
            <a:off x="2844744" y="3007704"/>
            <a:ext cx="207985" cy="211276"/>
          </a:xfrm>
          <a:prstGeom prst="rect">
            <a:avLst/>
          </a:prstGeom>
          <a:solidFill>
            <a:srgbClr val="FF2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11">
            <a:extLst>
              <a:ext uri="{FF2B5EF4-FFF2-40B4-BE49-F238E27FC236}">
                <a16:creationId xmlns:a16="http://schemas.microsoft.com/office/drawing/2014/main" id="{BFCE740E-AC90-EA51-B869-77A4A739E0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4728" y="4672720"/>
            <a:ext cx="2884993" cy="1933092"/>
          </a:xfrm>
          <a:prstGeom prst="rect">
            <a:avLst/>
          </a:prstGeom>
        </p:spPr>
      </p:pic>
      <p:sp>
        <p:nvSpPr>
          <p:cNvPr id="45" name="CuadroTexto 21">
            <a:extLst>
              <a:ext uri="{FF2B5EF4-FFF2-40B4-BE49-F238E27FC236}">
                <a16:creationId xmlns:a16="http://schemas.microsoft.com/office/drawing/2014/main" id="{F41B2A84-BFD9-22E5-462D-CE811BD3EE4A}"/>
              </a:ext>
            </a:extLst>
          </p:cNvPr>
          <p:cNvSpPr txBox="1"/>
          <p:nvPr/>
        </p:nvSpPr>
        <p:spPr>
          <a:xfrm>
            <a:off x="1524288" y="6507672"/>
            <a:ext cx="3622999" cy="307777"/>
          </a:xfrm>
          <a:prstGeom prst="rect">
            <a:avLst/>
          </a:prstGeom>
          <a:noFill/>
        </p:spPr>
        <p:txBody>
          <a:bodyPr wrap="square">
            <a:spAutoFit/>
          </a:bodyPr>
          <a:lstStyle/>
          <a:p>
            <a:r>
              <a:rPr lang="es-ES" sz="1400" b="0" i="1" dirty="0">
                <a:solidFill>
                  <a:schemeClr val="tx1">
                    <a:lumMod val="50000"/>
                    <a:lumOff val="50000"/>
                  </a:schemeClr>
                </a:solidFill>
                <a:effectLst/>
                <a:latin typeface="Avenir Next LT Pro" panose="020B0504020202020204" pitchFamily="34" charset="0"/>
                <a:ea typeface="Noto Sans" panose="020B0502040504020204" pitchFamily="34" charset="0"/>
                <a:cs typeface="Noto Sans" panose="020B0502040504020204" pitchFamily="34" charset="0"/>
              </a:rPr>
              <a:t>I. </a:t>
            </a:r>
            <a:r>
              <a:rPr lang="es-ES" sz="1400" b="0" i="1" dirty="0" err="1">
                <a:solidFill>
                  <a:schemeClr val="tx1">
                    <a:lumMod val="50000"/>
                    <a:lumOff val="50000"/>
                  </a:schemeClr>
                </a:solidFill>
                <a:effectLst/>
                <a:latin typeface="Avenir Next LT Pro" panose="020B0504020202020204" pitchFamily="34" charset="0"/>
                <a:ea typeface="Noto Sans" panose="020B0502040504020204" pitchFamily="34" charset="0"/>
                <a:cs typeface="Noto Sans" panose="020B0502040504020204" pitchFamily="34" charset="0"/>
              </a:rPr>
              <a:t>Coarasa</a:t>
            </a:r>
            <a:r>
              <a:rPr lang="es-ES" sz="1400" b="0" i="1" dirty="0">
                <a:solidFill>
                  <a:schemeClr val="tx1">
                    <a:lumMod val="50000"/>
                    <a:lumOff val="50000"/>
                  </a:schemeClr>
                </a:solidFill>
                <a:effectLst/>
                <a:latin typeface="Avenir Next LT Pro" panose="020B0504020202020204" pitchFamily="34" charset="0"/>
                <a:ea typeface="Noto Sans" panose="020B0502040504020204" pitchFamily="34" charset="0"/>
                <a:cs typeface="Noto Sans" panose="020B0502040504020204" pitchFamily="34" charset="0"/>
              </a:rPr>
              <a:t> et al  JCAP11(2022)048</a:t>
            </a:r>
            <a:endParaRPr lang="es-ES" sz="1400" i="1" dirty="0">
              <a:solidFill>
                <a:schemeClr val="tx1">
                  <a:lumMod val="50000"/>
                  <a:lumOff val="50000"/>
                </a:schemeClr>
              </a:solidFill>
              <a:latin typeface="Avenir Next LT Pro" panose="020B0504020202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85635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E8E1BC9-820F-B074-9971-06746F78D8ED}"/>
              </a:ext>
            </a:extLst>
          </p:cNvPr>
          <p:cNvPicPr>
            <a:picLocks noChangeAspect="1"/>
          </p:cNvPicPr>
          <p:nvPr/>
        </p:nvPicPr>
        <p:blipFill>
          <a:blip r:embed="rId3"/>
          <a:stretch>
            <a:fillRect/>
          </a:stretch>
        </p:blipFill>
        <p:spPr>
          <a:xfrm>
            <a:off x="57503" y="3276874"/>
            <a:ext cx="4697244" cy="2767649"/>
          </a:xfrm>
          <a:prstGeom prst="rect">
            <a:avLst/>
          </a:prstGeom>
        </p:spPr>
      </p:pic>
      <p:pic>
        <p:nvPicPr>
          <p:cNvPr id="58" name="Picture 57">
            <a:extLst>
              <a:ext uri="{FF2B5EF4-FFF2-40B4-BE49-F238E27FC236}">
                <a16:creationId xmlns:a16="http://schemas.microsoft.com/office/drawing/2014/main" id="{EAEA715F-B0A3-497F-A2DC-C891EA80038D}"/>
              </a:ext>
            </a:extLst>
          </p:cNvPr>
          <p:cNvPicPr>
            <a:picLocks noChangeAspect="1"/>
          </p:cNvPicPr>
          <p:nvPr/>
        </p:nvPicPr>
        <p:blipFill rotWithShape="1">
          <a:blip r:embed="rId4"/>
          <a:srcRect t="6916"/>
          <a:stretch/>
        </p:blipFill>
        <p:spPr>
          <a:xfrm>
            <a:off x="4924892" y="3323959"/>
            <a:ext cx="4084377" cy="3042720"/>
          </a:xfrm>
          <a:prstGeom prst="rect">
            <a:avLst/>
          </a:prstGeom>
        </p:spPr>
      </p:pic>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194476"/>
            <a:ext cx="11696777" cy="558159"/>
          </a:xfrm>
        </p:spPr>
        <p:txBody>
          <a:bodyPr>
            <a:normAutofit fontScale="90000"/>
          </a:bodyPr>
          <a:lstStyle/>
          <a:p>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The</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ANAIS+ Project: </a:t>
            </a:r>
            <a:r>
              <a:rPr lang="es-ES" sz="20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Collaboration</a:t>
            </a:r>
            <a:r>
              <a:rPr lang="es-ES" sz="20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20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between</a:t>
            </a:r>
            <a:r>
              <a:rPr lang="es-ES" sz="20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Universidad de Zaragoza - CIEMAT - LNGS</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mc:AlternateContent xmlns:mc="http://schemas.openxmlformats.org/markup-compatibility/2006" xmlns:a14="http://schemas.microsoft.com/office/drawing/2010/main">
        <mc:Choice Requires="a14">
          <p:sp>
            <p:nvSpPr>
              <p:cNvPr id="29" name="TextBox 1135">
                <a:extLst>
                  <a:ext uri="{FF2B5EF4-FFF2-40B4-BE49-F238E27FC236}">
                    <a16:creationId xmlns:a16="http://schemas.microsoft.com/office/drawing/2014/main" id="{5E8ADA4B-E401-4B02-B1F5-CB1856FF6582}"/>
                  </a:ext>
                </a:extLst>
              </p:cNvPr>
              <p:cNvSpPr txBox="1"/>
              <p:nvPr/>
            </p:nvSpPr>
            <p:spPr>
              <a:xfrm>
                <a:off x="4651347" y="1192759"/>
                <a:ext cx="3336654" cy="1908215"/>
              </a:xfrm>
              <a:prstGeom prst="rect">
                <a:avLst/>
              </a:prstGeom>
              <a:noFill/>
            </p:spPr>
            <p:txBody>
              <a:bodyPr wrap="square" rtlCol="0">
                <a:spAutoFit/>
              </a:bodyPr>
              <a:lstStyle/>
              <a:p>
                <a:r>
                  <a:rPr lang="es-ES" sz="1400" b="1" dirty="0">
                    <a:solidFill>
                      <a:srgbClr val="92D050"/>
                    </a:solidFill>
                    <a:latin typeface="Avenir Next LT Pro" panose="020B0504020202020204" pitchFamily="34" charset="0"/>
                  </a:rPr>
                  <a:t>ADVANTAGES</a:t>
                </a:r>
              </a:p>
              <a:p>
                <a:pPr marL="342900" indent="-342900">
                  <a:buClr>
                    <a:srgbClr val="92D050"/>
                  </a:buClr>
                  <a:buFont typeface="Wingdings" panose="05000000000000000000" pitchFamily="2" charset="2"/>
                  <a:buChar char="v"/>
                </a:pPr>
                <a:r>
                  <a:rPr lang="es-ES" sz="1400" dirty="0">
                    <a:latin typeface="Avenir Next LT Pro" panose="020B0504020202020204" pitchFamily="34" charset="0"/>
                  </a:rPr>
                  <a:t>High QE (≈40 %).</a:t>
                </a:r>
              </a:p>
              <a:p>
                <a:pPr marL="342900" indent="-342900">
                  <a:buClr>
                    <a:srgbClr val="92D050"/>
                  </a:buClr>
                  <a:buFont typeface="Wingdings" panose="05000000000000000000" pitchFamily="2" charset="2"/>
                  <a:buChar char="v"/>
                </a:pPr>
                <a:endParaRPr lang="es-ES" sz="1000" dirty="0">
                  <a:latin typeface="Avenir Next LT Pro" panose="020B0504020202020204" pitchFamily="34" charset="0"/>
                </a:endParaRPr>
              </a:p>
              <a:p>
                <a:pPr marL="342900" indent="-342900">
                  <a:buClr>
                    <a:srgbClr val="92D050"/>
                  </a:buClr>
                  <a:buFont typeface="Wingdings" panose="05000000000000000000" pitchFamily="2" charset="2"/>
                  <a:buChar char="v"/>
                </a:pPr>
                <a:r>
                  <a:rPr lang="es-ES" sz="1400" dirty="0">
                    <a:latin typeface="Avenir Next LT Pro" panose="020B0504020202020204" pitchFamily="34" charset="0"/>
                  </a:rPr>
                  <a:t>High </a:t>
                </a:r>
                <a:r>
                  <a:rPr lang="es-ES" sz="1400" dirty="0" err="1">
                    <a:latin typeface="Avenir Next LT Pro" panose="020B0504020202020204" pitchFamily="34" charset="0"/>
                  </a:rPr>
                  <a:t>radiopurity</a:t>
                </a:r>
                <a:r>
                  <a:rPr lang="es-ES" sz="1400" dirty="0">
                    <a:latin typeface="Avenir Next LT Pro" panose="020B0504020202020204" pitchFamily="34" charset="0"/>
                  </a:rPr>
                  <a:t> (</a:t>
                </a:r>
                <a:r>
                  <a:rPr lang="es-ES" sz="1400" dirty="0" err="1">
                    <a:latin typeface="Avenir Next LT Pro" panose="020B0504020202020204" pitchFamily="34" charset="0"/>
                  </a:rPr>
                  <a:t>lower</a:t>
                </a:r>
                <a:r>
                  <a:rPr lang="es-ES" sz="1400" dirty="0">
                    <a:latin typeface="Avenir Next LT Pro" panose="020B0504020202020204" pitchFamily="34" charset="0"/>
                  </a:rPr>
                  <a:t> </a:t>
                </a:r>
                <a:r>
                  <a:rPr lang="es-ES" sz="1400" dirty="0" err="1">
                    <a:latin typeface="Avenir Next LT Pro" panose="020B0504020202020204" pitchFamily="34" charset="0"/>
                  </a:rPr>
                  <a:t>bkg</a:t>
                </a:r>
                <a:r>
                  <a:rPr lang="es-ES" sz="1400" dirty="0">
                    <a:latin typeface="Avenir Next LT Pro" panose="020B0504020202020204" pitchFamily="34" charset="0"/>
                  </a:rPr>
                  <a:t>).</a:t>
                </a:r>
              </a:p>
              <a:p>
                <a:pPr marL="342900" indent="-342900">
                  <a:buClr>
                    <a:srgbClr val="92D050"/>
                  </a:buClr>
                  <a:buFont typeface="Wingdings" panose="05000000000000000000" pitchFamily="2" charset="2"/>
                  <a:buChar char="v"/>
                </a:pPr>
                <a:endParaRPr lang="es-ES" sz="1000" dirty="0">
                  <a:latin typeface="Avenir Next LT Pro" panose="020B0504020202020204" pitchFamily="34" charset="0"/>
                </a:endParaRPr>
              </a:p>
              <a:p>
                <a:pPr marL="342900" indent="-342900">
                  <a:buClr>
                    <a:srgbClr val="92D050"/>
                  </a:buClr>
                  <a:buFont typeface="Wingdings" panose="05000000000000000000" pitchFamily="2" charset="2"/>
                  <a:buChar char="v"/>
                </a:pPr>
                <a:r>
                  <a:rPr lang="es-ES" sz="1400" dirty="0">
                    <a:latin typeface="Avenir Next LT Pro" panose="020B0504020202020204" pitchFamily="34" charset="0"/>
                  </a:rPr>
                  <a:t>Low </a:t>
                </a:r>
                <a:r>
                  <a:rPr lang="es-ES" sz="1400" dirty="0" err="1">
                    <a:latin typeface="Avenir Next LT Pro" panose="020B0504020202020204" pitchFamily="34" charset="0"/>
                  </a:rPr>
                  <a:t>operating</a:t>
                </a:r>
                <a:r>
                  <a:rPr lang="es-ES" sz="1400" dirty="0">
                    <a:latin typeface="Avenir Next LT Pro" panose="020B0504020202020204" pitchFamily="34" charset="0"/>
                  </a:rPr>
                  <a:t> </a:t>
                </a:r>
                <a:r>
                  <a:rPr lang="es-ES" sz="1400" dirty="0" err="1">
                    <a:latin typeface="Avenir Next LT Pro" panose="020B0504020202020204" pitchFamily="34" charset="0"/>
                  </a:rPr>
                  <a:t>voltage</a:t>
                </a:r>
                <a:r>
                  <a:rPr lang="es-ES" sz="1400" dirty="0">
                    <a:latin typeface="Avenir Next LT Pro" panose="020B0504020202020204" pitchFamily="34" charset="0"/>
                  </a:rPr>
                  <a:t> (</a:t>
                </a:r>
                <a14:m>
                  <m:oMath xmlns:m="http://schemas.openxmlformats.org/officeDocument/2006/math">
                    <m:r>
                      <a:rPr lang="es-ES" sz="1400" i="1" smtClean="0">
                        <a:latin typeface="Cambria Math" panose="02040503050406030204" pitchFamily="18" charset="0"/>
                        <a:ea typeface="Cambria Math" panose="02040503050406030204" pitchFamily="18" charset="0"/>
                      </a:rPr>
                      <m:t>~</m:t>
                    </m:r>
                  </m:oMath>
                </a14:m>
                <a:r>
                  <a:rPr lang="es-ES" sz="1400" dirty="0">
                    <a:latin typeface="Avenir Next LT Pro" panose="020B0504020202020204" pitchFamily="34" charset="0"/>
                  </a:rPr>
                  <a:t> 10’s V).</a:t>
                </a:r>
              </a:p>
              <a:p>
                <a:pPr marL="342900" indent="-342900">
                  <a:buClr>
                    <a:srgbClr val="92D050"/>
                  </a:buClr>
                  <a:buFont typeface="Wingdings" panose="05000000000000000000" pitchFamily="2" charset="2"/>
                  <a:buChar char="v"/>
                </a:pPr>
                <a:endParaRPr lang="es-ES" sz="1000" dirty="0">
                  <a:latin typeface="Avenir Next LT Pro" panose="020B0504020202020204" pitchFamily="34" charset="0"/>
                </a:endParaRPr>
              </a:p>
              <a:p>
                <a:pPr marL="342900" indent="-342900">
                  <a:buClr>
                    <a:srgbClr val="92D050"/>
                  </a:buClr>
                  <a:buFont typeface="Wingdings" panose="05000000000000000000" pitchFamily="2" charset="2"/>
                  <a:buChar char="v"/>
                </a:pPr>
                <a:r>
                  <a:rPr lang="es-ES" sz="1400" dirty="0">
                    <a:latin typeface="Avenir Next LT Pro" panose="020B0504020202020204" pitchFamily="34" charset="0"/>
                  </a:rPr>
                  <a:t>No Cherenkov/HV </a:t>
                </a:r>
                <a:r>
                  <a:rPr lang="es-ES" sz="1400" dirty="0" err="1">
                    <a:latin typeface="Avenir Next LT Pro" panose="020B0504020202020204" pitchFamily="34" charset="0"/>
                  </a:rPr>
                  <a:t>arc-discharges</a:t>
                </a:r>
                <a:r>
                  <a:rPr lang="es-ES" sz="1400" dirty="0">
                    <a:latin typeface="Avenir Next LT Pro" panose="020B0504020202020204" pitchFamily="34" charset="0"/>
                  </a:rPr>
                  <a:t> </a:t>
                </a:r>
                <a:r>
                  <a:rPr lang="es-ES" sz="1400" dirty="0" err="1">
                    <a:latin typeface="Avenir Next LT Pro" panose="020B0504020202020204" pitchFamily="34" charset="0"/>
                  </a:rPr>
                  <a:t>emissions</a:t>
                </a:r>
                <a:r>
                  <a:rPr lang="es-ES" sz="1400" dirty="0">
                    <a:latin typeface="Avenir Next LT Pro" panose="020B0504020202020204" pitchFamily="34" charset="0"/>
                  </a:rPr>
                  <a:t>.</a:t>
                </a:r>
              </a:p>
            </p:txBody>
          </p:sp>
        </mc:Choice>
        <mc:Fallback xmlns="">
          <p:sp>
            <p:nvSpPr>
              <p:cNvPr id="29" name="TextBox 1135">
                <a:extLst>
                  <a:ext uri="{FF2B5EF4-FFF2-40B4-BE49-F238E27FC236}">
                    <a16:creationId xmlns:a16="http://schemas.microsoft.com/office/drawing/2014/main" id="{5E8ADA4B-E401-4B02-B1F5-CB1856FF6582}"/>
                  </a:ext>
                </a:extLst>
              </p:cNvPr>
              <p:cNvSpPr txBox="1">
                <a:spLocks noRot="1" noChangeAspect="1" noMove="1" noResize="1" noEditPoints="1" noAdjustHandles="1" noChangeArrowheads="1" noChangeShapeType="1" noTextEdit="1"/>
              </p:cNvSpPr>
              <p:nvPr/>
            </p:nvSpPr>
            <p:spPr>
              <a:xfrm>
                <a:off x="4651347" y="1192759"/>
                <a:ext cx="3336654" cy="1908215"/>
              </a:xfrm>
              <a:prstGeom prst="rect">
                <a:avLst/>
              </a:prstGeom>
              <a:blipFill>
                <a:blip r:embed="rId5"/>
                <a:stretch>
                  <a:fillRect l="-548" t="-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1140">
                <a:extLst>
                  <a:ext uri="{FF2B5EF4-FFF2-40B4-BE49-F238E27FC236}">
                    <a16:creationId xmlns:a16="http://schemas.microsoft.com/office/drawing/2014/main" id="{2FCF8341-3D4B-42CE-95D8-48F986A7AC3F}"/>
                  </a:ext>
                </a:extLst>
              </p:cNvPr>
              <p:cNvSpPr txBox="1"/>
              <p:nvPr/>
            </p:nvSpPr>
            <p:spPr>
              <a:xfrm>
                <a:off x="8204048" y="1269439"/>
                <a:ext cx="3879571" cy="1708160"/>
              </a:xfrm>
              <a:prstGeom prst="rect">
                <a:avLst/>
              </a:prstGeom>
              <a:noFill/>
            </p:spPr>
            <p:txBody>
              <a:bodyPr wrap="square" rtlCol="0">
                <a:spAutoFit/>
              </a:bodyPr>
              <a:lstStyle/>
              <a:p>
                <a:pPr>
                  <a:lnSpc>
                    <a:spcPct val="150000"/>
                  </a:lnSpc>
                </a:pPr>
                <a:r>
                  <a:rPr lang="es-ES" sz="1400" b="1" dirty="0">
                    <a:solidFill>
                      <a:srgbClr val="F70000"/>
                    </a:solidFill>
                    <a:latin typeface="Avenir Next LT Pro" panose="020B0504020202020204" pitchFamily="34" charset="0"/>
                  </a:rPr>
                  <a:t>MAIN DRAWBACK</a:t>
                </a:r>
              </a:p>
              <a:p>
                <a:pPr marL="342900" indent="-342900">
                  <a:buClr>
                    <a:srgbClr val="FF0000"/>
                  </a:buClr>
                  <a:buFont typeface="Wingdings" panose="05000000000000000000" pitchFamily="2" charset="2"/>
                  <a:buChar char="v"/>
                </a:pPr>
                <a:r>
                  <a:rPr lang="es-ES" sz="1400" dirty="0">
                    <a:latin typeface="Avenir Next LT Pro" panose="020B0504020202020204" pitchFamily="34" charset="0"/>
                  </a:rPr>
                  <a:t>High </a:t>
                </a:r>
                <a:r>
                  <a:rPr lang="es-ES" sz="1400" dirty="0" err="1">
                    <a:latin typeface="Avenir Next LT Pro" panose="020B0504020202020204" pitchFamily="34" charset="0"/>
                  </a:rPr>
                  <a:t>dark</a:t>
                </a:r>
                <a:r>
                  <a:rPr lang="es-ES" sz="1400" dirty="0">
                    <a:latin typeface="Avenir Next LT Pro" panose="020B0504020202020204" pitchFamily="34" charset="0"/>
                  </a:rPr>
                  <a:t> </a:t>
                </a:r>
                <a:r>
                  <a:rPr lang="es-ES" sz="1400" dirty="0" err="1">
                    <a:latin typeface="Avenir Next LT Pro" panose="020B0504020202020204" pitchFamily="34" charset="0"/>
                  </a:rPr>
                  <a:t>current</a:t>
                </a:r>
                <a:r>
                  <a:rPr lang="es-ES" sz="1400" dirty="0">
                    <a:latin typeface="Avenir Next LT Pro" panose="020B0504020202020204" pitchFamily="34" charset="0"/>
                  </a:rPr>
                  <a:t> </a:t>
                </a:r>
                <a:r>
                  <a:rPr lang="es-ES" sz="1400" dirty="0" err="1">
                    <a:latin typeface="Avenir Next LT Pro" panose="020B0504020202020204" pitchFamily="34" charset="0"/>
                  </a:rPr>
                  <a:t>rate</a:t>
                </a:r>
                <a:r>
                  <a:rPr lang="es-ES" sz="1400" dirty="0">
                    <a:latin typeface="Avenir Next LT Pro" panose="020B0504020202020204" pitchFamily="34" charset="0"/>
                  </a:rPr>
                  <a:t> (</a:t>
                </a:r>
                <a:r>
                  <a:rPr lang="es-ES" sz="1400" dirty="0" err="1">
                    <a:latin typeface="Avenir Next LT Pro" panose="020B0504020202020204" pitchFamily="34" charset="0"/>
                  </a:rPr>
                  <a:t>depending</a:t>
                </a:r>
                <a:r>
                  <a:rPr lang="es-ES" sz="1400" dirty="0">
                    <a:latin typeface="Avenir Next LT Pro" panose="020B0504020202020204" pitchFamily="34" charset="0"/>
                  </a:rPr>
                  <a:t> </a:t>
                </a:r>
                <a:r>
                  <a:rPr lang="es-ES" sz="1400" dirty="0" err="1">
                    <a:latin typeface="Avenir Next LT Pro" panose="020B0504020202020204" pitchFamily="34" charset="0"/>
                  </a:rPr>
                  <a:t>on</a:t>
                </a:r>
                <a:r>
                  <a:rPr lang="es-ES" sz="1400" dirty="0">
                    <a:latin typeface="Avenir Next LT Pro" panose="020B0504020202020204" pitchFamily="34" charset="0"/>
                  </a:rPr>
                  <a:t> </a:t>
                </a:r>
                <a:r>
                  <a:rPr lang="es-ES" sz="1400" dirty="0" err="1">
                    <a:latin typeface="Avenir Next LT Pro" panose="020B0504020202020204" pitchFamily="34" charset="0"/>
                  </a:rPr>
                  <a:t>the</a:t>
                </a:r>
                <a:r>
                  <a:rPr lang="es-ES" sz="1400" dirty="0">
                    <a:latin typeface="Avenir Next LT Pro" panose="020B0504020202020204" pitchFamily="34" charset="0"/>
                  </a:rPr>
                  <a:t> </a:t>
                </a:r>
                <a:r>
                  <a:rPr lang="es-ES" sz="1400" dirty="0" err="1">
                    <a:latin typeface="Avenir Next LT Pro" panose="020B0504020202020204" pitchFamily="34" charset="0"/>
                  </a:rPr>
                  <a:t>model</a:t>
                </a:r>
                <a:r>
                  <a:rPr lang="es-ES" sz="1400" dirty="0">
                    <a:latin typeface="Avenir Next LT Pro" panose="020B0504020202020204" pitchFamily="34" charset="0"/>
                  </a:rPr>
                  <a:t>, </a:t>
                </a:r>
                <a:r>
                  <a:rPr lang="es-ES" sz="1400" dirty="0" err="1">
                    <a:latin typeface="Avenir Next LT Pro" panose="020B0504020202020204" pitchFamily="34" charset="0"/>
                  </a:rPr>
                  <a:t>typically</a:t>
                </a:r>
                <a:r>
                  <a:rPr lang="es-ES" sz="1400" dirty="0">
                    <a:latin typeface="Avenir Next LT Pro" panose="020B0504020202020204" pitchFamily="34" charset="0"/>
                  </a:rPr>
                  <a:t> </a:t>
                </a:r>
                <a14:m>
                  <m:oMath xmlns:m="http://schemas.openxmlformats.org/officeDocument/2006/math">
                    <m:r>
                      <a:rPr lang="es-ES" sz="1400" i="1" smtClean="0">
                        <a:latin typeface="Cambria Math" panose="02040503050406030204" pitchFamily="18" charset="0"/>
                        <a:ea typeface="Cambria Math" panose="02040503050406030204" pitchFamily="18" charset="0"/>
                      </a:rPr>
                      <m:t>~</m:t>
                    </m:r>
                  </m:oMath>
                </a14:m>
                <a:r>
                  <a:rPr lang="es-ES" sz="1400" dirty="0">
                    <a:latin typeface="Avenir Next LT Pro" panose="020B0504020202020204" pitchFamily="34" charset="0"/>
                  </a:rPr>
                  <a:t> 50 - 1000 kHz/mm</a:t>
                </a:r>
                <a:r>
                  <a:rPr lang="es-ES" sz="1400" baseline="30000" dirty="0">
                    <a:latin typeface="Avenir Next LT Pro" panose="020B0504020202020204" pitchFamily="34" charset="0"/>
                  </a:rPr>
                  <a:t>2</a:t>
                </a:r>
                <a:r>
                  <a:rPr lang="es-ES" sz="1400" dirty="0">
                    <a:latin typeface="Avenir Next LT Pro" panose="020B0504020202020204" pitchFamily="34" charset="0"/>
                  </a:rPr>
                  <a:t> at </a:t>
                </a:r>
                <a:r>
                  <a:rPr lang="es-ES" sz="1400" dirty="0" err="1">
                    <a:latin typeface="Avenir Next LT Pro" panose="020B0504020202020204" pitchFamily="34" charset="0"/>
                  </a:rPr>
                  <a:t>room</a:t>
                </a:r>
                <a:r>
                  <a:rPr lang="es-ES" sz="1400" dirty="0">
                    <a:latin typeface="Avenir Next LT Pro" panose="020B0504020202020204" pitchFamily="34" charset="0"/>
                  </a:rPr>
                  <a:t> T).</a:t>
                </a:r>
              </a:p>
              <a:p>
                <a:pPr marL="342900" indent="-342900">
                  <a:buClr>
                    <a:srgbClr val="FF0000"/>
                  </a:buClr>
                  <a:buFont typeface="Wingdings" panose="05000000000000000000" pitchFamily="2" charset="2"/>
                  <a:buChar char="v"/>
                </a:pPr>
                <a:endParaRPr lang="es-ES" sz="1400" dirty="0">
                  <a:latin typeface="Avenir Next LT Pro" panose="020B0504020202020204" pitchFamily="34" charset="0"/>
                </a:endParaRPr>
              </a:p>
              <a:p>
                <a:pPr marL="342900" indent="-342900">
                  <a:buClr>
                    <a:schemeClr val="accent1">
                      <a:lumMod val="60000"/>
                      <a:lumOff val="40000"/>
                    </a:schemeClr>
                  </a:buClr>
                  <a:buFont typeface="Wingdings" panose="05000000000000000000" pitchFamily="2" charset="2"/>
                  <a:buChar char="v"/>
                </a:pPr>
                <a:r>
                  <a:rPr lang="en-US" sz="1400" dirty="0">
                    <a:latin typeface="Avenir Next LT Pro" panose="020B0504020202020204" pitchFamily="34" charset="0"/>
                  </a:rPr>
                  <a:t>Working at low temperatures (100 K) → lower dark current than in </a:t>
                </a:r>
                <a:r>
                  <a:rPr lang="en-US" sz="1400" dirty="0" err="1">
                    <a:latin typeface="Avenir Next LT Pro" panose="020B0504020202020204" pitchFamily="34" charset="0"/>
                  </a:rPr>
                  <a:t>PMTs.</a:t>
                </a:r>
                <a:endParaRPr lang="en-US" sz="1400" dirty="0">
                  <a:latin typeface="Avenir Next LT Pro" panose="020B0504020202020204" pitchFamily="34" charset="0"/>
                </a:endParaRPr>
              </a:p>
            </p:txBody>
          </p:sp>
        </mc:Choice>
        <mc:Fallback xmlns="">
          <p:sp>
            <p:nvSpPr>
              <p:cNvPr id="30" name="TextBox 1140">
                <a:extLst>
                  <a:ext uri="{FF2B5EF4-FFF2-40B4-BE49-F238E27FC236}">
                    <a16:creationId xmlns:a16="http://schemas.microsoft.com/office/drawing/2014/main" id="{2FCF8341-3D4B-42CE-95D8-48F986A7AC3F}"/>
                  </a:ext>
                </a:extLst>
              </p:cNvPr>
              <p:cNvSpPr txBox="1">
                <a:spLocks noRot="1" noChangeAspect="1" noMove="1" noResize="1" noEditPoints="1" noAdjustHandles="1" noChangeArrowheads="1" noChangeShapeType="1" noTextEdit="1"/>
              </p:cNvSpPr>
              <p:nvPr/>
            </p:nvSpPr>
            <p:spPr>
              <a:xfrm>
                <a:off x="8204048" y="1269439"/>
                <a:ext cx="3879571" cy="1708160"/>
              </a:xfrm>
              <a:prstGeom prst="rect">
                <a:avLst/>
              </a:prstGeom>
              <a:blipFill>
                <a:blip r:embed="rId6"/>
                <a:stretch>
                  <a:fillRect l="-472" b="-2857"/>
                </a:stretch>
              </a:blipFill>
            </p:spPr>
            <p:txBody>
              <a:bodyPr/>
              <a:lstStyle/>
              <a:p>
                <a:r>
                  <a:rPr lang="en-GB">
                    <a:noFill/>
                  </a:rPr>
                  <a:t> </a:t>
                </a:r>
              </a:p>
            </p:txBody>
          </p:sp>
        </mc:Fallback>
      </mc:AlternateContent>
      <p:sp>
        <p:nvSpPr>
          <p:cNvPr id="49" name="Arrow: Right 48">
            <a:extLst>
              <a:ext uri="{FF2B5EF4-FFF2-40B4-BE49-F238E27FC236}">
                <a16:creationId xmlns:a16="http://schemas.microsoft.com/office/drawing/2014/main" id="{6DDA8DB7-9B55-4AC0-86C2-7EA800C273CD}"/>
              </a:ext>
            </a:extLst>
          </p:cNvPr>
          <p:cNvSpPr/>
          <p:nvPr/>
        </p:nvSpPr>
        <p:spPr>
          <a:xfrm>
            <a:off x="4238438" y="1294004"/>
            <a:ext cx="407044" cy="260268"/>
          </a:xfrm>
          <a:prstGeom prst="rightArrow">
            <a:avLst>
              <a:gd name="adj1" fmla="val 50000"/>
              <a:gd name="adj2" fmla="val 57775"/>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Arrow: Bent 50">
            <a:extLst>
              <a:ext uri="{FF2B5EF4-FFF2-40B4-BE49-F238E27FC236}">
                <a16:creationId xmlns:a16="http://schemas.microsoft.com/office/drawing/2014/main" id="{337E2ACF-E8FA-4AC2-8735-EDB4D75D0D1C}"/>
              </a:ext>
            </a:extLst>
          </p:cNvPr>
          <p:cNvSpPr/>
          <p:nvPr/>
        </p:nvSpPr>
        <p:spPr>
          <a:xfrm rot="5400000">
            <a:off x="6022302" y="-1328771"/>
            <a:ext cx="461663" cy="4950191"/>
          </a:xfrm>
          <a:prstGeom prst="bentArrow">
            <a:avLst>
              <a:gd name="adj1" fmla="val 25000"/>
              <a:gd name="adj2" fmla="val 25000"/>
              <a:gd name="adj3" fmla="val 43993"/>
              <a:gd name="adj4" fmla="val 4375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2" name="L-Shape 51">
            <a:extLst>
              <a:ext uri="{FF2B5EF4-FFF2-40B4-BE49-F238E27FC236}">
                <a16:creationId xmlns:a16="http://schemas.microsoft.com/office/drawing/2014/main" id="{CA2E8714-0EF0-4A5A-8122-8B2D52E87478}"/>
              </a:ext>
            </a:extLst>
          </p:cNvPr>
          <p:cNvSpPr/>
          <p:nvPr/>
        </p:nvSpPr>
        <p:spPr>
          <a:xfrm rot="5400000">
            <a:off x="3574007" y="707373"/>
            <a:ext cx="314618" cy="720868"/>
          </a:xfrm>
          <a:prstGeom prst="corner">
            <a:avLst>
              <a:gd name="adj1" fmla="val 50000"/>
              <a:gd name="adj2" fmla="val 4071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Picture 1137" descr="A copper circular object with screws&#10;&#10;Description automatically generated">
            <a:extLst>
              <a:ext uri="{FF2B5EF4-FFF2-40B4-BE49-F238E27FC236}">
                <a16:creationId xmlns:a16="http://schemas.microsoft.com/office/drawing/2014/main" id="{75217B5A-5853-4892-8173-33FBDF4BCB56}"/>
              </a:ext>
            </a:extLst>
          </p:cNvPr>
          <p:cNvPicPr>
            <a:picLocks noChangeAspect="1"/>
          </p:cNvPicPr>
          <p:nvPr/>
        </p:nvPicPr>
        <p:blipFill rotWithShape="1">
          <a:blip r:embed="rId7">
            <a:extLst>
              <a:ext uri="{28A0092B-C50C-407E-A947-70E740481C1C}">
                <a14:useLocalDpi xmlns:a14="http://schemas.microsoft.com/office/drawing/2010/main" val="0"/>
              </a:ext>
            </a:extLst>
          </a:blip>
          <a:srcRect l="29096" t="43291" r="36405" b="34048"/>
          <a:stretch/>
        </p:blipFill>
        <p:spPr>
          <a:xfrm>
            <a:off x="2326165" y="1158008"/>
            <a:ext cx="1987689" cy="1834477"/>
          </a:xfrm>
          <a:prstGeom prst="roundRect">
            <a:avLst>
              <a:gd name="adj" fmla="val 10312"/>
            </a:avLst>
          </a:prstGeom>
          <a:ln w="57150">
            <a:solidFill>
              <a:srgbClr val="2396CF"/>
            </a:solidFill>
          </a:ln>
        </p:spPr>
      </p:pic>
      <p:sp>
        <p:nvSpPr>
          <p:cNvPr id="53" name="Arrow: Right 1071">
            <a:extLst>
              <a:ext uri="{FF2B5EF4-FFF2-40B4-BE49-F238E27FC236}">
                <a16:creationId xmlns:a16="http://schemas.microsoft.com/office/drawing/2014/main" id="{01065496-234C-48F7-AFD7-B1D517FC4DCC}"/>
              </a:ext>
            </a:extLst>
          </p:cNvPr>
          <p:cNvSpPr/>
          <p:nvPr/>
        </p:nvSpPr>
        <p:spPr>
          <a:xfrm flipV="1">
            <a:off x="7875208" y="1798118"/>
            <a:ext cx="386161" cy="906758"/>
          </a:xfrm>
          <a:prstGeom prst="bentArrow">
            <a:avLst/>
          </a:prstGeom>
          <a:gradFill flip="none" rotWithShape="1">
            <a:gsLst>
              <a:gs pos="0">
                <a:srgbClr val="F70000"/>
              </a:gs>
              <a:gs pos="20000">
                <a:srgbClr val="F70000"/>
              </a:gs>
              <a:gs pos="62000">
                <a:srgbClr val="5EB7E4"/>
              </a:gs>
              <a:gs pos="100000">
                <a:srgbClr val="5EB7E4"/>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L-Shape 53">
            <a:extLst>
              <a:ext uri="{FF2B5EF4-FFF2-40B4-BE49-F238E27FC236}">
                <a16:creationId xmlns:a16="http://schemas.microsoft.com/office/drawing/2014/main" id="{33C0FD91-4198-43C4-A737-87FBB7831B17}"/>
              </a:ext>
            </a:extLst>
          </p:cNvPr>
          <p:cNvSpPr/>
          <p:nvPr/>
        </p:nvSpPr>
        <p:spPr>
          <a:xfrm rot="5400000">
            <a:off x="8009321" y="1567327"/>
            <a:ext cx="117930" cy="386161"/>
          </a:xfrm>
          <a:prstGeom prst="corner">
            <a:avLst>
              <a:gd name="adj1" fmla="val 83193"/>
              <a:gd name="adj2" fmla="val 70929"/>
            </a:avLst>
          </a:prstGeom>
          <a:solidFill>
            <a:srgbClr val="F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CuadroTexto 19">
            <a:extLst>
              <a:ext uri="{FF2B5EF4-FFF2-40B4-BE49-F238E27FC236}">
                <a16:creationId xmlns:a16="http://schemas.microsoft.com/office/drawing/2014/main" id="{8E746163-51F3-4A1C-8931-17E232290D55}"/>
              </a:ext>
            </a:extLst>
          </p:cNvPr>
          <p:cNvSpPr txBox="1"/>
          <p:nvPr/>
        </p:nvSpPr>
        <p:spPr>
          <a:xfrm>
            <a:off x="122056" y="5978621"/>
            <a:ext cx="4681331" cy="523220"/>
          </a:xfrm>
          <a:prstGeom prst="rect">
            <a:avLst/>
          </a:prstGeom>
          <a:noFill/>
        </p:spPr>
        <p:txBody>
          <a:bodyPr wrap="square">
            <a:spAutoFit/>
          </a:bodyPr>
          <a:lstStyle/>
          <a:p>
            <a:pPr algn="ctr"/>
            <a:r>
              <a:rPr lang="es-ES" sz="1400" b="0" i="1" dirty="0">
                <a:solidFill>
                  <a:schemeClr val="tx1">
                    <a:lumMod val="50000"/>
                    <a:lumOff val="50000"/>
                  </a:schemeClr>
                </a:solidFill>
                <a:effectLst/>
                <a:latin typeface="Avenir Next LT Pro" panose="020B0504020202020204" pitchFamily="34" charset="0"/>
              </a:rPr>
              <a:t>F. </a:t>
            </a:r>
            <a:r>
              <a:rPr lang="es-ES" sz="1400" b="0" i="1" dirty="0" err="1">
                <a:solidFill>
                  <a:schemeClr val="tx1">
                    <a:lumMod val="50000"/>
                    <a:lumOff val="50000"/>
                  </a:schemeClr>
                </a:solidFill>
                <a:effectLst/>
                <a:latin typeface="Avenir Next LT Pro" panose="020B0504020202020204" pitchFamily="34" charset="0"/>
              </a:rPr>
              <a:t>Acerbi</a:t>
            </a:r>
            <a:r>
              <a:rPr lang="es-ES" sz="1400" b="0" i="1" dirty="0">
                <a:solidFill>
                  <a:schemeClr val="tx1">
                    <a:lumMod val="50000"/>
                    <a:lumOff val="50000"/>
                  </a:schemeClr>
                </a:solidFill>
                <a:effectLst/>
                <a:latin typeface="Avenir Next LT Pro" panose="020B0504020202020204" pitchFamily="34" charset="0"/>
              </a:rPr>
              <a:t> et al., IEEE </a:t>
            </a:r>
            <a:r>
              <a:rPr lang="es-ES" sz="1400" b="0" i="1" dirty="0" err="1">
                <a:solidFill>
                  <a:schemeClr val="tx1">
                    <a:lumMod val="50000"/>
                    <a:lumOff val="50000"/>
                  </a:schemeClr>
                </a:solidFill>
                <a:effectLst/>
                <a:latin typeface="Avenir Next LT Pro" panose="020B0504020202020204" pitchFamily="34" charset="0"/>
              </a:rPr>
              <a:t>Transactions</a:t>
            </a:r>
            <a:r>
              <a:rPr lang="es-ES" sz="1400" b="0" i="1" dirty="0">
                <a:solidFill>
                  <a:schemeClr val="tx1">
                    <a:lumMod val="50000"/>
                    <a:lumOff val="50000"/>
                  </a:schemeClr>
                </a:solidFill>
                <a:effectLst/>
                <a:latin typeface="Avenir Next LT Pro" panose="020B0504020202020204" pitchFamily="34" charset="0"/>
              </a:rPr>
              <a:t> </a:t>
            </a:r>
            <a:r>
              <a:rPr lang="es-ES" sz="1400" b="0" i="1" dirty="0" err="1">
                <a:solidFill>
                  <a:schemeClr val="tx1">
                    <a:lumMod val="50000"/>
                    <a:lumOff val="50000"/>
                  </a:schemeClr>
                </a:solidFill>
                <a:effectLst/>
                <a:latin typeface="Avenir Next LT Pro" panose="020B0504020202020204" pitchFamily="34" charset="0"/>
              </a:rPr>
              <a:t>on</a:t>
            </a:r>
            <a:r>
              <a:rPr lang="es-ES" sz="1400" b="0" i="1" dirty="0">
                <a:solidFill>
                  <a:schemeClr val="tx1">
                    <a:lumMod val="50000"/>
                    <a:lumOff val="50000"/>
                  </a:schemeClr>
                </a:solidFill>
                <a:effectLst/>
                <a:latin typeface="Avenir Next LT Pro" panose="020B0504020202020204" pitchFamily="34" charset="0"/>
              </a:rPr>
              <a:t> </a:t>
            </a:r>
            <a:r>
              <a:rPr lang="es-ES" sz="1400" b="0" i="1" dirty="0" err="1">
                <a:solidFill>
                  <a:schemeClr val="tx1">
                    <a:lumMod val="50000"/>
                    <a:lumOff val="50000"/>
                  </a:schemeClr>
                </a:solidFill>
                <a:effectLst/>
                <a:latin typeface="Avenir Next LT Pro" panose="020B0504020202020204" pitchFamily="34" charset="0"/>
              </a:rPr>
              <a:t>Electron</a:t>
            </a:r>
            <a:r>
              <a:rPr lang="es-ES" sz="1400" b="0" i="1" dirty="0">
                <a:solidFill>
                  <a:schemeClr val="tx1">
                    <a:lumMod val="50000"/>
                    <a:lumOff val="50000"/>
                  </a:schemeClr>
                </a:solidFill>
                <a:effectLst/>
                <a:latin typeface="Avenir Next LT Pro" panose="020B0504020202020204" pitchFamily="34" charset="0"/>
              </a:rPr>
              <a:t> </a:t>
            </a:r>
            <a:r>
              <a:rPr lang="es-ES" sz="1400" b="0" i="1" dirty="0" err="1">
                <a:solidFill>
                  <a:schemeClr val="tx1">
                    <a:lumMod val="50000"/>
                    <a:lumOff val="50000"/>
                  </a:schemeClr>
                </a:solidFill>
                <a:effectLst/>
                <a:latin typeface="Avenir Next LT Pro" panose="020B0504020202020204" pitchFamily="34" charset="0"/>
              </a:rPr>
              <a:t>Devices</a:t>
            </a:r>
            <a:r>
              <a:rPr lang="es-ES" sz="1400" b="0" i="1" dirty="0">
                <a:solidFill>
                  <a:schemeClr val="tx1">
                    <a:lumMod val="50000"/>
                    <a:lumOff val="50000"/>
                  </a:schemeClr>
                </a:solidFill>
                <a:effectLst/>
                <a:latin typeface="Avenir Next LT Pro" panose="020B0504020202020204" pitchFamily="34" charset="0"/>
              </a:rPr>
              <a:t>, vol. 64, no. 2, pp. 521-526, Feb. 2017</a:t>
            </a:r>
            <a:endParaRPr lang="es-ES" sz="1400" i="1" dirty="0">
              <a:solidFill>
                <a:schemeClr val="tx1">
                  <a:lumMod val="50000"/>
                  <a:lumOff val="50000"/>
                </a:schemeClr>
              </a:solidFill>
              <a:latin typeface="Avenir Next LT Pro" panose="020B0504020202020204" pitchFamily="34" charset="0"/>
            </a:endParaRPr>
          </a:p>
        </p:txBody>
      </p:sp>
      <p:sp>
        <p:nvSpPr>
          <p:cNvPr id="57" name="Marcador de contenido 2">
            <a:extLst>
              <a:ext uri="{FF2B5EF4-FFF2-40B4-BE49-F238E27FC236}">
                <a16:creationId xmlns:a16="http://schemas.microsoft.com/office/drawing/2014/main" id="{D9FE97B9-AA68-4EB0-A57A-5328130C9E70}"/>
              </a:ext>
            </a:extLst>
          </p:cNvPr>
          <p:cNvSpPr txBox="1">
            <a:spLocks/>
          </p:cNvSpPr>
          <p:nvPr/>
        </p:nvSpPr>
        <p:spPr>
          <a:xfrm>
            <a:off x="2002239" y="4223085"/>
            <a:ext cx="2682393" cy="718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EB7E4"/>
              </a:buClr>
              <a:buNone/>
            </a:pPr>
            <a:r>
              <a:rPr lang="es-ES" sz="1600" dirty="0">
                <a:solidFill>
                  <a:srgbClr val="2396CF"/>
                </a:solidFill>
                <a:latin typeface="Avenir Next LT Pro" panose="020B0504020202020204" pitchFamily="34" charset="0"/>
              </a:rPr>
              <a:t>5 – 6 </a:t>
            </a:r>
            <a:r>
              <a:rPr lang="es-ES" sz="1600" dirty="0" err="1">
                <a:solidFill>
                  <a:srgbClr val="2396CF"/>
                </a:solidFill>
                <a:latin typeface="Avenir Next LT Pro" panose="020B0504020202020204" pitchFamily="34" charset="0"/>
              </a:rPr>
              <a:t>orders</a:t>
            </a:r>
            <a:r>
              <a:rPr lang="es-ES" sz="1600" dirty="0">
                <a:solidFill>
                  <a:srgbClr val="2396CF"/>
                </a:solidFill>
                <a:latin typeface="Avenir Next LT Pro" panose="020B0504020202020204" pitchFamily="34" charset="0"/>
              </a:rPr>
              <a:t> </a:t>
            </a:r>
            <a:r>
              <a:rPr lang="es-ES" sz="1600" dirty="0" err="1">
                <a:solidFill>
                  <a:srgbClr val="2396CF"/>
                </a:solidFill>
                <a:latin typeface="Avenir Next LT Pro" panose="020B0504020202020204" pitchFamily="34" charset="0"/>
              </a:rPr>
              <a:t>of</a:t>
            </a:r>
            <a:r>
              <a:rPr lang="es-ES" sz="1600" dirty="0">
                <a:solidFill>
                  <a:srgbClr val="2396CF"/>
                </a:solidFill>
                <a:latin typeface="Avenir Next LT Pro" panose="020B0504020202020204" pitchFamily="34" charset="0"/>
              </a:rPr>
              <a:t> </a:t>
            </a:r>
            <a:r>
              <a:rPr lang="es-ES" sz="1600" dirty="0" err="1">
                <a:solidFill>
                  <a:srgbClr val="2396CF"/>
                </a:solidFill>
                <a:latin typeface="Avenir Next LT Pro" panose="020B0504020202020204" pitchFamily="34" charset="0"/>
              </a:rPr>
              <a:t>magnitude</a:t>
            </a:r>
            <a:r>
              <a:rPr lang="es-ES" sz="1600" dirty="0">
                <a:solidFill>
                  <a:srgbClr val="2396CF"/>
                </a:solidFill>
                <a:latin typeface="Avenir Next LT Pro" panose="020B0504020202020204" pitchFamily="34" charset="0"/>
              </a:rPr>
              <a:t> </a:t>
            </a:r>
            <a:r>
              <a:rPr lang="es-ES" sz="1600" dirty="0" err="1">
                <a:solidFill>
                  <a:srgbClr val="2396CF"/>
                </a:solidFill>
                <a:latin typeface="Avenir Next LT Pro" panose="020B0504020202020204" pitchFamily="34" charset="0"/>
              </a:rPr>
              <a:t>reduction</a:t>
            </a:r>
            <a:r>
              <a:rPr lang="es-ES" sz="1600" dirty="0">
                <a:solidFill>
                  <a:srgbClr val="2396CF"/>
                </a:solidFill>
                <a:latin typeface="Avenir Next LT Pro" panose="020B0504020202020204" pitchFamily="34" charset="0"/>
              </a:rPr>
              <a:t> at 100 K</a:t>
            </a:r>
            <a:endParaRPr lang="es-ES" sz="800" dirty="0">
              <a:solidFill>
                <a:srgbClr val="2396CF"/>
              </a:solidFill>
              <a:latin typeface="Avenir Next LT Pro" panose="020B0504020202020204" pitchFamily="34" charset="0"/>
            </a:endParaRPr>
          </a:p>
        </p:txBody>
      </p:sp>
      <p:sp>
        <p:nvSpPr>
          <p:cNvPr id="66" name="TextBox 65">
            <a:extLst>
              <a:ext uri="{FF2B5EF4-FFF2-40B4-BE49-F238E27FC236}">
                <a16:creationId xmlns:a16="http://schemas.microsoft.com/office/drawing/2014/main" id="{5591ABFE-2345-4ACA-9E46-F629782F6DB1}"/>
              </a:ext>
            </a:extLst>
          </p:cNvPr>
          <p:cNvSpPr txBox="1"/>
          <p:nvPr/>
        </p:nvSpPr>
        <p:spPr>
          <a:xfrm>
            <a:off x="8860096" y="4472133"/>
            <a:ext cx="3153408" cy="1323439"/>
          </a:xfrm>
          <a:prstGeom prst="rect">
            <a:avLst/>
          </a:prstGeom>
          <a:noFill/>
        </p:spPr>
        <p:txBody>
          <a:bodyPr wrap="square">
            <a:spAutoFit/>
          </a:bodyPr>
          <a:lstStyle/>
          <a:p>
            <a:pPr>
              <a:buClr>
                <a:srgbClr val="F70000"/>
              </a:buClr>
            </a:pPr>
            <a:r>
              <a:rPr lang="en-GB" sz="1600" dirty="0">
                <a:latin typeface="Avenir Next LT Pro" panose="020B0504020202020204" pitchFamily="34" charset="0"/>
              </a:rPr>
              <a:t>At this temperature, pure </a:t>
            </a:r>
            <a:r>
              <a:rPr lang="en-GB" sz="1600" dirty="0" err="1">
                <a:latin typeface="Avenir Next LT Pro" panose="020B0504020202020204" pitchFamily="34" charset="0"/>
              </a:rPr>
              <a:t>NaI</a:t>
            </a:r>
            <a:r>
              <a:rPr lang="en-GB" sz="1600" dirty="0">
                <a:latin typeface="Avenir Next LT Pro" panose="020B0504020202020204" pitchFamily="34" charset="0"/>
              </a:rPr>
              <a:t> become an interesting target as its light yield is expected to increase at the level or above the </a:t>
            </a:r>
            <a:r>
              <a:rPr lang="en-GB" sz="1600" dirty="0" err="1">
                <a:latin typeface="Avenir Next LT Pro" panose="020B0504020202020204" pitchFamily="34" charset="0"/>
              </a:rPr>
              <a:t>NaI</a:t>
            </a:r>
            <a:r>
              <a:rPr lang="en-GB" sz="1600" dirty="0">
                <a:latin typeface="Avenir Next LT Pro" panose="020B0504020202020204" pitchFamily="34" charset="0"/>
              </a:rPr>
              <a:t>(Tl) at room T. </a:t>
            </a:r>
            <a:endParaRPr lang="es-ES" sz="1600" dirty="0">
              <a:latin typeface="Avenir Next LT Pro" panose="020B0504020202020204" pitchFamily="34" charset="0"/>
            </a:endParaRPr>
          </a:p>
        </p:txBody>
      </p:sp>
      <p:sp>
        <p:nvSpPr>
          <p:cNvPr id="67" name="Rectangle 66">
            <a:extLst>
              <a:ext uri="{FF2B5EF4-FFF2-40B4-BE49-F238E27FC236}">
                <a16:creationId xmlns:a16="http://schemas.microsoft.com/office/drawing/2014/main" id="{184D7292-AFB5-4F89-9421-5E2C9288CBA1}"/>
              </a:ext>
            </a:extLst>
          </p:cNvPr>
          <p:cNvSpPr/>
          <p:nvPr/>
        </p:nvSpPr>
        <p:spPr>
          <a:xfrm>
            <a:off x="4803387" y="3262320"/>
            <a:ext cx="7280232" cy="3127140"/>
          </a:xfrm>
          <a:prstGeom prst="rect">
            <a:avLst/>
          </a:prstGeom>
          <a:noFill/>
          <a:ln w="38100">
            <a:solidFill>
              <a:srgbClr val="67BF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Arrow: Right 12">
            <a:extLst>
              <a:ext uri="{FF2B5EF4-FFF2-40B4-BE49-F238E27FC236}">
                <a16:creationId xmlns:a16="http://schemas.microsoft.com/office/drawing/2014/main" id="{F6EAC885-E82F-8017-B569-00A4AE4C62EA}"/>
              </a:ext>
            </a:extLst>
          </p:cNvPr>
          <p:cNvSpPr/>
          <p:nvPr/>
        </p:nvSpPr>
        <p:spPr>
          <a:xfrm>
            <a:off x="1998679" y="1798118"/>
            <a:ext cx="923630" cy="466881"/>
          </a:xfrm>
          <a:prstGeom prst="rightArrow">
            <a:avLst>
              <a:gd name="adj1" fmla="val 50000"/>
              <a:gd name="adj2" fmla="val 78267"/>
            </a:avLst>
          </a:prstGeom>
          <a:solidFill>
            <a:srgbClr val="2396CF"/>
          </a:solidFill>
          <a:ln>
            <a:solidFill>
              <a:srgbClr val="2396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First results from ANAIS experiment supported by MultiDark | Instituto de  Física Teórica">
            <a:extLst>
              <a:ext uri="{FF2B5EF4-FFF2-40B4-BE49-F238E27FC236}">
                <a16:creationId xmlns:a16="http://schemas.microsoft.com/office/drawing/2014/main" id="{6E76B864-58E2-E25D-DFBC-88016152727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7329" t="10949" r="8146" b="9018"/>
          <a:stretch/>
        </p:blipFill>
        <p:spPr bwMode="auto">
          <a:xfrm>
            <a:off x="170194" y="1158008"/>
            <a:ext cx="1972022" cy="1834476"/>
          </a:xfrm>
          <a:prstGeom prst="roundRect">
            <a:avLst>
              <a:gd name="adj" fmla="val 8896"/>
            </a:avLst>
          </a:prstGeom>
          <a:noFill/>
          <a:ln w="57150">
            <a:solidFill>
              <a:srgbClr val="2396CF"/>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1F7FB6-C5DF-61B6-CCFE-3F621119452C}"/>
              </a:ext>
            </a:extLst>
          </p:cNvPr>
          <p:cNvSpPr txBox="1"/>
          <p:nvPr/>
        </p:nvSpPr>
        <p:spPr>
          <a:xfrm>
            <a:off x="377338" y="934268"/>
            <a:ext cx="2809595" cy="307777"/>
          </a:xfrm>
          <a:prstGeom prst="rect">
            <a:avLst/>
          </a:prstGeom>
          <a:solidFill>
            <a:schemeClr val="bg1"/>
          </a:solidFill>
          <a:ln w="38100">
            <a:solidFill>
              <a:srgbClr val="F70000"/>
            </a:solidFill>
          </a:ln>
        </p:spPr>
        <p:txBody>
          <a:bodyPr wrap="square">
            <a:spAutoFit/>
          </a:bodyPr>
          <a:lstStyle/>
          <a:p>
            <a:pPr marL="45720" indent="0" algn="ctr">
              <a:lnSpc>
                <a:spcPct val="100000"/>
              </a:lnSpc>
              <a:buNone/>
            </a:pPr>
            <a:r>
              <a:rPr lang="es-ES" sz="1400" b="1" dirty="0" err="1">
                <a:latin typeface="Avenir Next LT Pro" panose="020B0504020202020204" pitchFamily="34" charset="0"/>
              </a:rPr>
              <a:t>How</a:t>
            </a:r>
            <a:r>
              <a:rPr lang="es-ES" sz="1400" b="1" dirty="0">
                <a:latin typeface="Avenir Next LT Pro" panose="020B0504020202020204" pitchFamily="34" charset="0"/>
              </a:rPr>
              <a:t> can </a:t>
            </a:r>
            <a:r>
              <a:rPr lang="es-ES" sz="1400" b="1" dirty="0" err="1">
                <a:latin typeface="Avenir Next LT Pro" panose="020B0504020202020204" pitchFamily="34" charset="0"/>
              </a:rPr>
              <a:t>we</a:t>
            </a:r>
            <a:r>
              <a:rPr lang="es-ES" sz="1400" b="1" dirty="0">
                <a:latin typeface="Avenir Next LT Pro" panose="020B0504020202020204" pitchFamily="34" charset="0"/>
              </a:rPr>
              <a:t> reduce </a:t>
            </a:r>
            <a:r>
              <a:rPr lang="es-ES" sz="1400" b="1" dirty="0" err="1">
                <a:latin typeface="Avenir Next LT Pro" panose="020B0504020202020204" pitchFamily="34" charset="0"/>
              </a:rPr>
              <a:t>the</a:t>
            </a:r>
            <a:r>
              <a:rPr lang="es-ES" sz="1400" b="1" dirty="0">
                <a:latin typeface="Avenir Next LT Pro" panose="020B0504020202020204" pitchFamily="34" charset="0"/>
              </a:rPr>
              <a:t> </a:t>
            </a:r>
            <a:r>
              <a:rPr lang="es-ES" sz="1400" b="1" dirty="0" err="1">
                <a:latin typeface="Avenir Next LT Pro" panose="020B0504020202020204" pitchFamily="34" charset="0"/>
              </a:rPr>
              <a:t>Eth</a:t>
            </a:r>
            <a:r>
              <a:rPr lang="es-ES" sz="1400" b="1" dirty="0">
                <a:latin typeface="Avenir Next LT Pro" panose="020B0504020202020204" pitchFamily="34" charset="0"/>
              </a:rPr>
              <a:t>?</a:t>
            </a:r>
            <a:endParaRPr lang="es-ES" sz="1400" dirty="0">
              <a:solidFill>
                <a:schemeClr val="tx1"/>
              </a:solidFill>
              <a:latin typeface="Avenir Next LT Pro" panose="020B0504020202020204" pitchFamily="34" charset="0"/>
            </a:endParaRPr>
          </a:p>
        </p:txBody>
      </p:sp>
      <p:sp>
        <p:nvSpPr>
          <p:cNvPr id="6" name="TextBox 5">
            <a:extLst>
              <a:ext uri="{FF2B5EF4-FFF2-40B4-BE49-F238E27FC236}">
                <a16:creationId xmlns:a16="http://schemas.microsoft.com/office/drawing/2014/main" id="{9C57EAAE-7D65-192A-11BC-0B3927F1CDF3}"/>
              </a:ext>
            </a:extLst>
          </p:cNvPr>
          <p:cNvSpPr txBox="1"/>
          <p:nvPr/>
        </p:nvSpPr>
        <p:spPr>
          <a:xfrm>
            <a:off x="809627" y="2692937"/>
            <a:ext cx="2809595" cy="523220"/>
          </a:xfrm>
          <a:prstGeom prst="rect">
            <a:avLst/>
          </a:prstGeom>
          <a:solidFill>
            <a:schemeClr val="bg1"/>
          </a:solidFill>
          <a:ln w="38100">
            <a:solidFill>
              <a:srgbClr val="F70000"/>
            </a:solidFill>
          </a:ln>
        </p:spPr>
        <p:txBody>
          <a:bodyPr wrap="square">
            <a:spAutoFit/>
          </a:bodyPr>
          <a:lstStyle/>
          <a:p>
            <a:pPr marL="45720" indent="0" algn="ctr">
              <a:lnSpc>
                <a:spcPct val="100000"/>
              </a:lnSpc>
              <a:buNone/>
            </a:pPr>
            <a:r>
              <a:rPr lang="es-ES" sz="1400" dirty="0" err="1">
                <a:latin typeface="Avenir Next LT Pro" panose="020B0504020202020204" pitchFamily="34" charset="0"/>
              </a:rPr>
              <a:t>Replacement</a:t>
            </a:r>
            <a:r>
              <a:rPr lang="es-ES" sz="1400" dirty="0">
                <a:latin typeface="Avenir Next LT Pro" panose="020B0504020202020204" pitchFamily="34" charset="0"/>
              </a:rPr>
              <a:t> </a:t>
            </a:r>
            <a:r>
              <a:rPr lang="es-ES" sz="1400" dirty="0" err="1">
                <a:latin typeface="Avenir Next LT Pro" panose="020B0504020202020204" pitchFamily="34" charset="0"/>
              </a:rPr>
              <a:t>of</a:t>
            </a:r>
            <a:r>
              <a:rPr lang="es-ES" sz="1400" dirty="0">
                <a:latin typeface="Avenir Next LT Pro" panose="020B0504020202020204" pitchFamily="34" charset="0"/>
              </a:rPr>
              <a:t> PMT </a:t>
            </a:r>
            <a:r>
              <a:rPr lang="es-ES" sz="1400" dirty="0" err="1">
                <a:latin typeface="Avenir Next LT Pro" panose="020B0504020202020204" pitchFamily="34" charset="0"/>
              </a:rPr>
              <a:t>by</a:t>
            </a:r>
            <a:r>
              <a:rPr lang="es-ES" sz="1400" dirty="0">
                <a:latin typeface="Avenir Next LT Pro" panose="020B0504020202020204" pitchFamily="34" charset="0"/>
              </a:rPr>
              <a:t> </a:t>
            </a:r>
            <a:r>
              <a:rPr lang="es-ES" sz="1400" dirty="0" err="1">
                <a:latin typeface="Avenir Next LT Pro" panose="020B0504020202020204" pitchFamily="34" charset="0"/>
              </a:rPr>
              <a:t>SiPMs</a:t>
            </a:r>
            <a:r>
              <a:rPr lang="es-ES" sz="1400" dirty="0">
                <a:latin typeface="Avenir Next LT Pro" panose="020B0504020202020204" pitchFamily="34" charset="0"/>
              </a:rPr>
              <a:t> </a:t>
            </a:r>
            <a:r>
              <a:rPr lang="es-ES" sz="1400" dirty="0" err="1">
                <a:latin typeface="Avenir Next LT Pro" panose="020B0504020202020204" pitchFamily="34" charset="0"/>
              </a:rPr>
              <a:t>for</a:t>
            </a:r>
            <a:r>
              <a:rPr lang="es-ES" sz="1400" dirty="0">
                <a:latin typeface="Avenir Next LT Pro" panose="020B0504020202020204" pitchFamily="34" charset="0"/>
              </a:rPr>
              <a:t> </a:t>
            </a:r>
            <a:r>
              <a:rPr lang="es-ES" sz="1400" dirty="0" err="1">
                <a:latin typeface="Avenir Next LT Pro" panose="020B0504020202020204" pitchFamily="34" charset="0"/>
              </a:rPr>
              <a:t>the</a:t>
            </a:r>
            <a:r>
              <a:rPr lang="es-ES" sz="1400" dirty="0">
                <a:latin typeface="Avenir Next LT Pro" panose="020B0504020202020204" pitchFamily="34" charset="0"/>
              </a:rPr>
              <a:t> light </a:t>
            </a:r>
            <a:r>
              <a:rPr lang="es-ES" sz="1400" dirty="0" err="1">
                <a:latin typeface="Avenir Next LT Pro" panose="020B0504020202020204" pitchFamily="34" charset="0"/>
              </a:rPr>
              <a:t>detection</a:t>
            </a:r>
            <a:endParaRPr lang="es-ES" sz="1400" dirty="0">
              <a:solidFill>
                <a:schemeClr val="tx1"/>
              </a:solidFill>
              <a:latin typeface="Avenir Next LT Pro" panose="020B0504020202020204" pitchFamily="34" charset="0"/>
            </a:endParaRPr>
          </a:p>
        </p:txBody>
      </p:sp>
      <p:cxnSp>
        <p:nvCxnSpPr>
          <p:cNvPr id="17" name="Straight Connector 16">
            <a:extLst>
              <a:ext uri="{FF2B5EF4-FFF2-40B4-BE49-F238E27FC236}">
                <a16:creationId xmlns:a16="http://schemas.microsoft.com/office/drawing/2014/main" id="{D46D172E-FD19-1A2C-70B4-048CA3CB7EF9}"/>
              </a:ext>
            </a:extLst>
          </p:cNvPr>
          <p:cNvCxnSpPr>
            <a:cxnSpLocks/>
          </p:cNvCxnSpPr>
          <p:nvPr/>
        </p:nvCxnSpPr>
        <p:spPr>
          <a:xfrm flipV="1">
            <a:off x="1920855" y="4164717"/>
            <a:ext cx="0" cy="1504391"/>
          </a:xfrm>
          <a:prstGeom prst="line">
            <a:avLst/>
          </a:prstGeom>
          <a:ln w="28575">
            <a:solidFill>
              <a:srgbClr val="49A8D7"/>
            </a:solidFill>
            <a:prstDash val="sysDash"/>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88FC9B3-EEDB-69C9-D665-4814B9F3EFE7}"/>
              </a:ext>
            </a:extLst>
          </p:cNvPr>
          <p:cNvSpPr>
            <a:spLocks noGrp="1"/>
          </p:cNvSpPr>
          <p:nvPr>
            <p:ph type="sldNum" sz="quarter" idx="12"/>
          </p:nvPr>
        </p:nvSpPr>
        <p:spPr/>
        <p:txBody>
          <a:bodyPr/>
          <a:lstStyle/>
          <a:p>
            <a:fld id="{2FE8697C-D1FD-459D-ACB5-E382E08FA6DA}" type="slidenum">
              <a:rPr lang="es-ES" smtClean="0"/>
              <a:t>26</a:t>
            </a:fld>
            <a:endParaRPr lang="es-ES"/>
          </a:p>
        </p:txBody>
      </p:sp>
    </p:spTree>
    <p:extLst>
      <p:ext uri="{BB962C8B-B14F-4D97-AF65-F5344CB8AC3E}">
        <p14:creationId xmlns:p14="http://schemas.microsoft.com/office/powerpoint/2010/main" val="1809301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9AD08-47D1-9898-6A57-DD498CD714B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8EB8CE-65BE-7A83-8F47-16AB605E79BE}"/>
              </a:ext>
            </a:extLst>
          </p:cNvPr>
          <p:cNvPicPr>
            <a:picLocks noChangeAspect="1"/>
          </p:cNvPicPr>
          <p:nvPr/>
        </p:nvPicPr>
        <p:blipFill>
          <a:blip r:embed="rId2"/>
          <a:stretch>
            <a:fillRect/>
          </a:stretch>
        </p:blipFill>
        <p:spPr>
          <a:xfrm>
            <a:off x="8827546" y="3082935"/>
            <a:ext cx="3283338" cy="3364878"/>
          </a:xfrm>
          <a:prstGeom prst="rect">
            <a:avLst/>
          </a:prstGeom>
        </p:spPr>
      </p:pic>
      <p:pic>
        <p:nvPicPr>
          <p:cNvPr id="10" name="Imagen 5">
            <a:extLst>
              <a:ext uri="{FF2B5EF4-FFF2-40B4-BE49-F238E27FC236}">
                <a16:creationId xmlns:a16="http://schemas.microsoft.com/office/drawing/2014/main" id="{752405A1-1D2A-EF36-C5EA-44D9F8A05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08" y="1506177"/>
            <a:ext cx="1959522" cy="2602490"/>
          </a:xfrm>
          <a:prstGeom prst="roundRect">
            <a:avLst>
              <a:gd name="adj" fmla="val 8974"/>
            </a:avLst>
          </a:prstGeom>
          <a:ln w="38100">
            <a:noFill/>
          </a:ln>
        </p:spPr>
      </p:pic>
      <p:sp>
        <p:nvSpPr>
          <p:cNvPr id="11" name="Título 1">
            <a:extLst>
              <a:ext uri="{FF2B5EF4-FFF2-40B4-BE49-F238E27FC236}">
                <a16:creationId xmlns:a16="http://schemas.microsoft.com/office/drawing/2014/main" id="{558CE7CD-A949-05E8-3922-AE49360D7D03}"/>
              </a:ext>
            </a:extLst>
          </p:cNvPr>
          <p:cNvSpPr txBox="1">
            <a:spLocks/>
          </p:cNvSpPr>
          <p:nvPr/>
        </p:nvSpPr>
        <p:spPr>
          <a:xfrm>
            <a:off x="1152288" y="907509"/>
            <a:ext cx="3966250" cy="5986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b="1" dirty="0" err="1">
                <a:solidFill>
                  <a:srgbClr val="6CC0DA"/>
                </a:solidFill>
                <a:latin typeface="Avenir Next LT Pro" panose="020B0504020202020204" pitchFamily="34" charset="0"/>
                <a:ea typeface="Noto Sans" panose="020B0502040504020204" pitchFamily="34" charset="0"/>
                <a:cs typeface="Noto Sans" panose="020B0502040504020204" pitchFamily="34" charset="0"/>
              </a:rPr>
              <a:t>Cryogenic</a:t>
            </a:r>
            <a:r>
              <a:rPr lang="es-ES" sz="2800" b="1" dirty="0">
                <a:solidFill>
                  <a:srgbClr val="6CC0DA"/>
                </a:solidFill>
                <a:latin typeface="Avenir Next LT Pro" panose="020B0504020202020204" pitchFamily="34" charset="0"/>
                <a:ea typeface="Noto Sans" panose="020B0502040504020204" pitchFamily="34" charset="0"/>
                <a:cs typeface="Noto Sans" panose="020B0502040504020204" pitchFamily="34" charset="0"/>
              </a:rPr>
              <a:t> </a:t>
            </a:r>
            <a:r>
              <a:rPr lang="es-ES" sz="2800" b="1" dirty="0" err="1">
                <a:solidFill>
                  <a:srgbClr val="6CC0DA"/>
                </a:solidFill>
                <a:latin typeface="Avenir Next LT Pro" panose="020B0504020202020204" pitchFamily="34" charset="0"/>
                <a:ea typeface="Noto Sans" panose="020B0502040504020204" pitchFamily="34" charset="0"/>
                <a:cs typeface="Noto Sans" panose="020B0502040504020204" pitchFamily="34" charset="0"/>
              </a:rPr>
              <a:t>installation</a:t>
            </a:r>
            <a:endParaRPr lang="es-ES" sz="2800" b="1" dirty="0">
              <a:solidFill>
                <a:srgbClr val="6CC0DA"/>
              </a:solidFill>
              <a:latin typeface="Avenir Next LT Pro" panose="020B0504020202020204" pitchFamily="34" charset="0"/>
              <a:ea typeface="Noto Sans" panose="020B0502040504020204" pitchFamily="34" charset="0"/>
              <a:cs typeface="Noto Sans" panose="020B0502040504020204" pitchFamily="34" charset="0"/>
            </a:endParaRPr>
          </a:p>
        </p:txBody>
      </p:sp>
      <p:pic>
        <p:nvPicPr>
          <p:cNvPr id="15" name="Picture 14" descr="A white machine with buttons and switches&#10;&#10;Description automatically generated">
            <a:extLst>
              <a:ext uri="{FF2B5EF4-FFF2-40B4-BE49-F238E27FC236}">
                <a16:creationId xmlns:a16="http://schemas.microsoft.com/office/drawing/2014/main" id="{11A51144-7F2D-A1D1-3091-5F79B1483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08" y="4199095"/>
            <a:ext cx="1959522" cy="2602490"/>
          </a:xfrm>
          <a:prstGeom prst="roundRect">
            <a:avLst>
              <a:gd name="adj" fmla="val 7406"/>
            </a:avLst>
          </a:prstGeom>
        </p:spPr>
      </p:pic>
      <p:sp>
        <p:nvSpPr>
          <p:cNvPr id="26" name="Right Brace 25">
            <a:extLst>
              <a:ext uri="{FF2B5EF4-FFF2-40B4-BE49-F238E27FC236}">
                <a16:creationId xmlns:a16="http://schemas.microsoft.com/office/drawing/2014/main" id="{80FB354A-2B8E-B5A8-9DCD-3C587DE47EBB}"/>
              </a:ext>
            </a:extLst>
          </p:cNvPr>
          <p:cNvSpPr/>
          <p:nvPr/>
        </p:nvSpPr>
        <p:spPr>
          <a:xfrm>
            <a:off x="1926179" y="1506176"/>
            <a:ext cx="457867" cy="5295409"/>
          </a:xfrm>
          <a:prstGeom prst="rightBrace">
            <a:avLst>
              <a:gd name="adj1" fmla="val 8333"/>
              <a:gd name="adj2" fmla="val 474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8" name="Picture 27" descr="A machine on a blue table&#10;&#10;Description automatically generated">
            <a:extLst>
              <a:ext uri="{FF2B5EF4-FFF2-40B4-BE49-F238E27FC236}">
                <a16:creationId xmlns:a16="http://schemas.microsoft.com/office/drawing/2014/main" id="{DB2B0AB9-2C28-3FC0-DCBE-49447322E13C}"/>
              </a:ext>
            </a:extLst>
          </p:cNvPr>
          <p:cNvPicPr>
            <a:picLocks noChangeAspect="1"/>
          </p:cNvPicPr>
          <p:nvPr/>
        </p:nvPicPr>
        <p:blipFill>
          <a:blip r:embed="rId5">
            <a:extLst>
              <a:ext uri="{28A0092B-C50C-407E-A947-70E740481C1C}">
                <a14:useLocalDpi xmlns:a14="http://schemas.microsoft.com/office/drawing/2010/main" val="0"/>
              </a:ext>
            </a:extLst>
          </a:blip>
          <a:srcRect l="23189" t="3832" r="20283" b="30708"/>
          <a:stretch/>
        </p:blipFill>
        <p:spPr>
          <a:xfrm>
            <a:off x="2476414" y="2312275"/>
            <a:ext cx="2918925" cy="4489309"/>
          </a:xfrm>
          <a:prstGeom prst="roundRect">
            <a:avLst>
              <a:gd name="adj" fmla="val 5865"/>
            </a:avLst>
          </a:prstGeom>
        </p:spPr>
      </p:pic>
      <p:sp>
        <p:nvSpPr>
          <p:cNvPr id="29" name="TextBox 28">
            <a:extLst>
              <a:ext uri="{FF2B5EF4-FFF2-40B4-BE49-F238E27FC236}">
                <a16:creationId xmlns:a16="http://schemas.microsoft.com/office/drawing/2014/main" id="{BFBC41F4-1FDC-8567-A674-B579FBD337CE}"/>
              </a:ext>
            </a:extLst>
          </p:cNvPr>
          <p:cNvSpPr txBox="1"/>
          <p:nvPr/>
        </p:nvSpPr>
        <p:spPr>
          <a:xfrm>
            <a:off x="2977032" y="6214544"/>
            <a:ext cx="1917687" cy="400110"/>
          </a:xfrm>
          <a:prstGeom prst="rect">
            <a:avLst/>
          </a:prstGeom>
          <a:solidFill>
            <a:schemeClr val="bg1"/>
          </a:solidFill>
          <a:ln w="38100">
            <a:solidFill>
              <a:schemeClr val="tx1"/>
            </a:solidFill>
          </a:ln>
        </p:spPr>
        <p:txBody>
          <a:bodyPr wrap="square">
            <a:spAutoFit/>
          </a:bodyPr>
          <a:lstStyle/>
          <a:p>
            <a:pPr algn="ctr"/>
            <a:r>
              <a:rPr lang="es-ES" sz="2000" dirty="0" err="1">
                <a:latin typeface="Avenir Next LT Pro" panose="020B0504020202020204" pitchFamily="34" charset="0"/>
              </a:rPr>
              <a:t>Dry</a:t>
            </a:r>
            <a:r>
              <a:rPr lang="es-ES" sz="2000" dirty="0">
                <a:latin typeface="Avenir Next LT Pro" panose="020B0504020202020204" pitchFamily="34" charset="0"/>
              </a:rPr>
              <a:t> </a:t>
            </a:r>
            <a:r>
              <a:rPr lang="es-ES" sz="2000" dirty="0" err="1">
                <a:latin typeface="Avenir Next LT Pro" panose="020B0504020202020204" pitchFamily="34" charset="0"/>
              </a:rPr>
              <a:t>cryostat</a:t>
            </a:r>
            <a:endParaRPr lang="es-ES" sz="2000" b="1" dirty="0">
              <a:latin typeface="Avenir Next LT Pro" panose="020B0504020202020204" pitchFamily="34" charset="0"/>
            </a:endParaRPr>
          </a:p>
        </p:txBody>
      </p:sp>
      <p:pic>
        <p:nvPicPr>
          <p:cNvPr id="16" name="Picture 15">
            <a:extLst>
              <a:ext uri="{FF2B5EF4-FFF2-40B4-BE49-F238E27FC236}">
                <a16:creationId xmlns:a16="http://schemas.microsoft.com/office/drawing/2014/main" id="{5F610411-7755-B5FF-CF10-2089763458D4}"/>
              </a:ext>
            </a:extLst>
          </p:cNvPr>
          <p:cNvPicPr>
            <a:picLocks noChangeAspect="1"/>
          </p:cNvPicPr>
          <p:nvPr/>
        </p:nvPicPr>
        <p:blipFill>
          <a:blip r:embed="rId6"/>
          <a:stretch>
            <a:fillRect/>
          </a:stretch>
        </p:blipFill>
        <p:spPr>
          <a:xfrm>
            <a:off x="5574527" y="3291689"/>
            <a:ext cx="3313862" cy="3357012"/>
          </a:xfrm>
          <a:prstGeom prst="rect">
            <a:avLst/>
          </a:prstGeom>
        </p:spPr>
      </p:pic>
      <p:sp>
        <p:nvSpPr>
          <p:cNvPr id="17" name="Oval 16">
            <a:extLst>
              <a:ext uri="{FF2B5EF4-FFF2-40B4-BE49-F238E27FC236}">
                <a16:creationId xmlns:a16="http://schemas.microsoft.com/office/drawing/2014/main" id="{EEA2E09F-C192-B25E-71A0-40320C24195C}"/>
              </a:ext>
            </a:extLst>
          </p:cNvPr>
          <p:cNvSpPr/>
          <p:nvPr/>
        </p:nvSpPr>
        <p:spPr>
          <a:xfrm>
            <a:off x="3210128" y="4153880"/>
            <a:ext cx="1391055" cy="1254565"/>
          </a:xfrm>
          <a:prstGeom prst="ellipse">
            <a:avLst/>
          </a:prstGeom>
          <a:noFill/>
          <a:ln w="571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7E70CCBF-7809-CD60-B859-3A63475DB1E7}"/>
              </a:ext>
            </a:extLst>
          </p:cNvPr>
          <p:cNvCxnSpPr>
            <a:stCxn id="17" idx="6"/>
          </p:cNvCxnSpPr>
          <p:nvPr/>
        </p:nvCxnSpPr>
        <p:spPr>
          <a:xfrm flipV="1">
            <a:off x="4601183" y="4769600"/>
            <a:ext cx="1225685" cy="11563"/>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71B6CE3-ABE7-FAB3-9C8B-643B9D929E5C}"/>
              </a:ext>
            </a:extLst>
          </p:cNvPr>
          <p:cNvSpPr txBox="1"/>
          <p:nvPr/>
        </p:nvSpPr>
        <p:spPr>
          <a:xfrm>
            <a:off x="5822060" y="1051912"/>
            <a:ext cx="5941847" cy="2215991"/>
          </a:xfrm>
          <a:prstGeom prst="rect">
            <a:avLst/>
          </a:prstGeom>
          <a:noFill/>
        </p:spPr>
        <p:txBody>
          <a:bodyPr wrap="square">
            <a:spAutoFit/>
          </a:bodyPr>
          <a:lstStyle/>
          <a:p>
            <a:pPr marL="285750" indent="-285750" algn="just">
              <a:lnSpc>
                <a:spcPct val="100000"/>
              </a:lnSpc>
              <a:buFont typeface="Wingdings" panose="05000000000000000000" pitchFamily="2" charset="2"/>
              <a:buChar char="v"/>
            </a:pPr>
            <a:r>
              <a:rPr lang="es-ES" sz="1600" dirty="0" err="1">
                <a:solidFill>
                  <a:schemeClr val="tx1"/>
                </a:solidFill>
                <a:latin typeface="Avenir Next LT Pro" panose="020B0504020202020204" pitchFamily="34" charset="0"/>
              </a:rPr>
              <a:t>Two</a:t>
            </a:r>
            <a:r>
              <a:rPr lang="es-ES" sz="1600" dirty="0">
                <a:solidFill>
                  <a:schemeClr val="tx1"/>
                </a:solidFill>
                <a:latin typeface="Avenir Next LT Pro" panose="020B0504020202020204" pitchFamily="34" charset="0"/>
              </a:rPr>
              <a:t> PT-100 </a:t>
            </a:r>
            <a:r>
              <a:rPr lang="es-ES" sz="1600" dirty="0" err="1">
                <a:solidFill>
                  <a:schemeClr val="tx1"/>
                </a:solidFill>
                <a:latin typeface="Avenir Next LT Pro" panose="020B0504020202020204" pitchFamily="34" charset="0"/>
              </a:rPr>
              <a:t>temperature</a:t>
            </a:r>
            <a:r>
              <a:rPr lang="es-ES" sz="1600" dirty="0">
                <a:solidFill>
                  <a:schemeClr val="tx1"/>
                </a:solidFill>
                <a:latin typeface="Avenir Next LT Pro" panose="020B0504020202020204" pitchFamily="34" charset="0"/>
              </a:rPr>
              <a:t> </a:t>
            </a:r>
            <a:r>
              <a:rPr lang="es-ES" sz="1600" dirty="0" err="1">
                <a:solidFill>
                  <a:schemeClr val="tx1"/>
                </a:solidFill>
                <a:latin typeface="Avenir Next LT Pro" panose="020B0504020202020204" pitchFamily="34" charset="0"/>
              </a:rPr>
              <a:t>sensors</a:t>
            </a:r>
            <a:r>
              <a:rPr lang="es-ES" sz="1600" dirty="0">
                <a:solidFill>
                  <a:schemeClr val="tx1"/>
                </a:solidFill>
                <a:latin typeface="Avenir Next LT Pro" panose="020B0504020202020204" pitchFamily="34" charset="0"/>
              </a:rPr>
              <a:t>: </a:t>
            </a:r>
            <a:r>
              <a:rPr lang="es-ES" sz="1600" b="1" dirty="0">
                <a:solidFill>
                  <a:schemeClr val="accent1">
                    <a:lumMod val="75000"/>
                  </a:schemeClr>
                </a:solidFill>
                <a:latin typeface="Avenir Next LT Pro" panose="020B0504020202020204" pitchFamily="34" charset="0"/>
              </a:rPr>
              <a:t>A</a:t>
            </a:r>
            <a:r>
              <a:rPr lang="es-ES" sz="1600" dirty="0">
                <a:solidFill>
                  <a:schemeClr val="tx1"/>
                </a:solidFill>
                <a:latin typeface="Avenir Next LT Pro" panose="020B0504020202020204" pitchFamily="34" charset="0"/>
              </a:rPr>
              <a:t> (</a:t>
            </a:r>
            <a:r>
              <a:rPr lang="es-ES" sz="1600" dirty="0" err="1">
                <a:solidFill>
                  <a:schemeClr val="tx1"/>
                </a:solidFill>
                <a:latin typeface="Avenir Next LT Pro" panose="020B0504020202020204" pitchFamily="34" charset="0"/>
              </a:rPr>
              <a:t>next</a:t>
            </a:r>
            <a:r>
              <a:rPr lang="es-ES" sz="1600" dirty="0">
                <a:solidFill>
                  <a:schemeClr val="tx1"/>
                </a:solidFill>
                <a:latin typeface="Avenir Next LT Pro" panose="020B0504020202020204" pitchFamily="34" charset="0"/>
              </a:rPr>
              <a:t> </a:t>
            </a:r>
            <a:r>
              <a:rPr lang="es-ES" sz="1600" dirty="0" err="1">
                <a:solidFill>
                  <a:schemeClr val="tx1"/>
                </a:solidFill>
                <a:latin typeface="Avenir Next LT Pro" panose="020B0504020202020204" pitchFamily="34" charset="0"/>
              </a:rPr>
              <a:t>to</a:t>
            </a:r>
            <a:r>
              <a:rPr lang="es-ES" sz="1600" dirty="0">
                <a:solidFill>
                  <a:schemeClr val="tx1"/>
                </a:solidFill>
                <a:latin typeface="Avenir Next LT Pro" panose="020B0504020202020204" pitchFamily="34" charset="0"/>
              </a:rPr>
              <a:t> </a:t>
            </a:r>
            <a:r>
              <a:rPr lang="es-ES" sz="1600" dirty="0" err="1">
                <a:solidFill>
                  <a:schemeClr val="tx1"/>
                </a:solidFill>
                <a:latin typeface="Avenir Next LT Pro" panose="020B0504020202020204" pitchFamily="34" charset="0"/>
              </a:rPr>
              <a:t>cold</a:t>
            </a:r>
            <a:r>
              <a:rPr lang="es-ES" sz="1600" dirty="0">
                <a:solidFill>
                  <a:schemeClr val="tx1"/>
                </a:solidFill>
                <a:latin typeface="Avenir Next LT Pro" panose="020B0504020202020204" pitchFamily="34" charset="0"/>
              </a:rPr>
              <a:t> head), </a:t>
            </a:r>
            <a:r>
              <a:rPr lang="es-ES" sz="1600" b="1" dirty="0">
                <a:solidFill>
                  <a:srgbClr val="FF9933"/>
                </a:solidFill>
                <a:latin typeface="Avenir Next LT Pro" panose="020B0504020202020204" pitchFamily="34" charset="0"/>
              </a:rPr>
              <a:t>B</a:t>
            </a:r>
            <a:r>
              <a:rPr lang="es-ES" sz="1600" dirty="0">
                <a:solidFill>
                  <a:schemeClr val="tx1"/>
                </a:solidFill>
                <a:latin typeface="Avenir Next LT Pro" panose="020B0504020202020204" pitchFamily="34" charset="0"/>
              </a:rPr>
              <a:t> (</a:t>
            </a:r>
            <a:r>
              <a:rPr lang="es-ES" sz="1600" dirty="0" err="1">
                <a:solidFill>
                  <a:schemeClr val="tx1"/>
                </a:solidFill>
                <a:latin typeface="Avenir Next LT Pro" panose="020B0504020202020204" pitchFamily="34" charset="0"/>
              </a:rPr>
              <a:t>inside</a:t>
            </a:r>
            <a:r>
              <a:rPr lang="es-ES" sz="1600" dirty="0">
                <a:solidFill>
                  <a:schemeClr val="tx1"/>
                </a:solidFill>
                <a:latin typeface="Avenir Next LT Pro" panose="020B0504020202020204" pitchFamily="34" charset="0"/>
              </a:rPr>
              <a:t> </a:t>
            </a:r>
            <a:r>
              <a:rPr lang="es-ES" sz="1600" dirty="0" err="1">
                <a:solidFill>
                  <a:schemeClr val="tx1"/>
                </a:solidFill>
                <a:latin typeface="Avenir Next LT Pro" panose="020B0504020202020204" pitchFamily="34" charset="0"/>
              </a:rPr>
              <a:t>the</a:t>
            </a:r>
            <a:r>
              <a:rPr lang="es-ES" sz="1600" dirty="0">
                <a:solidFill>
                  <a:schemeClr val="tx1"/>
                </a:solidFill>
                <a:latin typeface="Avenir Next LT Pro" panose="020B0504020202020204" pitchFamily="34" charset="0"/>
              </a:rPr>
              <a:t> detector, in </a:t>
            </a:r>
            <a:r>
              <a:rPr lang="es-ES" sz="1600" dirty="0" err="1">
                <a:solidFill>
                  <a:schemeClr val="tx1"/>
                </a:solidFill>
                <a:latin typeface="Avenir Next LT Pro" panose="020B0504020202020204" pitchFamily="34" charset="0"/>
              </a:rPr>
              <a:t>contact</a:t>
            </a:r>
            <a:r>
              <a:rPr lang="es-ES" sz="1600" dirty="0">
                <a:solidFill>
                  <a:schemeClr val="tx1"/>
                </a:solidFill>
                <a:latin typeface="Avenir Next LT Pro" panose="020B0504020202020204" pitchFamily="34" charset="0"/>
              </a:rPr>
              <a:t> </a:t>
            </a:r>
            <a:r>
              <a:rPr lang="es-ES" sz="1600" dirty="0" err="1">
                <a:solidFill>
                  <a:schemeClr val="tx1"/>
                </a:solidFill>
                <a:latin typeface="Avenir Next LT Pro" panose="020B0504020202020204" pitchFamily="34" charset="0"/>
              </a:rPr>
              <a:t>with</a:t>
            </a:r>
            <a:r>
              <a:rPr lang="es-ES" sz="1600" dirty="0">
                <a:solidFill>
                  <a:schemeClr val="tx1"/>
                </a:solidFill>
                <a:latin typeface="Avenir Next LT Pro" panose="020B0504020202020204" pitchFamily="34" charset="0"/>
              </a:rPr>
              <a:t> </a:t>
            </a:r>
            <a:r>
              <a:rPr lang="es-ES" sz="1600" dirty="0" err="1">
                <a:solidFill>
                  <a:schemeClr val="tx1"/>
                </a:solidFill>
                <a:latin typeface="Avenir Next LT Pro" panose="020B0504020202020204" pitchFamily="34" charset="0"/>
              </a:rPr>
              <a:t>the</a:t>
            </a:r>
            <a:r>
              <a:rPr lang="es-ES" sz="1600" dirty="0">
                <a:solidFill>
                  <a:schemeClr val="tx1"/>
                </a:solidFill>
                <a:latin typeface="Avenir Next LT Pro" panose="020B0504020202020204" pitchFamily="34" charset="0"/>
              </a:rPr>
              <a:t> </a:t>
            </a:r>
            <a:r>
              <a:rPr lang="es-ES" sz="1600" dirty="0" err="1">
                <a:solidFill>
                  <a:schemeClr val="tx1"/>
                </a:solidFill>
                <a:latin typeface="Avenir Next LT Pro" panose="020B0504020202020204" pitchFamily="34" charset="0"/>
              </a:rPr>
              <a:t>NaI</a:t>
            </a:r>
            <a:r>
              <a:rPr lang="es-ES" sz="1600" dirty="0">
                <a:solidFill>
                  <a:schemeClr val="tx1"/>
                </a:solidFill>
                <a:latin typeface="Avenir Next LT Pro" panose="020B0504020202020204" pitchFamily="34" charset="0"/>
              </a:rPr>
              <a:t> </a:t>
            </a:r>
            <a:r>
              <a:rPr lang="es-ES" sz="1600" dirty="0" err="1">
                <a:solidFill>
                  <a:schemeClr val="tx1"/>
                </a:solidFill>
                <a:latin typeface="Avenir Next LT Pro" panose="020B0504020202020204" pitchFamily="34" charset="0"/>
              </a:rPr>
              <a:t>crystal</a:t>
            </a:r>
            <a:r>
              <a:rPr lang="es-ES" sz="1600" dirty="0">
                <a:solidFill>
                  <a:schemeClr val="tx1"/>
                </a:solidFill>
                <a:latin typeface="Avenir Next LT Pro" panose="020B0504020202020204" pitchFamily="34" charset="0"/>
              </a:rPr>
              <a:t>).</a:t>
            </a:r>
          </a:p>
          <a:p>
            <a:pPr marL="285750" indent="-285750" algn="just">
              <a:lnSpc>
                <a:spcPct val="100000"/>
              </a:lnSpc>
              <a:buFont typeface="Wingdings" panose="05000000000000000000" pitchFamily="2" charset="2"/>
              <a:buChar char="v"/>
            </a:pPr>
            <a:endParaRPr lang="es-ES" sz="1200" dirty="0">
              <a:solidFill>
                <a:schemeClr val="tx1"/>
              </a:solidFill>
              <a:latin typeface="Avenir Next LT Pro" panose="020B0504020202020204" pitchFamily="34" charset="0"/>
            </a:endParaRPr>
          </a:p>
          <a:p>
            <a:pPr marL="285750" indent="-285750" algn="just">
              <a:lnSpc>
                <a:spcPct val="100000"/>
              </a:lnSpc>
              <a:buFont typeface="Wingdings" panose="05000000000000000000" pitchFamily="2" charset="2"/>
              <a:buChar char="v"/>
            </a:pPr>
            <a:r>
              <a:rPr lang="en-GB" sz="1600" dirty="0">
                <a:solidFill>
                  <a:schemeClr val="tx1"/>
                </a:solidFill>
                <a:latin typeface="Avenir Next LT Pro" panose="020B0504020202020204" pitchFamily="34" charset="0"/>
              </a:rPr>
              <a:t>Sensor </a:t>
            </a:r>
            <a:r>
              <a:rPr lang="es-ES" sz="1600" b="1" dirty="0">
                <a:solidFill>
                  <a:schemeClr val="accent1">
                    <a:lumMod val="75000"/>
                  </a:schemeClr>
                </a:solidFill>
                <a:latin typeface="Avenir Next LT Pro" panose="020B0504020202020204" pitchFamily="34" charset="0"/>
              </a:rPr>
              <a:t>A</a:t>
            </a:r>
            <a:r>
              <a:rPr lang="en-GB" sz="1600" dirty="0">
                <a:solidFill>
                  <a:schemeClr val="tx1"/>
                </a:solidFill>
                <a:latin typeface="Avenir Next LT Pro" panose="020B0504020202020204" pitchFamily="34" charset="0"/>
              </a:rPr>
              <a:t> is used to set a constant temperature thanks to the controlled heater output.</a:t>
            </a:r>
          </a:p>
          <a:p>
            <a:pPr marL="285750" indent="-285750" algn="just">
              <a:lnSpc>
                <a:spcPct val="100000"/>
              </a:lnSpc>
              <a:buFont typeface="Wingdings" panose="05000000000000000000" pitchFamily="2" charset="2"/>
              <a:buChar char="v"/>
            </a:pPr>
            <a:endParaRPr lang="en-GB" sz="1200" dirty="0">
              <a:solidFill>
                <a:schemeClr val="tx1"/>
              </a:solidFill>
              <a:latin typeface="Avenir Next LT Pro" panose="020B0504020202020204" pitchFamily="34" charset="0"/>
            </a:endParaRPr>
          </a:p>
          <a:p>
            <a:pPr marL="285750" indent="-285750" algn="just">
              <a:lnSpc>
                <a:spcPct val="100000"/>
              </a:lnSpc>
              <a:buFont typeface="Wingdings" panose="05000000000000000000" pitchFamily="2" charset="2"/>
              <a:buChar char="v"/>
            </a:pPr>
            <a:r>
              <a:rPr lang="en-GB" sz="1600" dirty="0">
                <a:solidFill>
                  <a:schemeClr val="tx1"/>
                </a:solidFill>
                <a:latin typeface="Avenir Next LT Pro" panose="020B0504020202020204" pitchFamily="34" charset="0"/>
              </a:rPr>
              <a:t>It is also possible to control the cooling rate, which is important to avoid damages in the </a:t>
            </a:r>
            <a:r>
              <a:rPr lang="en-GB" sz="1600" dirty="0" err="1">
                <a:solidFill>
                  <a:schemeClr val="tx1"/>
                </a:solidFill>
                <a:latin typeface="Avenir Next LT Pro" panose="020B0504020202020204" pitchFamily="34" charset="0"/>
              </a:rPr>
              <a:t>NaI</a:t>
            </a:r>
            <a:r>
              <a:rPr lang="en-GB" sz="1600" dirty="0">
                <a:solidFill>
                  <a:schemeClr val="tx1"/>
                </a:solidFill>
                <a:latin typeface="Avenir Next LT Pro" panose="020B0504020202020204" pitchFamily="34" charset="0"/>
              </a:rPr>
              <a:t> crystals.</a:t>
            </a:r>
            <a:endParaRPr lang="es-ES" sz="1600" dirty="0">
              <a:solidFill>
                <a:schemeClr val="tx1"/>
              </a:solidFill>
              <a:latin typeface="Avenir Next LT Pro" panose="020B0504020202020204" pitchFamily="34" charset="0"/>
            </a:endParaRPr>
          </a:p>
          <a:p>
            <a:pPr marL="285750" indent="-285750" algn="just">
              <a:lnSpc>
                <a:spcPct val="100000"/>
              </a:lnSpc>
              <a:buFont typeface="Wingdings" panose="05000000000000000000" pitchFamily="2" charset="2"/>
              <a:buChar char="v"/>
            </a:pPr>
            <a:endParaRPr lang="es-ES" sz="1600" dirty="0">
              <a:solidFill>
                <a:schemeClr val="tx1"/>
              </a:solidFill>
              <a:latin typeface="Avenir Next LT Pro" panose="020B0504020202020204" pitchFamily="34" charset="0"/>
            </a:endParaRPr>
          </a:p>
        </p:txBody>
      </p:sp>
      <p:sp>
        <p:nvSpPr>
          <p:cNvPr id="2" name="Slide Number Placeholder 1">
            <a:extLst>
              <a:ext uri="{FF2B5EF4-FFF2-40B4-BE49-F238E27FC236}">
                <a16:creationId xmlns:a16="http://schemas.microsoft.com/office/drawing/2014/main" id="{5DBB35BA-93ED-DFC0-411A-48D4E19AA213}"/>
              </a:ext>
            </a:extLst>
          </p:cNvPr>
          <p:cNvSpPr>
            <a:spLocks noGrp="1"/>
          </p:cNvSpPr>
          <p:nvPr>
            <p:ph type="sldNum" sz="quarter" idx="12"/>
          </p:nvPr>
        </p:nvSpPr>
        <p:spPr/>
        <p:txBody>
          <a:bodyPr/>
          <a:lstStyle/>
          <a:p>
            <a:fld id="{2FE8697C-D1FD-459D-ACB5-E382E08FA6DA}" type="slidenum">
              <a:rPr lang="es-ES" smtClean="0"/>
              <a:t>27</a:t>
            </a:fld>
            <a:endParaRPr lang="es-ES"/>
          </a:p>
        </p:txBody>
      </p:sp>
      <p:sp>
        <p:nvSpPr>
          <p:cNvPr id="7" name="Rectángulo 14">
            <a:extLst>
              <a:ext uri="{FF2B5EF4-FFF2-40B4-BE49-F238E27FC236}">
                <a16:creationId xmlns:a16="http://schemas.microsoft.com/office/drawing/2014/main" id="{CFAF0007-6F6A-C0D9-4815-83E4E75C9112}"/>
              </a:ext>
            </a:extLst>
          </p:cNvPr>
          <p:cNvSpPr/>
          <p:nvPr/>
        </p:nvSpPr>
        <p:spPr>
          <a:xfrm>
            <a:off x="-273269" y="-136634"/>
            <a:ext cx="12728028" cy="10039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8" name="Título 1">
            <a:extLst>
              <a:ext uri="{FF2B5EF4-FFF2-40B4-BE49-F238E27FC236}">
                <a16:creationId xmlns:a16="http://schemas.microsoft.com/office/drawing/2014/main" id="{1D0F7ABA-8F7E-1BE7-479C-F60191FEBC84}"/>
              </a:ext>
            </a:extLst>
          </p:cNvPr>
          <p:cNvSpPr txBox="1">
            <a:spLocks/>
          </p:cNvSpPr>
          <p:nvPr/>
        </p:nvSpPr>
        <p:spPr>
          <a:xfrm>
            <a:off x="316727" y="194476"/>
            <a:ext cx="11696777" cy="55815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a:solidFill>
                  <a:schemeClr val="bg1"/>
                </a:solidFill>
                <a:latin typeface="Avenir Next LT Pro" panose="020B0504020202020204" pitchFamily="34" charset="0"/>
                <a:ea typeface="Noto Sans" panose="020B0502040504020204" pitchFamily="34" charset="0"/>
                <a:cs typeface="Noto Sans" panose="020B0502040504020204" pitchFamily="34" charset="0"/>
              </a:rPr>
              <a:t>The ANAIS+ Project: </a:t>
            </a:r>
            <a:r>
              <a:rPr lang="es-ES" sz="2000" b="1">
                <a:solidFill>
                  <a:schemeClr val="bg1"/>
                </a:solidFill>
                <a:latin typeface="Avenir Next LT Pro" panose="020B0504020202020204" pitchFamily="34" charset="0"/>
                <a:ea typeface="Noto Sans" panose="020B0502040504020204" pitchFamily="34" charset="0"/>
                <a:cs typeface="Noto Sans" panose="020B0502040504020204" pitchFamily="34" charset="0"/>
              </a:rPr>
              <a:t>Collaboration between Universidad de Zaragoza - CIEMAT - LNGS</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19" name="TextBox 18">
            <a:extLst>
              <a:ext uri="{FF2B5EF4-FFF2-40B4-BE49-F238E27FC236}">
                <a16:creationId xmlns:a16="http://schemas.microsoft.com/office/drawing/2014/main" id="{8FB0A113-FB6B-7C7A-D61E-06E8C66688A4}"/>
              </a:ext>
            </a:extLst>
          </p:cNvPr>
          <p:cNvSpPr txBox="1"/>
          <p:nvPr/>
        </p:nvSpPr>
        <p:spPr>
          <a:xfrm>
            <a:off x="2405968" y="1563716"/>
            <a:ext cx="2996349" cy="584775"/>
          </a:xfrm>
          <a:prstGeom prst="rect">
            <a:avLst/>
          </a:prstGeom>
          <a:solidFill>
            <a:schemeClr val="bg1"/>
          </a:solidFill>
          <a:ln w="38100">
            <a:solidFill>
              <a:schemeClr val="tx1"/>
            </a:solidFill>
          </a:ln>
        </p:spPr>
        <p:txBody>
          <a:bodyPr wrap="square">
            <a:spAutoFit/>
          </a:bodyPr>
          <a:lstStyle/>
          <a:p>
            <a:pPr algn="ctr"/>
            <a:r>
              <a:rPr lang="es-ES" sz="1600" dirty="0" err="1">
                <a:latin typeface="Avenir Next LT Pro" panose="020B0504020202020204" pitchFamily="34" charset="0"/>
              </a:rPr>
              <a:t>Cryocooler</a:t>
            </a:r>
            <a:r>
              <a:rPr lang="es-ES" sz="1600" dirty="0">
                <a:latin typeface="Avenir Next LT Pro" panose="020B0504020202020204" pitchFamily="34" charset="0"/>
              </a:rPr>
              <a:t>  + He </a:t>
            </a:r>
            <a:r>
              <a:rPr lang="es-ES" sz="1600" dirty="0" err="1">
                <a:latin typeface="Avenir Next LT Pro" panose="020B0504020202020204" pitchFamily="34" charset="0"/>
              </a:rPr>
              <a:t>Compressor</a:t>
            </a:r>
            <a:endParaRPr lang="es-ES" sz="1600" dirty="0">
              <a:latin typeface="Avenir Next LT Pro" panose="020B0504020202020204" pitchFamily="34" charset="0"/>
            </a:endParaRPr>
          </a:p>
          <a:p>
            <a:pPr algn="ctr">
              <a:lnSpc>
                <a:spcPct val="100000"/>
              </a:lnSpc>
            </a:pPr>
            <a:r>
              <a:rPr lang="es-ES" sz="1600" dirty="0" err="1">
                <a:latin typeface="Avenir Next LT Pro" panose="020B0504020202020204" pitchFamily="34" charset="0"/>
              </a:rPr>
              <a:t>Capability</a:t>
            </a:r>
            <a:r>
              <a:rPr lang="es-ES" sz="1600" dirty="0">
                <a:latin typeface="Avenir Next LT Pro" panose="020B0504020202020204" pitchFamily="34" charset="0"/>
              </a:rPr>
              <a:t> </a:t>
            </a:r>
            <a:r>
              <a:rPr lang="es-ES" sz="1600" dirty="0" err="1">
                <a:latin typeface="Avenir Next LT Pro" panose="020B0504020202020204" pitchFamily="34" charset="0"/>
              </a:rPr>
              <a:t>to</a:t>
            </a:r>
            <a:r>
              <a:rPr lang="es-ES" sz="1600" dirty="0">
                <a:latin typeface="Avenir Next LT Pro" panose="020B0504020202020204" pitchFamily="34" charset="0"/>
              </a:rPr>
              <a:t> </a:t>
            </a:r>
            <a:r>
              <a:rPr lang="es-ES" sz="1600" dirty="0" err="1">
                <a:latin typeface="Avenir Next LT Pro" panose="020B0504020202020204" pitchFamily="34" charset="0"/>
              </a:rPr>
              <a:t>reach</a:t>
            </a:r>
            <a:r>
              <a:rPr lang="es-ES" sz="1600" dirty="0">
                <a:latin typeface="Avenir Next LT Pro" panose="020B0504020202020204" pitchFamily="34" charset="0"/>
              </a:rPr>
              <a:t> </a:t>
            </a:r>
            <a:r>
              <a:rPr lang="es-ES" sz="1600" b="1" dirty="0">
                <a:latin typeface="Avenir Next LT Pro" panose="020B0504020202020204" pitchFamily="34" charset="0"/>
              </a:rPr>
              <a:t>T&lt;30 K.</a:t>
            </a:r>
          </a:p>
        </p:txBody>
      </p:sp>
      <p:sp>
        <p:nvSpPr>
          <p:cNvPr id="5" name="TextBox 4">
            <a:extLst>
              <a:ext uri="{FF2B5EF4-FFF2-40B4-BE49-F238E27FC236}">
                <a16:creationId xmlns:a16="http://schemas.microsoft.com/office/drawing/2014/main" id="{DB3E3918-B4CE-9643-B7F9-43F564509DBC}"/>
              </a:ext>
            </a:extLst>
          </p:cNvPr>
          <p:cNvSpPr txBox="1"/>
          <p:nvPr/>
        </p:nvSpPr>
        <p:spPr>
          <a:xfrm>
            <a:off x="9878961" y="3390043"/>
            <a:ext cx="1215397" cy="400110"/>
          </a:xfrm>
          <a:prstGeom prst="rect">
            <a:avLst/>
          </a:prstGeom>
          <a:solidFill>
            <a:schemeClr val="bg1"/>
          </a:solidFill>
          <a:ln w="38100">
            <a:solidFill>
              <a:srgbClr val="EC7A2C"/>
            </a:solidFill>
          </a:ln>
        </p:spPr>
        <p:txBody>
          <a:bodyPr wrap="none" rtlCol="0">
            <a:spAutoFit/>
          </a:bodyPr>
          <a:lstStyle/>
          <a:p>
            <a:r>
              <a:rPr lang="es-ES" sz="2000" dirty="0">
                <a:latin typeface="Avenir Next LT Pro" panose="020B0504020202020204" pitchFamily="34" charset="0"/>
              </a:rPr>
              <a:t>Sensor B</a:t>
            </a:r>
            <a:endParaRPr lang="en-GB" sz="2000" dirty="0">
              <a:latin typeface="Avenir Next LT Pro" panose="020B0504020202020204" pitchFamily="34" charset="0"/>
            </a:endParaRPr>
          </a:p>
        </p:txBody>
      </p:sp>
    </p:spTree>
    <p:extLst>
      <p:ext uri="{BB962C8B-B14F-4D97-AF65-F5344CB8AC3E}">
        <p14:creationId xmlns:p14="http://schemas.microsoft.com/office/powerpoint/2010/main" val="2630580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6BC6B-81B7-4450-6579-E695A4079368}"/>
            </a:ext>
          </a:extLst>
        </p:cNvPr>
        <p:cNvGrpSpPr/>
        <p:nvPr/>
      </p:nvGrpSpPr>
      <p:grpSpPr>
        <a:xfrm>
          <a:off x="0" y="0"/>
          <a:ext cx="0" cy="0"/>
          <a:chOff x="0" y="0"/>
          <a:chExt cx="0" cy="0"/>
        </a:xfrm>
      </p:grpSpPr>
      <p:pic>
        <p:nvPicPr>
          <p:cNvPr id="2" name="Picture 1" descr="A machine with wires and wires&#10;&#10;Description automatically generated">
            <a:extLst>
              <a:ext uri="{FF2B5EF4-FFF2-40B4-BE49-F238E27FC236}">
                <a16:creationId xmlns:a16="http://schemas.microsoft.com/office/drawing/2014/main" id="{F5A2FC4E-D549-5E78-D151-9BE9EDE31D0A}"/>
              </a:ext>
            </a:extLst>
          </p:cNvPr>
          <p:cNvPicPr>
            <a:picLocks noChangeAspect="1"/>
          </p:cNvPicPr>
          <p:nvPr/>
        </p:nvPicPr>
        <p:blipFill>
          <a:blip r:embed="rId2">
            <a:extLst>
              <a:ext uri="{28A0092B-C50C-407E-A947-70E740481C1C}">
                <a14:useLocalDpi xmlns:a14="http://schemas.microsoft.com/office/drawing/2010/main" val="0"/>
              </a:ext>
            </a:extLst>
          </a:blip>
          <a:srcRect t="5185" b="8478"/>
          <a:stretch/>
        </p:blipFill>
        <p:spPr>
          <a:xfrm>
            <a:off x="165345" y="1800907"/>
            <a:ext cx="4130285" cy="4736068"/>
          </a:xfrm>
          <a:prstGeom prst="roundRect">
            <a:avLst>
              <a:gd name="adj" fmla="val 4509"/>
            </a:avLst>
          </a:prstGeom>
        </p:spPr>
      </p:pic>
      <p:sp>
        <p:nvSpPr>
          <p:cNvPr id="9" name="Título 1">
            <a:extLst>
              <a:ext uri="{FF2B5EF4-FFF2-40B4-BE49-F238E27FC236}">
                <a16:creationId xmlns:a16="http://schemas.microsoft.com/office/drawing/2014/main" id="{FE9AA80F-59FB-C148-79F6-5566AB8BF9FB}"/>
              </a:ext>
            </a:extLst>
          </p:cNvPr>
          <p:cNvSpPr txBox="1">
            <a:spLocks/>
          </p:cNvSpPr>
          <p:nvPr/>
        </p:nvSpPr>
        <p:spPr>
          <a:xfrm>
            <a:off x="247362" y="1120458"/>
            <a:ext cx="3966250" cy="5986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b="1" dirty="0">
                <a:latin typeface="Avenir Next LT Pro" panose="020B0504020202020204" pitchFamily="34" charset="0"/>
                <a:ea typeface="Noto Sans" panose="020B0502040504020204" pitchFamily="34" charset="0"/>
                <a:cs typeface="Noto Sans" panose="020B0502040504020204" pitchFamily="34" charset="0"/>
              </a:rPr>
              <a:t>ANAIS+: </a:t>
            </a:r>
            <a:r>
              <a:rPr lang="es-ES" sz="2800" b="1" baseline="30000" dirty="0" err="1">
                <a:latin typeface="Avenir Next LT Pro" panose="020B0504020202020204" pitchFamily="34" charset="0"/>
                <a:ea typeface="Noto Sans" panose="020B0502040504020204" pitchFamily="34" charset="0"/>
                <a:cs typeface="Noto Sans" panose="020B0502040504020204" pitchFamily="34" charset="0"/>
              </a:rPr>
              <a:t>tiny</a:t>
            </a:r>
            <a:r>
              <a:rPr lang="es-ES" sz="2800" b="1" dirty="0" err="1">
                <a:latin typeface="Avenir Next LT Pro" panose="020B0504020202020204" pitchFamily="34" charset="0"/>
                <a:ea typeface="Noto Sans" panose="020B0502040504020204" pitchFamily="34" charset="0"/>
                <a:cs typeface="Noto Sans" panose="020B0502040504020204" pitchFamily="34" charset="0"/>
              </a:rPr>
              <a:t>OCTOPUS</a:t>
            </a:r>
            <a:endParaRPr lang="es-ES" sz="2800" b="1" dirty="0">
              <a:latin typeface="Avenir Next LT Pro" panose="020B0504020202020204" pitchFamily="34" charset="0"/>
              <a:ea typeface="Noto Sans" panose="020B0502040504020204" pitchFamily="34" charset="0"/>
              <a:cs typeface="Noto Sans" panose="020B0502040504020204" pitchFamily="34" charset="0"/>
            </a:endParaRPr>
          </a:p>
        </p:txBody>
      </p:sp>
      <p:pic>
        <p:nvPicPr>
          <p:cNvPr id="12" name="Picture 11">
            <a:extLst>
              <a:ext uri="{FF2B5EF4-FFF2-40B4-BE49-F238E27FC236}">
                <a16:creationId xmlns:a16="http://schemas.microsoft.com/office/drawing/2014/main" id="{463B8288-C086-D3C4-45E7-60E88306A4D0}"/>
              </a:ext>
            </a:extLst>
          </p:cNvPr>
          <p:cNvPicPr>
            <a:picLocks noChangeAspect="1"/>
          </p:cNvPicPr>
          <p:nvPr/>
        </p:nvPicPr>
        <p:blipFill>
          <a:blip r:embed="rId3"/>
          <a:stretch>
            <a:fillRect/>
          </a:stretch>
        </p:blipFill>
        <p:spPr>
          <a:xfrm>
            <a:off x="7073390" y="1325189"/>
            <a:ext cx="2599834" cy="1880157"/>
          </a:xfrm>
          <a:prstGeom prst="roundRect">
            <a:avLst>
              <a:gd name="adj" fmla="val 7057"/>
            </a:avLst>
          </a:prstGeom>
        </p:spPr>
      </p:pic>
      <p:sp>
        <p:nvSpPr>
          <p:cNvPr id="13" name="CuadroTexto 3">
            <a:extLst>
              <a:ext uri="{FF2B5EF4-FFF2-40B4-BE49-F238E27FC236}">
                <a16:creationId xmlns:a16="http://schemas.microsoft.com/office/drawing/2014/main" id="{5B29E76E-C6AB-5C95-E24E-2D3336008325}"/>
              </a:ext>
            </a:extLst>
          </p:cNvPr>
          <p:cNvSpPr txBox="1"/>
          <p:nvPr/>
        </p:nvSpPr>
        <p:spPr>
          <a:xfrm>
            <a:off x="9487882" y="1864378"/>
            <a:ext cx="2538773" cy="1077218"/>
          </a:xfrm>
          <a:prstGeom prst="rect">
            <a:avLst/>
          </a:prstGeom>
          <a:solidFill>
            <a:schemeClr val="bg1"/>
          </a:solidFill>
          <a:ln w="38100">
            <a:solidFill>
              <a:srgbClr val="FFC000"/>
            </a:solidFill>
          </a:ln>
        </p:spPr>
        <p:txBody>
          <a:bodyPr wrap="square" rtlCol="0">
            <a:spAutoFit/>
          </a:bodyPr>
          <a:lstStyle/>
          <a:p>
            <a:r>
              <a:rPr lang="en-GB" sz="1600" dirty="0" err="1">
                <a:latin typeface="Avenir Next LT Pro" panose="020B0504020202020204" pitchFamily="34" charset="0"/>
              </a:rPr>
              <a:t>SiPMs</a:t>
            </a:r>
            <a:r>
              <a:rPr lang="en-GB" sz="1600" dirty="0">
                <a:latin typeface="Avenir Next LT Pro" panose="020B0504020202020204" pitchFamily="34" charset="0"/>
              </a:rPr>
              <a:t> + electronics designed and produced at LNGS (</a:t>
            </a:r>
            <a:r>
              <a:rPr lang="en-GB" sz="1600" dirty="0" err="1">
                <a:latin typeface="Avenir Next LT Pro" panose="020B0504020202020204" pitchFamily="34" charset="0"/>
              </a:rPr>
              <a:t>A.Razeto</a:t>
            </a:r>
            <a:r>
              <a:rPr lang="en-GB" sz="1600" dirty="0">
                <a:latin typeface="Avenir Next LT Pro" panose="020B0504020202020204" pitchFamily="34" charset="0"/>
              </a:rPr>
              <a:t> and </a:t>
            </a:r>
            <a:r>
              <a:rPr lang="en-GB" sz="1600" dirty="0" err="1">
                <a:latin typeface="Avenir Next LT Pro" panose="020B0504020202020204" pitchFamily="34" charset="0"/>
              </a:rPr>
              <a:t>I.Kochanek</a:t>
            </a:r>
            <a:r>
              <a:rPr lang="en-GB" sz="1600" dirty="0">
                <a:latin typeface="Avenir Next LT Pro" panose="020B0504020202020204" pitchFamily="34" charset="0"/>
              </a:rPr>
              <a:t>)</a:t>
            </a:r>
          </a:p>
        </p:txBody>
      </p:sp>
      <p:pic>
        <p:nvPicPr>
          <p:cNvPr id="20" name="Picture 19" descr="A transparent box with wires&#10;&#10;Description automatically generated">
            <a:extLst>
              <a:ext uri="{FF2B5EF4-FFF2-40B4-BE49-F238E27FC236}">
                <a16:creationId xmlns:a16="http://schemas.microsoft.com/office/drawing/2014/main" id="{EB8082DE-1D07-678D-8567-CE8ADA80942E}"/>
              </a:ext>
            </a:extLst>
          </p:cNvPr>
          <p:cNvPicPr>
            <a:picLocks noChangeAspect="1"/>
          </p:cNvPicPr>
          <p:nvPr/>
        </p:nvPicPr>
        <p:blipFill rotWithShape="1">
          <a:blip r:embed="rId4">
            <a:extLst>
              <a:ext uri="{28A0092B-C50C-407E-A947-70E740481C1C}">
                <a14:useLocalDpi xmlns:a14="http://schemas.microsoft.com/office/drawing/2010/main" val="0"/>
              </a:ext>
            </a:extLst>
          </a:blip>
          <a:srcRect l="23233" t="23779" r="21029" b="25910"/>
          <a:stretch/>
        </p:blipFill>
        <p:spPr>
          <a:xfrm>
            <a:off x="4775653" y="1319290"/>
            <a:ext cx="2178279" cy="2612782"/>
          </a:xfrm>
          <a:prstGeom prst="roundRect">
            <a:avLst>
              <a:gd name="adj" fmla="val 10976"/>
            </a:avLst>
          </a:prstGeom>
        </p:spPr>
      </p:pic>
      <p:sp>
        <p:nvSpPr>
          <p:cNvPr id="21" name="Arrow: Right 20">
            <a:extLst>
              <a:ext uri="{FF2B5EF4-FFF2-40B4-BE49-F238E27FC236}">
                <a16:creationId xmlns:a16="http://schemas.microsoft.com/office/drawing/2014/main" id="{2C00B858-9BDC-AD99-4EDE-410946BB0AE7}"/>
              </a:ext>
            </a:extLst>
          </p:cNvPr>
          <p:cNvSpPr/>
          <p:nvPr/>
        </p:nvSpPr>
        <p:spPr>
          <a:xfrm>
            <a:off x="6744988" y="2210072"/>
            <a:ext cx="575520" cy="236128"/>
          </a:xfrm>
          <a:prstGeom prst="rightArrow">
            <a:avLst>
              <a:gd name="adj1" fmla="val 50000"/>
              <a:gd name="adj2" fmla="val 1059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Oval 21">
            <a:extLst>
              <a:ext uri="{FF2B5EF4-FFF2-40B4-BE49-F238E27FC236}">
                <a16:creationId xmlns:a16="http://schemas.microsoft.com/office/drawing/2014/main" id="{6AD493B0-D992-54FB-8B39-C8670108DF2B}"/>
              </a:ext>
            </a:extLst>
          </p:cNvPr>
          <p:cNvSpPr/>
          <p:nvPr/>
        </p:nvSpPr>
        <p:spPr>
          <a:xfrm>
            <a:off x="6438039" y="2168156"/>
            <a:ext cx="328402" cy="322381"/>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Picture 22" descr="A small square green and white device&#10;&#10;Description automatically generated">
            <a:extLst>
              <a:ext uri="{FF2B5EF4-FFF2-40B4-BE49-F238E27FC236}">
                <a16:creationId xmlns:a16="http://schemas.microsoft.com/office/drawing/2014/main" id="{498F495B-A5E2-06CC-16A6-E8BB4CD1FD7C}"/>
              </a:ext>
            </a:extLst>
          </p:cNvPr>
          <p:cNvPicPr>
            <a:picLocks noChangeAspect="1"/>
          </p:cNvPicPr>
          <p:nvPr/>
        </p:nvPicPr>
        <p:blipFill>
          <a:blip r:embed="rId5">
            <a:extLst>
              <a:ext uri="{28A0092B-C50C-407E-A947-70E740481C1C}">
                <a14:useLocalDpi xmlns:a14="http://schemas.microsoft.com/office/drawing/2010/main" val="0"/>
              </a:ext>
            </a:extLst>
          </a:blip>
          <a:srcRect l="12994" t="18330" r="11318" b="21419"/>
          <a:stretch/>
        </p:blipFill>
        <p:spPr>
          <a:xfrm>
            <a:off x="4775653" y="4066522"/>
            <a:ext cx="2178279" cy="2302982"/>
          </a:xfrm>
          <a:prstGeom prst="roundRect">
            <a:avLst>
              <a:gd name="adj" fmla="val 7209"/>
            </a:avLst>
          </a:prstGeom>
        </p:spPr>
      </p:pic>
      <p:pic>
        <p:nvPicPr>
          <p:cNvPr id="24" name="Picture 23" descr="A close-up of a machine&#10;&#10;Description automatically generated">
            <a:extLst>
              <a:ext uri="{FF2B5EF4-FFF2-40B4-BE49-F238E27FC236}">
                <a16:creationId xmlns:a16="http://schemas.microsoft.com/office/drawing/2014/main" id="{0C5FDD24-EB6D-DA07-9FBC-7A1F6D4B6180}"/>
              </a:ext>
            </a:extLst>
          </p:cNvPr>
          <p:cNvPicPr>
            <a:picLocks noChangeAspect="1"/>
          </p:cNvPicPr>
          <p:nvPr/>
        </p:nvPicPr>
        <p:blipFill>
          <a:blip r:embed="rId6">
            <a:extLst>
              <a:ext uri="{28A0092B-C50C-407E-A947-70E740481C1C}">
                <a14:useLocalDpi xmlns:a14="http://schemas.microsoft.com/office/drawing/2010/main" val="0"/>
              </a:ext>
            </a:extLst>
          </a:blip>
          <a:srcRect t="9527" b="25106"/>
          <a:stretch/>
        </p:blipFill>
        <p:spPr>
          <a:xfrm>
            <a:off x="7073390" y="3349200"/>
            <a:ext cx="3913834" cy="3397800"/>
          </a:xfrm>
          <a:prstGeom prst="roundRect">
            <a:avLst>
              <a:gd name="adj" fmla="val 5502"/>
            </a:avLst>
          </a:prstGeom>
        </p:spPr>
      </p:pic>
      <p:grpSp>
        <p:nvGrpSpPr>
          <p:cNvPr id="25" name="Group 24">
            <a:extLst>
              <a:ext uri="{FF2B5EF4-FFF2-40B4-BE49-F238E27FC236}">
                <a16:creationId xmlns:a16="http://schemas.microsoft.com/office/drawing/2014/main" id="{16C54A22-4431-DEDC-6FB5-7278E8160233}"/>
              </a:ext>
            </a:extLst>
          </p:cNvPr>
          <p:cNvGrpSpPr/>
          <p:nvPr/>
        </p:nvGrpSpPr>
        <p:grpSpPr>
          <a:xfrm rot="3052610">
            <a:off x="5641871" y="2995326"/>
            <a:ext cx="882469" cy="322381"/>
            <a:chOff x="6833093" y="3087542"/>
            <a:chExt cx="882469" cy="322381"/>
          </a:xfrm>
        </p:grpSpPr>
        <p:sp>
          <p:nvSpPr>
            <p:cNvPr id="27" name="Arrow: Right 26">
              <a:extLst>
                <a:ext uri="{FF2B5EF4-FFF2-40B4-BE49-F238E27FC236}">
                  <a16:creationId xmlns:a16="http://schemas.microsoft.com/office/drawing/2014/main" id="{0A20E3C9-2B8F-AB9E-056E-42F613DF7256}"/>
                </a:ext>
              </a:extLst>
            </p:cNvPr>
            <p:cNvSpPr/>
            <p:nvPr/>
          </p:nvSpPr>
          <p:spPr>
            <a:xfrm>
              <a:off x="7140042" y="3129458"/>
              <a:ext cx="575520" cy="236128"/>
            </a:xfrm>
            <a:prstGeom prst="rightArrow">
              <a:avLst>
                <a:gd name="adj1" fmla="val 50000"/>
                <a:gd name="adj2" fmla="val 105900"/>
              </a:avLst>
            </a:prstGeom>
            <a:solidFill>
              <a:srgbClr val="49A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Oval 29">
              <a:extLst>
                <a:ext uri="{FF2B5EF4-FFF2-40B4-BE49-F238E27FC236}">
                  <a16:creationId xmlns:a16="http://schemas.microsoft.com/office/drawing/2014/main" id="{3601E06C-1011-A07C-454F-3D9D7F43B965}"/>
                </a:ext>
              </a:extLst>
            </p:cNvPr>
            <p:cNvSpPr/>
            <p:nvPr/>
          </p:nvSpPr>
          <p:spPr>
            <a:xfrm>
              <a:off x="6833093" y="3087542"/>
              <a:ext cx="328402" cy="322381"/>
            </a:xfrm>
            <a:prstGeom prst="ellipse">
              <a:avLst/>
            </a:prstGeom>
            <a:noFill/>
            <a:ln w="57150">
              <a:solidFill>
                <a:srgbClr val="49A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1" name="CuadroTexto 3">
            <a:extLst>
              <a:ext uri="{FF2B5EF4-FFF2-40B4-BE49-F238E27FC236}">
                <a16:creationId xmlns:a16="http://schemas.microsoft.com/office/drawing/2014/main" id="{C650B981-2A73-BA86-E4AF-194F157BD3C0}"/>
              </a:ext>
            </a:extLst>
          </p:cNvPr>
          <p:cNvSpPr txBox="1"/>
          <p:nvPr/>
        </p:nvSpPr>
        <p:spPr>
          <a:xfrm>
            <a:off x="5255172" y="3522610"/>
            <a:ext cx="1892502" cy="584775"/>
          </a:xfrm>
          <a:prstGeom prst="rect">
            <a:avLst/>
          </a:prstGeom>
          <a:solidFill>
            <a:schemeClr val="bg1"/>
          </a:solidFill>
          <a:ln w="38100">
            <a:solidFill>
              <a:srgbClr val="49A8D7"/>
            </a:solidFill>
          </a:ln>
        </p:spPr>
        <p:txBody>
          <a:bodyPr wrap="square" rtlCol="0">
            <a:spAutoFit/>
          </a:bodyPr>
          <a:lstStyle/>
          <a:p>
            <a:r>
              <a:rPr lang="es-ES" sz="1600" dirty="0" err="1">
                <a:latin typeface="Avenir Next LT Pro" panose="020B0504020202020204" pitchFamily="34" charset="0"/>
              </a:rPr>
              <a:t>CsI</a:t>
            </a:r>
            <a:r>
              <a:rPr lang="es-ES" sz="1600" dirty="0">
                <a:latin typeface="Avenir Next LT Pro" panose="020B0504020202020204" pitchFamily="34" charset="0"/>
              </a:rPr>
              <a:t>(Tl) </a:t>
            </a:r>
            <a:r>
              <a:rPr lang="es-ES" sz="1600" dirty="0" err="1">
                <a:latin typeface="Avenir Next LT Pro" panose="020B0504020202020204" pitchFamily="34" charset="0"/>
              </a:rPr>
              <a:t>crystal</a:t>
            </a:r>
            <a:r>
              <a:rPr lang="es-ES" sz="1600" dirty="0">
                <a:latin typeface="Avenir Next LT Pro" panose="020B0504020202020204" pitchFamily="34" charset="0"/>
              </a:rPr>
              <a:t> (</a:t>
            </a:r>
            <a:r>
              <a:rPr lang="es-ES" sz="1600" dirty="0" err="1">
                <a:latin typeface="Avenir Next LT Pro" panose="020B0504020202020204" pitchFamily="34" charset="0"/>
              </a:rPr>
              <a:t>not</a:t>
            </a:r>
            <a:r>
              <a:rPr lang="es-ES" sz="1600" dirty="0">
                <a:latin typeface="Avenir Next LT Pro" panose="020B0504020202020204" pitchFamily="34" charset="0"/>
              </a:rPr>
              <a:t> </a:t>
            </a:r>
            <a:r>
              <a:rPr lang="es-ES" sz="1600" dirty="0" err="1">
                <a:latin typeface="Avenir Next LT Pro" panose="020B0504020202020204" pitchFamily="34" charset="0"/>
              </a:rPr>
              <a:t>hygroscopic</a:t>
            </a:r>
            <a:r>
              <a:rPr lang="es-ES" sz="1600" dirty="0">
                <a:latin typeface="Avenir Next LT Pro" panose="020B0504020202020204" pitchFamily="34" charset="0"/>
              </a:rPr>
              <a:t>)</a:t>
            </a:r>
          </a:p>
        </p:txBody>
      </p:sp>
      <p:sp>
        <p:nvSpPr>
          <p:cNvPr id="32" name="CuadroTexto 3">
            <a:extLst>
              <a:ext uri="{FF2B5EF4-FFF2-40B4-BE49-F238E27FC236}">
                <a16:creationId xmlns:a16="http://schemas.microsoft.com/office/drawing/2014/main" id="{93997939-354A-A306-906D-17B009A1971F}"/>
              </a:ext>
            </a:extLst>
          </p:cNvPr>
          <p:cNvSpPr txBox="1"/>
          <p:nvPr/>
        </p:nvSpPr>
        <p:spPr>
          <a:xfrm>
            <a:off x="6343030" y="6112192"/>
            <a:ext cx="2687277" cy="584775"/>
          </a:xfrm>
          <a:prstGeom prst="rect">
            <a:avLst/>
          </a:prstGeom>
          <a:solidFill>
            <a:schemeClr val="bg1"/>
          </a:solidFill>
          <a:ln w="38100">
            <a:solidFill>
              <a:srgbClr val="92D050"/>
            </a:solidFill>
          </a:ln>
        </p:spPr>
        <p:txBody>
          <a:bodyPr wrap="square" rtlCol="0">
            <a:spAutoFit/>
          </a:bodyPr>
          <a:lstStyle/>
          <a:p>
            <a:r>
              <a:rPr lang="es-ES" sz="1600" dirty="0">
                <a:latin typeface="Avenir Next LT Pro" panose="020B0504020202020204" pitchFamily="34" charset="0"/>
              </a:rPr>
              <a:t>Receiver </a:t>
            </a:r>
            <a:r>
              <a:rPr lang="es-ES" sz="1600" dirty="0" err="1">
                <a:latin typeface="Avenir Next LT Pro" panose="020B0504020202020204" pitchFamily="34" charset="0"/>
              </a:rPr>
              <a:t>boards</a:t>
            </a:r>
            <a:r>
              <a:rPr lang="es-ES" sz="1600" dirty="0">
                <a:latin typeface="Avenir Next LT Pro" panose="020B0504020202020204" pitchFamily="34" charset="0"/>
              </a:rPr>
              <a:t> </a:t>
            </a:r>
            <a:r>
              <a:rPr lang="es-ES" sz="1600" dirty="0" err="1">
                <a:latin typeface="Avenir Next LT Pro" panose="020B0504020202020204" pitchFamily="34" charset="0"/>
              </a:rPr>
              <a:t>to</a:t>
            </a:r>
            <a:r>
              <a:rPr lang="es-ES" sz="1600" dirty="0">
                <a:latin typeface="Avenir Next LT Pro" panose="020B0504020202020204" pitchFamily="34" charset="0"/>
              </a:rPr>
              <a:t> </a:t>
            </a:r>
            <a:r>
              <a:rPr lang="es-ES" sz="1600" dirty="0" err="1">
                <a:latin typeface="Avenir Next LT Pro" panose="020B0504020202020204" pitchFamily="34" charset="0"/>
              </a:rPr>
              <a:t>extract</a:t>
            </a:r>
            <a:r>
              <a:rPr lang="es-ES" sz="1600" dirty="0">
                <a:latin typeface="Avenir Next LT Pro" panose="020B0504020202020204" pitchFamily="34" charset="0"/>
              </a:rPr>
              <a:t> </a:t>
            </a:r>
            <a:r>
              <a:rPr lang="es-ES" sz="1600" dirty="0" err="1">
                <a:latin typeface="Avenir Next LT Pro" panose="020B0504020202020204" pitchFamily="34" charset="0"/>
              </a:rPr>
              <a:t>the</a:t>
            </a:r>
            <a:r>
              <a:rPr lang="es-ES" sz="1600" dirty="0">
                <a:latin typeface="Avenir Next LT Pro" panose="020B0504020202020204" pitchFamily="34" charset="0"/>
              </a:rPr>
              <a:t> </a:t>
            </a:r>
            <a:r>
              <a:rPr lang="es-ES" sz="1600" dirty="0" err="1">
                <a:latin typeface="Avenir Next LT Pro" panose="020B0504020202020204" pitchFamily="34" charset="0"/>
              </a:rPr>
              <a:t>SiPMs</a:t>
            </a:r>
            <a:r>
              <a:rPr lang="es-ES" sz="1600" dirty="0">
                <a:latin typeface="Avenir Next LT Pro" panose="020B0504020202020204" pitchFamily="34" charset="0"/>
              </a:rPr>
              <a:t> </a:t>
            </a:r>
            <a:r>
              <a:rPr lang="es-ES" sz="1600" dirty="0" err="1">
                <a:latin typeface="Avenir Next LT Pro" panose="020B0504020202020204" pitchFamily="34" charset="0"/>
              </a:rPr>
              <a:t>signal</a:t>
            </a:r>
            <a:endParaRPr lang="es-ES" sz="1600" dirty="0">
              <a:latin typeface="Avenir Next LT Pro" panose="020B0504020202020204" pitchFamily="34" charset="0"/>
            </a:endParaRPr>
          </a:p>
        </p:txBody>
      </p:sp>
      <p:grpSp>
        <p:nvGrpSpPr>
          <p:cNvPr id="33" name="Group 32">
            <a:extLst>
              <a:ext uri="{FF2B5EF4-FFF2-40B4-BE49-F238E27FC236}">
                <a16:creationId xmlns:a16="http://schemas.microsoft.com/office/drawing/2014/main" id="{C8EC0D15-031E-CEC9-09FF-6150DDD2BAAC}"/>
              </a:ext>
            </a:extLst>
          </p:cNvPr>
          <p:cNvGrpSpPr/>
          <p:nvPr/>
        </p:nvGrpSpPr>
        <p:grpSpPr>
          <a:xfrm rot="1693400">
            <a:off x="7508193" y="5284432"/>
            <a:ext cx="337288" cy="878541"/>
            <a:chOff x="8589371" y="4920987"/>
            <a:chExt cx="337288" cy="878541"/>
          </a:xfrm>
        </p:grpSpPr>
        <p:sp>
          <p:nvSpPr>
            <p:cNvPr id="34" name="Arrow: Right 33">
              <a:extLst>
                <a:ext uri="{FF2B5EF4-FFF2-40B4-BE49-F238E27FC236}">
                  <a16:creationId xmlns:a16="http://schemas.microsoft.com/office/drawing/2014/main" id="{8DD08185-8765-E926-8C6B-2AAF601EDD4B}"/>
                </a:ext>
              </a:extLst>
            </p:cNvPr>
            <p:cNvSpPr/>
            <p:nvPr/>
          </p:nvSpPr>
          <p:spPr>
            <a:xfrm rot="5874492">
              <a:off x="8419675" y="5393704"/>
              <a:ext cx="575520" cy="236128"/>
            </a:xfrm>
            <a:prstGeom prst="rightArrow">
              <a:avLst>
                <a:gd name="adj1" fmla="val 50000"/>
                <a:gd name="adj2" fmla="val 10590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Oval 34">
              <a:extLst>
                <a:ext uri="{FF2B5EF4-FFF2-40B4-BE49-F238E27FC236}">
                  <a16:creationId xmlns:a16="http://schemas.microsoft.com/office/drawing/2014/main" id="{9E163594-A6CC-BF45-776B-3E9CEC1A1C94}"/>
                </a:ext>
              </a:extLst>
            </p:cNvPr>
            <p:cNvSpPr/>
            <p:nvPr/>
          </p:nvSpPr>
          <p:spPr>
            <a:xfrm rot="5874492">
              <a:off x="8601268" y="4923997"/>
              <a:ext cx="328402" cy="322381"/>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 name="Slide Number Placeholder 2">
            <a:extLst>
              <a:ext uri="{FF2B5EF4-FFF2-40B4-BE49-F238E27FC236}">
                <a16:creationId xmlns:a16="http://schemas.microsoft.com/office/drawing/2014/main" id="{76B37C4D-870D-FACC-4A8C-94D25CEAD66E}"/>
              </a:ext>
            </a:extLst>
          </p:cNvPr>
          <p:cNvSpPr>
            <a:spLocks noGrp="1"/>
          </p:cNvSpPr>
          <p:nvPr>
            <p:ph type="sldNum" sz="quarter" idx="12"/>
          </p:nvPr>
        </p:nvSpPr>
        <p:spPr/>
        <p:txBody>
          <a:bodyPr/>
          <a:lstStyle/>
          <a:p>
            <a:fld id="{2FE8697C-D1FD-459D-ACB5-E382E08FA6DA}" type="slidenum">
              <a:rPr lang="es-ES" smtClean="0"/>
              <a:t>28</a:t>
            </a:fld>
            <a:endParaRPr lang="es-ES"/>
          </a:p>
        </p:txBody>
      </p:sp>
      <p:sp>
        <p:nvSpPr>
          <p:cNvPr id="8" name="Rectángulo 14">
            <a:extLst>
              <a:ext uri="{FF2B5EF4-FFF2-40B4-BE49-F238E27FC236}">
                <a16:creationId xmlns:a16="http://schemas.microsoft.com/office/drawing/2014/main" id="{4CE6C09C-019E-1A99-94FD-6A9A5405130A}"/>
              </a:ext>
            </a:extLst>
          </p:cNvPr>
          <p:cNvSpPr/>
          <p:nvPr/>
        </p:nvSpPr>
        <p:spPr>
          <a:xfrm>
            <a:off x="-273269" y="-136634"/>
            <a:ext cx="12728028" cy="10039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0" name="Título 1">
            <a:extLst>
              <a:ext uri="{FF2B5EF4-FFF2-40B4-BE49-F238E27FC236}">
                <a16:creationId xmlns:a16="http://schemas.microsoft.com/office/drawing/2014/main" id="{472B84BB-6F32-25DC-E6B7-4216DBDBFF7A}"/>
              </a:ext>
            </a:extLst>
          </p:cNvPr>
          <p:cNvSpPr txBox="1">
            <a:spLocks/>
          </p:cNvSpPr>
          <p:nvPr/>
        </p:nvSpPr>
        <p:spPr>
          <a:xfrm>
            <a:off x="316727" y="194476"/>
            <a:ext cx="11696777" cy="55815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a:solidFill>
                  <a:schemeClr val="bg1"/>
                </a:solidFill>
                <a:latin typeface="Avenir Next LT Pro" panose="020B0504020202020204" pitchFamily="34" charset="0"/>
                <a:ea typeface="Noto Sans" panose="020B0502040504020204" pitchFamily="34" charset="0"/>
                <a:cs typeface="Noto Sans" panose="020B0502040504020204" pitchFamily="34" charset="0"/>
              </a:rPr>
              <a:t>The ANAIS+ Project: </a:t>
            </a:r>
            <a:r>
              <a:rPr lang="es-ES" sz="2000" b="1">
                <a:solidFill>
                  <a:schemeClr val="bg1"/>
                </a:solidFill>
                <a:latin typeface="Avenir Next LT Pro" panose="020B0504020202020204" pitchFamily="34" charset="0"/>
                <a:ea typeface="Noto Sans" panose="020B0502040504020204" pitchFamily="34" charset="0"/>
                <a:cs typeface="Noto Sans" panose="020B0502040504020204" pitchFamily="34" charset="0"/>
              </a:rPr>
              <a:t>Collaboration between Universidad de Zaragoza - CIEMAT - LNGS</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91591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6BC6B-81B7-4450-6579-E695A4079368}"/>
            </a:ext>
          </a:extLst>
        </p:cNvPr>
        <p:cNvGrpSpPr/>
        <p:nvPr/>
      </p:nvGrpSpPr>
      <p:grpSpPr>
        <a:xfrm>
          <a:off x="0" y="0"/>
          <a:ext cx="0" cy="0"/>
          <a:chOff x="0" y="0"/>
          <a:chExt cx="0" cy="0"/>
        </a:xfrm>
      </p:grpSpPr>
      <p:pic>
        <p:nvPicPr>
          <p:cNvPr id="2" name="Picture 1" descr="A machine with wires and wires&#10;&#10;Description automatically generated">
            <a:extLst>
              <a:ext uri="{FF2B5EF4-FFF2-40B4-BE49-F238E27FC236}">
                <a16:creationId xmlns:a16="http://schemas.microsoft.com/office/drawing/2014/main" id="{F5A2FC4E-D549-5E78-D151-9BE9EDE31D0A}"/>
              </a:ext>
            </a:extLst>
          </p:cNvPr>
          <p:cNvPicPr>
            <a:picLocks noChangeAspect="1"/>
          </p:cNvPicPr>
          <p:nvPr/>
        </p:nvPicPr>
        <p:blipFill>
          <a:blip r:embed="rId2">
            <a:extLst>
              <a:ext uri="{28A0092B-C50C-407E-A947-70E740481C1C}">
                <a14:useLocalDpi xmlns:a14="http://schemas.microsoft.com/office/drawing/2010/main" val="0"/>
              </a:ext>
            </a:extLst>
          </a:blip>
          <a:srcRect t="5185" b="8478"/>
          <a:stretch/>
        </p:blipFill>
        <p:spPr>
          <a:xfrm>
            <a:off x="165345" y="1800907"/>
            <a:ext cx="4130285" cy="4736068"/>
          </a:xfrm>
          <a:prstGeom prst="roundRect">
            <a:avLst>
              <a:gd name="adj" fmla="val 4509"/>
            </a:avLst>
          </a:prstGeom>
        </p:spPr>
      </p:pic>
      <p:sp>
        <p:nvSpPr>
          <p:cNvPr id="9" name="Título 1">
            <a:extLst>
              <a:ext uri="{FF2B5EF4-FFF2-40B4-BE49-F238E27FC236}">
                <a16:creationId xmlns:a16="http://schemas.microsoft.com/office/drawing/2014/main" id="{FE9AA80F-59FB-C148-79F6-5566AB8BF9FB}"/>
              </a:ext>
            </a:extLst>
          </p:cNvPr>
          <p:cNvSpPr txBox="1">
            <a:spLocks/>
          </p:cNvSpPr>
          <p:nvPr/>
        </p:nvSpPr>
        <p:spPr>
          <a:xfrm>
            <a:off x="247362" y="1120458"/>
            <a:ext cx="3966250" cy="5986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b="1" dirty="0">
                <a:latin typeface="Avenir Next LT Pro" panose="020B0504020202020204" pitchFamily="34" charset="0"/>
                <a:ea typeface="Noto Sans" panose="020B0502040504020204" pitchFamily="34" charset="0"/>
                <a:cs typeface="Noto Sans" panose="020B0502040504020204" pitchFamily="34" charset="0"/>
              </a:rPr>
              <a:t>ANAIS+: </a:t>
            </a:r>
            <a:r>
              <a:rPr lang="es-ES" sz="2800" b="1" baseline="30000" dirty="0" err="1">
                <a:latin typeface="Avenir Next LT Pro" panose="020B0504020202020204" pitchFamily="34" charset="0"/>
                <a:ea typeface="Noto Sans" panose="020B0502040504020204" pitchFamily="34" charset="0"/>
                <a:cs typeface="Noto Sans" panose="020B0502040504020204" pitchFamily="34" charset="0"/>
              </a:rPr>
              <a:t>tiny</a:t>
            </a:r>
            <a:r>
              <a:rPr lang="es-ES" sz="2800" b="1" dirty="0" err="1">
                <a:latin typeface="Avenir Next LT Pro" panose="020B0504020202020204" pitchFamily="34" charset="0"/>
                <a:ea typeface="Noto Sans" panose="020B0502040504020204" pitchFamily="34" charset="0"/>
                <a:cs typeface="Noto Sans" panose="020B0502040504020204" pitchFamily="34" charset="0"/>
              </a:rPr>
              <a:t>OCTOPUS</a:t>
            </a:r>
            <a:endParaRPr lang="es-ES" sz="2800" b="1" dirty="0">
              <a:latin typeface="Avenir Next LT Pro" panose="020B0504020202020204" pitchFamily="34" charset="0"/>
              <a:ea typeface="Noto Sans" panose="020B0502040504020204" pitchFamily="34" charset="0"/>
              <a:cs typeface="Noto Sans" panose="020B0502040504020204" pitchFamily="34" charset="0"/>
            </a:endParaRPr>
          </a:p>
        </p:txBody>
      </p:sp>
      <p:sp>
        <p:nvSpPr>
          <p:cNvPr id="3" name="Slide Number Placeholder 2">
            <a:extLst>
              <a:ext uri="{FF2B5EF4-FFF2-40B4-BE49-F238E27FC236}">
                <a16:creationId xmlns:a16="http://schemas.microsoft.com/office/drawing/2014/main" id="{76B37C4D-870D-FACC-4A8C-94D25CEAD66E}"/>
              </a:ext>
            </a:extLst>
          </p:cNvPr>
          <p:cNvSpPr>
            <a:spLocks noGrp="1"/>
          </p:cNvSpPr>
          <p:nvPr>
            <p:ph type="sldNum" sz="quarter" idx="12"/>
          </p:nvPr>
        </p:nvSpPr>
        <p:spPr/>
        <p:txBody>
          <a:bodyPr/>
          <a:lstStyle/>
          <a:p>
            <a:fld id="{2FE8697C-D1FD-459D-ACB5-E382E08FA6DA}" type="slidenum">
              <a:rPr lang="es-ES" smtClean="0"/>
              <a:t>29</a:t>
            </a:fld>
            <a:endParaRPr lang="es-ES"/>
          </a:p>
        </p:txBody>
      </p:sp>
      <p:sp>
        <p:nvSpPr>
          <p:cNvPr id="8" name="Rectángulo 14">
            <a:extLst>
              <a:ext uri="{FF2B5EF4-FFF2-40B4-BE49-F238E27FC236}">
                <a16:creationId xmlns:a16="http://schemas.microsoft.com/office/drawing/2014/main" id="{4CE6C09C-019E-1A99-94FD-6A9A5405130A}"/>
              </a:ext>
            </a:extLst>
          </p:cNvPr>
          <p:cNvSpPr/>
          <p:nvPr/>
        </p:nvSpPr>
        <p:spPr>
          <a:xfrm>
            <a:off x="-273269" y="-136634"/>
            <a:ext cx="12728028" cy="10039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0" name="Título 1">
            <a:extLst>
              <a:ext uri="{FF2B5EF4-FFF2-40B4-BE49-F238E27FC236}">
                <a16:creationId xmlns:a16="http://schemas.microsoft.com/office/drawing/2014/main" id="{472B84BB-6F32-25DC-E6B7-4216DBDBFF7A}"/>
              </a:ext>
            </a:extLst>
          </p:cNvPr>
          <p:cNvSpPr txBox="1">
            <a:spLocks/>
          </p:cNvSpPr>
          <p:nvPr/>
        </p:nvSpPr>
        <p:spPr>
          <a:xfrm>
            <a:off x="316727" y="194476"/>
            <a:ext cx="11696777" cy="55815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a:solidFill>
                  <a:schemeClr val="bg1"/>
                </a:solidFill>
                <a:latin typeface="Avenir Next LT Pro" panose="020B0504020202020204" pitchFamily="34" charset="0"/>
                <a:ea typeface="Noto Sans" panose="020B0502040504020204" pitchFamily="34" charset="0"/>
                <a:cs typeface="Noto Sans" panose="020B0502040504020204" pitchFamily="34" charset="0"/>
              </a:rPr>
              <a:t>The ANAIS+ Project: </a:t>
            </a:r>
            <a:r>
              <a:rPr lang="es-ES" sz="2000" b="1">
                <a:solidFill>
                  <a:schemeClr val="bg1"/>
                </a:solidFill>
                <a:latin typeface="Avenir Next LT Pro" panose="020B0504020202020204" pitchFamily="34" charset="0"/>
                <a:ea typeface="Noto Sans" panose="020B0502040504020204" pitchFamily="34" charset="0"/>
                <a:cs typeface="Noto Sans" panose="020B0502040504020204" pitchFamily="34" charset="0"/>
              </a:rPr>
              <a:t>Collaboration between Universidad de Zaragoza - CIEMAT - LNGS</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pic>
        <p:nvPicPr>
          <p:cNvPr id="4" name="Picture 3">
            <a:extLst>
              <a:ext uri="{FF2B5EF4-FFF2-40B4-BE49-F238E27FC236}">
                <a16:creationId xmlns:a16="http://schemas.microsoft.com/office/drawing/2014/main" id="{D892DC1B-8B95-42A4-BA39-345B126F5CE3}"/>
              </a:ext>
            </a:extLst>
          </p:cNvPr>
          <p:cNvPicPr>
            <a:picLocks noChangeAspect="1"/>
          </p:cNvPicPr>
          <p:nvPr/>
        </p:nvPicPr>
        <p:blipFill>
          <a:blip r:embed="rId3"/>
          <a:stretch>
            <a:fillRect/>
          </a:stretch>
        </p:blipFill>
        <p:spPr>
          <a:xfrm>
            <a:off x="4571343" y="1708615"/>
            <a:ext cx="2885963" cy="2047121"/>
          </a:xfrm>
          <a:prstGeom prst="rect">
            <a:avLst/>
          </a:prstGeom>
        </p:spPr>
      </p:pic>
      <p:pic>
        <p:nvPicPr>
          <p:cNvPr id="5" name="Picture 4">
            <a:extLst>
              <a:ext uri="{FF2B5EF4-FFF2-40B4-BE49-F238E27FC236}">
                <a16:creationId xmlns:a16="http://schemas.microsoft.com/office/drawing/2014/main" id="{34A45096-A997-48FD-AC64-0ADAEF9B0DD0}"/>
              </a:ext>
            </a:extLst>
          </p:cNvPr>
          <p:cNvPicPr>
            <a:picLocks noChangeAspect="1"/>
          </p:cNvPicPr>
          <p:nvPr/>
        </p:nvPicPr>
        <p:blipFill rotWithShape="1">
          <a:blip r:embed="rId4"/>
          <a:srcRect l="257" r="50603"/>
          <a:stretch/>
        </p:blipFill>
        <p:spPr>
          <a:xfrm>
            <a:off x="7562076" y="1580748"/>
            <a:ext cx="4629924" cy="2302853"/>
          </a:xfrm>
          <a:prstGeom prst="rect">
            <a:avLst/>
          </a:prstGeom>
        </p:spPr>
      </p:pic>
      <p:sp>
        <p:nvSpPr>
          <p:cNvPr id="26" name="TextBox 1154">
            <a:extLst>
              <a:ext uri="{FF2B5EF4-FFF2-40B4-BE49-F238E27FC236}">
                <a16:creationId xmlns:a16="http://schemas.microsoft.com/office/drawing/2014/main" id="{07374FE2-31EF-46BB-B073-EEA90B5C2BC0}"/>
              </a:ext>
            </a:extLst>
          </p:cNvPr>
          <p:cNvSpPr txBox="1"/>
          <p:nvPr/>
        </p:nvSpPr>
        <p:spPr>
          <a:xfrm>
            <a:off x="4571343" y="1039334"/>
            <a:ext cx="7147691" cy="830997"/>
          </a:xfrm>
          <a:prstGeom prst="rect">
            <a:avLst/>
          </a:prstGeom>
          <a:noFill/>
        </p:spPr>
        <p:txBody>
          <a:bodyPr wrap="square" rtlCol="0">
            <a:spAutoFit/>
          </a:bodyPr>
          <a:lstStyle/>
          <a:p>
            <a:pPr algn="just"/>
            <a:r>
              <a:rPr lang="en-US" sz="1600" b="1" i="0" dirty="0">
                <a:effectLst/>
                <a:latin typeface="Avenir Next LT Pro" panose="020B0504020202020204" pitchFamily="34" charset="0"/>
              </a:rPr>
              <a:t>Single photoelectron response</a:t>
            </a:r>
            <a:r>
              <a:rPr lang="en-US" sz="1600" i="0" dirty="0">
                <a:effectLst/>
                <a:latin typeface="Avenir Next LT Pro" panose="020B0504020202020204" pitchFamily="34" charset="0"/>
              </a:rPr>
              <a:t>: signal calibrated using a LED injected via optical fiber.</a:t>
            </a:r>
          </a:p>
          <a:p>
            <a:pPr marL="285750" indent="-285750" algn="just">
              <a:buFont typeface="Wingdings" panose="05000000000000000000" pitchFamily="2" charset="2"/>
              <a:buChar char="v"/>
            </a:pPr>
            <a:endParaRPr lang="en-US" sz="1600" i="0" dirty="0">
              <a:effectLst/>
              <a:latin typeface="Avenir Next LT Pro" panose="020B0504020202020204" pitchFamily="34" charset="0"/>
            </a:endParaRPr>
          </a:p>
        </p:txBody>
      </p:sp>
      <p:pic>
        <p:nvPicPr>
          <p:cNvPr id="7" name="Picture 6">
            <a:extLst>
              <a:ext uri="{FF2B5EF4-FFF2-40B4-BE49-F238E27FC236}">
                <a16:creationId xmlns:a16="http://schemas.microsoft.com/office/drawing/2014/main" id="{DA56B99E-BA9B-4FAC-867A-9C1FB131908D}"/>
              </a:ext>
            </a:extLst>
          </p:cNvPr>
          <p:cNvPicPr>
            <a:picLocks noChangeAspect="1"/>
          </p:cNvPicPr>
          <p:nvPr/>
        </p:nvPicPr>
        <p:blipFill>
          <a:blip r:embed="rId5"/>
          <a:stretch>
            <a:fillRect/>
          </a:stretch>
        </p:blipFill>
        <p:spPr>
          <a:xfrm>
            <a:off x="8943970" y="3883601"/>
            <a:ext cx="2979898" cy="2834415"/>
          </a:xfrm>
          <a:prstGeom prst="rect">
            <a:avLst/>
          </a:prstGeom>
        </p:spPr>
      </p:pic>
      <p:sp>
        <p:nvSpPr>
          <p:cNvPr id="28" name="TextBox 1154">
            <a:extLst>
              <a:ext uri="{FF2B5EF4-FFF2-40B4-BE49-F238E27FC236}">
                <a16:creationId xmlns:a16="http://schemas.microsoft.com/office/drawing/2014/main" id="{B910CE20-6D2F-4B9A-9E13-8FD03023CB0F}"/>
              </a:ext>
            </a:extLst>
          </p:cNvPr>
          <p:cNvSpPr txBox="1"/>
          <p:nvPr/>
        </p:nvSpPr>
        <p:spPr>
          <a:xfrm>
            <a:off x="4571343" y="4236336"/>
            <a:ext cx="4267857" cy="1631216"/>
          </a:xfrm>
          <a:prstGeom prst="rect">
            <a:avLst/>
          </a:prstGeom>
          <a:noFill/>
        </p:spPr>
        <p:txBody>
          <a:bodyPr wrap="square" rtlCol="0">
            <a:spAutoFit/>
          </a:bodyPr>
          <a:lstStyle/>
          <a:p>
            <a:pPr algn="just">
              <a:buClr>
                <a:srgbClr val="5EB7E4"/>
              </a:buClr>
            </a:pPr>
            <a:r>
              <a:rPr lang="en-US" sz="1600" b="1" i="0" dirty="0">
                <a:effectLst/>
                <a:latin typeface="Avenir Next LT Pro" panose="020B0504020202020204" pitchFamily="34" charset="0"/>
              </a:rPr>
              <a:t>Radioactive sources: Ba-133 and Cs-137</a:t>
            </a:r>
          </a:p>
          <a:p>
            <a:pPr algn="just">
              <a:buClr>
                <a:srgbClr val="5EB7E4"/>
              </a:buClr>
            </a:pPr>
            <a:endParaRPr lang="en-US" sz="1000" i="0" dirty="0">
              <a:effectLst/>
              <a:latin typeface="Avenir Next LT Pro" panose="020B0504020202020204" pitchFamily="34" charset="0"/>
            </a:endParaRPr>
          </a:p>
          <a:p>
            <a:pPr marL="285750" indent="-285750" algn="just">
              <a:buFont typeface="Wingdings" panose="05000000000000000000" pitchFamily="2" charset="2"/>
              <a:buChar char="v"/>
            </a:pPr>
            <a:r>
              <a:rPr lang="en-US" sz="1600" dirty="0">
                <a:latin typeface="Avenir Next LT Pro" panose="020B0504020202020204" pitchFamily="34" charset="0"/>
              </a:rPr>
              <a:t>Increase of LC for higher </a:t>
            </a:r>
            <a:r>
              <a:rPr lang="en-US" sz="1600" dirty="0" err="1">
                <a:latin typeface="Avenir Next LT Pro" panose="020B0504020202020204" pitchFamily="34" charset="0"/>
              </a:rPr>
              <a:t>Vov</a:t>
            </a:r>
            <a:r>
              <a:rPr lang="en-US" sz="1600" dirty="0">
                <a:latin typeface="Avenir Next LT Pro" panose="020B0504020202020204" pitchFamily="34" charset="0"/>
              </a:rPr>
              <a:t>.</a:t>
            </a:r>
          </a:p>
          <a:p>
            <a:pPr marL="285750" indent="-285750" algn="just">
              <a:buFont typeface="Wingdings" panose="05000000000000000000" pitchFamily="2" charset="2"/>
              <a:buChar char="v"/>
            </a:pPr>
            <a:endParaRPr lang="en-US" sz="1000" dirty="0">
              <a:latin typeface="Avenir Next LT Pro" panose="020B0504020202020204" pitchFamily="34" charset="0"/>
            </a:endParaRPr>
          </a:p>
          <a:p>
            <a:pPr marL="285750" indent="-285750" algn="just">
              <a:buFont typeface="Wingdings" panose="05000000000000000000" pitchFamily="2" charset="2"/>
              <a:buChar char="v"/>
            </a:pPr>
            <a:r>
              <a:rPr lang="en-US" sz="1600" i="0" dirty="0">
                <a:effectLst/>
                <a:latin typeface="Avenir Next LT Pro" panose="020B0504020202020204" pitchFamily="34" charset="0"/>
              </a:rPr>
              <a:t>Important decreases of LC for </a:t>
            </a:r>
            <a:r>
              <a:rPr lang="en-US" sz="1600" i="0" dirty="0" err="1">
                <a:effectLst/>
                <a:latin typeface="Avenir Next LT Pro" panose="020B0504020202020204" pitchFamily="34" charset="0"/>
              </a:rPr>
              <a:t>CsI</a:t>
            </a:r>
            <a:r>
              <a:rPr lang="en-US" sz="1600" i="0" dirty="0">
                <a:effectLst/>
                <a:latin typeface="Avenir Next LT Pro" panose="020B0504020202020204" pitchFamily="34" charset="0"/>
              </a:rPr>
              <a:t>(Tl) at lower temperatures (as observed for the </a:t>
            </a:r>
            <a:r>
              <a:rPr lang="en-US" sz="1600" i="0" dirty="0" err="1">
                <a:effectLst/>
                <a:latin typeface="Avenir Next LT Pro" panose="020B0504020202020204" pitchFamily="34" charset="0"/>
              </a:rPr>
              <a:t>NaI</a:t>
            </a:r>
            <a:r>
              <a:rPr lang="en-US" sz="1600" i="0" dirty="0">
                <a:effectLst/>
                <a:latin typeface="Avenir Next LT Pro" panose="020B0504020202020204" pitchFamily="34" charset="0"/>
              </a:rPr>
              <a:t>(Tl)).</a:t>
            </a:r>
          </a:p>
        </p:txBody>
      </p:sp>
    </p:spTree>
    <p:extLst>
      <p:ext uri="{BB962C8B-B14F-4D97-AF65-F5344CB8AC3E}">
        <p14:creationId xmlns:p14="http://schemas.microsoft.com/office/powerpoint/2010/main" val="939134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Dark</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Matter</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6" name="TextBox 5">
            <a:extLst>
              <a:ext uri="{FF2B5EF4-FFF2-40B4-BE49-F238E27FC236}">
                <a16:creationId xmlns:a16="http://schemas.microsoft.com/office/drawing/2014/main" id="{C5AE8080-8885-4195-8F40-8B8C94AAEB98}"/>
              </a:ext>
            </a:extLst>
          </p:cNvPr>
          <p:cNvSpPr txBox="1"/>
          <p:nvPr/>
        </p:nvSpPr>
        <p:spPr>
          <a:xfrm>
            <a:off x="3068861" y="1040509"/>
            <a:ext cx="4309092" cy="2636106"/>
          </a:xfrm>
          <a:prstGeom prst="rect">
            <a:avLst/>
          </a:prstGeom>
          <a:noFill/>
        </p:spPr>
        <p:txBody>
          <a:bodyPr wrap="square" rtlCol="0">
            <a:spAutoFit/>
          </a:bodyPr>
          <a:lstStyle/>
          <a:p>
            <a:pPr>
              <a:lnSpc>
                <a:spcPct val="150000"/>
              </a:lnSpc>
            </a:pPr>
            <a:r>
              <a:rPr lang="es-ES" sz="1600" b="1" dirty="0" err="1">
                <a:latin typeface="Avenir Next LT Pro" panose="020B0504020202020204" pitchFamily="34" charset="0"/>
              </a:rPr>
              <a:t>What</a:t>
            </a:r>
            <a:r>
              <a:rPr lang="es-ES" sz="1600" b="1" dirty="0">
                <a:latin typeface="Avenir Next LT Pro" panose="020B0504020202020204" pitchFamily="34" charset="0"/>
              </a:rPr>
              <a:t> </a:t>
            </a:r>
            <a:r>
              <a:rPr lang="es-ES" sz="1600" b="1" dirty="0" err="1">
                <a:latin typeface="Avenir Next LT Pro" panose="020B0504020202020204" pitchFamily="34" charset="0"/>
              </a:rPr>
              <a:t>is</a:t>
            </a:r>
            <a:r>
              <a:rPr lang="es-ES" sz="1600" b="1" dirty="0">
                <a:latin typeface="Avenir Next LT Pro" panose="020B0504020202020204" pitchFamily="34" charset="0"/>
              </a:rPr>
              <a:t> DM? </a:t>
            </a:r>
          </a:p>
          <a:p>
            <a:pPr marL="285750" indent="-285750">
              <a:lnSpc>
                <a:spcPct val="150000"/>
              </a:lnSpc>
              <a:buFont typeface="Wingdings" panose="05000000000000000000" pitchFamily="2" charset="2"/>
              <a:buChar char="q"/>
            </a:pPr>
            <a:r>
              <a:rPr lang="en-US" sz="1600" dirty="0">
                <a:latin typeface="Avenir Next LT Pro" panose="020B0504020202020204" pitchFamily="34" charset="0"/>
              </a:rPr>
              <a:t>Massive particles.</a:t>
            </a:r>
          </a:p>
          <a:p>
            <a:pPr marL="285750" indent="-285750">
              <a:lnSpc>
                <a:spcPct val="150000"/>
              </a:lnSpc>
              <a:buFont typeface="Wingdings" panose="05000000000000000000" pitchFamily="2" charset="2"/>
              <a:buChar char="q"/>
            </a:pPr>
            <a:r>
              <a:rPr lang="en-US" sz="1600" dirty="0">
                <a:latin typeface="Avenir Next LT Pro" panose="020B0504020202020204" pitchFamily="34" charset="0"/>
              </a:rPr>
              <a:t>Non-baryonic.</a:t>
            </a:r>
          </a:p>
          <a:p>
            <a:pPr marL="285750" indent="-285750">
              <a:lnSpc>
                <a:spcPct val="150000"/>
              </a:lnSpc>
              <a:buFont typeface="Wingdings" panose="05000000000000000000" pitchFamily="2" charset="2"/>
              <a:buChar char="q"/>
            </a:pPr>
            <a:r>
              <a:rPr lang="en-US" sz="1600" dirty="0">
                <a:latin typeface="Avenir Next LT Pro" panose="020B0504020202020204" pitchFamily="34" charset="0"/>
              </a:rPr>
              <a:t>Without electromagnetic interaction or very weakly coupled to the photon.</a:t>
            </a:r>
          </a:p>
          <a:p>
            <a:pPr marL="285750" indent="-285750">
              <a:lnSpc>
                <a:spcPct val="150000"/>
              </a:lnSpc>
              <a:buFont typeface="Wingdings" panose="05000000000000000000" pitchFamily="2" charset="2"/>
              <a:buChar char="q"/>
            </a:pPr>
            <a:r>
              <a:rPr lang="en-US" sz="1600" dirty="0">
                <a:latin typeface="Avenir Next LT Pro" panose="020B0504020202020204" pitchFamily="34" charset="0"/>
              </a:rPr>
              <a:t>Weak self-interactions.</a:t>
            </a:r>
          </a:p>
          <a:p>
            <a:pPr marL="285750" indent="-285750">
              <a:lnSpc>
                <a:spcPct val="150000"/>
              </a:lnSpc>
              <a:buFont typeface="Wingdings" panose="05000000000000000000" pitchFamily="2" charset="2"/>
              <a:buChar char="q"/>
            </a:pPr>
            <a:r>
              <a:rPr lang="en-US" sz="1600" dirty="0">
                <a:latin typeface="Avenir Next LT Pro" panose="020B0504020202020204" pitchFamily="34" charset="0"/>
              </a:rPr>
              <a:t>Weak interactions with baryons.</a:t>
            </a:r>
          </a:p>
        </p:txBody>
      </p:sp>
      <p:pic>
        <p:nvPicPr>
          <p:cNvPr id="3" name="Picture 2">
            <a:extLst>
              <a:ext uri="{FF2B5EF4-FFF2-40B4-BE49-F238E27FC236}">
                <a16:creationId xmlns:a16="http://schemas.microsoft.com/office/drawing/2014/main" id="{79497203-AF3B-2B04-70B6-A6EA222A922C}"/>
              </a:ext>
            </a:extLst>
          </p:cNvPr>
          <p:cNvPicPr>
            <a:picLocks noChangeAspect="1"/>
          </p:cNvPicPr>
          <p:nvPr/>
        </p:nvPicPr>
        <p:blipFill rotWithShape="1">
          <a:blip r:embed="rId3"/>
          <a:srcRect l="25403" r="19240"/>
          <a:stretch/>
        </p:blipFill>
        <p:spPr>
          <a:xfrm>
            <a:off x="161983" y="1188929"/>
            <a:ext cx="2791972" cy="4497508"/>
          </a:xfrm>
          <a:prstGeom prst="rect">
            <a:avLst/>
          </a:prstGeom>
        </p:spPr>
      </p:pic>
      <p:sp>
        <p:nvSpPr>
          <p:cNvPr id="4" name="Left Brace 3">
            <a:extLst>
              <a:ext uri="{FF2B5EF4-FFF2-40B4-BE49-F238E27FC236}">
                <a16:creationId xmlns:a16="http://schemas.microsoft.com/office/drawing/2014/main" id="{B410BCB1-C5EC-2568-965B-6BA22FFAABF3}"/>
              </a:ext>
            </a:extLst>
          </p:cNvPr>
          <p:cNvSpPr/>
          <p:nvPr/>
        </p:nvSpPr>
        <p:spPr>
          <a:xfrm rot="16200000">
            <a:off x="4967438" y="1630231"/>
            <a:ext cx="371395" cy="4309093"/>
          </a:xfrm>
          <a:prstGeom prst="leftBrace">
            <a:avLst>
              <a:gd name="adj1" fmla="val 0"/>
              <a:gd name="adj2" fmla="val 48336"/>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extBox 6">
            <a:extLst>
              <a:ext uri="{FF2B5EF4-FFF2-40B4-BE49-F238E27FC236}">
                <a16:creationId xmlns:a16="http://schemas.microsoft.com/office/drawing/2014/main" id="{8BAC5F61-3F48-2E91-B31E-8FF20631AB69}"/>
              </a:ext>
            </a:extLst>
          </p:cNvPr>
          <p:cNvSpPr txBox="1"/>
          <p:nvPr/>
        </p:nvSpPr>
        <p:spPr>
          <a:xfrm>
            <a:off x="4033370" y="3999645"/>
            <a:ext cx="926023" cy="307777"/>
          </a:xfrm>
          <a:prstGeom prst="rect">
            <a:avLst/>
          </a:prstGeom>
          <a:noFill/>
          <a:ln w="28575">
            <a:solidFill>
              <a:schemeClr val="tx1"/>
            </a:solidFill>
          </a:ln>
        </p:spPr>
        <p:txBody>
          <a:bodyPr wrap="square" rtlCol="0">
            <a:spAutoFit/>
          </a:bodyPr>
          <a:lstStyle/>
          <a:p>
            <a:pPr algn="ctr"/>
            <a:r>
              <a:rPr lang="en-US" sz="1400" dirty="0">
                <a:latin typeface="Avenir Next LT Pro" panose="020B0504020202020204" pitchFamily="34" charset="0"/>
              </a:rPr>
              <a:t>Axions</a:t>
            </a:r>
          </a:p>
        </p:txBody>
      </p:sp>
      <p:sp>
        <p:nvSpPr>
          <p:cNvPr id="8" name="TextBox 7">
            <a:extLst>
              <a:ext uri="{FF2B5EF4-FFF2-40B4-BE49-F238E27FC236}">
                <a16:creationId xmlns:a16="http://schemas.microsoft.com/office/drawing/2014/main" id="{784A8C09-59FF-FF3B-13C1-2E58239E9F7B}"/>
              </a:ext>
            </a:extLst>
          </p:cNvPr>
          <p:cNvSpPr txBox="1"/>
          <p:nvPr/>
        </p:nvSpPr>
        <p:spPr>
          <a:xfrm>
            <a:off x="5166845" y="3992780"/>
            <a:ext cx="926023" cy="307777"/>
          </a:xfrm>
          <a:prstGeom prst="rect">
            <a:avLst/>
          </a:prstGeom>
          <a:noFill/>
          <a:ln w="28575">
            <a:solidFill>
              <a:schemeClr val="tx1"/>
            </a:solidFill>
          </a:ln>
        </p:spPr>
        <p:txBody>
          <a:bodyPr wrap="square" rtlCol="0">
            <a:spAutoFit/>
          </a:bodyPr>
          <a:lstStyle/>
          <a:p>
            <a:pPr algn="ctr"/>
            <a:r>
              <a:rPr lang="en-US" sz="1400" dirty="0">
                <a:latin typeface="Avenir Next LT Pro" panose="020B0504020202020204" pitchFamily="34" charset="0"/>
              </a:rPr>
              <a:t>WIMPs</a:t>
            </a:r>
          </a:p>
        </p:txBody>
      </p:sp>
      <p:sp>
        <p:nvSpPr>
          <p:cNvPr id="9" name="TextBox 8">
            <a:extLst>
              <a:ext uri="{FF2B5EF4-FFF2-40B4-BE49-F238E27FC236}">
                <a16:creationId xmlns:a16="http://schemas.microsoft.com/office/drawing/2014/main" id="{BDBD9000-2EBD-5BB0-4241-B127E0BB2AF7}"/>
              </a:ext>
            </a:extLst>
          </p:cNvPr>
          <p:cNvSpPr txBox="1"/>
          <p:nvPr/>
        </p:nvSpPr>
        <p:spPr>
          <a:xfrm>
            <a:off x="3361626" y="4374266"/>
            <a:ext cx="1551903" cy="307777"/>
          </a:xfrm>
          <a:prstGeom prst="rect">
            <a:avLst/>
          </a:prstGeom>
          <a:noFill/>
          <a:ln w="28575">
            <a:solidFill>
              <a:schemeClr val="tx1"/>
            </a:solidFill>
          </a:ln>
        </p:spPr>
        <p:txBody>
          <a:bodyPr wrap="square" rtlCol="0">
            <a:spAutoFit/>
          </a:bodyPr>
          <a:lstStyle/>
          <a:p>
            <a:pPr algn="ctr"/>
            <a:r>
              <a:rPr lang="en-US" sz="1400" dirty="0">
                <a:latin typeface="Avenir Next LT Pro" panose="020B0504020202020204" pitchFamily="34" charset="0"/>
              </a:rPr>
              <a:t>Sterile neutrinos</a:t>
            </a:r>
          </a:p>
        </p:txBody>
      </p:sp>
      <p:sp>
        <p:nvSpPr>
          <p:cNvPr id="14" name="TextBox 13">
            <a:extLst>
              <a:ext uri="{FF2B5EF4-FFF2-40B4-BE49-F238E27FC236}">
                <a16:creationId xmlns:a16="http://schemas.microsoft.com/office/drawing/2014/main" id="{8E3E415A-6B5A-1A1C-96CF-E8D69D20A79F}"/>
              </a:ext>
            </a:extLst>
          </p:cNvPr>
          <p:cNvSpPr txBox="1"/>
          <p:nvPr/>
        </p:nvSpPr>
        <p:spPr>
          <a:xfrm>
            <a:off x="3114415" y="4785161"/>
            <a:ext cx="2480156" cy="307777"/>
          </a:xfrm>
          <a:prstGeom prst="rect">
            <a:avLst/>
          </a:prstGeom>
          <a:noFill/>
          <a:ln w="28575">
            <a:solidFill>
              <a:schemeClr val="tx1"/>
            </a:solidFill>
          </a:ln>
        </p:spPr>
        <p:txBody>
          <a:bodyPr wrap="square" rtlCol="0">
            <a:spAutoFit/>
          </a:bodyPr>
          <a:lstStyle/>
          <a:p>
            <a:pPr algn="ctr"/>
            <a:r>
              <a:rPr lang="en-US" sz="1400" dirty="0">
                <a:latin typeface="Avenir Next LT Pro" panose="020B0504020202020204" pitchFamily="34" charset="0"/>
              </a:rPr>
              <a:t>Primordial black holes</a:t>
            </a:r>
          </a:p>
        </p:txBody>
      </p:sp>
      <p:sp>
        <p:nvSpPr>
          <p:cNvPr id="16" name="TextBox 15">
            <a:extLst>
              <a:ext uri="{FF2B5EF4-FFF2-40B4-BE49-F238E27FC236}">
                <a16:creationId xmlns:a16="http://schemas.microsoft.com/office/drawing/2014/main" id="{C77E9BBB-BB27-C74C-A005-E88D50C19FF3}"/>
              </a:ext>
            </a:extLst>
          </p:cNvPr>
          <p:cNvSpPr txBox="1"/>
          <p:nvPr/>
        </p:nvSpPr>
        <p:spPr>
          <a:xfrm>
            <a:off x="5028435" y="4397110"/>
            <a:ext cx="1551903" cy="307777"/>
          </a:xfrm>
          <a:prstGeom prst="rect">
            <a:avLst/>
          </a:prstGeom>
          <a:noFill/>
          <a:ln w="28575">
            <a:solidFill>
              <a:schemeClr val="tx1"/>
            </a:solidFill>
          </a:ln>
        </p:spPr>
        <p:txBody>
          <a:bodyPr wrap="square" rtlCol="0">
            <a:spAutoFit/>
          </a:bodyPr>
          <a:lstStyle/>
          <a:p>
            <a:pPr algn="ctr"/>
            <a:r>
              <a:rPr lang="en-US" sz="1400" dirty="0" err="1">
                <a:latin typeface="Avenir Next LT Pro" panose="020B0504020202020204" pitchFamily="34" charset="0"/>
              </a:rPr>
              <a:t>SuperWIMPs</a:t>
            </a:r>
            <a:endParaRPr lang="en-US" sz="1400" dirty="0">
              <a:latin typeface="Avenir Next LT Pro" panose="020B0504020202020204" pitchFamily="34" charset="0"/>
            </a:endParaRPr>
          </a:p>
        </p:txBody>
      </p:sp>
      <p:sp>
        <p:nvSpPr>
          <p:cNvPr id="17" name="TextBox 16">
            <a:extLst>
              <a:ext uri="{FF2B5EF4-FFF2-40B4-BE49-F238E27FC236}">
                <a16:creationId xmlns:a16="http://schemas.microsoft.com/office/drawing/2014/main" id="{298BE524-7EDD-7BE6-E22A-28B4A19D1A42}"/>
              </a:ext>
            </a:extLst>
          </p:cNvPr>
          <p:cNvSpPr txBox="1"/>
          <p:nvPr/>
        </p:nvSpPr>
        <p:spPr>
          <a:xfrm>
            <a:off x="4913529" y="4675111"/>
            <a:ext cx="1963272" cy="461665"/>
          </a:xfrm>
          <a:prstGeom prst="rect">
            <a:avLst/>
          </a:prstGeom>
          <a:noFill/>
          <a:ln w="38100">
            <a:noFill/>
          </a:ln>
        </p:spPr>
        <p:txBody>
          <a:bodyPr wrap="square" rtlCol="0">
            <a:spAutoFit/>
          </a:bodyPr>
          <a:lstStyle/>
          <a:p>
            <a:pPr algn="ctr"/>
            <a:r>
              <a:rPr lang="en-US" sz="2400" b="1" dirty="0">
                <a:latin typeface="Avenir Next LT Pro" panose="020B0504020202020204" pitchFamily="34" charset="0"/>
              </a:rPr>
              <a:t>…</a:t>
            </a:r>
          </a:p>
        </p:txBody>
      </p:sp>
      <p:pic>
        <p:nvPicPr>
          <p:cNvPr id="12" name="Picture 11">
            <a:extLst>
              <a:ext uri="{FF2B5EF4-FFF2-40B4-BE49-F238E27FC236}">
                <a16:creationId xmlns:a16="http://schemas.microsoft.com/office/drawing/2014/main" id="{0055F2A5-1E66-4133-B3F2-0CADCE379578}"/>
              </a:ext>
            </a:extLst>
          </p:cNvPr>
          <p:cNvPicPr>
            <a:picLocks noChangeAspect="1"/>
          </p:cNvPicPr>
          <p:nvPr/>
        </p:nvPicPr>
        <p:blipFill>
          <a:blip r:embed="rId4"/>
          <a:stretch>
            <a:fillRect/>
          </a:stretch>
        </p:blipFill>
        <p:spPr>
          <a:xfrm>
            <a:off x="2761894" y="5184304"/>
            <a:ext cx="4721239" cy="1511476"/>
          </a:xfrm>
          <a:prstGeom prst="rect">
            <a:avLst/>
          </a:prstGeom>
        </p:spPr>
      </p:pic>
      <p:sp>
        <p:nvSpPr>
          <p:cNvPr id="5" name="Slide Number Placeholder 4">
            <a:extLst>
              <a:ext uri="{FF2B5EF4-FFF2-40B4-BE49-F238E27FC236}">
                <a16:creationId xmlns:a16="http://schemas.microsoft.com/office/drawing/2014/main" id="{2AE1CD55-00AF-C629-3D69-DCD971E4F253}"/>
              </a:ext>
            </a:extLst>
          </p:cNvPr>
          <p:cNvSpPr>
            <a:spLocks noGrp="1"/>
          </p:cNvSpPr>
          <p:nvPr>
            <p:ph type="sldNum" sz="quarter" idx="12"/>
          </p:nvPr>
        </p:nvSpPr>
        <p:spPr/>
        <p:txBody>
          <a:bodyPr/>
          <a:lstStyle/>
          <a:p>
            <a:fld id="{2FE8697C-D1FD-459D-ACB5-E382E08FA6DA}" type="slidenum">
              <a:rPr lang="es-ES" smtClean="0"/>
              <a:t>3</a:t>
            </a:fld>
            <a:endParaRPr lang="es-ES"/>
          </a:p>
        </p:txBody>
      </p:sp>
      <p:sp>
        <p:nvSpPr>
          <p:cNvPr id="11" name="TextBox 10">
            <a:extLst>
              <a:ext uri="{FF2B5EF4-FFF2-40B4-BE49-F238E27FC236}">
                <a16:creationId xmlns:a16="http://schemas.microsoft.com/office/drawing/2014/main" id="{3BADFAA0-D412-7D83-8255-94B84AA0E12A}"/>
              </a:ext>
            </a:extLst>
          </p:cNvPr>
          <p:cNvSpPr txBox="1"/>
          <p:nvPr/>
        </p:nvSpPr>
        <p:spPr>
          <a:xfrm>
            <a:off x="7483133" y="5696513"/>
            <a:ext cx="2836606" cy="523220"/>
          </a:xfrm>
          <a:prstGeom prst="rect">
            <a:avLst/>
          </a:prstGeom>
          <a:noFill/>
        </p:spPr>
        <p:txBody>
          <a:bodyPr wrap="square">
            <a:spAutoFit/>
          </a:bodyPr>
          <a:lstStyle/>
          <a:p>
            <a:r>
              <a:rPr lang="en-GB" sz="1400" b="0" i="1" dirty="0">
                <a:solidFill>
                  <a:schemeClr val="bg1">
                    <a:lumMod val="50000"/>
                  </a:schemeClr>
                </a:solidFill>
                <a:effectLst/>
                <a:latin typeface="Avenir Next LT Pro" panose="020B0504020202020204" pitchFamily="34" charset="0"/>
              </a:rPr>
              <a:t>Marc Schumann 2019 J. Phys. G: </a:t>
            </a:r>
            <a:r>
              <a:rPr lang="en-GB" sz="1400" b="0" i="1" dirty="0" err="1">
                <a:solidFill>
                  <a:schemeClr val="bg1">
                    <a:lumMod val="50000"/>
                  </a:schemeClr>
                </a:solidFill>
                <a:effectLst/>
                <a:latin typeface="Avenir Next LT Pro" panose="020B0504020202020204" pitchFamily="34" charset="0"/>
              </a:rPr>
              <a:t>Nucl</a:t>
            </a:r>
            <a:r>
              <a:rPr lang="en-GB" sz="1400" b="0" i="1" dirty="0">
                <a:solidFill>
                  <a:schemeClr val="bg1">
                    <a:lumMod val="50000"/>
                  </a:schemeClr>
                </a:solidFill>
                <a:effectLst/>
                <a:latin typeface="Avenir Next LT Pro" panose="020B0504020202020204" pitchFamily="34" charset="0"/>
              </a:rPr>
              <a:t>. Part. Phys. </a:t>
            </a:r>
            <a:r>
              <a:rPr lang="en-GB" sz="1400" b="1" i="1" dirty="0">
                <a:solidFill>
                  <a:schemeClr val="bg1">
                    <a:lumMod val="50000"/>
                  </a:schemeClr>
                </a:solidFill>
                <a:effectLst/>
                <a:latin typeface="Avenir Next LT Pro" panose="020B0504020202020204" pitchFamily="34" charset="0"/>
              </a:rPr>
              <a:t>46</a:t>
            </a:r>
            <a:r>
              <a:rPr lang="en-GB" sz="1400" b="0" i="1" dirty="0">
                <a:solidFill>
                  <a:schemeClr val="bg1">
                    <a:lumMod val="50000"/>
                  </a:schemeClr>
                </a:solidFill>
                <a:effectLst/>
                <a:latin typeface="Avenir Next LT Pro" panose="020B0504020202020204" pitchFamily="34" charset="0"/>
              </a:rPr>
              <a:t> 103003</a:t>
            </a:r>
            <a:endParaRPr lang="en-GB" sz="1400" i="1" dirty="0">
              <a:solidFill>
                <a:schemeClr val="bg1">
                  <a:lumMod val="50000"/>
                </a:schemeClr>
              </a:solidFill>
              <a:latin typeface="Avenir Next LT Pro" panose="020B0504020202020204" pitchFamily="34" charset="0"/>
            </a:endParaRPr>
          </a:p>
        </p:txBody>
      </p:sp>
    </p:spTree>
    <p:extLst>
      <p:ext uri="{BB962C8B-B14F-4D97-AF65-F5344CB8AC3E}">
        <p14:creationId xmlns:p14="http://schemas.microsoft.com/office/powerpoint/2010/main" val="2829454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6BC6B-81B7-4450-6579-E695A407936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30FAEA3-52F0-4D78-921A-071CF8DA1673}"/>
              </a:ext>
            </a:extLst>
          </p:cNvPr>
          <p:cNvPicPr>
            <a:picLocks noChangeAspect="1"/>
          </p:cNvPicPr>
          <p:nvPr/>
        </p:nvPicPr>
        <p:blipFill>
          <a:blip r:embed="rId2"/>
          <a:stretch>
            <a:fillRect/>
          </a:stretch>
        </p:blipFill>
        <p:spPr>
          <a:xfrm>
            <a:off x="8943970" y="3883601"/>
            <a:ext cx="2979898" cy="2834415"/>
          </a:xfrm>
          <a:prstGeom prst="rect">
            <a:avLst/>
          </a:prstGeom>
        </p:spPr>
      </p:pic>
      <p:pic>
        <p:nvPicPr>
          <p:cNvPr id="2" name="Picture 1" descr="A machine with wires and wires&#10;&#10;Description automatically generated">
            <a:extLst>
              <a:ext uri="{FF2B5EF4-FFF2-40B4-BE49-F238E27FC236}">
                <a16:creationId xmlns:a16="http://schemas.microsoft.com/office/drawing/2014/main" id="{F5A2FC4E-D549-5E78-D151-9BE9EDE31D0A}"/>
              </a:ext>
            </a:extLst>
          </p:cNvPr>
          <p:cNvPicPr>
            <a:picLocks noChangeAspect="1"/>
          </p:cNvPicPr>
          <p:nvPr/>
        </p:nvPicPr>
        <p:blipFill>
          <a:blip r:embed="rId3">
            <a:extLst>
              <a:ext uri="{28A0092B-C50C-407E-A947-70E740481C1C}">
                <a14:useLocalDpi xmlns:a14="http://schemas.microsoft.com/office/drawing/2010/main" val="0"/>
              </a:ext>
            </a:extLst>
          </a:blip>
          <a:srcRect t="5185" b="8478"/>
          <a:stretch/>
        </p:blipFill>
        <p:spPr>
          <a:xfrm>
            <a:off x="165345" y="1800907"/>
            <a:ext cx="4130285" cy="4736068"/>
          </a:xfrm>
          <a:prstGeom prst="roundRect">
            <a:avLst>
              <a:gd name="adj" fmla="val 4509"/>
            </a:avLst>
          </a:prstGeom>
        </p:spPr>
      </p:pic>
      <p:sp>
        <p:nvSpPr>
          <p:cNvPr id="9" name="Título 1">
            <a:extLst>
              <a:ext uri="{FF2B5EF4-FFF2-40B4-BE49-F238E27FC236}">
                <a16:creationId xmlns:a16="http://schemas.microsoft.com/office/drawing/2014/main" id="{FE9AA80F-59FB-C148-79F6-5566AB8BF9FB}"/>
              </a:ext>
            </a:extLst>
          </p:cNvPr>
          <p:cNvSpPr txBox="1">
            <a:spLocks/>
          </p:cNvSpPr>
          <p:nvPr/>
        </p:nvSpPr>
        <p:spPr>
          <a:xfrm>
            <a:off x="247362" y="1120458"/>
            <a:ext cx="3966250" cy="5986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b="1" dirty="0">
                <a:latin typeface="Avenir Next LT Pro" panose="020B0504020202020204" pitchFamily="34" charset="0"/>
                <a:ea typeface="Noto Sans" panose="020B0502040504020204" pitchFamily="34" charset="0"/>
                <a:cs typeface="Noto Sans" panose="020B0502040504020204" pitchFamily="34" charset="0"/>
              </a:rPr>
              <a:t>ANAIS+: </a:t>
            </a:r>
            <a:r>
              <a:rPr lang="es-ES" sz="2800" b="1" baseline="30000" dirty="0" err="1">
                <a:latin typeface="Avenir Next LT Pro" panose="020B0504020202020204" pitchFamily="34" charset="0"/>
                <a:ea typeface="Noto Sans" panose="020B0502040504020204" pitchFamily="34" charset="0"/>
                <a:cs typeface="Noto Sans" panose="020B0502040504020204" pitchFamily="34" charset="0"/>
              </a:rPr>
              <a:t>tiny</a:t>
            </a:r>
            <a:r>
              <a:rPr lang="es-ES" sz="2800" b="1" dirty="0" err="1">
                <a:latin typeface="Avenir Next LT Pro" panose="020B0504020202020204" pitchFamily="34" charset="0"/>
                <a:ea typeface="Noto Sans" panose="020B0502040504020204" pitchFamily="34" charset="0"/>
                <a:cs typeface="Noto Sans" panose="020B0502040504020204" pitchFamily="34" charset="0"/>
              </a:rPr>
              <a:t>OCTOPUS</a:t>
            </a:r>
            <a:endParaRPr lang="es-ES" sz="2800" b="1" dirty="0">
              <a:latin typeface="Avenir Next LT Pro" panose="020B0504020202020204" pitchFamily="34" charset="0"/>
              <a:ea typeface="Noto Sans" panose="020B0502040504020204" pitchFamily="34" charset="0"/>
              <a:cs typeface="Noto Sans" panose="020B0502040504020204" pitchFamily="34" charset="0"/>
            </a:endParaRPr>
          </a:p>
        </p:txBody>
      </p:sp>
      <p:sp>
        <p:nvSpPr>
          <p:cNvPr id="3" name="Slide Number Placeholder 2">
            <a:extLst>
              <a:ext uri="{FF2B5EF4-FFF2-40B4-BE49-F238E27FC236}">
                <a16:creationId xmlns:a16="http://schemas.microsoft.com/office/drawing/2014/main" id="{76B37C4D-870D-FACC-4A8C-94D25CEAD66E}"/>
              </a:ext>
            </a:extLst>
          </p:cNvPr>
          <p:cNvSpPr>
            <a:spLocks noGrp="1"/>
          </p:cNvSpPr>
          <p:nvPr>
            <p:ph type="sldNum" sz="quarter" idx="12"/>
          </p:nvPr>
        </p:nvSpPr>
        <p:spPr/>
        <p:txBody>
          <a:bodyPr/>
          <a:lstStyle/>
          <a:p>
            <a:fld id="{2FE8697C-D1FD-459D-ACB5-E382E08FA6DA}" type="slidenum">
              <a:rPr lang="es-ES" smtClean="0"/>
              <a:t>30</a:t>
            </a:fld>
            <a:endParaRPr lang="es-ES"/>
          </a:p>
        </p:txBody>
      </p:sp>
      <p:sp>
        <p:nvSpPr>
          <p:cNvPr id="8" name="Rectángulo 14">
            <a:extLst>
              <a:ext uri="{FF2B5EF4-FFF2-40B4-BE49-F238E27FC236}">
                <a16:creationId xmlns:a16="http://schemas.microsoft.com/office/drawing/2014/main" id="{4CE6C09C-019E-1A99-94FD-6A9A5405130A}"/>
              </a:ext>
            </a:extLst>
          </p:cNvPr>
          <p:cNvSpPr/>
          <p:nvPr/>
        </p:nvSpPr>
        <p:spPr>
          <a:xfrm>
            <a:off x="-273269" y="-136634"/>
            <a:ext cx="12728028" cy="10039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0" name="Título 1">
            <a:extLst>
              <a:ext uri="{FF2B5EF4-FFF2-40B4-BE49-F238E27FC236}">
                <a16:creationId xmlns:a16="http://schemas.microsoft.com/office/drawing/2014/main" id="{472B84BB-6F32-25DC-E6B7-4216DBDBFF7A}"/>
              </a:ext>
            </a:extLst>
          </p:cNvPr>
          <p:cNvSpPr txBox="1">
            <a:spLocks/>
          </p:cNvSpPr>
          <p:nvPr/>
        </p:nvSpPr>
        <p:spPr>
          <a:xfrm>
            <a:off x="316727" y="194476"/>
            <a:ext cx="11696777" cy="55815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a:solidFill>
                  <a:schemeClr val="bg1"/>
                </a:solidFill>
                <a:latin typeface="Avenir Next LT Pro" panose="020B0504020202020204" pitchFamily="34" charset="0"/>
                <a:ea typeface="Noto Sans" panose="020B0502040504020204" pitchFamily="34" charset="0"/>
                <a:cs typeface="Noto Sans" panose="020B0502040504020204" pitchFamily="34" charset="0"/>
              </a:rPr>
              <a:t>The ANAIS+ Project: </a:t>
            </a:r>
            <a:r>
              <a:rPr lang="es-ES" sz="2000" b="1">
                <a:solidFill>
                  <a:schemeClr val="bg1"/>
                </a:solidFill>
                <a:latin typeface="Avenir Next LT Pro" panose="020B0504020202020204" pitchFamily="34" charset="0"/>
                <a:ea typeface="Noto Sans" panose="020B0502040504020204" pitchFamily="34" charset="0"/>
                <a:cs typeface="Noto Sans" panose="020B0502040504020204" pitchFamily="34" charset="0"/>
              </a:rPr>
              <a:t>Collaboration between Universidad de Zaragoza - CIEMAT - LNGS</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pic>
        <p:nvPicPr>
          <p:cNvPr id="4" name="Picture 3">
            <a:extLst>
              <a:ext uri="{FF2B5EF4-FFF2-40B4-BE49-F238E27FC236}">
                <a16:creationId xmlns:a16="http://schemas.microsoft.com/office/drawing/2014/main" id="{D892DC1B-8B95-42A4-BA39-345B126F5CE3}"/>
              </a:ext>
            </a:extLst>
          </p:cNvPr>
          <p:cNvPicPr>
            <a:picLocks noChangeAspect="1"/>
          </p:cNvPicPr>
          <p:nvPr/>
        </p:nvPicPr>
        <p:blipFill>
          <a:blip r:embed="rId4"/>
          <a:stretch>
            <a:fillRect/>
          </a:stretch>
        </p:blipFill>
        <p:spPr>
          <a:xfrm>
            <a:off x="4571343" y="1708615"/>
            <a:ext cx="2885963" cy="2047121"/>
          </a:xfrm>
          <a:prstGeom prst="rect">
            <a:avLst/>
          </a:prstGeom>
        </p:spPr>
      </p:pic>
      <p:pic>
        <p:nvPicPr>
          <p:cNvPr id="5" name="Picture 4">
            <a:extLst>
              <a:ext uri="{FF2B5EF4-FFF2-40B4-BE49-F238E27FC236}">
                <a16:creationId xmlns:a16="http://schemas.microsoft.com/office/drawing/2014/main" id="{34A45096-A997-48FD-AC64-0ADAEF9B0DD0}"/>
              </a:ext>
            </a:extLst>
          </p:cNvPr>
          <p:cNvPicPr>
            <a:picLocks noChangeAspect="1"/>
          </p:cNvPicPr>
          <p:nvPr/>
        </p:nvPicPr>
        <p:blipFill rotWithShape="1">
          <a:blip r:embed="rId5"/>
          <a:srcRect l="257" r="50603"/>
          <a:stretch/>
        </p:blipFill>
        <p:spPr>
          <a:xfrm>
            <a:off x="7562076" y="1580748"/>
            <a:ext cx="4629924" cy="2302853"/>
          </a:xfrm>
          <a:prstGeom prst="rect">
            <a:avLst/>
          </a:prstGeom>
        </p:spPr>
      </p:pic>
      <p:sp>
        <p:nvSpPr>
          <p:cNvPr id="26" name="TextBox 1154">
            <a:extLst>
              <a:ext uri="{FF2B5EF4-FFF2-40B4-BE49-F238E27FC236}">
                <a16:creationId xmlns:a16="http://schemas.microsoft.com/office/drawing/2014/main" id="{07374FE2-31EF-46BB-B073-EEA90B5C2BC0}"/>
              </a:ext>
            </a:extLst>
          </p:cNvPr>
          <p:cNvSpPr txBox="1"/>
          <p:nvPr/>
        </p:nvSpPr>
        <p:spPr>
          <a:xfrm>
            <a:off x="4571343" y="1039334"/>
            <a:ext cx="7147691" cy="830997"/>
          </a:xfrm>
          <a:prstGeom prst="rect">
            <a:avLst/>
          </a:prstGeom>
          <a:noFill/>
        </p:spPr>
        <p:txBody>
          <a:bodyPr wrap="square" rtlCol="0">
            <a:spAutoFit/>
          </a:bodyPr>
          <a:lstStyle/>
          <a:p>
            <a:pPr algn="just"/>
            <a:r>
              <a:rPr lang="en-US" sz="1600" b="1" i="0" dirty="0">
                <a:effectLst/>
                <a:latin typeface="Avenir Next LT Pro" panose="020B0504020202020204" pitchFamily="34" charset="0"/>
              </a:rPr>
              <a:t>Single photoelectron response</a:t>
            </a:r>
            <a:r>
              <a:rPr lang="en-US" sz="1600" i="0" dirty="0">
                <a:effectLst/>
                <a:latin typeface="Avenir Next LT Pro" panose="020B0504020202020204" pitchFamily="34" charset="0"/>
              </a:rPr>
              <a:t>: signal calibrated using a LED injected via optical fiber.</a:t>
            </a:r>
          </a:p>
          <a:p>
            <a:pPr marL="285750" indent="-285750" algn="just">
              <a:buFont typeface="Wingdings" panose="05000000000000000000" pitchFamily="2" charset="2"/>
              <a:buChar char="v"/>
            </a:pPr>
            <a:endParaRPr lang="en-US" sz="1600" i="0" dirty="0">
              <a:effectLst/>
              <a:latin typeface="Avenir Next LT Pro" panose="020B0504020202020204" pitchFamily="34" charset="0"/>
            </a:endParaRPr>
          </a:p>
        </p:txBody>
      </p:sp>
      <p:sp>
        <p:nvSpPr>
          <p:cNvPr id="28" name="TextBox 1154">
            <a:extLst>
              <a:ext uri="{FF2B5EF4-FFF2-40B4-BE49-F238E27FC236}">
                <a16:creationId xmlns:a16="http://schemas.microsoft.com/office/drawing/2014/main" id="{B910CE20-6D2F-4B9A-9E13-8FD03023CB0F}"/>
              </a:ext>
            </a:extLst>
          </p:cNvPr>
          <p:cNvSpPr txBox="1"/>
          <p:nvPr/>
        </p:nvSpPr>
        <p:spPr>
          <a:xfrm>
            <a:off x="4571343" y="4236336"/>
            <a:ext cx="4267857" cy="1631216"/>
          </a:xfrm>
          <a:prstGeom prst="rect">
            <a:avLst/>
          </a:prstGeom>
          <a:noFill/>
        </p:spPr>
        <p:txBody>
          <a:bodyPr wrap="square" rtlCol="0">
            <a:spAutoFit/>
          </a:bodyPr>
          <a:lstStyle/>
          <a:p>
            <a:pPr algn="just">
              <a:buClr>
                <a:srgbClr val="5EB7E4"/>
              </a:buClr>
            </a:pPr>
            <a:r>
              <a:rPr lang="en-US" sz="1600" b="1" i="0" dirty="0">
                <a:effectLst/>
                <a:latin typeface="Avenir Next LT Pro" panose="020B0504020202020204" pitchFamily="34" charset="0"/>
              </a:rPr>
              <a:t>Radioactive sources: Ba-133 and Cs-137</a:t>
            </a:r>
          </a:p>
          <a:p>
            <a:pPr algn="just">
              <a:buClr>
                <a:srgbClr val="5EB7E4"/>
              </a:buClr>
            </a:pPr>
            <a:endParaRPr lang="en-US" sz="1000" i="0" dirty="0">
              <a:effectLst/>
              <a:latin typeface="Avenir Next LT Pro" panose="020B0504020202020204" pitchFamily="34" charset="0"/>
            </a:endParaRPr>
          </a:p>
          <a:p>
            <a:pPr marL="285750" indent="-285750" algn="just">
              <a:buFont typeface="Wingdings" panose="05000000000000000000" pitchFamily="2" charset="2"/>
              <a:buChar char="v"/>
            </a:pPr>
            <a:r>
              <a:rPr lang="en-US" sz="1600" dirty="0">
                <a:latin typeface="Avenir Next LT Pro" panose="020B0504020202020204" pitchFamily="34" charset="0"/>
              </a:rPr>
              <a:t>Increase of LC for higher </a:t>
            </a:r>
            <a:r>
              <a:rPr lang="en-US" sz="1600" dirty="0" err="1">
                <a:latin typeface="Avenir Next LT Pro" panose="020B0504020202020204" pitchFamily="34" charset="0"/>
              </a:rPr>
              <a:t>Vov</a:t>
            </a:r>
            <a:r>
              <a:rPr lang="en-US" sz="1600" dirty="0">
                <a:latin typeface="Avenir Next LT Pro" panose="020B0504020202020204" pitchFamily="34" charset="0"/>
              </a:rPr>
              <a:t>.</a:t>
            </a:r>
          </a:p>
          <a:p>
            <a:pPr marL="285750" indent="-285750" algn="just">
              <a:buFont typeface="Wingdings" panose="05000000000000000000" pitchFamily="2" charset="2"/>
              <a:buChar char="v"/>
            </a:pPr>
            <a:endParaRPr lang="en-US" sz="1000" dirty="0">
              <a:latin typeface="Avenir Next LT Pro" panose="020B0504020202020204" pitchFamily="34" charset="0"/>
            </a:endParaRPr>
          </a:p>
          <a:p>
            <a:pPr marL="285750" indent="-285750" algn="just">
              <a:buFont typeface="Wingdings" panose="05000000000000000000" pitchFamily="2" charset="2"/>
              <a:buChar char="v"/>
            </a:pPr>
            <a:r>
              <a:rPr lang="en-US" sz="1600" i="0" dirty="0">
                <a:effectLst/>
                <a:latin typeface="Avenir Next LT Pro" panose="020B0504020202020204" pitchFamily="34" charset="0"/>
              </a:rPr>
              <a:t>Important decreases of LC for </a:t>
            </a:r>
            <a:r>
              <a:rPr lang="en-US" sz="1600" i="0" dirty="0" err="1">
                <a:effectLst/>
                <a:latin typeface="Avenir Next LT Pro" panose="020B0504020202020204" pitchFamily="34" charset="0"/>
              </a:rPr>
              <a:t>CsI</a:t>
            </a:r>
            <a:r>
              <a:rPr lang="en-US" sz="1600" i="0" dirty="0">
                <a:effectLst/>
                <a:latin typeface="Avenir Next LT Pro" panose="020B0504020202020204" pitchFamily="34" charset="0"/>
              </a:rPr>
              <a:t>(Tl) at lower temperatures (as observed for the </a:t>
            </a:r>
            <a:r>
              <a:rPr lang="en-US" sz="1600" i="0" dirty="0" err="1">
                <a:effectLst/>
                <a:latin typeface="Avenir Next LT Pro" panose="020B0504020202020204" pitchFamily="34" charset="0"/>
              </a:rPr>
              <a:t>NaI</a:t>
            </a:r>
            <a:r>
              <a:rPr lang="en-US" sz="1600" i="0" dirty="0">
                <a:effectLst/>
                <a:latin typeface="Avenir Next LT Pro" panose="020B0504020202020204" pitchFamily="34" charset="0"/>
              </a:rPr>
              <a:t>(Tl)).</a:t>
            </a:r>
          </a:p>
        </p:txBody>
      </p:sp>
    </p:spTree>
    <p:extLst>
      <p:ext uri="{BB962C8B-B14F-4D97-AF65-F5344CB8AC3E}">
        <p14:creationId xmlns:p14="http://schemas.microsoft.com/office/powerpoint/2010/main" val="38457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6E02C-6815-91BE-B355-03CB866838CD}"/>
            </a:ext>
          </a:extLst>
        </p:cNvPr>
        <p:cNvGrpSpPr/>
        <p:nvPr/>
      </p:nvGrpSpPr>
      <p:grpSpPr>
        <a:xfrm>
          <a:off x="0" y="0"/>
          <a:ext cx="0" cy="0"/>
          <a:chOff x="0" y="0"/>
          <a:chExt cx="0" cy="0"/>
        </a:xfrm>
      </p:grpSpPr>
      <p:pic>
        <p:nvPicPr>
          <p:cNvPr id="2" name="Picture 1" descr="A machine with wires and wires&#10;&#10;Description automatically generated">
            <a:extLst>
              <a:ext uri="{FF2B5EF4-FFF2-40B4-BE49-F238E27FC236}">
                <a16:creationId xmlns:a16="http://schemas.microsoft.com/office/drawing/2014/main" id="{30EC4D89-3FBC-A1BC-F1DA-BB4C9CE5D40F}"/>
              </a:ext>
            </a:extLst>
          </p:cNvPr>
          <p:cNvPicPr>
            <a:picLocks noChangeAspect="1"/>
          </p:cNvPicPr>
          <p:nvPr/>
        </p:nvPicPr>
        <p:blipFill>
          <a:blip r:embed="rId2">
            <a:extLst>
              <a:ext uri="{28A0092B-C50C-407E-A947-70E740481C1C}">
                <a14:useLocalDpi xmlns:a14="http://schemas.microsoft.com/office/drawing/2010/main" val="0"/>
              </a:ext>
            </a:extLst>
          </a:blip>
          <a:srcRect t="5185" b="8478"/>
          <a:stretch/>
        </p:blipFill>
        <p:spPr>
          <a:xfrm>
            <a:off x="165345" y="1800907"/>
            <a:ext cx="4130285" cy="4736068"/>
          </a:xfrm>
          <a:prstGeom prst="roundRect">
            <a:avLst>
              <a:gd name="adj" fmla="val 4509"/>
            </a:avLst>
          </a:prstGeom>
        </p:spPr>
      </p:pic>
      <p:sp>
        <p:nvSpPr>
          <p:cNvPr id="9" name="Título 1">
            <a:extLst>
              <a:ext uri="{FF2B5EF4-FFF2-40B4-BE49-F238E27FC236}">
                <a16:creationId xmlns:a16="http://schemas.microsoft.com/office/drawing/2014/main" id="{E9A909C0-DE13-AF67-605F-6E5EB2480646}"/>
              </a:ext>
            </a:extLst>
          </p:cNvPr>
          <p:cNvSpPr txBox="1">
            <a:spLocks/>
          </p:cNvSpPr>
          <p:nvPr/>
        </p:nvSpPr>
        <p:spPr>
          <a:xfrm>
            <a:off x="247362" y="1120458"/>
            <a:ext cx="3966250" cy="5986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b="1" dirty="0">
                <a:latin typeface="Avenir Next LT Pro" panose="020B0504020202020204" pitchFamily="34" charset="0"/>
                <a:ea typeface="Noto Sans" panose="020B0502040504020204" pitchFamily="34" charset="0"/>
                <a:cs typeface="Noto Sans" panose="020B0502040504020204" pitchFamily="34" charset="0"/>
              </a:rPr>
              <a:t>ANAIS+: </a:t>
            </a:r>
            <a:r>
              <a:rPr lang="es-ES" sz="2800" b="1" baseline="30000" dirty="0" err="1">
                <a:latin typeface="Avenir Next LT Pro" panose="020B0504020202020204" pitchFamily="34" charset="0"/>
                <a:ea typeface="Noto Sans" panose="020B0502040504020204" pitchFamily="34" charset="0"/>
                <a:cs typeface="Noto Sans" panose="020B0502040504020204" pitchFamily="34" charset="0"/>
              </a:rPr>
              <a:t>tiny</a:t>
            </a:r>
            <a:r>
              <a:rPr lang="es-ES" sz="2800" b="1" dirty="0" err="1">
                <a:latin typeface="Avenir Next LT Pro" panose="020B0504020202020204" pitchFamily="34" charset="0"/>
                <a:ea typeface="Noto Sans" panose="020B0502040504020204" pitchFamily="34" charset="0"/>
                <a:cs typeface="Noto Sans" panose="020B0502040504020204" pitchFamily="34" charset="0"/>
              </a:rPr>
              <a:t>OCTOPUS</a:t>
            </a:r>
            <a:endParaRPr lang="es-ES" sz="2800" b="1" dirty="0">
              <a:latin typeface="Avenir Next LT Pro" panose="020B0504020202020204" pitchFamily="34" charset="0"/>
              <a:ea typeface="Noto Sans" panose="020B0502040504020204" pitchFamily="34" charset="0"/>
              <a:cs typeface="Noto Sans" panose="020B0502040504020204" pitchFamily="34" charset="0"/>
            </a:endParaRPr>
          </a:p>
        </p:txBody>
      </p:sp>
      <p:pic>
        <p:nvPicPr>
          <p:cNvPr id="3" name="Picture 2">
            <a:extLst>
              <a:ext uri="{FF2B5EF4-FFF2-40B4-BE49-F238E27FC236}">
                <a16:creationId xmlns:a16="http://schemas.microsoft.com/office/drawing/2014/main" id="{5950D4D2-6BD2-441F-6113-8D871B9235AA}"/>
              </a:ext>
            </a:extLst>
          </p:cNvPr>
          <p:cNvPicPr>
            <a:picLocks noChangeAspect="1"/>
          </p:cNvPicPr>
          <p:nvPr/>
        </p:nvPicPr>
        <p:blipFill rotWithShape="1">
          <a:blip r:embed="rId3">
            <a:extLst>
              <a:ext uri="{28A0092B-C50C-407E-A947-70E740481C1C}">
                <a14:useLocalDpi xmlns:a14="http://schemas.microsoft.com/office/drawing/2010/main" val="0"/>
              </a:ext>
            </a:extLst>
          </a:blip>
          <a:srcRect l="30681" t="9379" r="30353" b="7049"/>
          <a:stretch/>
        </p:blipFill>
        <p:spPr>
          <a:xfrm>
            <a:off x="5046799" y="1120458"/>
            <a:ext cx="2522149" cy="3480725"/>
          </a:xfrm>
          <a:prstGeom prst="roundRect">
            <a:avLst>
              <a:gd name="adj" fmla="val 6385"/>
            </a:avLst>
          </a:prstGeom>
        </p:spPr>
      </p:pic>
      <p:pic>
        <p:nvPicPr>
          <p:cNvPr id="6" name="Picture 5">
            <a:extLst>
              <a:ext uri="{FF2B5EF4-FFF2-40B4-BE49-F238E27FC236}">
                <a16:creationId xmlns:a16="http://schemas.microsoft.com/office/drawing/2014/main" id="{38CA23A2-3E1F-8373-26D8-1DC3D74EAB0C}"/>
              </a:ext>
            </a:extLst>
          </p:cNvPr>
          <p:cNvPicPr>
            <a:picLocks noChangeAspect="1"/>
          </p:cNvPicPr>
          <p:nvPr/>
        </p:nvPicPr>
        <p:blipFill>
          <a:blip r:embed="rId4"/>
          <a:stretch>
            <a:fillRect/>
          </a:stretch>
        </p:blipFill>
        <p:spPr>
          <a:xfrm>
            <a:off x="7815825" y="1120458"/>
            <a:ext cx="3810261" cy="3480725"/>
          </a:xfrm>
          <a:prstGeom prst="roundRect">
            <a:avLst>
              <a:gd name="adj" fmla="val 4929"/>
            </a:avLst>
          </a:prstGeom>
        </p:spPr>
      </p:pic>
      <p:sp>
        <p:nvSpPr>
          <p:cNvPr id="7" name="CuadroTexto 3">
            <a:extLst>
              <a:ext uri="{FF2B5EF4-FFF2-40B4-BE49-F238E27FC236}">
                <a16:creationId xmlns:a16="http://schemas.microsoft.com/office/drawing/2014/main" id="{B11961E7-63D8-2055-7A92-0B2B299B0ACA}"/>
              </a:ext>
            </a:extLst>
          </p:cNvPr>
          <p:cNvSpPr txBox="1"/>
          <p:nvPr/>
        </p:nvSpPr>
        <p:spPr>
          <a:xfrm>
            <a:off x="4964234" y="4269535"/>
            <a:ext cx="2687277" cy="584775"/>
          </a:xfrm>
          <a:prstGeom prst="rect">
            <a:avLst/>
          </a:prstGeom>
          <a:solidFill>
            <a:schemeClr val="bg1"/>
          </a:solidFill>
          <a:ln w="38100">
            <a:solidFill>
              <a:schemeClr val="tx1"/>
            </a:solidFill>
          </a:ln>
        </p:spPr>
        <p:txBody>
          <a:bodyPr wrap="square" rtlCol="0">
            <a:spAutoFit/>
          </a:bodyPr>
          <a:lstStyle/>
          <a:p>
            <a:pPr algn="ctr"/>
            <a:r>
              <a:rPr lang="es-ES" sz="1600" dirty="0" err="1">
                <a:latin typeface="Avenir Next LT Pro" panose="020B0504020202020204" pitchFamily="34" charset="0"/>
              </a:rPr>
              <a:t>Production</a:t>
            </a:r>
            <a:r>
              <a:rPr lang="es-ES" sz="1600" dirty="0">
                <a:latin typeface="Avenir Next LT Pro" panose="020B0504020202020204" pitchFamily="34" charset="0"/>
              </a:rPr>
              <a:t> </a:t>
            </a:r>
            <a:r>
              <a:rPr lang="es-ES" sz="1600" dirty="0" err="1">
                <a:latin typeface="Avenir Next LT Pro" panose="020B0504020202020204" pitchFamily="34" charset="0"/>
              </a:rPr>
              <a:t>of</a:t>
            </a:r>
            <a:r>
              <a:rPr lang="es-ES" sz="1600" dirty="0">
                <a:latin typeface="Avenir Next LT Pro" panose="020B0504020202020204" pitchFamily="34" charset="0"/>
              </a:rPr>
              <a:t> a Cu case </a:t>
            </a:r>
            <a:r>
              <a:rPr lang="es-ES" sz="1600" dirty="0" err="1">
                <a:latin typeface="Avenir Next LT Pro" panose="020B0504020202020204" pitchFamily="34" charset="0"/>
              </a:rPr>
              <a:t>to</a:t>
            </a:r>
            <a:r>
              <a:rPr lang="es-ES" sz="1600" dirty="0">
                <a:latin typeface="Avenir Next LT Pro" panose="020B0504020202020204" pitchFamily="34" charset="0"/>
              </a:rPr>
              <a:t> </a:t>
            </a:r>
            <a:r>
              <a:rPr lang="es-ES" sz="1600" dirty="0" err="1">
                <a:latin typeface="Avenir Next LT Pro" panose="020B0504020202020204" pitchFamily="34" charset="0"/>
              </a:rPr>
              <a:t>hold</a:t>
            </a:r>
            <a:r>
              <a:rPr lang="es-ES" sz="1600" dirty="0">
                <a:latin typeface="Avenir Next LT Pro" panose="020B0504020202020204" pitchFamily="34" charset="0"/>
              </a:rPr>
              <a:t> </a:t>
            </a:r>
            <a:r>
              <a:rPr lang="es-ES" sz="1600" dirty="0" err="1">
                <a:latin typeface="Avenir Next LT Pro" panose="020B0504020202020204" pitchFamily="34" charset="0"/>
              </a:rPr>
              <a:t>NaI</a:t>
            </a:r>
            <a:r>
              <a:rPr lang="es-ES" sz="1600" dirty="0">
                <a:latin typeface="Avenir Next LT Pro" panose="020B0504020202020204" pitchFamily="34" charset="0"/>
              </a:rPr>
              <a:t> </a:t>
            </a:r>
            <a:r>
              <a:rPr lang="es-ES" sz="1600" dirty="0" err="1">
                <a:latin typeface="Avenir Next LT Pro" panose="020B0504020202020204" pitchFamily="34" charset="0"/>
              </a:rPr>
              <a:t>crystals</a:t>
            </a:r>
            <a:endParaRPr lang="es-ES" sz="1600" dirty="0">
              <a:latin typeface="Avenir Next LT Pro" panose="020B0504020202020204" pitchFamily="34" charset="0"/>
            </a:endParaRPr>
          </a:p>
        </p:txBody>
      </p:sp>
      <p:sp>
        <p:nvSpPr>
          <p:cNvPr id="8" name="CuadroTexto 3">
            <a:extLst>
              <a:ext uri="{FF2B5EF4-FFF2-40B4-BE49-F238E27FC236}">
                <a16:creationId xmlns:a16="http://schemas.microsoft.com/office/drawing/2014/main" id="{D40CFB10-29BA-5D7E-B97F-937A9CED97A8}"/>
              </a:ext>
            </a:extLst>
          </p:cNvPr>
          <p:cNvSpPr txBox="1"/>
          <p:nvPr/>
        </p:nvSpPr>
        <p:spPr>
          <a:xfrm>
            <a:off x="8377316" y="4269534"/>
            <a:ext cx="2687277" cy="584775"/>
          </a:xfrm>
          <a:prstGeom prst="rect">
            <a:avLst/>
          </a:prstGeom>
          <a:solidFill>
            <a:schemeClr val="bg1"/>
          </a:solidFill>
          <a:ln w="38100">
            <a:solidFill>
              <a:schemeClr val="tx1"/>
            </a:solidFill>
          </a:ln>
        </p:spPr>
        <p:txBody>
          <a:bodyPr wrap="square" rtlCol="0">
            <a:spAutoFit/>
          </a:bodyPr>
          <a:lstStyle/>
          <a:p>
            <a:pPr algn="ctr"/>
            <a:r>
              <a:rPr lang="es-ES" sz="1600" dirty="0" err="1">
                <a:latin typeface="Avenir Next LT Pro" panose="020B0504020202020204" pitchFamily="34" charset="0"/>
              </a:rPr>
              <a:t>Studies</a:t>
            </a:r>
            <a:r>
              <a:rPr lang="es-ES" sz="1600" dirty="0">
                <a:latin typeface="Avenir Next LT Pro" panose="020B0504020202020204" pitchFamily="34" charset="0"/>
              </a:rPr>
              <a:t> </a:t>
            </a:r>
            <a:r>
              <a:rPr lang="es-ES" sz="1600" dirty="0" err="1">
                <a:latin typeface="Avenir Next LT Pro" panose="020B0504020202020204" pitchFamily="34" charset="0"/>
              </a:rPr>
              <a:t>on</a:t>
            </a:r>
            <a:r>
              <a:rPr lang="es-ES" sz="1600" dirty="0">
                <a:latin typeface="Avenir Next LT Pro" panose="020B0504020202020204" pitchFamily="34" charset="0"/>
              </a:rPr>
              <a:t> </a:t>
            </a:r>
            <a:r>
              <a:rPr lang="es-ES" sz="1600" dirty="0" err="1">
                <a:latin typeface="Avenir Next LT Pro" panose="020B0504020202020204" pitchFamily="34" charset="0"/>
              </a:rPr>
              <a:t>the</a:t>
            </a:r>
            <a:r>
              <a:rPr lang="es-ES" sz="1600" dirty="0">
                <a:latin typeface="Avenir Next LT Pro" panose="020B0504020202020204" pitchFamily="34" charset="0"/>
              </a:rPr>
              <a:t> use </a:t>
            </a:r>
            <a:r>
              <a:rPr lang="es-ES" sz="1600" dirty="0" err="1">
                <a:latin typeface="Avenir Next LT Pro" panose="020B0504020202020204" pitchFamily="34" charset="0"/>
              </a:rPr>
              <a:t>of</a:t>
            </a:r>
            <a:r>
              <a:rPr lang="es-ES" sz="1600" dirty="0">
                <a:latin typeface="Avenir Next LT Pro" panose="020B0504020202020204" pitchFamily="34" charset="0"/>
              </a:rPr>
              <a:t> PEN </a:t>
            </a:r>
            <a:r>
              <a:rPr lang="es-ES" sz="1600" dirty="0" err="1">
                <a:latin typeface="Avenir Next LT Pro" panose="020B0504020202020204" pitchFamily="34" charset="0"/>
              </a:rPr>
              <a:t>for</a:t>
            </a:r>
            <a:r>
              <a:rPr lang="es-ES" sz="1600" dirty="0">
                <a:latin typeface="Avenir Next LT Pro" panose="020B0504020202020204" pitchFamily="34" charset="0"/>
              </a:rPr>
              <a:t> </a:t>
            </a:r>
            <a:r>
              <a:rPr lang="es-ES" sz="1600" dirty="0" err="1">
                <a:latin typeface="Avenir Next LT Pro" panose="020B0504020202020204" pitchFamily="34" charset="0"/>
              </a:rPr>
              <a:t>wavelength</a:t>
            </a:r>
            <a:r>
              <a:rPr lang="es-ES" sz="1600" dirty="0">
                <a:latin typeface="Avenir Next LT Pro" panose="020B0504020202020204" pitchFamily="34" charset="0"/>
              </a:rPr>
              <a:t> </a:t>
            </a:r>
            <a:r>
              <a:rPr lang="es-ES" sz="1600" dirty="0" err="1">
                <a:latin typeface="Avenir Next LT Pro" panose="020B0504020202020204" pitchFamily="34" charset="0"/>
              </a:rPr>
              <a:t>shifting</a:t>
            </a:r>
            <a:endParaRPr lang="es-ES" sz="1600" dirty="0">
              <a:latin typeface="Avenir Next LT Pro" panose="020B0504020202020204" pitchFamily="34" charset="0"/>
            </a:endParaRPr>
          </a:p>
        </p:txBody>
      </p:sp>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4C789030-534B-99AB-24A3-4295C89D6EB5}"/>
                  </a:ext>
                </a:extLst>
              </p:cNvPr>
              <p:cNvSpPr>
                <a:spLocks noGrp="1"/>
              </p:cNvSpPr>
              <p:nvPr>
                <p:ph idx="1"/>
              </p:nvPr>
            </p:nvSpPr>
            <p:spPr>
              <a:xfrm>
                <a:off x="4135791" y="4682965"/>
                <a:ext cx="7813043" cy="2256817"/>
              </a:xfrm>
            </p:spPr>
            <p:txBody>
              <a:bodyPr>
                <a:normAutofit fontScale="92500"/>
              </a:bodyPr>
              <a:lstStyle/>
              <a:p>
                <a:pPr marL="457200" lvl="1" indent="0">
                  <a:lnSpc>
                    <a:spcPct val="100000"/>
                  </a:lnSpc>
                  <a:buNone/>
                </a:pPr>
                <a:endParaRPr lang="es-ES" sz="1800" dirty="0">
                  <a:solidFill>
                    <a:schemeClr val="tx1"/>
                  </a:solidFill>
                  <a:latin typeface="Avenir Next LT Pro" panose="020B0504020202020204" pitchFamily="34" charset="0"/>
                </a:endParaRPr>
              </a:p>
              <a:p>
                <a:pPr lvl="1">
                  <a:lnSpc>
                    <a:spcPct val="150000"/>
                  </a:lnSpc>
                </a:pPr>
                <a:r>
                  <a:rPr lang="en-US" sz="1600" dirty="0">
                    <a:solidFill>
                      <a:schemeClr val="tx1"/>
                    </a:solidFill>
                    <a:latin typeface="Avenir Next LT Pro" panose="020B0504020202020204" pitchFamily="34" charset="0"/>
                  </a:rPr>
                  <a:t>Testing the ANAIS+ prototype in a liquid </a:t>
                </a:r>
                <a:r>
                  <a:rPr lang="en-US" sz="1600" dirty="0" err="1">
                    <a:solidFill>
                      <a:schemeClr val="tx1"/>
                    </a:solidFill>
                    <a:latin typeface="Avenir Next LT Pro" panose="020B0504020202020204" pitchFamily="34" charset="0"/>
                  </a:rPr>
                  <a:t>Ar</a:t>
                </a:r>
                <a:r>
                  <a:rPr lang="en-US" sz="1600" dirty="0">
                    <a:solidFill>
                      <a:schemeClr val="tx1"/>
                    </a:solidFill>
                    <a:latin typeface="Avenir Next LT Pro" panose="020B0504020202020204" pitchFamily="34" charset="0"/>
                  </a:rPr>
                  <a:t> tank (in collaboration with CIEMAT):</a:t>
                </a:r>
              </a:p>
              <a:p>
                <a:pPr lvl="2">
                  <a:lnSpc>
                    <a:spcPct val="100000"/>
                  </a:lnSpc>
                </a:pPr>
                <a:r>
                  <a:rPr lang="en-GB" sz="1600" dirty="0">
                    <a:latin typeface="Avenir Next LT Pro" panose="020B0504020202020204" pitchFamily="34" charset="0"/>
                  </a:rPr>
                  <a:t>Acting as thermal bath for stabilizing the temperature.</a:t>
                </a:r>
              </a:p>
              <a:p>
                <a:pPr lvl="2">
                  <a:lnSpc>
                    <a:spcPct val="100000"/>
                  </a:lnSpc>
                </a:pPr>
                <a:r>
                  <a:rPr lang="en-GB" sz="1600" dirty="0">
                    <a:latin typeface="Avenir Next LT Pro" panose="020B0504020202020204" pitchFamily="34" charset="0"/>
                  </a:rPr>
                  <a:t>Enabling the operation inside a</a:t>
                </a:r>
                <a:r>
                  <a:rPr lang="en-US" sz="1600" dirty="0">
                    <a:solidFill>
                      <a:schemeClr val="tx1"/>
                    </a:solidFill>
                    <a:latin typeface="Avenir Next LT Pro" panose="020B0504020202020204" pitchFamily="34" charset="0"/>
                  </a:rPr>
                  <a:t> 4</a:t>
                </a:r>
                <a14:m>
                  <m:oMath xmlns:m="http://schemas.openxmlformats.org/officeDocument/2006/math">
                    <m:r>
                      <a:rPr lang="es-ES" sz="1600" b="0" i="1" smtClean="0">
                        <a:solidFill>
                          <a:schemeClr val="tx1"/>
                        </a:solidFill>
                        <a:latin typeface="Cambria Math" panose="02040503050406030204" pitchFamily="18" charset="0"/>
                      </a:rPr>
                      <m:t>𝜋</m:t>
                    </m:r>
                  </m:oMath>
                </a14:m>
                <a:r>
                  <a:rPr lang="en-US" sz="1600" dirty="0">
                    <a:solidFill>
                      <a:schemeClr val="tx1"/>
                    </a:solidFill>
                    <a:latin typeface="Avenir Next LT Pro" panose="020B0504020202020204" pitchFamily="34" charset="0"/>
                  </a:rPr>
                  <a:t> active veto.</a:t>
                </a:r>
              </a:p>
              <a:p>
                <a:pPr marL="914400" lvl="2" indent="0">
                  <a:lnSpc>
                    <a:spcPct val="100000"/>
                  </a:lnSpc>
                  <a:buNone/>
                </a:pPr>
                <a:endParaRPr lang="en-US" sz="700" dirty="0">
                  <a:solidFill>
                    <a:schemeClr val="tx1"/>
                  </a:solidFill>
                  <a:latin typeface="Avenir Next LT Pro" panose="020B0504020202020204" pitchFamily="34" charset="0"/>
                </a:endParaRPr>
              </a:p>
              <a:p>
                <a:pPr lvl="1">
                  <a:lnSpc>
                    <a:spcPct val="100000"/>
                  </a:lnSpc>
                </a:pPr>
                <a:r>
                  <a:rPr lang="en-US" sz="1600" dirty="0">
                    <a:latin typeface="Avenir Next LT Pro" panose="020B0504020202020204" pitchFamily="34" charset="0"/>
                  </a:rPr>
                  <a:t>Collaborating in the production of high radiopurity </a:t>
                </a:r>
                <a:r>
                  <a:rPr lang="en-US" sz="1600" dirty="0" err="1">
                    <a:latin typeface="Avenir Next LT Pro" panose="020B0504020202020204" pitchFamily="34" charset="0"/>
                  </a:rPr>
                  <a:t>NaI</a:t>
                </a:r>
                <a:r>
                  <a:rPr lang="en-US" sz="1600" dirty="0">
                    <a:latin typeface="Avenir Next LT Pro" panose="020B0504020202020204" pitchFamily="34" charset="0"/>
                  </a:rPr>
                  <a:t> crystals to </a:t>
                </a:r>
                <a:r>
                  <a:rPr lang="en-GB" sz="1600" dirty="0">
                    <a:latin typeface="Avenir Next LT Pro" panose="020B0504020202020204" pitchFamily="34" charset="0"/>
                  </a:rPr>
                  <a:t>minimize internal background contributions (</a:t>
                </a:r>
                <a:r>
                  <a:rPr lang="en-GB" sz="1600" baseline="30000" dirty="0">
                    <a:latin typeface="Avenir Next LT Pro" panose="020B0504020202020204" pitchFamily="34" charset="0"/>
                  </a:rPr>
                  <a:t>40</a:t>
                </a:r>
                <a:r>
                  <a:rPr lang="en-GB" sz="1600" dirty="0">
                    <a:latin typeface="Avenir Next LT Pro" panose="020B0504020202020204" pitchFamily="34" charset="0"/>
                  </a:rPr>
                  <a:t>K, </a:t>
                </a:r>
                <a:r>
                  <a:rPr lang="en-GB" sz="1600" baseline="30000" dirty="0">
                    <a:latin typeface="Avenir Next LT Pro" panose="020B0504020202020204" pitchFamily="34" charset="0"/>
                  </a:rPr>
                  <a:t>210</a:t>
                </a:r>
                <a:r>
                  <a:rPr lang="en-GB" sz="1600" dirty="0">
                    <a:latin typeface="Avenir Next LT Pro" panose="020B0504020202020204" pitchFamily="34" charset="0"/>
                  </a:rPr>
                  <a:t>Pb).</a:t>
                </a:r>
                <a:endParaRPr lang="es-ES" sz="2800" dirty="0">
                  <a:solidFill>
                    <a:schemeClr val="tx1"/>
                  </a:solidFill>
                  <a:latin typeface="Avenir Next LT Pro" panose="020B0504020202020204" pitchFamily="34" charset="0"/>
                </a:endParaRPr>
              </a:p>
              <a:p>
                <a:pPr lvl="1"/>
                <a:endParaRPr lang="es-ES" sz="2800" dirty="0">
                  <a:solidFill>
                    <a:schemeClr val="tx1"/>
                  </a:solidFill>
                  <a:latin typeface="Avenir Next LT Pro" panose="020B0504020202020204" pitchFamily="34" charset="0"/>
                </a:endParaRPr>
              </a:p>
            </p:txBody>
          </p:sp>
        </mc:Choice>
        <mc:Fallback xmlns="">
          <p:sp>
            <p:nvSpPr>
              <p:cNvPr id="15" name="Content Placeholder 2">
                <a:extLst>
                  <a:ext uri="{FF2B5EF4-FFF2-40B4-BE49-F238E27FC236}">
                    <a16:creationId xmlns:a16="http://schemas.microsoft.com/office/drawing/2014/main" id="{4C789030-534B-99AB-24A3-4295C89D6EB5}"/>
                  </a:ext>
                </a:extLst>
              </p:cNvPr>
              <p:cNvSpPr>
                <a:spLocks noGrp="1" noRot="1" noChangeAspect="1" noMove="1" noResize="1" noEditPoints="1" noAdjustHandles="1" noChangeArrowheads="1" noChangeShapeType="1" noTextEdit="1"/>
              </p:cNvSpPr>
              <p:nvPr>
                <p:ph idx="1"/>
              </p:nvPr>
            </p:nvSpPr>
            <p:spPr>
              <a:xfrm>
                <a:off x="4135791" y="4682965"/>
                <a:ext cx="7813043" cy="2256817"/>
              </a:xfrm>
              <a:blipFill>
                <a:blip r:embed="rId5"/>
                <a:stretch>
                  <a:fillRect/>
                </a:stretch>
              </a:blipFill>
            </p:spPr>
            <p:txBody>
              <a:bodyPr/>
              <a:lstStyle/>
              <a:p>
                <a:r>
                  <a:rPr lang="en-GB">
                    <a:noFill/>
                  </a:rPr>
                  <a:t> </a:t>
                </a:r>
              </a:p>
            </p:txBody>
          </p:sp>
        </mc:Fallback>
      </mc:AlternateContent>
      <p:sp>
        <p:nvSpPr>
          <p:cNvPr id="10" name="Slide Number Placeholder 9">
            <a:extLst>
              <a:ext uri="{FF2B5EF4-FFF2-40B4-BE49-F238E27FC236}">
                <a16:creationId xmlns:a16="http://schemas.microsoft.com/office/drawing/2014/main" id="{265CB808-5E34-2E2B-F076-5A9A4D3B644E}"/>
              </a:ext>
            </a:extLst>
          </p:cNvPr>
          <p:cNvSpPr>
            <a:spLocks noGrp="1"/>
          </p:cNvSpPr>
          <p:nvPr>
            <p:ph type="sldNum" sz="quarter" idx="12"/>
          </p:nvPr>
        </p:nvSpPr>
        <p:spPr/>
        <p:txBody>
          <a:bodyPr/>
          <a:lstStyle/>
          <a:p>
            <a:fld id="{2FE8697C-D1FD-459D-ACB5-E382E08FA6DA}" type="slidenum">
              <a:rPr lang="es-ES" smtClean="0"/>
              <a:t>31</a:t>
            </a:fld>
            <a:endParaRPr lang="es-ES"/>
          </a:p>
        </p:txBody>
      </p:sp>
      <p:sp>
        <p:nvSpPr>
          <p:cNvPr id="13" name="Rectángulo 14">
            <a:extLst>
              <a:ext uri="{FF2B5EF4-FFF2-40B4-BE49-F238E27FC236}">
                <a16:creationId xmlns:a16="http://schemas.microsoft.com/office/drawing/2014/main" id="{AA6F4E43-FFB3-BC1C-B872-ED0655C8C935}"/>
              </a:ext>
            </a:extLst>
          </p:cNvPr>
          <p:cNvSpPr/>
          <p:nvPr/>
        </p:nvSpPr>
        <p:spPr>
          <a:xfrm>
            <a:off x="-273269" y="-136634"/>
            <a:ext cx="12728028" cy="10039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4" name="Título 1">
            <a:extLst>
              <a:ext uri="{FF2B5EF4-FFF2-40B4-BE49-F238E27FC236}">
                <a16:creationId xmlns:a16="http://schemas.microsoft.com/office/drawing/2014/main" id="{EA370396-6B39-D154-E162-DDA5AEDC0B0C}"/>
              </a:ext>
            </a:extLst>
          </p:cNvPr>
          <p:cNvSpPr txBox="1">
            <a:spLocks/>
          </p:cNvSpPr>
          <p:nvPr/>
        </p:nvSpPr>
        <p:spPr>
          <a:xfrm>
            <a:off x="316727" y="194476"/>
            <a:ext cx="11696777" cy="55815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a:solidFill>
                  <a:schemeClr val="bg1"/>
                </a:solidFill>
                <a:latin typeface="Avenir Next LT Pro" panose="020B0504020202020204" pitchFamily="34" charset="0"/>
                <a:ea typeface="Noto Sans" panose="020B0502040504020204" pitchFamily="34" charset="0"/>
                <a:cs typeface="Noto Sans" panose="020B0502040504020204" pitchFamily="34" charset="0"/>
              </a:rPr>
              <a:t>The ANAIS+ Project: </a:t>
            </a:r>
            <a:r>
              <a:rPr lang="es-ES" sz="2000" b="1">
                <a:solidFill>
                  <a:schemeClr val="bg1"/>
                </a:solidFill>
                <a:latin typeface="Avenir Next LT Pro" panose="020B0504020202020204" pitchFamily="34" charset="0"/>
                <a:ea typeface="Noto Sans" panose="020B0502040504020204" pitchFamily="34" charset="0"/>
                <a:cs typeface="Noto Sans" panose="020B0502040504020204" pitchFamily="34" charset="0"/>
              </a:rPr>
              <a:t>Collaboration between Universidad de Zaragoza - CIEMAT - LNGS</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4111083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54D0F-DDD5-5B4B-1410-0AB10661098C}"/>
            </a:ext>
          </a:extLst>
        </p:cNvPr>
        <p:cNvGrpSpPr/>
        <p:nvPr/>
      </p:nvGrpSpPr>
      <p:grpSpPr>
        <a:xfrm>
          <a:off x="0" y="0"/>
          <a:ext cx="0" cy="0"/>
          <a:chOff x="0" y="0"/>
          <a:chExt cx="0" cy="0"/>
        </a:xfrm>
      </p:grpSpPr>
      <p:sp>
        <p:nvSpPr>
          <p:cNvPr id="15" name="Rectángulo 14">
            <a:extLst>
              <a:ext uri="{FF2B5EF4-FFF2-40B4-BE49-F238E27FC236}">
                <a16:creationId xmlns:a16="http://schemas.microsoft.com/office/drawing/2014/main" id="{183D07CF-26D3-2A9D-3E8C-E9078EE3D39F}"/>
              </a:ext>
            </a:extLst>
          </p:cNvPr>
          <p:cNvSpPr/>
          <p:nvPr/>
        </p:nvSpPr>
        <p:spPr>
          <a:xfrm>
            <a:off x="-273269" y="-136634"/>
            <a:ext cx="12728028" cy="10039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510D1B3C-B71C-8F22-01A4-69A728E61414}"/>
              </a:ext>
            </a:extLst>
          </p:cNvPr>
          <p:cNvSpPr>
            <a:spLocks noGrp="1"/>
          </p:cNvSpPr>
          <p:nvPr>
            <p:ph type="title"/>
          </p:nvPr>
        </p:nvSpPr>
        <p:spPr>
          <a:xfrm>
            <a:off x="316727" y="-205105"/>
            <a:ext cx="10515600" cy="1325563"/>
          </a:xfrm>
        </p:spPr>
        <p:txBody>
          <a:bodyPr>
            <a:normAutofit/>
          </a:bodyPr>
          <a:lstStyle/>
          <a:p>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Summary</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mc:AlternateContent xmlns:mc="http://schemas.openxmlformats.org/markup-compatibility/2006">
        <mc:Choice xmlns:a14="http://schemas.microsoft.com/office/drawing/2010/main" Requires="a14">
          <p:sp>
            <p:nvSpPr>
              <p:cNvPr id="33" name="Marcador de contenido 2">
                <a:extLst>
                  <a:ext uri="{FF2B5EF4-FFF2-40B4-BE49-F238E27FC236}">
                    <a16:creationId xmlns:a16="http://schemas.microsoft.com/office/drawing/2014/main" id="{0FFDE4E1-B3A6-BB41-E82D-08AE9D649CCA}"/>
                  </a:ext>
                </a:extLst>
              </p:cNvPr>
              <p:cNvSpPr txBox="1">
                <a:spLocks/>
              </p:cNvSpPr>
              <p:nvPr/>
            </p:nvSpPr>
            <p:spPr>
              <a:xfrm>
                <a:off x="316727" y="1064318"/>
                <a:ext cx="11409836" cy="556666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Font typeface="Arial" panose="020B0604020202020204" pitchFamily="34" charset="0"/>
                  <a:buNone/>
                </a:pPr>
                <a:r>
                  <a:rPr lang="en-GB" sz="1600" dirty="0">
                    <a:latin typeface="Avenir Next LT Pro" panose="020B0504020202020204" pitchFamily="34" charset="0"/>
                  </a:rPr>
                  <a:t>• ANAIS-112 is an experiment conceived to study and establish a model independent comparison with the positive signal on annual modulation given by DAMA/LIBRA. It started the data taking in 2017 at the Underground Laboratory of Canfranc and has worked smoothly since then.</a:t>
                </a:r>
              </a:p>
              <a:p>
                <a:pPr marL="0" indent="0" algn="just">
                  <a:lnSpc>
                    <a:spcPct val="110000"/>
                  </a:lnSpc>
                  <a:buFont typeface="Arial" panose="020B0604020202020204" pitchFamily="34" charset="0"/>
                  <a:buNone/>
                </a:pPr>
                <a:endParaRPr lang="en-GB" sz="1600" dirty="0">
                  <a:latin typeface="Avenir Next LT Pro" panose="020B0504020202020204" pitchFamily="34" charset="0"/>
                </a:endParaRPr>
              </a:p>
              <a:p>
                <a:pPr marL="0" indent="0" algn="just">
                  <a:lnSpc>
                    <a:spcPct val="110000"/>
                  </a:lnSpc>
                  <a:buFont typeface="Arial" panose="020B0604020202020204" pitchFamily="34" charset="0"/>
                  <a:buNone/>
                </a:pPr>
                <a:r>
                  <a:rPr lang="en-GB" sz="1600" dirty="0">
                    <a:latin typeface="Avenir Next LT Pro" panose="020B0504020202020204" pitchFamily="34" charset="0"/>
                  </a:rPr>
                  <a:t>• The analysis of 3-year of data has been carried out introducing a machine-learning technique to improve the event classification. No modulation is observed, discarding DAMA/LIBRA result with  </a:t>
                </a:r>
                <a14:m>
                  <m:oMath xmlns:m="http://schemas.openxmlformats.org/officeDocument/2006/math">
                    <m:r>
                      <a:rPr lang="en-GB" sz="160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3 </m:t>
                    </m:r>
                    <m:r>
                      <a:rPr lang="es-ES" sz="1600" b="0" i="1" smtClean="0">
                        <a:latin typeface="Cambria Math" panose="02040503050406030204" pitchFamily="18" charset="0"/>
                        <a:ea typeface="Cambria Math" panose="02040503050406030204" pitchFamily="18" charset="0"/>
                      </a:rPr>
                      <m:t>𝜎</m:t>
                    </m:r>
                  </m:oMath>
                </a14:m>
                <a:r>
                  <a:rPr lang="en-GB" sz="1600" dirty="0">
                    <a:latin typeface="Avenir Next LT Pro" panose="020B0504020202020204" pitchFamily="34" charset="0"/>
                  </a:rPr>
                  <a:t> sensitivity.</a:t>
                </a:r>
              </a:p>
              <a:p>
                <a:pPr marL="0" indent="0" algn="just">
                  <a:lnSpc>
                    <a:spcPct val="110000"/>
                  </a:lnSpc>
                  <a:buFont typeface="Arial" panose="020B0604020202020204" pitchFamily="34" charset="0"/>
                  <a:buNone/>
                </a:pPr>
                <a:endParaRPr lang="en-GB" sz="1600" dirty="0">
                  <a:latin typeface="Avenir Next LT Pro" panose="020B0504020202020204" pitchFamily="34" charset="0"/>
                </a:endParaRPr>
              </a:p>
              <a:p>
                <a:pPr marL="0" indent="0" algn="just">
                  <a:lnSpc>
                    <a:spcPct val="110000"/>
                  </a:lnSpc>
                  <a:buNone/>
                </a:pPr>
                <a:r>
                  <a:rPr lang="en-GB" sz="1600" dirty="0">
                    <a:latin typeface="Avenir Next LT Pro" panose="020B0504020202020204" pitchFamily="34" charset="0"/>
                  </a:rPr>
                  <a:t>• The latest results, analysing 6-year of data, are consistent with previous results, being incompatible with DAMA/LIBRA at </a:t>
                </a:r>
                <a14:m>
                  <m:oMath xmlns:m="http://schemas.openxmlformats.org/officeDocument/2006/math">
                    <m:r>
                      <a:rPr lang="en-GB" sz="160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4 </m:t>
                    </m:r>
                    <m:r>
                      <a:rPr lang="es-ES" sz="1600" b="0" i="1" smtClean="0">
                        <a:latin typeface="Cambria Math" panose="02040503050406030204" pitchFamily="18" charset="0"/>
                        <a:ea typeface="Cambria Math" panose="02040503050406030204" pitchFamily="18" charset="0"/>
                      </a:rPr>
                      <m:t>𝜎</m:t>
                    </m:r>
                  </m:oMath>
                </a14:m>
                <a:r>
                  <a:rPr lang="en-GB" sz="1600" dirty="0">
                    <a:latin typeface="Avenir Next LT Pro" panose="020B0504020202020204" pitchFamily="34" charset="0"/>
                  </a:rPr>
                  <a:t> sensitivity. We expect to reach </a:t>
                </a:r>
                <a14:m>
                  <m:oMath xmlns:m="http://schemas.openxmlformats.org/officeDocument/2006/math">
                    <m:r>
                      <a:rPr lang="es-ES" sz="1600" i="1" dirty="0" smtClean="0">
                        <a:latin typeface="Cambria Math" panose="02040503050406030204" pitchFamily="18" charset="0"/>
                        <a:ea typeface="Cambria Math" panose="02040503050406030204" pitchFamily="18" charset="0"/>
                      </a:rPr>
                      <m:t>5</m:t>
                    </m:r>
                    <m:r>
                      <a:rPr lang="es-ES" sz="1600" i="1">
                        <a:latin typeface="Cambria Math" panose="02040503050406030204" pitchFamily="18" charset="0"/>
                        <a:ea typeface="Cambria Math" panose="02040503050406030204" pitchFamily="18" charset="0"/>
                      </a:rPr>
                      <m:t> </m:t>
                    </m:r>
                    <m:r>
                      <a:rPr lang="es-ES" sz="1600" i="1">
                        <a:latin typeface="Cambria Math" panose="02040503050406030204" pitchFamily="18" charset="0"/>
                        <a:ea typeface="Cambria Math" panose="02040503050406030204" pitchFamily="18" charset="0"/>
                      </a:rPr>
                      <m:t>𝜎</m:t>
                    </m:r>
                  </m:oMath>
                </a14:m>
                <a:r>
                  <a:rPr lang="en-GB" sz="1600" dirty="0">
                    <a:latin typeface="Avenir Next LT Pro" panose="020B0504020202020204" pitchFamily="34" charset="0"/>
                  </a:rPr>
                  <a:t> at the end of 2025. </a:t>
                </a:r>
              </a:p>
              <a:p>
                <a:pPr marL="0" indent="0" algn="just">
                  <a:lnSpc>
                    <a:spcPct val="110000"/>
                  </a:lnSpc>
                  <a:buNone/>
                </a:pPr>
                <a:endParaRPr lang="en-GB" sz="1600" dirty="0">
                  <a:latin typeface="Avenir Next LT Pro" panose="020B0504020202020204" pitchFamily="34" charset="0"/>
                </a:endParaRPr>
              </a:p>
              <a:p>
                <a:pPr marL="0" indent="0" algn="just">
                  <a:lnSpc>
                    <a:spcPct val="110000"/>
                  </a:lnSpc>
                  <a:buNone/>
                </a:pPr>
                <a:r>
                  <a:rPr lang="en-GB" sz="1600" dirty="0">
                    <a:latin typeface="Avenir Next LT Pro" panose="020B0504020202020204" pitchFamily="34" charset="0"/>
                  </a:rPr>
                  <a:t>• </a:t>
                </a:r>
                <a:r>
                  <a:rPr lang="es-ES" sz="1600" dirty="0" err="1">
                    <a:latin typeface="Avenir Next LT Pro" panose="020B0504020202020204" pitchFamily="34" charset="0"/>
                  </a:rPr>
                  <a:t>These</a:t>
                </a:r>
                <a:r>
                  <a:rPr lang="es-ES" sz="1600" dirty="0">
                    <a:latin typeface="Avenir Next LT Pro" panose="020B0504020202020204" pitchFamily="34" charset="0"/>
                  </a:rPr>
                  <a:t> </a:t>
                </a:r>
                <a:r>
                  <a:rPr lang="es-ES" sz="1600" dirty="0" err="1">
                    <a:latin typeface="Avenir Next LT Pro" panose="020B0504020202020204" pitchFamily="34" charset="0"/>
                  </a:rPr>
                  <a:t>results</a:t>
                </a:r>
                <a:r>
                  <a:rPr lang="es-ES" sz="1600" dirty="0">
                    <a:latin typeface="Avenir Next LT Pro" panose="020B0504020202020204" pitchFamily="34" charset="0"/>
                  </a:rPr>
                  <a:t> are </a:t>
                </a:r>
                <a:r>
                  <a:rPr lang="es-ES" sz="1600" dirty="0" err="1">
                    <a:latin typeface="Avenir Next LT Pro" panose="020B0504020202020204" pitchFamily="34" charset="0"/>
                  </a:rPr>
                  <a:t>leading</a:t>
                </a:r>
                <a:r>
                  <a:rPr lang="es-ES" sz="1600" dirty="0">
                    <a:latin typeface="Avenir Next LT Pro" panose="020B0504020202020204" pitchFamily="34" charset="0"/>
                  </a:rPr>
                  <a:t> </a:t>
                </a:r>
                <a:r>
                  <a:rPr lang="es-ES" sz="1600" dirty="0" err="1">
                    <a:latin typeface="Avenir Next LT Pro" panose="020B0504020202020204" pitchFamily="34" charset="0"/>
                  </a:rPr>
                  <a:t>the</a:t>
                </a:r>
                <a:r>
                  <a:rPr lang="es-ES" sz="1600" dirty="0">
                    <a:latin typeface="Avenir Next LT Pro" panose="020B0504020202020204" pitchFamily="34" charset="0"/>
                  </a:rPr>
                  <a:t> DAMA/LIBRA test, </a:t>
                </a:r>
                <a:r>
                  <a:rPr lang="es-ES" sz="1600" dirty="0" err="1">
                    <a:latin typeface="Avenir Next LT Pro" panose="020B0504020202020204" pitchFamily="34" charset="0"/>
                  </a:rPr>
                  <a:t>but</a:t>
                </a:r>
                <a:r>
                  <a:rPr lang="es-ES" sz="1600" dirty="0">
                    <a:latin typeface="Avenir Next LT Pro" panose="020B0504020202020204" pitchFamily="34" charset="0"/>
                  </a:rPr>
                  <a:t> </a:t>
                </a:r>
                <a:r>
                  <a:rPr lang="es-ES" sz="1600" dirty="0" err="1">
                    <a:latin typeface="Avenir Next LT Pro" panose="020B0504020202020204" pitchFamily="34" charset="0"/>
                  </a:rPr>
                  <a:t>they</a:t>
                </a:r>
                <a:r>
                  <a:rPr lang="es-ES" sz="1600" dirty="0">
                    <a:latin typeface="Avenir Next LT Pro" panose="020B0504020202020204" pitchFamily="34" charset="0"/>
                  </a:rPr>
                  <a:t> are </a:t>
                </a:r>
                <a:r>
                  <a:rPr lang="es-ES" sz="1600" dirty="0" err="1">
                    <a:latin typeface="Avenir Next LT Pro" panose="020B0504020202020204" pitchFamily="34" charset="0"/>
                  </a:rPr>
                  <a:t>affected</a:t>
                </a:r>
                <a:r>
                  <a:rPr lang="es-ES" sz="1600" dirty="0">
                    <a:latin typeface="Avenir Next LT Pro" panose="020B0504020202020204" pitchFamily="34" charset="0"/>
                  </a:rPr>
                  <a:t> </a:t>
                </a:r>
                <a:r>
                  <a:rPr lang="es-ES" sz="1600" dirty="0" err="1">
                    <a:latin typeface="Avenir Next LT Pro" panose="020B0504020202020204" pitchFamily="34" charset="0"/>
                  </a:rPr>
                  <a:t>by</a:t>
                </a:r>
                <a:r>
                  <a:rPr lang="es-ES" sz="1600" dirty="0">
                    <a:latin typeface="Avenir Next LT Pro" panose="020B0504020202020204" pitchFamily="34" charset="0"/>
                  </a:rPr>
                  <a:t> </a:t>
                </a:r>
                <a:r>
                  <a:rPr lang="es-ES" sz="1600" dirty="0" err="1">
                    <a:latin typeface="Avenir Next LT Pro" panose="020B0504020202020204" pitchFamily="34" charset="0"/>
                  </a:rPr>
                  <a:t>an</a:t>
                </a:r>
                <a:r>
                  <a:rPr lang="es-ES" sz="1600" dirty="0">
                    <a:latin typeface="Avenir Next LT Pro" panose="020B0504020202020204" pitchFamily="34" charset="0"/>
                  </a:rPr>
                  <a:t> </a:t>
                </a:r>
                <a:r>
                  <a:rPr lang="es-ES" sz="1600" dirty="0" err="1">
                    <a:latin typeface="Avenir Next LT Pro" panose="020B0504020202020204" pitchFamily="34" charset="0"/>
                  </a:rPr>
                  <a:t>important</a:t>
                </a:r>
                <a:r>
                  <a:rPr lang="es-ES" sz="1600" dirty="0">
                    <a:latin typeface="Avenir Next LT Pro" panose="020B0504020202020204" pitchFamily="34" charset="0"/>
                  </a:rPr>
                  <a:t> </a:t>
                </a:r>
                <a:r>
                  <a:rPr lang="es-ES" sz="1600" dirty="0" err="1">
                    <a:latin typeface="Avenir Next LT Pro" panose="020B0504020202020204" pitchFamily="34" charset="0"/>
                  </a:rPr>
                  <a:t>systematic</a:t>
                </a:r>
                <a:r>
                  <a:rPr lang="es-ES" sz="1600" dirty="0">
                    <a:latin typeface="Avenir Next LT Pro" panose="020B0504020202020204" pitchFamily="34" charset="0"/>
                  </a:rPr>
                  <a:t>, </a:t>
                </a:r>
                <a:r>
                  <a:rPr lang="es-ES" sz="1600" dirty="0" err="1">
                    <a:latin typeface="Avenir Next LT Pro" panose="020B0504020202020204" pitchFamily="34" charset="0"/>
                  </a:rPr>
                  <a:t>the</a:t>
                </a:r>
                <a:r>
                  <a:rPr lang="es-ES" sz="1600" dirty="0">
                    <a:latin typeface="Avenir Next LT Pro" panose="020B0504020202020204" pitchFamily="34" charset="0"/>
                  </a:rPr>
                  <a:t> </a:t>
                </a:r>
                <a:r>
                  <a:rPr lang="es-ES" sz="1600" dirty="0" err="1">
                    <a:latin typeface="Avenir Next LT Pro" panose="020B0504020202020204" pitchFamily="34" charset="0"/>
                  </a:rPr>
                  <a:t>scintillating</a:t>
                </a:r>
                <a:r>
                  <a:rPr lang="es-ES" sz="1600" dirty="0">
                    <a:latin typeface="Avenir Next LT Pro" panose="020B0504020202020204" pitchFamily="34" charset="0"/>
                  </a:rPr>
                  <a:t> QF </a:t>
                </a:r>
                <a:r>
                  <a:rPr lang="es-ES" sz="1600" dirty="0" err="1">
                    <a:latin typeface="Avenir Next LT Pro" panose="020B0504020202020204" pitchFamily="34" charset="0"/>
                  </a:rPr>
                  <a:t>of</a:t>
                </a:r>
                <a:r>
                  <a:rPr lang="es-ES" sz="1600" dirty="0">
                    <a:latin typeface="Avenir Next LT Pro" panose="020B0504020202020204" pitchFamily="34" charset="0"/>
                  </a:rPr>
                  <a:t> </a:t>
                </a:r>
                <a:r>
                  <a:rPr lang="es-ES" sz="1600" dirty="0" err="1">
                    <a:latin typeface="Avenir Next LT Pro" panose="020B0504020202020204" pitchFamily="34" charset="0"/>
                  </a:rPr>
                  <a:t>NaI</a:t>
                </a:r>
                <a:r>
                  <a:rPr lang="es-ES" sz="1600" dirty="0">
                    <a:latin typeface="Avenir Next LT Pro" panose="020B0504020202020204" pitchFamily="34" charset="0"/>
                  </a:rPr>
                  <a:t>(Tl).</a:t>
                </a:r>
                <a:endParaRPr lang="en-GB" sz="1600" dirty="0">
                  <a:latin typeface="Avenir Next LT Pro" panose="020B0504020202020204" pitchFamily="34" charset="0"/>
                </a:endParaRPr>
              </a:p>
              <a:p>
                <a:pPr marL="0" indent="0" algn="just">
                  <a:lnSpc>
                    <a:spcPct val="110000"/>
                  </a:lnSpc>
                  <a:buNone/>
                </a:pPr>
                <a:endParaRPr lang="en-GB" sz="1600" dirty="0">
                  <a:latin typeface="Avenir Next LT Pro" panose="020B0504020202020204" pitchFamily="34" charset="0"/>
                </a:endParaRPr>
              </a:p>
              <a:p>
                <a:pPr marL="0" indent="0" algn="just">
                  <a:lnSpc>
                    <a:spcPct val="110000"/>
                  </a:lnSpc>
                  <a:buFont typeface="Arial" panose="020B0604020202020204" pitchFamily="34" charset="0"/>
                  <a:buNone/>
                </a:pPr>
                <a:r>
                  <a:rPr lang="en-GB" sz="1600" dirty="0">
                    <a:latin typeface="Avenir Next LT Pro" panose="020B0504020202020204" pitchFamily="34" charset="0"/>
                  </a:rPr>
                  <a:t>• Multiple lines of work are ongoing:</a:t>
                </a:r>
              </a:p>
              <a:p>
                <a:pPr lvl="1" algn="just">
                  <a:lnSpc>
                    <a:spcPct val="110000"/>
                  </a:lnSpc>
                  <a:buFont typeface="Wingdings" panose="05000000000000000000" pitchFamily="2" charset="2"/>
                  <a:buChar char="§"/>
                </a:pPr>
                <a:r>
                  <a:rPr lang="en-US" sz="1600" dirty="0">
                    <a:latin typeface="Avenir Next LT Pro" panose="020B0504020202020204" pitchFamily="34" charset="0"/>
                  </a:rPr>
                  <a:t>Studies on the QF of the detector.</a:t>
                </a:r>
              </a:p>
              <a:p>
                <a:pPr lvl="1" algn="just">
                  <a:lnSpc>
                    <a:spcPct val="110000"/>
                  </a:lnSpc>
                  <a:buFont typeface="Wingdings" panose="05000000000000000000" pitchFamily="2" charset="2"/>
                  <a:buChar char="§"/>
                </a:pPr>
                <a:r>
                  <a:rPr lang="en-US" sz="1600" dirty="0">
                    <a:latin typeface="Avenir Next LT Pro" panose="020B0504020202020204" pitchFamily="34" charset="0"/>
                  </a:rPr>
                  <a:t>Improvements on the background model.</a:t>
                </a:r>
              </a:p>
              <a:p>
                <a:pPr lvl="1" algn="just">
                  <a:lnSpc>
                    <a:spcPct val="110000"/>
                  </a:lnSpc>
                  <a:buFont typeface="Wingdings" panose="05000000000000000000" pitchFamily="2" charset="2"/>
                  <a:buChar char="§"/>
                </a:pPr>
                <a:r>
                  <a:rPr lang="en-US" sz="1600" dirty="0">
                    <a:latin typeface="Avenir Next LT Pro" panose="020B0504020202020204" pitchFamily="34" charset="0"/>
                  </a:rPr>
                  <a:t>Use of a new parallel DAQ that allows us to better identify noise events via Pulse Shape Discrimination. </a:t>
                </a:r>
              </a:p>
              <a:p>
                <a:pPr lvl="1" algn="just">
                  <a:lnSpc>
                    <a:spcPct val="110000"/>
                  </a:lnSpc>
                  <a:buFont typeface="Wingdings" panose="05000000000000000000" pitchFamily="2" charset="2"/>
                  <a:buChar char="§"/>
                </a:pPr>
                <a:r>
                  <a:rPr lang="en-US" sz="1600" dirty="0">
                    <a:latin typeface="Avenir Next LT Pro" panose="020B0504020202020204" pitchFamily="34" charset="0"/>
                  </a:rPr>
                  <a:t>Collaboration with COSINE experiment for data combination.</a:t>
                </a:r>
              </a:p>
              <a:p>
                <a:pPr lvl="1" algn="just">
                  <a:lnSpc>
                    <a:spcPct val="110000"/>
                  </a:lnSpc>
                  <a:buFont typeface="Wingdings" panose="05000000000000000000" pitchFamily="2" charset="2"/>
                  <a:buChar char="§"/>
                </a:pPr>
                <a:r>
                  <a:rPr lang="en-US" sz="1600" dirty="0">
                    <a:latin typeface="Avenir Next LT Pro" panose="020B0504020202020204" pitchFamily="34" charset="0"/>
                  </a:rPr>
                  <a:t>We are working in the R&amp;D project ANAIS+, with first prototypes in development, that could </a:t>
                </a:r>
                <a:r>
                  <a:rPr lang="en-GB" sz="1600" dirty="0">
                    <a:latin typeface="Avenir Next LT Pro" panose="020B0504020202020204" pitchFamily="34" charset="0"/>
                  </a:rPr>
                  <a:t>increase the sensitivity of </a:t>
                </a:r>
                <a:r>
                  <a:rPr lang="en-GB" sz="1600" dirty="0" err="1">
                    <a:latin typeface="Avenir Next LT Pro" panose="020B0504020202020204" pitchFamily="34" charset="0"/>
                  </a:rPr>
                  <a:t>NaI</a:t>
                </a:r>
                <a:r>
                  <a:rPr lang="en-GB" sz="1600" dirty="0">
                    <a:latin typeface="Avenir Next LT Pro" panose="020B0504020202020204" pitchFamily="34" charset="0"/>
                  </a:rPr>
                  <a:t> experiments and allow the exploration of new regions of the WIMP sector and other interesting process.</a:t>
                </a:r>
              </a:p>
              <a:p>
                <a:pPr lvl="1" algn="just">
                  <a:lnSpc>
                    <a:spcPct val="110000"/>
                  </a:lnSpc>
                  <a:buFont typeface="Wingdings" panose="05000000000000000000" pitchFamily="2" charset="2"/>
                  <a:buChar char="§"/>
                </a:pPr>
                <a:endParaRPr lang="en-US" sz="1600" dirty="0">
                  <a:latin typeface="Avenir Next LT Pro" panose="020B0504020202020204" pitchFamily="34" charset="0"/>
                </a:endParaRPr>
              </a:p>
            </p:txBody>
          </p:sp>
        </mc:Choice>
        <mc:Fallback>
          <p:sp>
            <p:nvSpPr>
              <p:cNvPr id="33" name="Marcador de contenido 2">
                <a:extLst>
                  <a:ext uri="{FF2B5EF4-FFF2-40B4-BE49-F238E27FC236}">
                    <a16:creationId xmlns:a16="http://schemas.microsoft.com/office/drawing/2014/main" id="{0FFDE4E1-B3A6-BB41-E82D-08AE9D649CCA}"/>
                  </a:ext>
                </a:extLst>
              </p:cNvPr>
              <p:cNvSpPr txBox="1">
                <a:spLocks noRot="1" noChangeAspect="1" noMove="1" noResize="1" noEditPoints="1" noAdjustHandles="1" noChangeArrowheads="1" noChangeShapeType="1" noTextEdit="1"/>
              </p:cNvSpPr>
              <p:nvPr/>
            </p:nvSpPr>
            <p:spPr>
              <a:xfrm>
                <a:off x="316727" y="1064318"/>
                <a:ext cx="11409836" cy="5566669"/>
              </a:xfrm>
              <a:prstGeom prst="rect">
                <a:avLst/>
              </a:prstGeom>
              <a:blipFill>
                <a:blip r:embed="rId2"/>
                <a:stretch>
                  <a:fillRect l="-214" t="-657" r="-214"/>
                </a:stretch>
              </a:blipFill>
            </p:spPr>
            <p:txBody>
              <a:bodyPr/>
              <a:lstStyle/>
              <a:p>
                <a:r>
                  <a:rPr lang="es-ES">
                    <a:noFill/>
                  </a:rPr>
                  <a:t> </a:t>
                </a:r>
              </a:p>
            </p:txBody>
          </p:sp>
        </mc:Fallback>
      </mc:AlternateContent>
      <p:sp>
        <p:nvSpPr>
          <p:cNvPr id="21" name="Slide Number Placeholder 20">
            <a:extLst>
              <a:ext uri="{FF2B5EF4-FFF2-40B4-BE49-F238E27FC236}">
                <a16:creationId xmlns:a16="http://schemas.microsoft.com/office/drawing/2014/main" id="{84F0D271-3A42-9024-B212-BFCBDA27AD5A}"/>
              </a:ext>
            </a:extLst>
          </p:cNvPr>
          <p:cNvSpPr>
            <a:spLocks noGrp="1"/>
          </p:cNvSpPr>
          <p:nvPr>
            <p:ph type="sldNum" sz="quarter" idx="12"/>
          </p:nvPr>
        </p:nvSpPr>
        <p:spPr/>
        <p:txBody>
          <a:bodyPr/>
          <a:lstStyle/>
          <a:p>
            <a:fld id="{2FE8697C-D1FD-459D-ACB5-E382E08FA6DA}" type="slidenum">
              <a:rPr lang="es-ES" smtClean="0"/>
              <a:t>32</a:t>
            </a:fld>
            <a:endParaRPr lang="es-ES"/>
          </a:p>
        </p:txBody>
      </p:sp>
    </p:spTree>
    <p:extLst>
      <p:ext uri="{BB962C8B-B14F-4D97-AF65-F5344CB8AC3E}">
        <p14:creationId xmlns:p14="http://schemas.microsoft.com/office/powerpoint/2010/main" val="2126365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F99B6-5DDC-F059-E4C7-5410050B6C8A}"/>
            </a:ext>
          </a:extLst>
        </p:cNvPr>
        <p:cNvGrpSpPr/>
        <p:nvPr/>
      </p:nvGrpSpPr>
      <p:grpSpPr>
        <a:xfrm>
          <a:off x="0" y="0"/>
          <a:ext cx="0" cy="0"/>
          <a:chOff x="0" y="0"/>
          <a:chExt cx="0" cy="0"/>
        </a:xfrm>
      </p:grpSpPr>
      <p:pic>
        <p:nvPicPr>
          <p:cNvPr id="18" name="Picture 17" descr="A star shining on a mountain&#10;&#10;Description automatically generated with medium confidence">
            <a:extLst>
              <a:ext uri="{FF2B5EF4-FFF2-40B4-BE49-F238E27FC236}">
                <a16:creationId xmlns:a16="http://schemas.microsoft.com/office/drawing/2014/main" id="{A877CA8C-C10E-22EF-F49E-BF8704918F38}"/>
              </a:ext>
            </a:extLst>
          </p:cNvPr>
          <p:cNvPicPr>
            <a:picLocks noChangeAspect="1"/>
          </p:cNvPicPr>
          <p:nvPr/>
        </p:nvPicPr>
        <p:blipFill rotWithShape="1">
          <a:blip r:embed="rId2">
            <a:extLst>
              <a:ext uri="{28A0092B-C50C-407E-A947-70E740481C1C}">
                <a14:useLocalDpi xmlns:a14="http://schemas.microsoft.com/office/drawing/2010/main" val="0"/>
              </a:ext>
            </a:extLst>
          </a:blip>
          <a:srcRect t="1840" b="12181"/>
          <a:stretch/>
        </p:blipFill>
        <p:spPr>
          <a:xfrm>
            <a:off x="-79513" y="-437055"/>
            <a:ext cx="12354339" cy="7510956"/>
          </a:xfrm>
          <a:prstGeom prst="rect">
            <a:avLst/>
          </a:prstGeom>
        </p:spPr>
      </p:pic>
      <p:sp>
        <p:nvSpPr>
          <p:cNvPr id="22" name="TextBox 21">
            <a:extLst>
              <a:ext uri="{FF2B5EF4-FFF2-40B4-BE49-F238E27FC236}">
                <a16:creationId xmlns:a16="http://schemas.microsoft.com/office/drawing/2014/main" id="{B6B47FAF-3D7D-0B9E-C8EA-A3BED210E458}"/>
              </a:ext>
            </a:extLst>
          </p:cNvPr>
          <p:cNvSpPr txBox="1"/>
          <p:nvPr/>
        </p:nvSpPr>
        <p:spPr>
          <a:xfrm>
            <a:off x="8124092" y="1031587"/>
            <a:ext cx="4431323" cy="2308324"/>
          </a:xfrm>
          <a:prstGeom prst="rect">
            <a:avLst/>
          </a:prstGeom>
          <a:noFill/>
        </p:spPr>
        <p:txBody>
          <a:bodyPr wrap="square" rtlCol="0">
            <a:spAutoFit/>
          </a:bodyPr>
          <a:lstStyle/>
          <a:p>
            <a:r>
              <a:rPr lang="es-ES" sz="7200" dirty="0">
                <a:solidFill>
                  <a:schemeClr val="bg1"/>
                </a:solidFill>
                <a:latin typeface="Brush Script MT" panose="03060802040406070304" pitchFamily="66" charset="0"/>
              </a:rPr>
              <a:t>Merry Christmas!</a:t>
            </a:r>
            <a:endParaRPr lang="en-GB" sz="7200" dirty="0">
              <a:solidFill>
                <a:schemeClr val="bg1"/>
              </a:solidFill>
              <a:latin typeface="Brush Script MT" panose="03060802040406070304" pitchFamily="66" charset="0"/>
            </a:endParaRPr>
          </a:p>
        </p:txBody>
      </p:sp>
      <p:pic>
        <p:nvPicPr>
          <p:cNvPr id="24" name="Picture 23">
            <a:extLst>
              <a:ext uri="{FF2B5EF4-FFF2-40B4-BE49-F238E27FC236}">
                <a16:creationId xmlns:a16="http://schemas.microsoft.com/office/drawing/2014/main" id="{CF61151F-449C-0EDE-FA3B-9BDBB1054CCE}"/>
              </a:ext>
            </a:extLst>
          </p:cNvPr>
          <p:cNvPicPr>
            <a:picLocks noChangeAspect="1"/>
          </p:cNvPicPr>
          <p:nvPr/>
        </p:nvPicPr>
        <p:blipFill>
          <a:blip r:embed="rId3"/>
          <a:srcRect l="19665" t="11563" r="18148" b="12420"/>
          <a:stretch/>
        </p:blipFill>
        <p:spPr>
          <a:xfrm>
            <a:off x="550985" y="386861"/>
            <a:ext cx="3739661" cy="3597777"/>
          </a:xfrm>
          <a:prstGeom prst="ellipse">
            <a:avLst/>
          </a:prstGeom>
        </p:spPr>
      </p:pic>
    </p:spTree>
    <p:extLst>
      <p:ext uri="{BB962C8B-B14F-4D97-AF65-F5344CB8AC3E}">
        <p14:creationId xmlns:p14="http://schemas.microsoft.com/office/powerpoint/2010/main" val="1426458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Dark</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Matter</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pic>
        <p:nvPicPr>
          <p:cNvPr id="3" name="Picture 2">
            <a:extLst>
              <a:ext uri="{FF2B5EF4-FFF2-40B4-BE49-F238E27FC236}">
                <a16:creationId xmlns:a16="http://schemas.microsoft.com/office/drawing/2014/main" id="{79497203-AF3B-2B04-70B6-A6EA222A922C}"/>
              </a:ext>
            </a:extLst>
          </p:cNvPr>
          <p:cNvPicPr>
            <a:picLocks noChangeAspect="1"/>
          </p:cNvPicPr>
          <p:nvPr/>
        </p:nvPicPr>
        <p:blipFill>
          <a:blip r:embed="rId3"/>
          <a:stretch>
            <a:fillRect/>
          </a:stretch>
        </p:blipFill>
        <p:spPr>
          <a:xfrm>
            <a:off x="-1119260" y="1188929"/>
            <a:ext cx="5043634" cy="4497508"/>
          </a:xfrm>
          <a:prstGeom prst="rect">
            <a:avLst/>
          </a:prstGeom>
        </p:spPr>
      </p:pic>
      <p:sp>
        <p:nvSpPr>
          <p:cNvPr id="7" name="TextBox 6">
            <a:extLst>
              <a:ext uri="{FF2B5EF4-FFF2-40B4-BE49-F238E27FC236}">
                <a16:creationId xmlns:a16="http://schemas.microsoft.com/office/drawing/2014/main" id="{8BAC5F61-3F48-2E91-B31E-8FF20631AB69}"/>
              </a:ext>
            </a:extLst>
          </p:cNvPr>
          <p:cNvSpPr txBox="1"/>
          <p:nvPr/>
        </p:nvSpPr>
        <p:spPr>
          <a:xfrm>
            <a:off x="4033370" y="3999645"/>
            <a:ext cx="926023" cy="307777"/>
          </a:xfrm>
          <a:prstGeom prst="rect">
            <a:avLst/>
          </a:prstGeom>
          <a:noFill/>
          <a:ln w="28575">
            <a:solidFill>
              <a:schemeClr val="tx1"/>
            </a:solidFill>
          </a:ln>
        </p:spPr>
        <p:txBody>
          <a:bodyPr wrap="square" rtlCol="0">
            <a:spAutoFit/>
          </a:bodyPr>
          <a:lstStyle/>
          <a:p>
            <a:pPr algn="ctr"/>
            <a:r>
              <a:rPr lang="en-US" sz="1400" dirty="0">
                <a:latin typeface="Avenir Next LT Pro" panose="020B0504020202020204" pitchFamily="34" charset="0"/>
              </a:rPr>
              <a:t>Axions</a:t>
            </a:r>
          </a:p>
        </p:txBody>
      </p:sp>
      <p:sp>
        <p:nvSpPr>
          <p:cNvPr id="8" name="TextBox 7">
            <a:extLst>
              <a:ext uri="{FF2B5EF4-FFF2-40B4-BE49-F238E27FC236}">
                <a16:creationId xmlns:a16="http://schemas.microsoft.com/office/drawing/2014/main" id="{784A8C09-59FF-FF3B-13C1-2E58239E9F7B}"/>
              </a:ext>
            </a:extLst>
          </p:cNvPr>
          <p:cNvSpPr txBox="1"/>
          <p:nvPr/>
        </p:nvSpPr>
        <p:spPr>
          <a:xfrm>
            <a:off x="5166845" y="3992780"/>
            <a:ext cx="926023" cy="307777"/>
          </a:xfrm>
          <a:prstGeom prst="rect">
            <a:avLst/>
          </a:prstGeom>
          <a:noFill/>
          <a:ln w="28575">
            <a:solidFill>
              <a:srgbClr val="C00000"/>
            </a:solidFill>
          </a:ln>
        </p:spPr>
        <p:txBody>
          <a:bodyPr wrap="square" rtlCol="0">
            <a:spAutoFit/>
          </a:bodyPr>
          <a:lstStyle/>
          <a:p>
            <a:pPr algn="ctr"/>
            <a:r>
              <a:rPr lang="en-US" sz="1400" dirty="0">
                <a:latin typeface="Avenir Next LT Pro" panose="020B0504020202020204" pitchFamily="34" charset="0"/>
              </a:rPr>
              <a:t>WIMPs</a:t>
            </a:r>
          </a:p>
        </p:txBody>
      </p:sp>
      <p:sp>
        <p:nvSpPr>
          <p:cNvPr id="9" name="TextBox 8">
            <a:extLst>
              <a:ext uri="{FF2B5EF4-FFF2-40B4-BE49-F238E27FC236}">
                <a16:creationId xmlns:a16="http://schemas.microsoft.com/office/drawing/2014/main" id="{BDBD9000-2EBD-5BB0-4241-B127E0BB2AF7}"/>
              </a:ext>
            </a:extLst>
          </p:cNvPr>
          <p:cNvSpPr txBox="1"/>
          <p:nvPr/>
        </p:nvSpPr>
        <p:spPr>
          <a:xfrm>
            <a:off x="3361626" y="4374266"/>
            <a:ext cx="1551903" cy="307777"/>
          </a:xfrm>
          <a:prstGeom prst="rect">
            <a:avLst/>
          </a:prstGeom>
          <a:noFill/>
          <a:ln w="28575">
            <a:solidFill>
              <a:schemeClr val="tx1"/>
            </a:solidFill>
          </a:ln>
        </p:spPr>
        <p:txBody>
          <a:bodyPr wrap="square" rtlCol="0">
            <a:spAutoFit/>
          </a:bodyPr>
          <a:lstStyle/>
          <a:p>
            <a:pPr algn="ctr"/>
            <a:r>
              <a:rPr lang="en-US" sz="1400" dirty="0">
                <a:latin typeface="Avenir Next LT Pro" panose="020B0504020202020204" pitchFamily="34" charset="0"/>
              </a:rPr>
              <a:t>Sterile neutrinos</a:t>
            </a:r>
          </a:p>
        </p:txBody>
      </p:sp>
      <p:sp>
        <p:nvSpPr>
          <p:cNvPr id="14" name="TextBox 13">
            <a:extLst>
              <a:ext uri="{FF2B5EF4-FFF2-40B4-BE49-F238E27FC236}">
                <a16:creationId xmlns:a16="http://schemas.microsoft.com/office/drawing/2014/main" id="{8E3E415A-6B5A-1A1C-96CF-E8D69D20A79F}"/>
              </a:ext>
            </a:extLst>
          </p:cNvPr>
          <p:cNvSpPr txBox="1"/>
          <p:nvPr/>
        </p:nvSpPr>
        <p:spPr>
          <a:xfrm>
            <a:off x="3114415" y="4785161"/>
            <a:ext cx="2480156" cy="307777"/>
          </a:xfrm>
          <a:prstGeom prst="rect">
            <a:avLst/>
          </a:prstGeom>
          <a:noFill/>
          <a:ln w="28575">
            <a:solidFill>
              <a:schemeClr val="tx1"/>
            </a:solidFill>
          </a:ln>
        </p:spPr>
        <p:txBody>
          <a:bodyPr wrap="square" rtlCol="0">
            <a:spAutoFit/>
          </a:bodyPr>
          <a:lstStyle/>
          <a:p>
            <a:pPr algn="ctr"/>
            <a:r>
              <a:rPr lang="en-US" sz="1400" dirty="0">
                <a:latin typeface="Avenir Next LT Pro" panose="020B0504020202020204" pitchFamily="34" charset="0"/>
              </a:rPr>
              <a:t>Primordial black holes</a:t>
            </a:r>
          </a:p>
        </p:txBody>
      </p:sp>
      <p:sp>
        <p:nvSpPr>
          <p:cNvPr id="16" name="TextBox 15">
            <a:extLst>
              <a:ext uri="{FF2B5EF4-FFF2-40B4-BE49-F238E27FC236}">
                <a16:creationId xmlns:a16="http://schemas.microsoft.com/office/drawing/2014/main" id="{C77E9BBB-BB27-C74C-A005-E88D50C19FF3}"/>
              </a:ext>
            </a:extLst>
          </p:cNvPr>
          <p:cNvSpPr txBox="1"/>
          <p:nvPr/>
        </p:nvSpPr>
        <p:spPr>
          <a:xfrm>
            <a:off x="5028435" y="4397110"/>
            <a:ext cx="1551903" cy="307777"/>
          </a:xfrm>
          <a:prstGeom prst="rect">
            <a:avLst/>
          </a:prstGeom>
          <a:noFill/>
          <a:ln w="28575">
            <a:solidFill>
              <a:schemeClr val="tx1"/>
            </a:solidFill>
          </a:ln>
        </p:spPr>
        <p:txBody>
          <a:bodyPr wrap="square" rtlCol="0">
            <a:spAutoFit/>
          </a:bodyPr>
          <a:lstStyle/>
          <a:p>
            <a:pPr algn="ctr"/>
            <a:r>
              <a:rPr lang="en-US" sz="1400" dirty="0" err="1">
                <a:latin typeface="Avenir Next LT Pro" panose="020B0504020202020204" pitchFamily="34" charset="0"/>
              </a:rPr>
              <a:t>SuperWIMPs</a:t>
            </a:r>
            <a:endParaRPr lang="en-US" sz="1400" dirty="0">
              <a:latin typeface="Avenir Next LT Pro" panose="020B0504020202020204" pitchFamily="34" charset="0"/>
            </a:endParaRPr>
          </a:p>
        </p:txBody>
      </p:sp>
      <p:sp>
        <p:nvSpPr>
          <p:cNvPr id="17" name="TextBox 16">
            <a:extLst>
              <a:ext uri="{FF2B5EF4-FFF2-40B4-BE49-F238E27FC236}">
                <a16:creationId xmlns:a16="http://schemas.microsoft.com/office/drawing/2014/main" id="{298BE524-7EDD-7BE6-E22A-28B4A19D1A42}"/>
              </a:ext>
            </a:extLst>
          </p:cNvPr>
          <p:cNvSpPr txBox="1"/>
          <p:nvPr/>
        </p:nvSpPr>
        <p:spPr>
          <a:xfrm>
            <a:off x="4913529" y="4675111"/>
            <a:ext cx="1963272" cy="461665"/>
          </a:xfrm>
          <a:prstGeom prst="rect">
            <a:avLst/>
          </a:prstGeom>
          <a:noFill/>
          <a:ln w="38100">
            <a:noFill/>
          </a:ln>
        </p:spPr>
        <p:txBody>
          <a:bodyPr wrap="square" rtlCol="0">
            <a:spAutoFit/>
          </a:bodyPr>
          <a:lstStyle/>
          <a:p>
            <a:pPr algn="ctr"/>
            <a:r>
              <a:rPr lang="en-US" sz="2400" b="1" dirty="0">
                <a:latin typeface="Avenir Next LT Pro" panose="020B0504020202020204" pitchFamily="34" charset="0"/>
              </a:rPr>
              <a:t>…</a:t>
            </a:r>
          </a:p>
        </p:txBody>
      </p:sp>
      <p:pic>
        <p:nvPicPr>
          <p:cNvPr id="10" name="Picture 9">
            <a:extLst>
              <a:ext uri="{FF2B5EF4-FFF2-40B4-BE49-F238E27FC236}">
                <a16:creationId xmlns:a16="http://schemas.microsoft.com/office/drawing/2014/main" id="{6E1FFF0F-F276-4D31-91D7-56A6BA0A9974}"/>
              </a:ext>
            </a:extLst>
          </p:cNvPr>
          <p:cNvPicPr>
            <a:picLocks noChangeAspect="1"/>
          </p:cNvPicPr>
          <p:nvPr/>
        </p:nvPicPr>
        <p:blipFill rotWithShape="1">
          <a:blip r:embed="rId4"/>
          <a:srcRect l="49886"/>
          <a:stretch/>
        </p:blipFill>
        <p:spPr>
          <a:xfrm>
            <a:off x="9845488" y="4526317"/>
            <a:ext cx="2025421" cy="1885325"/>
          </a:xfrm>
          <a:prstGeom prst="rect">
            <a:avLst/>
          </a:prstGeom>
        </p:spPr>
      </p:pic>
      <p:pic>
        <p:nvPicPr>
          <p:cNvPr id="18" name="Picture 17">
            <a:extLst>
              <a:ext uri="{FF2B5EF4-FFF2-40B4-BE49-F238E27FC236}">
                <a16:creationId xmlns:a16="http://schemas.microsoft.com/office/drawing/2014/main" id="{35AEFA92-8BDB-4A09-9305-595302172084}"/>
              </a:ext>
            </a:extLst>
          </p:cNvPr>
          <p:cNvPicPr>
            <a:picLocks noChangeAspect="1"/>
          </p:cNvPicPr>
          <p:nvPr/>
        </p:nvPicPr>
        <p:blipFill rotWithShape="1">
          <a:blip r:embed="rId4"/>
          <a:srcRect r="50114"/>
          <a:stretch/>
        </p:blipFill>
        <p:spPr>
          <a:xfrm>
            <a:off x="7829291" y="4526317"/>
            <a:ext cx="2016197" cy="1885325"/>
          </a:xfrm>
          <a:prstGeom prst="rect">
            <a:avLst/>
          </a:prstGeom>
        </p:spPr>
      </p:pic>
      <p:sp>
        <p:nvSpPr>
          <p:cNvPr id="19" name="TextBox 18">
            <a:extLst>
              <a:ext uri="{FF2B5EF4-FFF2-40B4-BE49-F238E27FC236}">
                <a16:creationId xmlns:a16="http://schemas.microsoft.com/office/drawing/2014/main" id="{7AACE48D-4331-4036-BAEF-0032A8DBD7F6}"/>
              </a:ext>
            </a:extLst>
          </p:cNvPr>
          <p:cNvSpPr txBox="1"/>
          <p:nvPr/>
        </p:nvSpPr>
        <p:spPr>
          <a:xfrm>
            <a:off x="7570168" y="1128703"/>
            <a:ext cx="4371890" cy="3005438"/>
          </a:xfrm>
          <a:prstGeom prst="rect">
            <a:avLst/>
          </a:prstGeom>
          <a:noFill/>
        </p:spPr>
        <p:txBody>
          <a:bodyPr wrap="square" rtlCol="0">
            <a:spAutoFit/>
          </a:bodyPr>
          <a:lstStyle/>
          <a:p>
            <a:pPr>
              <a:lnSpc>
                <a:spcPct val="150000"/>
              </a:lnSpc>
            </a:pPr>
            <a:r>
              <a:rPr lang="es-ES" sz="1600" b="1" dirty="0" err="1">
                <a:latin typeface="Avenir Next LT Pro" panose="020B0504020202020204" pitchFamily="34" charset="0"/>
              </a:rPr>
              <a:t>WIMPs</a:t>
            </a:r>
            <a:r>
              <a:rPr lang="es-ES" sz="1600" b="1" dirty="0">
                <a:latin typeface="Avenir Next LT Pro" panose="020B0504020202020204" pitchFamily="34" charset="0"/>
              </a:rPr>
              <a:t> </a:t>
            </a:r>
            <a:r>
              <a:rPr lang="es-ES" sz="1600" dirty="0">
                <a:latin typeface="Avenir Next LT Pro" panose="020B0504020202020204" pitchFamily="34" charset="0"/>
              </a:rPr>
              <a:t>(</a:t>
            </a:r>
            <a:r>
              <a:rPr lang="es-ES" sz="1600" dirty="0" err="1">
                <a:latin typeface="Avenir Next LT Pro" panose="020B0504020202020204" pitchFamily="34" charset="0"/>
              </a:rPr>
              <a:t>Weakly</a:t>
            </a:r>
            <a:r>
              <a:rPr lang="es-ES" sz="1600" dirty="0">
                <a:latin typeface="Avenir Next LT Pro" panose="020B0504020202020204" pitchFamily="34" charset="0"/>
              </a:rPr>
              <a:t> </a:t>
            </a:r>
            <a:r>
              <a:rPr lang="es-ES" sz="1600" dirty="0" err="1">
                <a:latin typeface="Avenir Next LT Pro" panose="020B0504020202020204" pitchFamily="34" charset="0"/>
              </a:rPr>
              <a:t>Interacting</a:t>
            </a:r>
            <a:r>
              <a:rPr lang="es-ES" sz="1600" dirty="0">
                <a:latin typeface="Avenir Next LT Pro" panose="020B0504020202020204" pitchFamily="34" charset="0"/>
              </a:rPr>
              <a:t> </a:t>
            </a:r>
            <a:r>
              <a:rPr lang="es-ES" sz="1600" dirty="0" err="1">
                <a:latin typeface="Avenir Next LT Pro" panose="020B0504020202020204" pitchFamily="34" charset="0"/>
              </a:rPr>
              <a:t>Massive</a:t>
            </a:r>
            <a:r>
              <a:rPr lang="es-ES" sz="1600" dirty="0">
                <a:latin typeface="Avenir Next LT Pro" panose="020B0504020202020204" pitchFamily="34" charset="0"/>
              </a:rPr>
              <a:t> </a:t>
            </a:r>
            <a:r>
              <a:rPr lang="es-ES" sz="1600" dirty="0" err="1">
                <a:latin typeface="Avenir Next LT Pro" panose="020B0504020202020204" pitchFamily="34" charset="0"/>
              </a:rPr>
              <a:t>Particles</a:t>
            </a:r>
            <a:r>
              <a:rPr lang="es-ES" sz="1600" dirty="0">
                <a:latin typeface="Avenir Next LT Pro" panose="020B0504020202020204" pitchFamily="34" charset="0"/>
              </a:rPr>
              <a:t>)</a:t>
            </a:r>
          </a:p>
          <a:p>
            <a:pPr marL="285750" indent="-285750">
              <a:lnSpc>
                <a:spcPct val="150000"/>
              </a:lnSpc>
              <a:buFont typeface="Wingdings" panose="05000000000000000000" pitchFamily="2" charset="2"/>
              <a:buChar char="§"/>
            </a:pPr>
            <a:r>
              <a:rPr lang="en-US" sz="1600" dirty="0">
                <a:latin typeface="Avenir Next LT Pro" panose="020B0504020202020204" pitchFamily="34" charset="0"/>
              </a:rPr>
              <a:t>Mass range: 1 – 10</a:t>
            </a:r>
            <a:r>
              <a:rPr lang="en-US" sz="1600" baseline="30000" dirty="0">
                <a:latin typeface="Avenir Next LT Pro" panose="020B0504020202020204" pitchFamily="34" charset="0"/>
              </a:rPr>
              <a:t>5 </a:t>
            </a:r>
            <a:r>
              <a:rPr lang="en-US" sz="1600" dirty="0">
                <a:latin typeface="Avenir Next LT Pro" panose="020B0504020202020204" pitchFamily="34" charset="0"/>
              </a:rPr>
              <a:t>GeV/c</a:t>
            </a:r>
            <a:r>
              <a:rPr lang="en-US" sz="1600" baseline="30000" dirty="0">
                <a:latin typeface="Avenir Next LT Pro" panose="020B0504020202020204" pitchFamily="34" charset="0"/>
              </a:rPr>
              <a:t>2</a:t>
            </a:r>
          </a:p>
          <a:p>
            <a:pPr marL="285750" indent="-285750">
              <a:lnSpc>
                <a:spcPct val="150000"/>
              </a:lnSpc>
              <a:buFont typeface="Wingdings" panose="05000000000000000000" pitchFamily="2" charset="2"/>
              <a:buChar char="§"/>
            </a:pPr>
            <a:r>
              <a:rPr lang="el-GR" sz="1600" dirty="0">
                <a:latin typeface="Corbel" panose="020B0503020204020204" pitchFamily="34" charset="0"/>
              </a:rPr>
              <a:t>σ</a:t>
            </a:r>
            <a:r>
              <a:rPr lang="es-ES" sz="1600" baseline="-25000" dirty="0">
                <a:latin typeface="Corbel" panose="020B0503020204020204" pitchFamily="34" charset="0"/>
              </a:rPr>
              <a:t>WIMP-</a:t>
            </a:r>
            <a:r>
              <a:rPr lang="es-ES" sz="1600" baseline="-25000" dirty="0" err="1">
                <a:latin typeface="Corbel" panose="020B0503020204020204" pitchFamily="34" charset="0"/>
              </a:rPr>
              <a:t>Nucleon</a:t>
            </a:r>
            <a:r>
              <a:rPr lang="es-ES" sz="1600" dirty="0">
                <a:latin typeface="Corbel" panose="020B0503020204020204" pitchFamily="34" charset="0"/>
              </a:rPr>
              <a:t>: </a:t>
            </a:r>
            <a:r>
              <a:rPr lang="en-US" sz="1600" dirty="0">
                <a:latin typeface="Avenir Next LT Pro" panose="020B0504020202020204" pitchFamily="34" charset="0"/>
              </a:rPr>
              <a:t>10</a:t>
            </a:r>
            <a:r>
              <a:rPr lang="en-US" sz="1600" baseline="30000" dirty="0">
                <a:latin typeface="Avenir Next LT Pro" panose="020B0504020202020204" pitchFamily="34" charset="0"/>
              </a:rPr>
              <a:t>-41</a:t>
            </a:r>
            <a:r>
              <a:rPr lang="en-US" sz="1600" dirty="0">
                <a:latin typeface="Avenir Next LT Pro" panose="020B0504020202020204" pitchFamily="34" charset="0"/>
              </a:rPr>
              <a:t> – 10</a:t>
            </a:r>
            <a:r>
              <a:rPr lang="en-US" sz="1600" baseline="30000" dirty="0">
                <a:latin typeface="Avenir Next LT Pro" panose="020B0504020202020204" pitchFamily="34" charset="0"/>
              </a:rPr>
              <a:t>-51 </a:t>
            </a:r>
            <a:r>
              <a:rPr lang="en-US" sz="1600" dirty="0">
                <a:latin typeface="Avenir Next LT Pro" panose="020B0504020202020204" pitchFamily="34" charset="0"/>
              </a:rPr>
              <a:t>cm</a:t>
            </a:r>
            <a:r>
              <a:rPr lang="en-US" sz="1600" baseline="30000" dirty="0">
                <a:latin typeface="Avenir Next LT Pro" panose="020B0504020202020204" pitchFamily="34" charset="0"/>
              </a:rPr>
              <a:t>2</a:t>
            </a:r>
            <a:endParaRPr lang="en-US" sz="1600" dirty="0">
              <a:latin typeface="Avenir Next LT Pro" panose="020B0504020202020204" pitchFamily="34" charset="0"/>
            </a:endParaRPr>
          </a:p>
          <a:p>
            <a:pPr marL="285750" indent="-285750">
              <a:lnSpc>
                <a:spcPct val="150000"/>
              </a:lnSpc>
              <a:buFont typeface="Wingdings" panose="05000000000000000000" pitchFamily="2" charset="2"/>
              <a:buChar char="§"/>
            </a:pPr>
            <a:r>
              <a:rPr lang="en-US" sz="1600" dirty="0">
                <a:latin typeface="Avenir Next LT Pro" panose="020B0504020202020204" pitchFamily="34" charset="0"/>
              </a:rPr>
              <a:t>WIMP candidates arise naturally in many extensions of the Standard Model, as SUSY theories </a:t>
            </a:r>
          </a:p>
          <a:p>
            <a:pPr marL="285750" indent="-285750">
              <a:lnSpc>
                <a:spcPct val="150000"/>
              </a:lnSpc>
              <a:buFont typeface="Wingdings" panose="05000000000000000000" pitchFamily="2" charset="2"/>
              <a:buChar char="§"/>
            </a:pPr>
            <a:r>
              <a:rPr lang="en-US" sz="1600" dirty="0">
                <a:latin typeface="Avenir Next LT Pro" panose="020B0504020202020204" pitchFamily="34" charset="0"/>
              </a:rPr>
              <a:t>Its thermal production can explain the dark matter abundance of the universe.</a:t>
            </a:r>
          </a:p>
        </p:txBody>
      </p:sp>
      <p:pic>
        <p:nvPicPr>
          <p:cNvPr id="12" name="Picture 11">
            <a:extLst>
              <a:ext uri="{FF2B5EF4-FFF2-40B4-BE49-F238E27FC236}">
                <a16:creationId xmlns:a16="http://schemas.microsoft.com/office/drawing/2014/main" id="{0055F2A5-1E66-4133-B3F2-0CADCE379578}"/>
              </a:ext>
            </a:extLst>
          </p:cNvPr>
          <p:cNvPicPr>
            <a:picLocks noChangeAspect="1"/>
          </p:cNvPicPr>
          <p:nvPr/>
        </p:nvPicPr>
        <p:blipFill>
          <a:blip r:embed="rId5"/>
          <a:stretch>
            <a:fillRect/>
          </a:stretch>
        </p:blipFill>
        <p:spPr>
          <a:xfrm>
            <a:off x="2761894" y="5184304"/>
            <a:ext cx="4721239" cy="1511476"/>
          </a:xfrm>
          <a:prstGeom prst="rect">
            <a:avLst/>
          </a:prstGeom>
        </p:spPr>
      </p:pic>
      <p:sp>
        <p:nvSpPr>
          <p:cNvPr id="13" name="Rectangle 12">
            <a:extLst>
              <a:ext uri="{FF2B5EF4-FFF2-40B4-BE49-F238E27FC236}">
                <a16:creationId xmlns:a16="http://schemas.microsoft.com/office/drawing/2014/main" id="{FADBF5E2-D661-493B-929B-2E5DDB1CEEA5}"/>
              </a:ext>
            </a:extLst>
          </p:cNvPr>
          <p:cNvSpPr/>
          <p:nvPr/>
        </p:nvSpPr>
        <p:spPr>
          <a:xfrm>
            <a:off x="7532828" y="1128703"/>
            <a:ext cx="4409229" cy="534382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Slide Number Placeholder 4">
            <a:extLst>
              <a:ext uri="{FF2B5EF4-FFF2-40B4-BE49-F238E27FC236}">
                <a16:creationId xmlns:a16="http://schemas.microsoft.com/office/drawing/2014/main" id="{C989266D-936E-7AFB-43F0-CD5F32FC583A}"/>
              </a:ext>
            </a:extLst>
          </p:cNvPr>
          <p:cNvSpPr>
            <a:spLocks noGrp="1"/>
          </p:cNvSpPr>
          <p:nvPr>
            <p:ph type="sldNum" sz="quarter" idx="12"/>
          </p:nvPr>
        </p:nvSpPr>
        <p:spPr/>
        <p:txBody>
          <a:bodyPr/>
          <a:lstStyle/>
          <a:p>
            <a:fld id="{2FE8697C-D1FD-459D-ACB5-E382E08FA6DA}" type="slidenum">
              <a:rPr lang="es-ES" smtClean="0"/>
              <a:t>4</a:t>
            </a:fld>
            <a:endParaRPr lang="es-ES"/>
          </a:p>
        </p:txBody>
      </p:sp>
      <p:sp>
        <p:nvSpPr>
          <p:cNvPr id="20" name="TextBox 19">
            <a:extLst>
              <a:ext uri="{FF2B5EF4-FFF2-40B4-BE49-F238E27FC236}">
                <a16:creationId xmlns:a16="http://schemas.microsoft.com/office/drawing/2014/main" id="{840AF4C5-3DAF-4024-B3D8-19A2B8578A84}"/>
              </a:ext>
            </a:extLst>
          </p:cNvPr>
          <p:cNvSpPr txBox="1"/>
          <p:nvPr/>
        </p:nvSpPr>
        <p:spPr>
          <a:xfrm>
            <a:off x="3068861" y="1040509"/>
            <a:ext cx="4309092" cy="2636106"/>
          </a:xfrm>
          <a:prstGeom prst="rect">
            <a:avLst/>
          </a:prstGeom>
          <a:noFill/>
        </p:spPr>
        <p:txBody>
          <a:bodyPr wrap="square" rtlCol="0">
            <a:spAutoFit/>
          </a:bodyPr>
          <a:lstStyle/>
          <a:p>
            <a:pPr>
              <a:lnSpc>
                <a:spcPct val="150000"/>
              </a:lnSpc>
            </a:pPr>
            <a:r>
              <a:rPr lang="es-ES" sz="1600" b="1" dirty="0" err="1">
                <a:latin typeface="Avenir Next LT Pro" panose="020B0504020202020204" pitchFamily="34" charset="0"/>
              </a:rPr>
              <a:t>What</a:t>
            </a:r>
            <a:r>
              <a:rPr lang="es-ES" sz="1600" b="1" dirty="0">
                <a:latin typeface="Avenir Next LT Pro" panose="020B0504020202020204" pitchFamily="34" charset="0"/>
              </a:rPr>
              <a:t> </a:t>
            </a:r>
            <a:r>
              <a:rPr lang="es-ES" sz="1600" b="1" dirty="0" err="1">
                <a:latin typeface="Avenir Next LT Pro" panose="020B0504020202020204" pitchFamily="34" charset="0"/>
              </a:rPr>
              <a:t>is</a:t>
            </a:r>
            <a:r>
              <a:rPr lang="es-ES" sz="1600" b="1" dirty="0">
                <a:latin typeface="Avenir Next LT Pro" panose="020B0504020202020204" pitchFamily="34" charset="0"/>
              </a:rPr>
              <a:t> DM? </a:t>
            </a:r>
          </a:p>
          <a:p>
            <a:pPr marL="285750" indent="-285750">
              <a:lnSpc>
                <a:spcPct val="150000"/>
              </a:lnSpc>
              <a:buFont typeface="Wingdings" panose="05000000000000000000" pitchFamily="2" charset="2"/>
              <a:buChar char="q"/>
            </a:pPr>
            <a:r>
              <a:rPr lang="en-US" sz="1600" dirty="0">
                <a:latin typeface="Avenir Next LT Pro" panose="020B0504020202020204" pitchFamily="34" charset="0"/>
              </a:rPr>
              <a:t>Massive particles.</a:t>
            </a:r>
          </a:p>
          <a:p>
            <a:pPr marL="285750" indent="-285750">
              <a:lnSpc>
                <a:spcPct val="150000"/>
              </a:lnSpc>
              <a:buFont typeface="Wingdings" panose="05000000000000000000" pitchFamily="2" charset="2"/>
              <a:buChar char="q"/>
            </a:pPr>
            <a:r>
              <a:rPr lang="en-US" sz="1600" dirty="0">
                <a:latin typeface="Avenir Next LT Pro" panose="020B0504020202020204" pitchFamily="34" charset="0"/>
              </a:rPr>
              <a:t>Non-baryonic.</a:t>
            </a:r>
          </a:p>
          <a:p>
            <a:pPr marL="285750" indent="-285750">
              <a:lnSpc>
                <a:spcPct val="150000"/>
              </a:lnSpc>
              <a:buFont typeface="Wingdings" panose="05000000000000000000" pitchFamily="2" charset="2"/>
              <a:buChar char="q"/>
            </a:pPr>
            <a:r>
              <a:rPr lang="en-US" sz="1600" dirty="0">
                <a:latin typeface="Avenir Next LT Pro" panose="020B0504020202020204" pitchFamily="34" charset="0"/>
              </a:rPr>
              <a:t>Without electromagnetic interaction or very weakly coupled to the photon.</a:t>
            </a:r>
          </a:p>
          <a:p>
            <a:pPr marL="285750" indent="-285750">
              <a:lnSpc>
                <a:spcPct val="150000"/>
              </a:lnSpc>
              <a:buFont typeface="Wingdings" panose="05000000000000000000" pitchFamily="2" charset="2"/>
              <a:buChar char="q"/>
            </a:pPr>
            <a:r>
              <a:rPr lang="en-US" sz="1600" dirty="0">
                <a:latin typeface="Avenir Next LT Pro" panose="020B0504020202020204" pitchFamily="34" charset="0"/>
              </a:rPr>
              <a:t>Weak self-interactions.</a:t>
            </a:r>
          </a:p>
          <a:p>
            <a:pPr marL="285750" indent="-285750">
              <a:lnSpc>
                <a:spcPct val="150000"/>
              </a:lnSpc>
              <a:buFont typeface="Wingdings" panose="05000000000000000000" pitchFamily="2" charset="2"/>
              <a:buChar char="q"/>
            </a:pPr>
            <a:r>
              <a:rPr lang="en-US" sz="1600" dirty="0">
                <a:latin typeface="Avenir Next LT Pro" panose="020B0504020202020204" pitchFamily="34" charset="0"/>
              </a:rPr>
              <a:t>Weak interactions with baryons.</a:t>
            </a:r>
          </a:p>
        </p:txBody>
      </p:sp>
      <p:sp>
        <p:nvSpPr>
          <p:cNvPr id="22" name="Left Brace 21">
            <a:extLst>
              <a:ext uri="{FF2B5EF4-FFF2-40B4-BE49-F238E27FC236}">
                <a16:creationId xmlns:a16="http://schemas.microsoft.com/office/drawing/2014/main" id="{C89A717B-176B-4581-B965-331D5143638A}"/>
              </a:ext>
            </a:extLst>
          </p:cNvPr>
          <p:cNvSpPr/>
          <p:nvPr/>
        </p:nvSpPr>
        <p:spPr>
          <a:xfrm rot="16200000">
            <a:off x="4967438" y="1630231"/>
            <a:ext cx="371395" cy="4309093"/>
          </a:xfrm>
          <a:prstGeom prst="leftBrace">
            <a:avLst>
              <a:gd name="adj1" fmla="val 0"/>
              <a:gd name="adj2" fmla="val 48336"/>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1" name="Connector: Curved 20">
            <a:extLst>
              <a:ext uri="{FF2B5EF4-FFF2-40B4-BE49-F238E27FC236}">
                <a16:creationId xmlns:a16="http://schemas.microsoft.com/office/drawing/2014/main" id="{90EE17B0-58AC-4A0E-A2D3-D2BB00741A2D}"/>
              </a:ext>
            </a:extLst>
          </p:cNvPr>
          <p:cNvCxnSpPr>
            <a:cxnSpLocks/>
            <a:stCxn id="8" idx="3"/>
            <a:endCxn id="13" idx="1"/>
          </p:cNvCxnSpPr>
          <p:nvPr/>
        </p:nvCxnSpPr>
        <p:spPr>
          <a:xfrm flipV="1">
            <a:off x="6092868" y="3800617"/>
            <a:ext cx="1439960" cy="346052"/>
          </a:xfrm>
          <a:prstGeom prst="curvedConnector3">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919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C94B8B3C-9346-4D4B-805D-1134D56A5BD4}"/>
              </a:ext>
            </a:extLst>
          </p:cNvPr>
          <p:cNvPicPr>
            <a:picLocks noChangeAspect="1"/>
          </p:cNvPicPr>
          <p:nvPr/>
        </p:nvPicPr>
        <p:blipFill>
          <a:blip r:embed="rId3"/>
          <a:stretch>
            <a:fillRect/>
          </a:stretch>
        </p:blipFill>
        <p:spPr>
          <a:xfrm>
            <a:off x="8424993" y="1120458"/>
            <a:ext cx="2594111" cy="2594111"/>
          </a:xfrm>
          <a:prstGeom prst="rect">
            <a:avLst/>
          </a:prstGeom>
        </p:spPr>
      </p:pic>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Dark</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Matter</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detection</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4" name="TextBox 3">
            <a:extLst>
              <a:ext uri="{FF2B5EF4-FFF2-40B4-BE49-F238E27FC236}">
                <a16:creationId xmlns:a16="http://schemas.microsoft.com/office/drawing/2014/main" id="{5782803E-3598-4DF8-AA0F-1D2FF49AF086}"/>
              </a:ext>
            </a:extLst>
          </p:cNvPr>
          <p:cNvSpPr txBox="1"/>
          <p:nvPr/>
        </p:nvSpPr>
        <p:spPr>
          <a:xfrm>
            <a:off x="4701674" y="1070393"/>
            <a:ext cx="4765437" cy="369332"/>
          </a:xfrm>
          <a:prstGeom prst="rect">
            <a:avLst/>
          </a:prstGeom>
          <a:noFill/>
        </p:spPr>
        <p:txBody>
          <a:bodyPr wrap="square" rtlCol="0">
            <a:spAutoFit/>
          </a:bodyPr>
          <a:lstStyle/>
          <a:p>
            <a:r>
              <a:rPr lang="es-ES" dirty="0" err="1">
                <a:latin typeface="Avenir Next LT Pro" panose="020B0504020202020204" pitchFamily="34" charset="0"/>
              </a:rPr>
              <a:t>Looking</a:t>
            </a:r>
            <a:r>
              <a:rPr lang="es-ES" dirty="0">
                <a:latin typeface="Avenir Next LT Pro" panose="020B0504020202020204" pitchFamily="34" charset="0"/>
              </a:rPr>
              <a:t> </a:t>
            </a:r>
            <a:r>
              <a:rPr lang="es-ES" dirty="0" err="1">
                <a:latin typeface="Avenir Next LT Pro" panose="020B0504020202020204" pitchFamily="34" charset="0"/>
              </a:rPr>
              <a:t>for</a:t>
            </a:r>
            <a:r>
              <a:rPr lang="es-ES" dirty="0">
                <a:latin typeface="Avenir Next LT Pro" panose="020B0504020202020204" pitchFamily="34" charset="0"/>
              </a:rPr>
              <a:t> </a:t>
            </a:r>
            <a:r>
              <a:rPr lang="es-ES" dirty="0" err="1">
                <a:latin typeface="Avenir Next LT Pro" panose="020B0504020202020204" pitchFamily="34" charset="0"/>
              </a:rPr>
              <a:t>Dark</a:t>
            </a:r>
            <a:r>
              <a:rPr lang="es-ES" dirty="0">
                <a:latin typeface="Avenir Next LT Pro" panose="020B0504020202020204" pitchFamily="34" charset="0"/>
              </a:rPr>
              <a:t> </a:t>
            </a:r>
            <a:r>
              <a:rPr lang="es-ES" dirty="0" err="1">
                <a:latin typeface="Avenir Next LT Pro" panose="020B0504020202020204" pitchFamily="34" charset="0"/>
              </a:rPr>
              <a:t>Matter</a:t>
            </a:r>
            <a:r>
              <a:rPr lang="es-ES" dirty="0">
                <a:latin typeface="Avenir Next LT Pro" panose="020B0504020202020204" pitchFamily="34" charset="0"/>
              </a:rPr>
              <a:t> </a:t>
            </a:r>
            <a:r>
              <a:rPr lang="es-ES" dirty="0" err="1">
                <a:latin typeface="Avenir Next LT Pro" panose="020B0504020202020204" pitchFamily="34" charset="0"/>
              </a:rPr>
              <a:t>production</a:t>
            </a:r>
            <a:r>
              <a:rPr lang="es-ES" dirty="0">
                <a:latin typeface="Avenir Next LT Pro" panose="020B0504020202020204" pitchFamily="34" charset="0"/>
              </a:rPr>
              <a:t> at LHC.</a:t>
            </a:r>
          </a:p>
        </p:txBody>
      </p:sp>
      <p:pic>
        <p:nvPicPr>
          <p:cNvPr id="58" name="Picture 57">
            <a:extLst>
              <a:ext uri="{FF2B5EF4-FFF2-40B4-BE49-F238E27FC236}">
                <a16:creationId xmlns:a16="http://schemas.microsoft.com/office/drawing/2014/main" id="{3601396D-A50F-4122-A29E-782A1BC59294}"/>
              </a:ext>
            </a:extLst>
          </p:cNvPr>
          <p:cNvPicPr>
            <a:picLocks noChangeAspect="1"/>
          </p:cNvPicPr>
          <p:nvPr/>
        </p:nvPicPr>
        <p:blipFill>
          <a:blip r:embed="rId4"/>
          <a:stretch>
            <a:fillRect/>
          </a:stretch>
        </p:blipFill>
        <p:spPr>
          <a:xfrm>
            <a:off x="4956249" y="1308002"/>
            <a:ext cx="3356499" cy="2363986"/>
          </a:xfrm>
          <a:prstGeom prst="rect">
            <a:avLst/>
          </a:prstGeom>
        </p:spPr>
      </p:pic>
      <p:sp>
        <p:nvSpPr>
          <p:cNvPr id="62" name="Rectangle 61">
            <a:extLst>
              <a:ext uri="{FF2B5EF4-FFF2-40B4-BE49-F238E27FC236}">
                <a16:creationId xmlns:a16="http://schemas.microsoft.com/office/drawing/2014/main" id="{A0DEB53D-26B2-4CA7-B34C-F6DA30BEE6DE}"/>
              </a:ext>
            </a:extLst>
          </p:cNvPr>
          <p:cNvSpPr/>
          <p:nvPr/>
        </p:nvSpPr>
        <p:spPr>
          <a:xfrm>
            <a:off x="4584876" y="997656"/>
            <a:ext cx="6621006" cy="2711695"/>
          </a:xfrm>
          <a:custGeom>
            <a:avLst/>
            <a:gdLst>
              <a:gd name="connsiteX0" fmla="*/ 0 w 6621006"/>
              <a:gd name="connsiteY0" fmla="*/ 0 h 2711695"/>
              <a:gd name="connsiteX1" fmla="*/ 662101 w 6621006"/>
              <a:gd name="connsiteY1" fmla="*/ 0 h 2711695"/>
              <a:gd name="connsiteX2" fmla="*/ 1390411 w 6621006"/>
              <a:gd name="connsiteY2" fmla="*/ 0 h 2711695"/>
              <a:gd name="connsiteX3" fmla="*/ 1986302 w 6621006"/>
              <a:gd name="connsiteY3" fmla="*/ 0 h 2711695"/>
              <a:gd name="connsiteX4" fmla="*/ 2582192 w 6621006"/>
              <a:gd name="connsiteY4" fmla="*/ 0 h 2711695"/>
              <a:gd name="connsiteX5" fmla="*/ 3045663 w 6621006"/>
              <a:gd name="connsiteY5" fmla="*/ 0 h 2711695"/>
              <a:gd name="connsiteX6" fmla="*/ 3575343 w 6621006"/>
              <a:gd name="connsiteY6" fmla="*/ 0 h 2711695"/>
              <a:gd name="connsiteX7" fmla="*/ 4105024 w 6621006"/>
              <a:gd name="connsiteY7" fmla="*/ 0 h 2711695"/>
              <a:gd name="connsiteX8" fmla="*/ 4767124 w 6621006"/>
              <a:gd name="connsiteY8" fmla="*/ 0 h 2711695"/>
              <a:gd name="connsiteX9" fmla="*/ 5495435 w 6621006"/>
              <a:gd name="connsiteY9" fmla="*/ 0 h 2711695"/>
              <a:gd name="connsiteX10" fmla="*/ 5958905 w 6621006"/>
              <a:gd name="connsiteY10" fmla="*/ 0 h 2711695"/>
              <a:gd name="connsiteX11" fmla="*/ 6621006 w 6621006"/>
              <a:gd name="connsiteY11" fmla="*/ 0 h 2711695"/>
              <a:gd name="connsiteX12" fmla="*/ 6621006 w 6621006"/>
              <a:gd name="connsiteY12" fmla="*/ 705041 h 2711695"/>
              <a:gd name="connsiteX13" fmla="*/ 6621006 w 6621006"/>
              <a:gd name="connsiteY13" fmla="*/ 1355848 h 2711695"/>
              <a:gd name="connsiteX14" fmla="*/ 6621006 w 6621006"/>
              <a:gd name="connsiteY14" fmla="*/ 2088005 h 2711695"/>
              <a:gd name="connsiteX15" fmla="*/ 6621006 w 6621006"/>
              <a:gd name="connsiteY15" fmla="*/ 2711695 h 2711695"/>
              <a:gd name="connsiteX16" fmla="*/ 5958905 w 6621006"/>
              <a:gd name="connsiteY16" fmla="*/ 2711695 h 2711695"/>
              <a:gd name="connsiteX17" fmla="*/ 5230595 w 6621006"/>
              <a:gd name="connsiteY17" fmla="*/ 2711695 h 2711695"/>
              <a:gd name="connsiteX18" fmla="*/ 4436074 w 6621006"/>
              <a:gd name="connsiteY18" fmla="*/ 2711695 h 2711695"/>
              <a:gd name="connsiteX19" fmla="*/ 3707763 w 6621006"/>
              <a:gd name="connsiteY19" fmla="*/ 2711695 h 2711695"/>
              <a:gd name="connsiteX20" fmla="*/ 2979453 w 6621006"/>
              <a:gd name="connsiteY20" fmla="*/ 2711695 h 2711695"/>
              <a:gd name="connsiteX21" fmla="*/ 2184932 w 6621006"/>
              <a:gd name="connsiteY21" fmla="*/ 2711695 h 2711695"/>
              <a:gd name="connsiteX22" fmla="*/ 1390411 w 6621006"/>
              <a:gd name="connsiteY22" fmla="*/ 2711695 h 2711695"/>
              <a:gd name="connsiteX23" fmla="*/ 926941 w 6621006"/>
              <a:gd name="connsiteY23" fmla="*/ 2711695 h 2711695"/>
              <a:gd name="connsiteX24" fmla="*/ 0 w 6621006"/>
              <a:gd name="connsiteY24" fmla="*/ 2711695 h 2711695"/>
              <a:gd name="connsiteX25" fmla="*/ 0 w 6621006"/>
              <a:gd name="connsiteY25" fmla="*/ 1979537 h 2711695"/>
              <a:gd name="connsiteX26" fmla="*/ 0 w 6621006"/>
              <a:gd name="connsiteY26" fmla="*/ 1382964 h 2711695"/>
              <a:gd name="connsiteX27" fmla="*/ 0 w 6621006"/>
              <a:gd name="connsiteY27" fmla="*/ 732158 h 2711695"/>
              <a:gd name="connsiteX28" fmla="*/ 0 w 6621006"/>
              <a:gd name="connsiteY28" fmla="*/ 0 h 271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21006" h="2711695" extrusionOk="0">
                <a:moveTo>
                  <a:pt x="0" y="0"/>
                </a:moveTo>
                <a:cubicBezTo>
                  <a:pt x="196013" y="-6602"/>
                  <a:pt x="381667" y="4442"/>
                  <a:pt x="662101" y="0"/>
                </a:cubicBezTo>
                <a:cubicBezTo>
                  <a:pt x="942535" y="-4442"/>
                  <a:pt x="1128350" y="21609"/>
                  <a:pt x="1390411" y="0"/>
                </a:cubicBezTo>
                <a:cubicBezTo>
                  <a:pt x="1652472" y="-21609"/>
                  <a:pt x="1808386" y="10630"/>
                  <a:pt x="1986302" y="0"/>
                </a:cubicBezTo>
                <a:cubicBezTo>
                  <a:pt x="2164218" y="-10630"/>
                  <a:pt x="2303352" y="-14411"/>
                  <a:pt x="2582192" y="0"/>
                </a:cubicBezTo>
                <a:cubicBezTo>
                  <a:pt x="2861032" y="14411"/>
                  <a:pt x="2851181" y="-14599"/>
                  <a:pt x="3045663" y="0"/>
                </a:cubicBezTo>
                <a:cubicBezTo>
                  <a:pt x="3240145" y="14599"/>
                  <a:pt x="3427708" y="-9479"/>
                  <a:pt x="3575343" y="0"/>
                </a:cubicBezTo>
                <a:cubicBezTo>
                  <a:pt x="3722978" y="9479"/>
                  <a:pt x="3959797" y="2416"/>
                  <a:pt x="4105024" y="0"/>
                </a:cubicBezTo>
                <a:cubicBezTo>
                  <a:pt x="4250251" y="-2416"/>
                  <a:pt x="4629692" y="21267"/>
                  <a:pt x="4767124" y="0"/>
                </a:cubicBezTo>
                <a:cubicBezTo>
                  <a:pt x="4904556" y="-21267"/>
                  <a:pt x="5162047" y="31135"/>
                  <a:pt x="5495435" y="0"/>
                </a:cubicBezTo>
                <a:cubicBezTo>
                  <a:pt x="5828823" y="-31135"/>
                  <a:pt x="5735927" y="-14178"/>
                  <a:pt x="5958905" y="0"/>
                </a:cubicBezTo>
                <a:cubicBezTo>
                  <a:pt x="6181883" y="14178"/>
                  <a:pt x="6476617" y="-24137"/>
                  <a:pt x="6621006" y="0"/>
                </a:cubicBezTo>
                <a:cubicBezTo>
                  <a:pt x="6633325" y="166503"/>
                  <a:pt x="6639503" y="397026"/>
                  <a:pt x="6621006" y="705041"/>
                </a:cubicBezTo>
                <a:cubicBezTo>
                  <a:pt x="6602509" y="1013056"/>
                  <a:pt x="6627428" y="1037010"/>
                  <a:pt x="6621006" y="1355848"/>
                </a:cubicBezTo>
                <a:cubicBezTo>
                  <a:pt x="6614584" y="1674686"/>
                  <a:pt x="6624835" y="1810173"/>
                  <a:pt x="6621006" y="2088005"/>
                </a:cubicBezTo>
                <a:cubicBezTo>
                  <a:pt x="6617177" y="2365837"/>
                  <a:pt x="6633510" y="2459214"/>
                  <a:pt x="6621006" y="2711695"/>
                </a:cubicBezTo>
                <a:cubicBezTo>
                  <a:pt x="6362962" y="2714171"/>
                  <a:pt x="6248465" y="2737978"/>
                  <a:pt x="5958905" y="2711695"/>
                </a:cubicBezTo>
                <a:cubicBezTo>
                  <a:pt x="5669345" y="2685412"/>
                  <a:pt x="5477064" y="2734318"/>
                  <a:pt x="5230595" y="2711695"/>
                </a:cubicBezTo>
                <a:cubicBezTo>
                  <a:pt x="4984126" y="2689073"/>
                  <a:pt x="4791502" y="2685717"/>
                  <a:pt x="4436074" y="2711695"/>
                </a:cubicBezTo>
                <a:cubicBezTo>
                  <a:pt x="4080646" y="2737673"/>
                  <a:pt x="3912968" y="2708380"/>
                  <a:pt x="3707763" y="2711695"/>
                </a:cubicBezTo>
                <a:cubicBezTo>
                  <a:pt x="3502558" y="2715010"/>
                  <a:pt x="3160378" y="2717868"/>
                  <a:pt x="2979453" y="2711695"/>
                </a:cubicBezTo>
                <a:cubicBezTo>
                  <a:pt x="2798528" y="2705523"/>
                  <a:pt x="2532739" y="2716812"/>
                  <a:pt x="2184932" y="2711695"/>
                </a:cubicBezTo>
                <a:cubicBezTo>
                  <a:pt x="1837125" y="2706578"/>
                  <a:pt x="1772499" y="2729442"/>
                  <a:pt x="1390411" y="2711695"/>
                </a:cubicBezTo>
                <a:cubicBezTo>
                  <a:pt x="1008323" y="2693948"/>
                  <a:pt x="1062525" y="2728046"/>
                  <a:pt x="926941" y="2711695"/>
                </a:cubicBezTo>
                <a:cubicBezTo>
                  <a:pt x="791357" y="2695345"/>
                  <a:pt x="434324" y="2670812"/>
                  <a:pt x="0" y="2711695"/>
                </a:cubicBezTo>
                <a:cubicBezTo>
                  <a:pt x="3648" y="2488623"/>
                  <a:pt x="7210" y="2326462"/>
                  <a:pt x="0" y="1979537"/>
                </a:cubicBezTo>
                <a:cubicBezTo>
                  <a:pt x="-7210" y="1632612"/>
                  <a:pt x="9354" y="1557112"/>
                  <a:pt x="0" y="1382964"/>
                </a:cubicBezTo>
                <a:cubicBezTo>
                  <a:pt x="-9354" y="1208816"/>
                  <a:pt x="-427" y="944758"/>
                  <a:pt x="0" y="732158"/>
                </a:cubicBezTo>
                <a:cubicBezTo>
                  <a:pt x="427" y="519558"/>
                  <a:pt x="-3935" y="331067"/>
                  <a:pt x="0" y="0"/>
                </a:cubicBezTo>
                <a:close/>
              </a:path>
            </a:pathLst>
          </a:custGeom>
          <a:noFill/>
          <a:ln w="28575">
            <a:solidFill>
              <a:srgbClr val="C00000"/>
            </a:solidFill>
            <a:extLst>
              <a:ext uri="{C807C97D-BFC1-408E-A445-0C87EB9F89A2}">
                <ask:lineSketchStyleProps xmlns:ask="http://schemas.microsoft.com/office/drawing/2018/sketchyshapes" sd="176113037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3" name="Picture 62">
            <a:extLst>
              <a:ext uri="{FF2B5EF4-FFF2-40B4-BE49-F238E27FC236}">
                <a16:creationId xmlns:a16="http://schemas.microsoft.com/office/drawing/2014/main" id="{954CA3A6-471C-4C2B-9BC1-0566D28970E2}"/>
              </a:ext>
            </a:extLst>
          </p:cNvPr>
          <p:cNvPicPr>
            <a:picLocks noChangeAspect="1"/>
          </p:cNvPicPr>
          <p:nvPr/>
        </p:nvPicPr>
        <p:blipFill>
          <a:blip r:embed="rId5"/>
          <a:stretch>
            <a:fillRect/>
          </a:stretch>
        </p:blipFill>
        <p:spPr>
          <a:xfrm>
            <a:off x="185412" y="934723"/>
            <a:ext cx="3050824" cy="3044969"/>
          </a:xfrm>
          <a:prstGeom prst="rect">
            <a:avLst/>
          </a:prstGeom>
        </p:spPr>
      </p:pic>
      <p:cxnSp>
        <p:nvCxnSpPr>
          <p:cNvPr id="64" name="Connector: Curved 63">
            <a:extLst>
              <a:ext uri="{FF2B5EF4-FFF2-40B4-BE49-F238E27FC236}">
                <a16:creationId xmlns:a16="http://schemas.microsoft.com/office/drawing/2014/main" id="{72A4CF14-B502-4DAF-AE88-6B1680B4D5FB}"/>
              </a:ext>
            </a:extLst>
          </p:cNvPr>
          <p:cNvCxnSpPr>
            <a:cxnSpLocks/>
            <a:endCxn id="62" idx="1"/>
          </p:cNvCxnSpPr>
          <p:nvPr/>
        </p:nvCxnSpPr>
        <p:spPr>
          <a:xfrm>
            <a:off x="2381061" y="1187850"/>
            <a:ext cx="2203815" cy="1165654"/>
          </a:xfrm>
          <a:prstGeom prst="curvedConnector3">
            <a:avLst>
              <a:gd name="adj1" fmla="val 50000"/>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0AAA1998-9A38-47ED-91C5-E59FF75D5870}"/>
              </a:ext>
            </a:extLst>
          </p:cNvPr>
          <p:cNvSpPr txBox="1"/>
          <p:nvPr/>
        </p:nvSpPr>
        <p:spPr>
          <a:xfrm>
            <a:off x="410317" y="4077408"/>
            <a:ext cx="2729909" cy="2031325"/>
          </a:xfrm>
          <a:prstGeom prst="rect">
            <a:avLst/>
          </a:prstGeom>
          <a:noFill/>
        </p:spPr>
        <p:txBody>
          <a:bodyPr wrap="square" rtlCol="0">
            <a:spAutoFit/>
          </a:bodyPr>
          <a:lstStyle/>
          <a:p>
            <a:r>
              <a:rPr lang="es-ES" dirty="0" err="1">
                <a:latin typeface="Avenir Next LT Pro" panose="020B0504020202020204" pitchFamily="34" charset="0"/>
              </a:rPr>
              <a:t>Aiming</a:t>
            </a:r>
            <a:r>
              <a:rPr lang="es-ES" dirty="0">
                <a:latin typeface="Avenir Next LT Pro" panose="020B0504020202020204" pitchFamily="34" charset="0"/>
              </a:rPr>
              <a:t> </a:t>
            </a:r>
            <a:r>
              <a:rPr lang="es-ES" dirty="0" err="1">
                <a:latin typeface="Avenir Next LT Pro" panose="020B0504020202020204" pitchFamily="34" charset="0"/>
              </a:rPr>
              <a:t>to</a:t>
            </a:r>
            <a:r>
              <a:rPr lang="es-ES" dirty="0">
                <a:latin typeface="Avenir Next LT Pro" panose="020B0504020202020204" pitchFamily="34" charset="0"/>
              </a:rPr>
              <a:t> </a:t>
            </a:r>
            <a:r>
              <a:rPr lang="es-ES" dirty="0" err="1">
                <a:latin typeface="Avenir Next LT Pro" panose="020B0504020202020204" pitchFamily="34" charset="0"/>
              </a:rPr>
              <a:t>detect</a:t>
            </a:r>
            <a:r>
              <a:rPr lang="es-ES" dirty="0">
                <a:latin typeface="Avenir Next LT Pro" panose="020B0504020202020204" pitchFamily="34" charset="0"/>
              </a:rPr>
              <a:t> SM </a:t>
            </a:r>
            <a:r>
              <a:rPr lang="es-ES" dirty="0" err="1">
                <a:latin typeface="Avenir Next LT Pro" panose="020B0504020202020204" pitchFamily="34" charset="0"/>
              </a:rPr>
              <a:t>particles</a:t>
            </a:r>
            <a:r>
              <a:rPr lang="es-ES" dirty="0">
                <a:latin typeface="Avenir Next LT Pro" panose="020B0504020202020204" pitchFamily="34" charset="0"/>
              </a:rPr>
              <a:t> </a:t>
            </a:r>
            <a:r>
              <a:rPr lang="es-ES" dirty="0" err="1">
                <a:latin typeface="Avenir Next LT Pro" panose="020B0504020202020204" pitchFamily="34" charset="0"/>
              </a:rPr>
              <a:t>produced</a:t>
            </a:r>
            <a:r>
              <a:rPr lang="es-ES" dirty="0">
                <a:latin typeface="Avenir Next LT Pro" panose="020B0504020202020204" pitchFamily="34" charset="0"/>
              </a:rPr>
              <a:t> </a:t>
            </a:r>
            <a:r>
              <a:rPr lang="es-ES" dirty="0" err="1">
                <a:latin typeface="Avenir Next LT Pro" panose="020B0504020202020204" pitchFamily="34" charset="0"/>
              </a:rPr>
              <a:t>by</a:t>
            </a:r>
            <a:r>
              <a:rPr lang="es-ES" dirty="0">
                <a:latin typeface="Avenir Next LT Pro" panose="020B0504020202020204" pitchFamily="34" charset="0"/>
              </a:rPr>
              <a:t> </a:t>
            </a:r>
            <a:r>
              <a:rPr lang="es-ES" dirty="0" err="1">
                <a:latin typeface="Avenir Next LT Pro" panose="020B0504020202020204" pitchFamily="34" charset="0"/>
              </a:rPr>
              <a:t>the</a:t>
            </a:r>
            <a:r>
              <a:rPr lang="es-ES" dirty="0">
                <a:latin typeface="Avenir Next LT Pro" panose="020B0504020202020204" pitchFamily="34" charset="0"/>
              </a:rPr>
              <a:t> </a:t>
            </a:r>
            <a:r>
              <a:rPr lang="es-ES" dirty="0" err="1">
                <a:latin typeface="Avenir Next LT Pro" panose="020B0504020202020204" pitchFamily="34" charset="0"/>
              </a:rPr>
              <a:t>annihilation</a:t>
            </a:r>
            <a:r>
              <a:rPr lang="es-ES" dirty="0">
                <a:latin typeface="Avenir Next LT Pro" panose="020B0504020202020204" pitchFamily="34" charset="0"/>
              </a:rPr>
              <a:t>/</a:t>
            </a:r>
            <a:r>
              <a:rPr lang="es-ES" dirty="0" err="1">
                <a:latin typeface="Avenir Next LT Pro" panose="020B0504020202020204" pitchFamily="34" charset="0"/>
              </a:rPr>
              <a:t>decay</a:t>
            </a:r>
            <a:r>
              <a:rPr lang="es-ES" dirty="0">
                <a:latin typeface="Avenir Next LT Pro" panose="020B0504020202020204" pitchFamily="34" charset="0"/>
              </a:rPr>
              <a:t> </a:t>
            </a:r>
            <a:r>
              <a:rPr lang="es-ES" dirty="0" err="1">
                <a:latin typeface="Avenir Next LT Pro" panose="020B0504020202020204" pitchFamily="34" charset="0"/>
              </a:rPr>
              <a:t>of</a:t>
            </a:r>
            <a:r>
              <a:rPr lang="es-ES" dirty="0">
                <a:latin typeface="Avenir Next LT Pro" panose="020B0504020202020204" pitchFamily="34" charset="0"/>
              </a:rPr>
              <a:t> DM </a:t>
            </a:r>
            <a:r>
              <a:rPr lang="es-ES" dirty="0" err="1">
                <a:latin typeface="Avenir Next LT Pro" panose="020B0504020202020204" pitchFamily="34" charset="0"/>
              </a:rPr>
              <a:t>particles</a:t>
            </a:r>
            <a:r>
              <a:rPr lang="es-ES" dirty="0">
                <a:latin typeface="Avenir Next LT Pro" panose="020B0504020202020204" pitchFamily="34" charset="0"/>
              </a:rPr>
              <a:t>.</a:t>
            </a:r>
          </a:p>
          <a:p>
            <a:endParaRPr lang="es-ES" dirty="0">
              <a:latin typeface="Avenir Next LT Pro" panose="020B0504020202020204" pitchFamily="34" charset="0"/>
            </a:endParaRPr>
          </a:p>
          <a:p>
            <a:r>
              <a:rPr lang="es-ES" dirty="0" err="1">
                <a:latin typeface="Avenir Next LT Pro" panose="020B0504020202020204" pitchFamily="34" charset="0"/>
              </a:rPr>
              <a:t>For</a:t>
            </a:r>
            <a:r>
              <a:rPr lang="es-ES" dirty="0">
                <a:latin typeface="Avenir Next LT Pro" panose="020B0504020202020204" pitchFamily="34" charset="0"/>
              </a:rPr>
              <a:t> </a:t>
            </a:r>
            <a:r>
              <a:rPr lang="es-ES" dirty="0" err="1">
                <a:latin typeface="Avenir Next LT Pro" panose="020B0504020202020204" pitchFamily="34" charset="0"/>
              </a:rPr>
              <a:t>example</a:t>
            </a:r>
            <a:r>
              <a:rPr lang="es-ES" dirty="0">
                <a:latin typeface="Avenir Next LT Pro" panose="020B0504020202020204" pitchFamily="34" charset="0"/>
              </a:rPr>
              <a:t>: neutrino </a:t>
            </a:r>
            <a:r>
              <a:rPr lang="es-ES" dirty="0" err="1">
                <a:latin typeface="Avenir Next LT Pro" panose="020B0504020202020204" pitchFamily="34" charset="0"/>
              </a:rPr>
              <a:t>telescopes</a:t>
            </a:r>
            <a:r>
              <a:rPr lang="es-ES" dirty="0">
                <a:latin typeface="Avenir Next LT Pro" panose="020B0504020202020204" pitchFamily="34" charset="0"/>
              </a:rPr>
              <a:t>.</a:t>
            </a:r>
          </a:p>
        </p:txBody>
      </p:sp>
      <p:pic>
        <p:nvPicPr>
          <p:cNvPr id="76" name="Picture 75">
            <a:extLst>
              <a:ext uri="{FF2B5EF4-FFF2-40B4-BE49-F238E27FC236}">
                <a16:creationId xmlns:a16="http://schemas.microsoft.com/office/drawing/2014/main" id="{B3180B3D-5A21-4915-A074-F669BFD6DC36}"/>
              </a:ext>
            </a:extLst>
          </p:cNvPr>
          <p:cNvPicPr>
            <a:picLocks noChangeAspect="1"/>
          </p:cNvPicPr>
          <p:nvPr/>
        </p:nvPicPr>
        <p:blipFill>
          <a:blip r:embed="rId6"/>
          <a:stretch>
            <a:fillRect/>
          </a:stretch>
        </p:blipFill>
        <p:spPr>
          <a:xfrm>
            <a:off x="3140225" y="4077408"/>
            <a:ext cx="3303075" cy="2477306"/>
          </a:xfrm>
          <a:prstGeom prst="rect">
            <a:avLst/>
          </a:prstGeom>
        </p:spPr>
      </p:pic>
      <p:sp>
        <p:nvSpPr>
          <p:cNvPr id="79" name="TextBox 78">
            <a:extLst>
              <a:ext uri="{FF2B5EF4-FFF2-40B4-BE49-F238E27FC236}">
                <a16:creationId xmlns:a16="http://schemas.microsoft.com/office/drawing/2014/main" id="{0AD640C1-DC76-48FE-947C-74A47A689930}"/>
              </a:ext>
            </a:extLst>
          </p:cNvPr>
          <p:cNvSpPr txBox="1"/>
          <p:nvPr/>
        </p:nvSpPr>
        <p:spPr>
          <a:xfrm>
            <a:off x="3183041" y="4118358"/>
            <a:ext cx="3217444" cy="523220"/>
          </a:xfrm>
          <a:prstGeom prst="rect">
            <a:avLst/>
          </a:prstGeom>
          <a:solidFill>
            <a:schemeClr val="bg1"/>
          </a:solidFill>
        </p:spPr>
        <p:txBody>
          <a:bodyPr wrap="square" rtlCol="0">
            <a:spAutoFit/>
          </a:bodyPr>
          <a:lstStyle/>
          <a:p>
            <a:r>
              <a:rPr lang="es-ES" sz="1400" dirty="0">
                <a:latin typeface="Avenir Next LT Pro" panose="020B0504020202020204" pitchFamily="34" charset="0"/>
              </a:rPr>
              <a:t>ANTARES: </a:t>
            </a:r>
            <a:r>
              <a:rPr lang="el-GR" sz="1400" dirty="0">
                <a:latin typeface="Avenir Next LT Pro" panose="020B0504020202020204" pitchFamily="34" charset="0"/>
              </a:rPr>
              <a:t>ν</a:t>
            </a:r>
            <a:r>
              <a:rPr lang="es-ES" sz="1400" dirty="0">
                <a:latin typeface="Avenir Next LT Pro" panose="020B0504020202020204" pitchFamily="34" charset="0"/>
              </a:rPr>
              <a:t> </a:t>
            </a:r>
            <a:r>
              <a:rPr lang="es-ES" sz="1400" dirty="0" err="1">
                <a:latin typeface="Avenir Next LT Pro" panose="020B0504020202020204" pitchFamily="34" charset="0"/>
              </a:rPr>
              <a:t>telescope</a:t>
            </a:r>
            <a:r>
              <a:rPr lang="es-ES" sz="1400" dirty="0">
                <a:latin typeface="Avenir Next LT Pro" panose="020B0504020202020204" pitchFamily="34" charset="0"/>
              </a:rPr>
              <a:t> placed at </a:t>
            </a:r>
            <a:r>
              <a:rPr lang="es-ES" sz="1400" dirty="0" err="1">
                <a:latin typeface="Avenir Next LT Pro" panose="020B0504020202020204" pitchFamily="34" charset="0"/>
              </a:rPr>
              <a:t>the</a:t>
            </a:r>
            <a:r>
              <a:rPr lang="es-ES" sz="1400" dirty="0">
                <a:latin typeface="Avenir Next LT Pro" panose="020B0504020202020204" pitchFamily="34" charset="0"/>
              </a:rPr>
              <a:t> bottom </a:t>
            </a:r>
            <a:r>
              <a:rPr lang="es-ES" sz="1400" dirty="0" err="1">
                <a:latin typeface="Avenir Next LT Pro" panose="020B0504020202020204" pitchFamily="34" charset="0"/>
              </a:rPr>
              <a:t>of</a:t>
            </a:r>
            <a:r>
              <a:rPr lang="es-ES" sz="1400" dirty="0">
                <a:latin typeface="Avenir Next LT Pro" panose="020B0504020202020204" pitchFamily="34" charset="0"/>
              </a:rPr>
              <a:t> </a:t>
            </a:r>
            <a:r>
              <a:rPr lang="es-ES" sz="1400" dirty="0" err="1">
                <a:latin typeface="Avenir Next LT Pro" panose="020B0504020202020204" pitchFamily="34" charset="0"/>
              </a:rPr>
              <a:t>the</a:t>
            </a:r>
            <a:r>
              <a:rPr lang="es-ES" sz="1400" dirty="0">
                <a:latin typeface="Avenir Next LT Pro" panose="020B0504020202020204" pitchFamily="34" charset="0"/>
              </a:rPr>
              <a:t> </a:t>
            </a:r>
            <a:r>
              <a:rPr lang="es-ES" sz="1400" dirty="0" err="1">
                <a:latin typeface="Avenir Next LT Pro" panose="020B0504020202020204" pitchFamily="34" charset="0"/>
              </a:rPr>
              <a:t>Mediterranean</a:t>
            </a:r>
            <a:r>
              <a:rPr lang="es-ES" sz="1400" dirty="0">
                <a:latin typeface="Avenir Next LT Pro" panose="020B0504020202020204" pitchFamily="34" charset="0"/>
              </a:rPr>
              <a:t> sea.</a:t>
            </a:r>
          </a:p>
        </p:txBody>
      </p:sp>
      <p:pic>
        <p:nvPicPr>
          <p:cNvPr id="1028" name="Picture 4" descr="Studies of a full-scale mechanical prototype line for the ANTARES neutrino  telescope and tests of a prototype instrument for deep-sea acoustic  measurements - ScienceDirect">
            <a:extLst>
              <a:ext uri="{FF2B5EF4-FFF2-40B4-BE49-F238E27FC236}">
                <a16:creationId xmlns:a16="http://schemas.microsoft.com/office/drawing/2014/main" id="{35B4335F-3106-40FF-80C5-B9724035E98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130"/>
          <a:stretch/>
        </p:blipFill>
        <p:spPr bwMode="auto">
          <a:xfrm>
            <a:off x="6486115" y="4064272"/>
            <a:ext cx="1535292" cy="2490442"/>
          </a:xfrm>
          <a:prstGeom prst="rect">
            <a:avLst/>
          </a:prstGeom>
          <a:noFill/>
          <a:extLst>
            <a:ext uri="{909E8E84-426E-40DD-AFC4-6F175D3DCCD1}">
              <a14:hiddenFill xmlns:a14="http://schemas.microsoft.com/office/drawing/2010/main">
                <a:solidFill>
                  <a:srgbClr val="FFFFFF"/>
                </a:solidFill>
              </a14:hiddenFill>
            </a:ext>
          </a:extLst>
        </p:spPr>
      </p:pic>
      <p:sp>
        <p:nvSpPr>
          <p:cNvPr id="80" name="Oval 79">
            <a:extLst>
              <a:ext uri="{FF2B5EF4-FFF2-40B4-BE49-F238E27FC236}">
                <a16:creationId xmlns:a16="http://schemas.microsoft.com/office/drawing/2014/main" id="{9851670D-CCD6-478A-824C-8C7521ECB084}"/>
              </a:ext>
            </a:extLst>
          </p:cNvPr>
          <p:cNvSpPr/>
          <p:nvPr/>
        </p:nvSpPr>
        <p:spPr>
          <a:xfrm>
            <a:off x="5025800" y="4884142"/>
            <a:ext cx="262550" cy="250987"/>
          </a:xfrm>
          <a:prstGeom prst="ellipse">
            <a:avLst/>
          </a:prstGeom>
          <a:noFill/>
          <a:ln w="28575">
            <a:solidFill>
              <a:srgbClr val="FB6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2" name="Straight Arrow Connector 81">
            <a:extLst>
              <a:ext uri="{FF2B5EF4-FFF2-40B4-BE49-F238E27FC236}">
                <a16:creationId xmlns:a16="http://schemas.microsoft.com/office/drawing/2014/main" id="{4E2DB1E2-8ABB-4475-A50B-B9F7E3E608D1}"/>
              </a:ext>
            </a:extLst>
          </p:cNvPr>
          <p:cNvCxnSpPr>
            <a:cxnSpLocks/>
            <a:stCxn id="80" idx="6"/>
          </p:cNvCxnSpPr>
          <p:nvPr/>
        </p:nvCxnSpPr>
        <p:spPr>
          <a:xfrm flipV="1">
            <a:off x="5288350" y="5009635"/>
            <a:ext cx="1209883" cy="1"/>
          </a:xfrm>
          <a:prstGeom prst="straightConnector1">
            <a:avLst/>
          </a:prstGeom>
          <a:ln w="38100">
            <a:solidFill>
              <a:srgbClr val="FB6EA6"/>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70400876-D18E-4CF1-A00D-19491DB63029}"/>
              </a:ext>
            </a:extLst>
          </p:cNvPr>
          <p:cNvSpPr/>
          <p:nvPr/>
        </p:nvSpPr>
        <p:spPr>
          <a:xfrm>
            <a:off x="356528" y="3966673"/>
            <a:ext cx="7774460" cy="2679219"/>
          </a:xfrm>
          <a:custGeom>
            <a:avLst/>
            <a:gdLst>
              <a:gd name="connsiteX0" fmla="*/ 0 w 7774460"/>
              <a:gd name="connsiteY0" fmla="*/ 0 h 2679219"/>
              <a:gd name="connsiteX1" fmla="*/ 647872 w 7774460"/>
              <a:gd name="connsiteY1" fmla="*/ 0 h 2679219"/>
              <a:gd name="connsiteX2" fmla="*/ 1373488 w 7774460"/>
              <a:gd name="connsiteY2" fmla="*/ 0 h 2679219"/>
              <a:gd name="connsiteX3" fmla="*/ 1943615 w 7774460"/>
              <a:gd name="connsiteY3" fmla="*/ 0 h 2679219"/>
              <a:gd name="connsiteX4" fmla="*/ 2513742 w 7774460"/>
              <a:gd name="connsiteY4" fmla="*/ 0 h 2679219"/>
              <a:gd name="connsiteX5" fmla="*/ 2928380 w 7774460"/>
              <a:gd name="connsiteY5" fmla="*/ 0 h 2679219"/>
              <a:gd name="connsiteX6" fmla="*/ 3420762 w 7774460"/>
              <a:gd name="connsiteY6" fmla="*/ 0 h 2679219"/>
              <a:gd name="connsiteX7" fmla="*/ 3913145 w 7774460"/>
              <a:gd name="connsiteY7" fmla="*/ 0 h 2679219"/>
              <a:gd name="connsiteX8" fmla="*/ 4561017 w 7774460"/>
              <a:gd name="connsiteY8" fmla="*/ 0 h 2679219"/>
              <a:gd name="connsiteX9" fmla="*/ 5286633 w 7774460"/>
              <a:gd name="connsiteY9" fmla="*/ 0 h 2679219"/>
              <a:gd name="connsiteX10" fmla="*/ 5701271 w 7774460"/>
              <a:gd name="connsiteY10" fmla="*/ 0 h 2679219"/>
              <a:gd name="connsiteX11" fmla="*/ 6115909 w 7774460"/>
              <a:gd name="connsiteY11" fmla="*/ 0 h 2679219"/>
              <a:gd name="connsiteX12" fmla="*/ 6841525 w 7774460"/>
              <a:gd name="connsiteY12" fmla="*/ 0 h 2679219"/>
              <a:gd name="connsiteX13" fmla="*/ 7774460 w 7774460"/>
              <a:gd name="connsiteY13" fmla="*/ 0 h 2679219"/>
              <a:gd name="connsiteX14" fmla="*/ 7774460 w 7774460"/>
              <a:gd name="connsiteY14" fmla="*/ 616220 h 2679219"/>
              <a:gd name="connsiteX15" fmla="*/ 7774460 w 7774460"/>
              <a:gd name="connsiteY15" fmla="*/ 1205649 h 2679219"/>
              <a:gd name="connsiteX16" fmla="*/ 7774460 w 7774460"/>
              <a:gd name="connsiteY16" fmla="*/ 1875453 h 2679219"/>
              <a:gd name="connsiteX17" fmla="*/ 7774460 w 7774460"/>
              <a:gd name="connsiteY17" fmla="*/ 2679219 h 2679219"/>
              <a:gd name="connsiteX18" fmla="*/ 7204333 w 7774460"/>
              <a:gd name="connsiteY18" fmla="*/ 2679219 h 2679219"/>
              <a:gd name="connsiteX19" fmla="*/ 6478717 w 7774460"/>
              <a:gd name="connsiteY19" fmla="*/ 2679219 h 2679219"/>
              <a:gd name="connsiteX20" fmla="*/ 5753100 w 7774460"/>
              <a:gd name="connsiteY20" fmla="*/ 2679219 h 2679219"/>
              <a:gd name="connsiteX21" fmla="*/ 4949740 w 7774460"/>
              <a:gd name="connsiteY21" fmla="*/ 2679219 h 2679219"/>
              <a:gd name="connsiteX22" fmla="*/ 4146379 w 7774460"/>
              <a:gd name="connsiteY22" fmla="*/ 2679219 h 2679219"/>
              <a:gd name="connsiteX23" fmla="*/ 3731741 w 7774460"/>
              <a:gd name="connsiteY23" fmla="*/ 2679219 h 2679219"/>
              <a:gd name="connsiteX24" fmla="*/ 3239358 w 7774460"/>
              <a:gd name="connsiteY24" fmla="*/ 2679219 h 2679219"/>
              <a:gd name="connsiteX25" fmla="*/ 2435997 w 7774460"/>
              <a:gd name="connsiteY25" fmla="*/ 2679219 h 2679219"/>
              <a:gd name="connsiteX26" fmla="*/ 1865870 w 7774460"/>
              <a:gd name="connsiteY26" fmla="*/ 2679219 h 2679219"/>
              <a:gd name="connsiteX27" fmla="*/ 1140254 w 7774460"/>
              <a:gd name="connsiteY27" fmla="*/ 2679219 h 2679219"/>
              <a:gd name="connsiteX28" fmla="*/ 0 w 7774460"/>
              <a:gd name="connsiteY28" fmla="*/ 2679219 h 2679219"/>
              <a:gd name="connsiteX29" fmla="*/ 0 w 7774460"/>
              <a:gd name="connsiteY29" fmla="*/ 1982622 h 2679219"/>
              <a:gd name="connsiteX30" fmla="*/ 0 w 7774460"/>
              <a:gd name="connsiteY30" fmla="*/ 1393194 h 2679219"/>
              <a:gd name="connsiteX31" fmla="*/ 0 w 7774460"/>
              <a:gd name="connsiteY31" fmla="*/ 669805 h 2679219"/>
              <a:gd name="connsiteX32" fmla="*/ 0 w 7774460"/>
              <a:gd name="connsiteY32" fmla="*/ 0 h 267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74460" h="2679219" extrusionOk="0">
                <a:moveTo>
                  <a:pt x="0" y="0"/>
                </a:moveTo>
                <a:cubicBezTo>
                  <a:pt x="136293" y="-13957"/>
                  <a:pt x="328226" y="4035"/>
                  <a:pt x="647872" y="0"/>
                </a:cubicBezTo>
                <a:cubicBezTo>
                  <a:pt x="967518" y="-4035"/>
                  <a:pt x="1185684" y="-21277"/>
                  <a:pt x="1373488" y="0"/>
                </a:cubicBezTo>
                <a:cubicBezTo>
                  <a:pt x="1561292" y="21277"/>
                  <a:pt x="1810128" y="-7964"/>
                  <a:pt x="1943615" y="0"/>
                </a:cubicBezTo>
                <a:cubicBezTo>
                  <a:pt x="2077102" y="7964"/>
                  <a:pt x="2349390" y="6615"/>
                  <a:pt x="2513742" y="0"/>
                </a:cubicBezTo>
                <a:cubicBezTo>
                  <a:pt x="2678094" y="-6615"/>
                  <a:pt x="2750782" y="-3693"/>
                  <a:pt x="2928380" y="0"/>
                </a:cubicBezTo>
                <a:cubicBezTo>
                  <a:pt x="3105978" y="3693"/>
                  <a:pt x="3220097" y="16798"/>
                  <a:pt x="3420762" y="0"/>
                </a:cubicBezTo>
                <a:cubicBezTo>
                  <a:pt x="3621427" y="-16798"/>
                  <a:pt x="3772761" y="-7185"/>
                  <a:pt x="3913145" y="0"/>
                </a:cubicBezTo>
                <a:cubicBezTo>
                  <a:pt x="4053529" y="7185"/>
                  <a:pt x="4335905" y="17808"/>
                  <a:pt x="4561017" y="0"/>
                </a:cubicBezTo>
                <a:cubicBezTo>
                  <a:pt x="4786129" y="-17808"/>
                  <a:pt x="5076323" y="-27186"/>
                  <a:pt x="5286633" y="0"/>
                </a:cubicBezTo>
                <a:cubicBezTo>
                  <a:pt x="5496943" y="27186"/>
                  <a:pt x="5609601" y="-19454"/>
                  <a:pt x="5701271" y="0"/>
                </a:cubicBezTo>
                <a:cubicBezTo>
                  <a:pt x="5792941" y="19454"/>
                  <a:pt x="5914619" y="-12078"/>
                  <a:pt x="6115909" y="0"/>
                </a:cubicBezTo>
                <a:cubicBezTo>
                  <a:pt x="6317199" y="12078"/>
                  <a:pt x="6586407" y="1367"/>
                  <a:pt x="6841525" y="0"/>
                </a:cubicBezTo>
                <a:cubicBezTo>
                  <a:pt x="7096643" y="-1367"/>
                  <a:pt x="7493087" y="-39940"/>
                  <a:pt x="7774460" y="0"/>
                </a:cubicBezTo>
                <a:cubicBezTo>
                  <a:pt x="7775810" y="265976"/>
                  <a:pt x="7774841" y="365793"/>
                  <a:pt x="7774460" y="616220"/>
                </a:cubicBezTo>
                <a:cubicBezTo>
                  <a:pt x="7774079" y="866647"/>
                  <a:pt x="7747828" y="950948"/>
                  <a:pt x="7774460" y="1205649"/>
                </a:cubicBezTo>
                <a:cubicBezTo>
                  <a:pt x="7801092" y="1460350"/>
                  <a:pt x="7755040" y="1610702"/>
                  <a:pt x="7774460" y="1875453"/>
                </a:cubicBezTo>
                <a:cubicBezTo>
                  <a:pt x="7793880" y="2140204"/>
                  <a:pt x="7798161" y="2429383"/>
                  <a:pt x="7774460" y="2679219"/>
                </a:cubicBezTo>
                <a:cubicBezTo>
                  <a:pt x="7581332" y="2658877"/>
                  <a:pt x="7434643" y="2687734"/>
                  <a:pt x="7204333" y="2679219"/>
                </a:cubicBezTo>
                <a:cubicBezTo>
                  <a:pt x="6974023" y="2670704"/>
                  <a:pt x="6737707" y="2714359"/>
                  <a:pt x="6478717" y="2679219"/>
                </a:cubicBezTo>
                <a:cubicBezTo>
                  <a:pt x="6219727" y="2644079"/>
                  <a:pt x="6069197" y="2685233"/>
                  <a:pt x="5753100" y="2679219"/>
                </a:cubicBezTo>
                <a:cubicBezTo>
                  <a:pt x="5437003" y="2673205"/>
                  <a:pt x="5191912" y="2655455"/>
                  <a:pt x="4949740" y="2679219"/>
                </a:cubicBezTo>
                <a:cubicBezTo>
                  <a:pt x="4707568" y="2702983"/>
                  <a:pt x="4490227" y="2701844"/>
                  <a:pt x="4146379" y="2679219"/>
                </a:cubicBezTo>
                <a:cubicBezTo>
                  <a:pt x="3802531" y="2656594"/>
                  <a:pt x="3826134" y="2679969"/>
                  <a:pt x="3731741" y="2679219"/>
                </a:cubicBezTo>
                <a:cubicBezTo>
                  <a:pt x="3637348" y="2678469"/>
                  <a:pt x="3469979" y="2684341"/>
                  <a:pt x="3239358" y="2679219"/>
                </a:cubicBezTo>
                <a:cubicBezTo>
                  <a:pt x="3008737" y="2674097"/>
                  <a:pt x="2798008" y="2701992"/>
                  <a:pt x="2435997" y="2679219"/>
                </a:cubicBezTo>
                <a:cubicBezTo>
                  <a:pt x="2073986" y="2656446"/>
                  <a:pt x="2071679" y="2693610"/>
                  <a:pt x="1865870" y="2679219"/>
                </a:cubicBezTo>
                <a:cubicBezTo>
                  <a:pt x="1660061" y="2664828"/>
                  <a:pt x="1422635" y="2673765"/>
                  <a:pt x="1140254" y="2679219"/>
                </a:cubicBezTo>
                <a:cubicBezTo>
                  <a:pt x="857873" y="2684673"/>
                  <a:pt x="430039" y="2711539"/>
                  <a:pt x="0" y="2679219"/>
                </a:cubicBezTo>
                <a:cubicBezTo>
                  <a:pt x="-2536" y="2510123"/>
                  <a:pt x="-22913" y="2247335"/>
                  <a:pt x="0" y="1982622"/>
                </a:cubicBezTo>
                <a:cubicBezTo>
                  <a:pt x="22913" y="1717909"/>
                  <a:pt x="-8669" y="1647710"/>
                  <a:pt x="0" y="1393194"/>
                </a:cubicBezTo>
                <a:cubicBezTo>
                  <a:pt x="8669" y="1138678"/>
                  <a:pt x="25045" y="877717"/>
                  <a:pt x="0" y="669805"/>
                </a:cubicBezTo>
                <a:cubicBezTo>
                  <a:pt x="-25045" y="461893"/>
                  <a:pt x="10447" y="285544"/>
                  <a:pt x="0" y="0"/>
                </a:cubicBezTo>
                <a:close/>
              </a:path>
            </a:pathLst>
          </a:custGeom>
          <a:noFill/>
          <a:ln w="28575">
            <a:solidFill>
              <a:srgbClr val="FB6EA6"/>
            </a:solidFill>
            <a:extLst>
              <a:ext uri="{C807C97D-BFC1-408E-A445-0C87EB9F89A2}">
                <ask:lineSketchStyleProps xmlns:ask="http://schemas.microsoft.com/office/drawing/2018/sketchyshapes" sd="176113037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7" name="Connector: Curved 86">
            <a:extLst>
              <a:ext uri="{FF2B5EF4-FFF2-40B4-BE49-F238E27FC236}">
                <a16:creationId xmlns:a16="http://schemas.microsoft.com/office/drawing/2014/main" id="{36BD73C4-799C-4BA7-991F-F1252C422B33}"/>
              </a:ext>
            </a:extLst>
          </p:cNvPr>
          <p:cNvCxnSpPr>
            <a:cxnSpLocks/>
          </p:cNvCxnSpPr>
          <p:nvPr/>
        </p:nvCxnSpPr>
        <p:spPr>
          <a:xfrm>
            <a:off x="3048568" y="3718086"/>
            <a:ext cx="456632" cy="248587"/>
          </a:xfrm>
          <a:prstGeom prst="curvedConnector3">
            <a:avLst>
              <a:gd name="adj1" fmla="val 92855"/>
            </a:avLst>
          </a:prstGeom>
          <a:ln w="38100">
            <a:solidFill>
              <a:srgbClr val="FB6EA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36F109A-46BC-3423-6B3A-FDAE34D07D7D}"/>
              </a:ext>
            </a:extLst>
          </p:cNvPr>
          <p:cNvSpPr>
            <a:spLocks noGrp="1"/>
          </p:cNvSpPr>
          <p:nvPr>
            <p:ph type="sldNum" sz="quarter" idx="12"/>
          </p:nvPr>
        </p:nvSpPr>
        <p:spPr/>
        <p:txBody>
          <a:bodyPr/>
          <a:lstStyle/>
          <a:p>
            <a:fld id="{2FE8697C-D1FD-459D-ACB5-E382E08FA6DA}" type="slidenum">
              <a:rPr lang="es-ES" smtClean="0"/>
              <a:t>5</a:t>
            </a:fld>
            <a:endParaRPr lang="es-ES"/>
          </a:p>
        </p:txBody>
      </p:sp>
    </p:spTree>
    <p:extLst>
      <p:ext uri="{BB962C8B-B14F-4D97-AF65-F5344CB8AC3E}">
        <p14:creationId xmlns:p14="http://schemas.microsoft.com/office/powerpoint/2010/main" val="467179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AD931-84EC-2FFC-324C-4FF4771972C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D828C19-EBC7-B6CB-4836-6B58AF854F86}"/>
              </a:ext>
            </a:extLst>
          </p:cNvPr>
          <p:cNvPicPr>
            <a:picLocks noChangeAspect="1"/>
          </p:cNvPicPr>
          <p:nvPr/>
        </p:nvPicPr>
        <p:blipFill>
          <a:blip r:embed="rId3">
            <a:alphaModFix amt="35000"/>
          </a:blip>
          <a:stretch>
            <a:fillRect/>
          </a:stretch>
        </p:blipFill>
        <p:spPr>
          <a:xfrm>
            <a:off x="325692" y="963614"/>
            <a:ext cx="10906689" cy="5712447"/>
          </a:xfrm>
          <a:prstGeom prst="rect">
            <a:avLst/>
          </a:prstGeom>
        </p:spPr>
      </p:pic>
      <p:sp>
        <p:nvSpPr>
          <p:cNvPr id="15" name="Rectángulo 14">
            <a:extLst>
              <a:ext uri="{FF2B5EF4-FFF2-40B4-BE49-F238E27FC236}">
                <a16:creationId xmlns:a16="http://schemas.microsoft.com/office/drawing/2014/main" id="{8C3D04D4-DB07-6BC8-44D5-40D9ED70A9F5}"/>
              </a:ext>
            </a:extLst>
          </p:cNvPr>
          <p:cNvSpPr/>
          <p:nvPr/>
        </p:nvSpPr>
        <p:spPr>
          <a:xfrm>
            <a:off x="-273269" y="-136634"/>
            <a:ext cx="12728028" cy="1003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909CDECB-A4AD-85AD-6801-0D1D50ADF85E}"/>
              </a:ext>
            </a:extLst>
          </p:cNvPr>
          <p:cNvSpPr>
            <a:spLocks noGrp="1"/>
          </p:cNvSpPr>
          <p:nvPr>
            <p:ph type="title"/>
          </p:nvPr>
        </p:nvSpPr>
        <p:spPr>
          <a:xfrm>
            <a:off x="316727" y="-205105"/>
            <a:ext cx="10515600" cy="1325563"/>
          </a:xfrm>
        </p:spPr>
        <p:txBody>
          <a:bodyPr>
            <a:normAutofit/>
          </a:bodyPr>
          <a:lstStyle/>
          <a:p>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Dark</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Matter</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detection</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pic>
        <p:nvPicPr>
          <p:cNvPr id="63" name="Picture 62">
            <a:extLst>
              <a:ext uri="{FF2B5EF4-FFF2-40B4-BE49-F238E27FC236}">
                <a16:creationId xmlns:a16="http://schemas.microsoft.com/office/drawing/2014/main" id="{11E6CE08-B289-6265-1AE0-1AA204C99E74}"/>
              </a:ext>
            </a:extLst>
          </p:cNvPr>
          <p:cNvPicPr>
            <a:picLocks noChangeAspect="1"/>
          </p:cNvPicPr>
          <p:nvPr/>
        </p:nvPicPr>
        <p:blipFill>
          <a:blip r:embed="rId4"/>
          <a:stretch>
            <a:fillRect/>
          </a:stretch>
        </p:blipFill>
        <p:spPr>
          <a:xfrm>
            <a:off x="185412" y="934723"/>
            <a:ext cx="3050824" cy="3044969"/>
          </a:xfrm>
          <a:prstGeom prst="rect">
            <a:avLst/>
          </a:prstGeom>
        </p:spPr>
      </p:pic>
      <p:sp>
        <p:nvSpPr>
          <p:cNvPr id="3" name="Slide Number Placeholder 2">
            <a:extLst>
              <a:ext uri="{FF2B5EF4-FFF2-40B4-BE49-F238E27FC236}">
                <a16:creationId xmlns:a16="http://schemas.microsoft.com/office/drawing/2014/main" id="{5C53B7F7-8013-69BA-BEDE-D23DD4125D83}"/>
              </a:ext>
            </a:extLst>
          </p:cNvPr>
          <p:cNvSpPr>
            <a:spLocks noGrp="1"/>
          </p:cNvSpPr>
          <p:nvPr>
            <p:ph type="sldNum" sz="quarter" idx="12"/>
          </p:nvPr>
        </p:nvSpPr>
        <p:spPr/>
        <p:txBody>
          <a:bodyPr/>
          <a:lstStyle/>
          <a:p>
            <a:fld id="{2FE8697C-D1FD-459D-ACB5-E382E08FA6DA}" type="slidenum">
              <a:rPr lang="es-ES" smtClean="0"/>
              <a:t>6</a:t>
            </a:fld>
            <a:endParaRPr lang="es-ES"/>
          </a:p>
        </p:txBody>
      </p:sp>
      <p:sp>
        <p:nvSpPr>
          <p:cNvPr id="5" name="Oval 4">
            <a:extLst>
              <a:ext uri="{FF2B5EF4-FFF2-40B4-BE49-F238E27FC236}">
                <a16:creationId xmlns:a16="http://schemas.microsoft.com/office/drawing/2014/main" id="{85297355-93A6-B09D-0A37-ECC94DB29627}"/>
              </a:ext>
            </a:extLst>
          </p:cNvPr>
          <p:cNvSpPr/>
          <p:nvPr/>
        </p:nvSpPr>
        <p:spPr>
          <a:xfrm>
            <a:off x="81807" y="1314450"/>
            <a:ext cx="1061193" cy="2241331"/>
          </a:xfrm>
          <a:custGeom>
            <a:avLst/>
            <a:gdLst>
              <a:gd name="connsiteX0" fmla="*/ 0 w 1061193"/>
              <a:gd name="connsiteY0" fmla="*/ 1120666 h 2241331"/>
              <a:gd name="connsiteX1" fmla="*/ 530597 w 1061193"/>
              <a:gd name="connsiteY1" fmla="*/ 0 h 2241331"/>
              <a:gd name="connsiteX2" fmla="*/ 1061194 w 1061193"/>
              <a:gd name="connsiteY2" fmla="*/ 1120666 h 2241331"/>
              <a:gd name="connsiteX3" fmla="*/ 530597 w 1061193"/>
              <a:gd name="connsiteY3" fmla="*/ 2241332 h 2241331"/>
              <a:gd name="connsiteX4" fmla="*/ 0 w 1061193"/>
              <a:gd name="connsiteY4" fmla="*/ 1120666 h 224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193" h="2241331" extrusionOk="0">
                <a:moveTo>
                  <a:pt x="0" y="1120666"/>
                </a:moveTo>
                <a:cubicBezTo>
                  <a:pt x="-3754" y="490590"/>
                  <a:pt x="240960" y="-3388"/>
                  <a:pt x="530597" y="0"/>
                </a:cubicBezTo>
                <a:cubicBezTo>
                  <a:pt x="763445" y="-13667"/>
                  <a:pt x="1083852" y="472872"/>
                  <a:pt x="1061194" y="1120666"/>
                </a:cubicBezTo>
                <a:cubicBezTo>
                  <a:pt x="1054704" y="1744787"/>
                  <a:pt x="848028" y="2253530"/>
                  <a:pt x="530597" y="2241332"/>
                </a:cubicBezTo>
                <a:cubicBezTo>
                  <a:pt x="328719" y="2241362"/>
                  <a:pt x="34508" y="1753168"/>
                  <a:pt x="0" y="1120666"/>
                </a:cubicBezTo>
                <a:close/>
              </a:path>
            </a:pathLst>
          </a:custGeom>
          <a:noFill/>
          <a:ln w="57150">
            <a:solidFill>
              <a:srgbClr val="00B0F0"/>
            </a:solidFill>
            <a:extLst>
              <a:ext uri="{C807C97D-BFC1-408E-A445-0C87EB9F89A2}">
                <ask:lineSketchStyleProps xmlns:ask="http://schemas.microsoft.com/office/drawing/2018/sketchyshapes" sd="211089786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86797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Dark</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Matter</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direct</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detection</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6" name="TextBox 5">
            <a:extLst>
              <a:ext uri="{FF2B5EF4-FFF2-40B4-BE49-F238E27FC236}">
                <a16:creationId xmlns:a16="http://schemas.microsoft.com/office/drawing/2014/main" id="{DBEF4FAC-BB71-4F5B-8ABE-0CC4604767A2}"/>
              </a:ext>
            </a:extLst>
          </p:cNvPr>
          <p:cNvSpPr txBox="1"/>
          <p:nvPr/>
        </p:nvSpPr>
        <p:spPr>
          <a:xfrm>
            <a:off x="4630109" y="4501296"/>
            <a:ext cx="4008533" cy="1158779"/>
          </a:xfrm>
          <a:prstGeom prst="rect">
            <a:avLst/>
          </a:prstGeom>
          <a:noFill/>
        </p:spPr>
        <p:txBody>
          <a:bodyPr wrap="none" rtlCol="0">
            <a:spAutoFit/>
          </a:bodyPr>
          <a:lstStyle/>
          <a:p>
            <a:pPr marL="285750" indent="-285750">
              <a:lnSpc>
                <a:spcPct val="150000"/>
              </a:lnSpc>
              <a:buFont typeface="Wingdings" panose="05000000000000000000" pitchFamily="2" charset="2"/>
              <a:buChar char="§"/>
            </a:pPr>
            <a:r>
              <a:rPr lang="es-ES" sz="1600" dirty="0" err="1">
                <a:latin typeface="Avenir Next LT Pro" panose="020B0504020202020204" pitchFamily="34" charset="0"/>
              </a:rPr>
              <a:t>Maximum</a:t>
            </a:r>
            <a:r>
              <a:rPr lang="es-ES" sz="1600" dirty="0">
                <a:latin typeface="Avenir Next LT Pro" panose="020B0504020202020204" pitchFamily="34" charset="0"/>
              </a:rPr>
              <a:t> relative </a:t>
            </a:r>
            <a:r>
              <a:rPr lang="es-ES" sz="1600" dirty="0" err="1">
                <a:latin typeface="Avenir Next LT Pro" panose="020B0504020202020204" pitchFamily="34" charset="0"/>
              </a:rPr>
              <a:t>velocity</a:t>
            </a:r>
            <a:r>
              <a:rPr lang="es-ES" sz="1600" dirty="0">
                <a:latin typeface="Avenir Next LT Pro" panose="020B0504020202020204" pitchFamily="34" charset="0"/>
              </a:rPr>
              <a:t>: June</a:t>
            </a:r>
          </a:p>
          <a:p>
            <a:pPr marL="285750" indent="-285750">
              <a:lnSpc>
                <a:spcPct val="150000"/>
              </a:lnSpc>
              <a:buFont typeface="Wingdings" panose="05000000000000000000" pitchFamily="2" charset="2"/>
              <a:buChar char="§"/>
            </a:pPr>
            <a:r>
              <a:rPr lang="es-ES" sz="1600" dirty="0" err="1">
                <a:latin typeface="Avenir Next LT Pro" panose="020B0504020202020204" pitchFamily="34" charset="0"/>
              </a:rPr>
              <a:t>Minimum</a:t>
            </a:r>
            <a:r>
              <a:rPr lang="es-ES" sz="1600" dirty="0">
                <a:latin typeface="Avenir Next LT Pro" panose="020B0504020202020204" pitchFamily="34" charset="0"/>
              </a:rPr>
              <a:t> relative </a:t>
            </a:r>
            <a:r>
              <a:rPr lang="es-ES" sz="1600" dirty="0" err="1">
                <a:latin typeface="Avenir Next LT Pro" panose="020B0504020202020204" pitchFamily="34" charset="0"/>
              </a:rPr>
              <a:t>velocity</a:t>
            </a:r>
            <a:r>
              <a:rPr lang="es-ES" sz="1600" dirty="0">
                <a:latin typeface="Avenir Next LT Pro" panose="020B0504020202020204" pitchFamily="34" charset="0"/>
              </a:rPr>
              <a:t> : </a:t>
            </a:r>
            <a:r>
              <a:rPr lang="es-ES" sz="1600" dirty="0" err="1">
                <a:latin typeface="Avenir Next LT Pro" panose="020B0504020202020204" pitchFamily="34" charset="0"/>
              </a:rPr>
              <a:t>December</a:t>
            </a:r>
            <a:endParaRPr lang="es-ES" sz="1600" dirty="0">
              <a:latin typeface="Avenir Next LT Pro" panose="020B0504020202020204" pitchFamily="34" charset="0"/>
            </a:endParaRPr>
          </a:p>
          <a:p>
            <a:pPr marL="285750" indent="-285750">
              <a:lnSpc>
                <a:spcPct val="150000"/>
              </a:lnSpc>
              <a:buFont typeface="Wingdings" panose="05000000000000000000" pitchFamily="2" charset="2"/>
              <a:buChar char="§"/>
            </a:pPr>
            <a:r>
              <a:rPr lang="es-ES" sz="1600" dirty="0" err="1">
                <a:latin typeface="Avenir Next LT Pro" panose="020B0504020202020204" pitchFamily="34" charset="0"/>
              </a:rPr>
              <a:t>Period</a:t>
            </a:r>
            <a:r>
              <a:rPr lang="es-ES" sz="1600" dirty="0">
                <a:latin typeface="Avenir Next LT Pro" panose="020B0504020202020204" pitchFamily="34" charset="0"/>
              </a:rPr>
              <a:t>: 1 </a:t>
            </a:r>
            <a:r>
              <a:rPr lang="es-ES" sz="1600" dirty="0" err="1">
                <a:latin typeface="Avenir Next LT Pro" panose="020B0504020202020204" pitchFamily="34" charset="0"/>
              </a:rPr>
              <a:t>year</a:t>
            </a:r>
            <a:endParaRPr lang="es-ES" sz="1600" dirty="0">
              <a:latin typeface="Avenir Next LT Pro" panose="020B0504020202020204" pitchFamily="34" charset="0"/>
            </a:endParaRPr>
          </a:p>
        </p:txBody>
      </p:sp>
      <p:sp>
        <p:nvSpPr>
          <p:cNvPr id="27" name="TextBox 26">
            <a:extLst>
              <a:ext uri="{FF2B5EF4-FFF2-40B4-BE49-F238E27FC236}">
                <a16:creationId xmlns:a16="http://schemas.microsoft.com/office/drawing/2014/main" id="{3335B2A8-B20E-45FB-992C-F48ADCCEE024}"/>
              </a:ext>
            </a:extLst>
          </p:cNvPr>
          <p:cNvSpPr txBox="1"/>
          <p:nvPr/>
        </p:nvSpPr>
        <p:spPr>
          <a:xfrm>
            <a:off x="4630109" y="3569477"/>
            <a:ext cx="7397390" cy="830997"/>
          </a:xfrm>
          <a:prstGeom prst="rect">
            <a:avLst/>
          </a:prstGeom>
          <a:noFill/>
        </p:spPr>
        <p:txBody>
          <a:bodyPr wrap="square" rtlCol="0">
            <a:spAutoFit/>
          </a:bodyPr>
          <a:lstStyle/>
          <a:p>
            <a:pPr algn="just"/>
            <a:r>
              <a:rPr lang="en-US" sz="1600" dirty="0">
                <a:latin typeface="Avenir Next LT Pro" panose="020B0504020202020204" pitchFamily="34" charset="0"/>
              </a:rPr>
              <a:t>Due to the rotation of Earth in the Solar System and the movement of it inside the Milky Way, the velocity of DM particles relative to Earth varies seasonally, producing an </a:t>
            </a:r>
            <a:r>
              <a:rPr lang="en-US" sz="1600" b="1" dirty="0">
                <a:latin typeface="Avenir Next LT Pro" panose="020B0504020202020204" pitchFamily="34" charset="0"/>
              </a:rPr>
              <a:t>annual modulation </a:t>
            </a:r>
            <a:r>
              <a:rPr lang="en-US" sz="1600" dirty="0">
                <a:latin typeface="Avenir Next LT Pro" panose="020B0504020202020204" pitchFamily="34" charset="0"/>
              </a:rPr>
              <a:t>in the rate of nuclear recoil events.</a:t>
            </a:r>
          </a:p>
        </p:txBody>
      </p:sp>
      <p:pic>
        <p:nvPicPr>
          <p:cNvPr id="7" name="Picture 6">
            <a:extLst>
              <a:ext uri="{FF2B5EF4-FFF2-40B4-BE49-F238E27FC236}">
                <a16:creationId xmlns:a16="http://schemas.microsoft.com/office/drawing/2014/main" id="{46C10ABA-432F-4DFC-85FA-4BF9F246E902}"/>
              </a:ext>
            </a:extLst>
          </p:cNvPr>
          <p:cNvPicPr>
            <a:picLocks noChangeAspect="1"/>
          </p:cNvPicPr>
          <p:nvPr/>
        </p:nvPicPr>
        <p:blipFill>
          <a:blip r:embed="rId3"/>
          <a:stretch>
            <a:fillRect/>
          </a:stretch>
        </p:blipFill>
        <p:spPr>
          <a:xfrm>
            <a:off x="371857" y="915853"/>
            <a:ext cx="2639515" cy="2654371"/>
          </a:xfrm>
          <a:prstGeom prst="rect">
            <a:avLst/>
          </a:prstGeom>
        </p:spPr>
      </p:pic>
      <p:sp>
        <p:nvSpPr>
          <p:cNvPr id="21" name="TextBox 20">
            <a:extLst>
              <a:ext uri="{FF2B5EF4-FFF2-40B4-BE49-F238E27FC236}">
                <a16:creationId xmlns:a16="http://schemas.microsoft.com/office/drawing/2014/main" id="{5D4D5DE3-A493-4051-8C35-5F3756E41FBF}"/>
              </a:ext>
            </a:extLst>
          </p:cNvPr>
          <p:cNvSpPr txBox="1"/>
          <p:nvPr/>
        </p:nvSpPr>
        <p:spPr>
          <a:xfrm>
            <a:off x="1434199" y="1032957"/>
            <a:ext cx="2220993" cy="369332"/>
          </a:xfrm>
          <a:prstGeom prst="rect">
            <a:avLst/>
          </a:prstGeom>
          <a:noFill/>
        </p:spPr>
        <p:txBody>
          <a:bodyPr wrap="none" rtlCol="0">
            <a:spAutoFit/>
          </a:bodyPr>
          <a:lstStyle/>
          <a:p>
            <a:r>
              <a:rPr lang="es-ES" b="1" dirty="0">
                <a:latin typeface="Avenir Next LT Pro" panose="020B0504020202020204" pitchFamily="34" charset="0"/>
              </a:rPr>
              <a:t>Nuclear </a:t>
            </a:r>
            <a:r>
              <a:rPr lang="es-ES" b="1" dirty="0" err="1">
                <a:latin typeface="Avenir Next LT Pro" panose="020B0504020202020204" pitchFamily="34" charset="0"/>
              </a:rPr>
              <a:t>scattering</a:t>
            </a:r>
            <a:endParaRPr lang="es-ES" b="1" dirty="0">
              <a:latin typeface="Avenir Next LT Pro" panose="020B0504020202020204" pitchFamily="34" charset="0"/>
            </a:endParaRPr>
          </a:p>
        </p:txBody>
      </p:sp>
      <p:sp>
        <p:nvSpPr>
          <p:cNvPr id="22" name="Rectangle 21">
            <a:extLst>
              <a:ext uri="{FF2B5EF4-FFF2-40B4-BE49-F238E27FC236}">
                <a16:creationId xmlns:a16="http://schemas.microsoft.com/office/drawing/2014/main" id="{1292D603-0AB2-420B-99D5-00C4B4880A56}"/>
              </a:ext>
            </a:extLst>
          </p:cNvPr>
          <p:cNvSpPr/>
          <p:nvPr/>
        </p:nvSpPr>
        <p:spPr>
          <a:xfrm>
            <a:off x="200343" y="968853"/>
            <a:ext cx="3594798" cy="2493198"/>
          </a:xfrm>
          <a:custGeom>
            <a:avLst/>
            <a:gdLst>
              <a:gd name="connsiteX0" fmla="*/ 0 w 3594798"/>
              <a:gd name="connsiteY0" fmla="*/ 0 h 2493198"/>
              <a:gd name="connsiteX1" fmla="*/ 599133 w 3594798"/>
              <a:gd name="connsiteY1" fmla="*/ 0 h 2493198"/>
              <a:gd name="connsiteX2" fmla="*/ 1234214 w 3594798"/>
              <a:gd name="connsiteY2" fmla="*/ 0 h 2493198"/>
              <a:gd name="connsiteX3" fmla="*/ 1797399 w 3594798"/>
              <a:gd name="connsiteY3" fmla="*/ 0 h 2493198"/>
              <a:gd name="connsiteX4" fmla="*/ 2360584 w 3594798"/>
              <a:gd name="connsiteY4" fmla="*/ 0 h 2493198"/>
              <a:gd name="connsiteX5" fmla="*/ 2851873 w 3594798"/>
              <a:gd name="connsiteY5" fmla="*/ 0 h 2493198"/>
              <a:gd name="connsiteX6" fmla="*/ 3594798 w 3594798"/>
              <a:gd name="connsiteY6" fmla="*/ 0 h 2493198"/>
              <a:gd name="connsiteX7" fmla="*/ 3594798 w 3594798"/>
              <a:gd name="connsiteY7" fmla="*/ 573436 h 2493198"/>
              <a:gd name="connsiteX8" fmla="*/ 3594798 w 3594798"/>
              <a:gd name="connsiteY8" fmla="*/ 1121939 h 2493198"/>
              <a:gd name="connsiteX9" fmla="*/ 3594798 w 3594798"/>
              <a:gd name="connsiteY9" fmla="*/ 1695375 h 2493198"/>
              <a:gd name="connsiteX10" fmla="*/ 3594798 w 3594798"/>
              <a:gd name="connsiteY10" fmla="*/ 2493198 h 2493198"/>
              <a:gd name="connsiteX11" fmla="*/ 2995665 w 3594798"/>
              <a:gd name="connsiteY11" fmla="*/ 2493198 h 2493198"/>
              <a:gd name="connsiteX12" fmla="*/ 2324636 w 3594798"/>
              <a:gd name="connsiteY12" fmla="*/ 2493198 h 2493198"/>
              <a:gd name="connsiteX13" fmla="*/ 1833347 w 3594798"/>
              <a:gd name="connsiteY13" fmla="*/ 2493198 h 2493198"/>
              <a:gd name="connsiteX14" fmla="*/ 1270162 w 3594798"/>
              <a:gd name="connsiteY14" fmla="*/ 2493198 h 2493198"/>
              <a:gd name="connsiteX15" fmla="*/ 599133 w 3594798"/>
              <a:gd name="connsiteY15" fmla="*/ 2493198 h 2493198"/>
              <a:gd name="connsiteX16" fmla="*/ 0 w 3594798"/>
              <a:gd name="connsiteY16" fmla="*/ 2493198 h 2493198"/>
              <a:gd name="connsiteX17" fmla="*/ 0 w 3594798"/>
              <a:gd name="connsiteY17" fmla="*/ 1844967 h 2493198"/>
              <a:gd name="connsiteX18" fmla="*/ 0 w 3594798"/>
              <a:gd name="connsiteY18" fmla="*/ 1271531 h 2493198"/>
              <a:gd name="connsiteX19" fmla="*/ 0 w 3594798"/>
              <a:gd name="connsiteY19" fmla="*/ 723027 h 2493198"/>
              <a:gd name="connsiteX20" fmla="*/ 0 w 3594798"/>
              <a:gd name="connsiteY20" fmla="*/ 0 h 249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4798" h="2493198" extrusionOk="0">
                <a:moveTo>
                  <a:pt x="0" y="0"/>
                </a:moveTo>
                <a:cubicBezTo>
                  <a:pt x="160707" y="26430"/>
                  <a:pt x="439693" y="6710"/>
                  <a:pt x="599133" y="0"/>
                </a:cubicBezTo>
                <a:cubicBezTo>
                  <a:pt x="758573" y="-6710"/>
                  <a:pt x="944745" y="3195"/>
                  <a:pt x="1234214" y="0"/>
                </a:cubicBezTo>
                <a:cubicBezTo>
                  <a:pt x="1523683" y="-3195"/>
                  <a:pt x="1616814" y="-12252"/>
                  <a:pt x="1797399" y="0"/>
                </a:cubicBezTo>
                <a:cubicBezTo>
                  <a:pt x="1977984" y="12252"/>
                  <a:pt x="2080101" y="-7580"/>
                  <a:pt x="2360584" y="0"/>
                </a:cubicBezTo>
                <a:cubicBezTo>
                  <a:pt x="2641067" y="7580"/>
                  <a:pt x="2607251" y="14150"/>
                  <a:pt x="2851873" y="0"/>
                </a:cubicBezTo>
                <a:cubicBezTo>
                  <a:pt x="3096495" y="-14150"/>
                  <a:pt x="3388915" y="-24869"/>
                  <a:pt x="3594798" y="0"/>
                </a:cubicBezTo>
                <a:cubicBezTo>
                  <a:pt x="3616361" y="157484"/>
                  <a:pt x="3596279" y="431449"/>
                  <a:pt x="3594798" y="573436"/>
                </a:cubicBezTo>
                <a:cubicBezTo>
                  <a:pt x="3593317" y="715423"/>
                  <a:pt x="3570660" y="984381"/>
                  <a:pt x="3594798" y="1121939"/>
                </a:cubicBezTo>
                <a:cubicBezTo>
                  <a:pt x="3618936" y="1259497"/>
                  <a:pt x="3576385" y="1560245"/>
                  <a:pt x="3594798" y="1695375"/>
                </a:cubicBezTo>
                <a:cubicBezTo>
                  <a:pt x="3613211" y="1830505"/>
                  <a:pt x="3583888" y="2096825"/>
                  <a:pt x="3594798" y="2493198"/>
                </a:cubicBezTo>
                <a:cubicBezTo>
                  <a:pt x="3429119" y="2482706"/>
                  <a:pt x="3205861" y="2463997"/>
                  <a:pt x="2995665" y="2493198"/>
                </a:cubicBezTo>
                <a:cubicBezTo>
                  <a:pt x="2785469" y="2522399"/>
                  <a:pt x="2648935" y="2502368"/>
                  <a:pt x="2324636" y="2493198"/>
                </a:cubicBezTo>
                <a:cubicBezTo>
                  <a:pt x="2000337" y="2484028"/>
                  <a:pt x="2045271" y="2492341"/>
                  <a:pt x="1833347" y="2493198"/>
                </a:cubicBezTo>
                <a:cubicBezTo>
                  <a:pt x="1621423" y="2494055"/>
                  <a:pt x="1515967" y="2484552"/>
                  <a:pt x="1270162" y="2493198"/>
                </a:cubicBezTo>
                <a:cubicBezTo>
                  <a:pt x="1024358" y="2501844"/>
                  <a:pt x="783511" y="2476885"/>
                  <a:pt x="599133" y="2493198"/>
                </a:cubicBezTo>
                <a:cubicBezTo>
                  <a:pt x="414755" y="2509511"/>
                  <a:pt x="236673" y="2473127"/>
                  <a:pt x="0" y="2493198"/>
                </a:cubicBezTo>
                <a:cubicBezTo>
                  <a:pt x="-32217" y="2212212"/>
                  <a:pt x="7521" y="2083798"/>
                  <a:pt x="0" y="1844967"/>
                </a:cubicBezTo>
                <a:cubicBezTo>
                  <a:pt x="-7521" y="1606136"/>
                  <a:pt x="-14002" y="1484999"/>
                  <a:pt x="0" y="1271531"/>
                </a:cubicBezTo>
                <a:cubicBezTo>
                  <a:pt x="14002" y="1058063"/>
                  <a:pt x="11738" y="880844"/>
                  <a:pt x="0" y="723027"/>
                </a:cubicBezTo>
                <a:cubicBezTo>
                  <a:pt x="-11738" y="565210"/>
                  <a:pt x="2852" y="282349"/>
                  <a:pt x="0" y="0"/>
                </a:cubicBezTo>
                <a:close/>
              </a:path>
            </a:pathLst>
          </a:custGeom>
          <a:noFill/>
          <a:ln w="28575">
            <a:solidFill>
              <a:srgbClr val="00B0F0"/>
            </a:solidFill>
            <a:extLst>
              <a:ext uri="{C807C97D-BFC1-408E-A445-0C87EB9F89A2}">
                <ask:lineSketchStyleProps xmlns:ask="http://schemas.microsoft.com/office/drawing/2018/sketchyshapes" sd="176113037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angle 23">
            <a:extLst>
              <a:ext uri="{FF2B5EF4-FFF2-40B4-BE49-F238E27FC236}">
                <a16:creationId xmlns:a16="http://schemas.microsoft.com/office/drawing/2014/main" id="{3FCB0A09-74AD-4FB1-8F0D-0B6FAD85847A}"/>
              </a:ext>
            </a:extLst>
          </p:cNvPr>
          <p:cNvSpPr/>
          <p:nvPr/>
        </p:nvSpPr>
        <p:spPr>
          <a:xfrm>
            <a:off x="461424" y="2187115"/>
            <a:ext cx="1375617" cy="4630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TextBox 27">
            <a:extLst>
              <a:ext uri="{FF2B5EF4-FFF2-40B4-BE49-F238E27FC236}">
                <a16:creationId xmlns:a16="http://schemas.microsoft.com/office/drawing/2014/main" id="{00DF94B8-83D2-4931-BD43-730C88343F57}"/>
              </a:ext>
            </a:extLst>
          </p:cNvPr>
          <p:cNvSpPr txBox="1"/>
          <p:nvPr/>
        </p:nvSpPr>
        <p:spPr>
          <a:xfrm>
            <a:off x="2597193" y="2035702"/>
            <a:ext cx="1083732" cy="954107"/>
          </a:xfrm>
          <a:custGeom>
            <a:avLst/>
            <a:gdLst>
              <a:gd name="connsiteX0" fmla="*/ 0 w 1083732"/>
              <a:gd name="connsiteY0" fmla="*/ 0 h 954107"/>
              <a:gd name="connsiteX1" fmla="*/ 520191 w 1083732"/>
              <a:gd name="connsiteY1" fmla="*/ 0 h 954107"/>
              <a:gd name="connsiteX2" fmla="*/ 1083732 w 1083732"/>
              <a:gd name="connsiteY2" fmla="*/ 0 h 954107"/>
              <a:gd name="connsiteX3" fmla="*/ 1083732 w 1083732"/>
              <a:gd name="connsiteY3" fmla="*/ 477054 h 954107"/>
              <a:gd name="connsiteX4" fmla="*/ 1083732 w 1083732"/>
              <a:gd name="connsiteY4" fmla="*/ 954107 h 954107"/>
              <a:gd name="connsiteX5" fmla="*/ 520191 w 1083732"/>
              <a:gd name="connsiteY5" fmla="*/ 954107 h 954107"/>
              <a:gd name="connsiteX6" fmla="*/ 0 w 1083732"/>
              <a:gd name="connsiteY6" fmla="*/ 954107 h 954107"/>
              <a:gd name="connsiteX7" fmla="*/ 0 w 1083732"/>
              <a:gd name="connsiteY7" fmla="*/ 486595 h 954107"/>
              <a:gd name="connsiteX8" fmla="*/ 0 w 1083732"/>
              <a:gd name="connsiteY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3732" h="954107" extrusionOk="0">
                <a:moveTo>
                  <a:pt x="0" y="0"/>
                </a:moveTo>
                <a:cubicBezTo>
                  <a:pt x="132633" y="-15892"/>
                  <a:pt x="399720" y="30213"/>
                  <a:pt x="520191" y="0"/>
                </a:cubicBezTo>
                <a:cubicBezTo>
                  <a:pt x="640662" y="-30213"/>
                  <a:pt x="940451" y="9296"/>
                  <a:pt x="1083732" y="0"/>
                </a:cubicBezTo>
                <a:cubicBezTo>
                  <a:pt x="1130321" y="137616"/>
                  <a:pt x="1041240" y="323665"/>
                  <a:pt x="1083732" y="477054"/>
                </a:cubicBezTo>
                <a:cubicBezTo>
                  <a:pt x="1126224" y="630443"/>
                  <a:pt x="1034269" y="770003"/>
                  <a:pt x="1083732" y="954107"/>
                </a:cubicBezTo>
                <a:cubicBezTo>
                  <a:pt x="895189" y="972408"/>
                  <a:pt x="783288" y="891354"/>
                  <a:pt x="520191" y="954107"/>
                </a:cubicBezTo>
                <a:cubicBezTo>
                  <a:pt x="257094" y="1016860"/>
                  <a:pt x="179092" y="898005"/>
                  <a:pt x="0" y="954107"/>
                </a:cubicBezTo>
                <a:cubicBezTo>
                  <a:pt x="-41518" y="766454"/>
                  <a:pt x="13978" y="603926"/>
                  <a:pt x="0" y="486595"/>
                </a:cubicBezTo>
                <a:cubicBezTo>
                  <a:pt x="-13978" y="369264"/>
                  <a:pt x="9145" y="165242"/>
                  <a:pt x="0" y="0"/>
                </a:cubicBezTo>
                <a:close/>
              </a:path>
            </a:pathLst>
          </a:custGeom>
          <a:noFill/>
          <a:ln w="28575">
            <a:solidFill>
              <a:srgbClr val="FF6766"/>
            </a:solidFill>
            <a:extLst>
              <a:ext uri="{C807C97D-BFC1-408E-A445-0C87EB9F89A2}">
                <ask:lineSketchStyleProps xmlns:ask="http://schemas.microsoft.com/office/drawing/2018/sketchyshapes" sd="3597573597">
                  <a:prstGeom prst="rect">
                    <a:avLst/>
                  </a:prstGeom>
                  <ask:type>
                    <ask:lineSketchScribble/>
                  </ask:type>
                </ask:lineSketchStyleProps>
              </a:ext>
            </a:extLst>
          </a:ln>
        </p:spPr>
        <p:txBody>
          <a:bodyPr wrap="square" rtlCol="0">
            <a:spAutoFit/>
          </a:bodyPr>
          <a:lstStyle/>
          <a:p>
            <a:pPr algn="ctr"/>
            <a:r>
              <a:rPr lang="es-ES" sz="1400" dirty="0" err="1">
                <a:latin typeface="Avenir Next LT Pro" panose="020B0504020202020204" pitchFamily="34" charset="0"/>
              </a:rPr>
              <a:t>We</a:t>
            </a:r>
            <a:r>
              <a:rPr lang="es-ES" sz="1400" dirty="0">
                <a:latin typeface="Avenir Next LT Pro" panose="020B0504020202020204" pitchFamily="34" charset="0"/>
              </a:rPr>
              <a:t> can </a:t>
            </a:r>
            <a:r>
              <a:rPr lang="es-ES" sz="1400" dirty="0" err="1">
                <a:latin typeface="Avenir Next LT Pro" panose="020B0504020202020204" pitchFamily="34" charset="0"/>
              </a:rPr>
              <a:t>detect</a:t>
            </a:r>
            <a:r>
              <a:rPr lang="es-ES" sz="1400" dirty="0">
                <a:latin typeface="Avenir Next LT Pro" panose="020B0504020202020204" pitchFamily="34" charset="0"/>
              </a:rPr>
              <a:t> </a:t>
            </a:r>
            <a:r>
              <a:rPr lang="es-ES" sz="1400" dirty="0" err="1">
                <a:latin typeface="Avenir Next LT Pro" panose="020B0504020202020204" pitchFamily="34" charset="0"/>
              </a:rPr>
              <a:t>the</a:t>
            </a:r>
            <a:r>
              <a:rPr lang="es-ES" sz="1400" dirty="0">
                <a:latin typeface="Avenir Next LT Pro" panose="020B0504020202020204" pitchFamily="34" charset="0"/>
              </a:rPr>
              <a:t> nuclear </a:t>
            </a:r>
            <a:r>
              <a:rPr lang="es-ES" sz="1400" dirty="0" err="1">
                <a:latin typeface="Avenir Next LT Pro" panose="020B0504020202020204" pitchFamily="34" charset="0"/>
              </a:rPr>
              <a:t>recoil</a:t>
            </a:r>
            <a:r>
              <a:rPr lang="es-ES" sz="1400" dirty="0">
                <a:latin typeface="Avenir Next LT Pro" panose="020B0504020202020204" pitchFamily="34" charset="0"/>
              </a:rPr>
              <a:t>.</a:t>
            </a:r>
          </a:p>
        </p:txBody>
      </p:sp>
      <p:sp>
        <p:nvSpPr>
          <p:cNvPr id="67" name="TextBox 66">
            <a:extLst>
              <a:ext uri="{FF2B5EF4-FFF2-40B4-BE49-F238E27FC236}">
                <a16:creationId xmlns:a16="http://schemas.microsoft.com/office/drawing/2014/main" id="{9C529B26-E917-4D33-A833-221043957A58}"/>
              </a:ext>
            </a:extLst>
          </p:cNvPr>
          <p:cNvSpPr txBox="1"/>
          <p:nvPr/>
        </p:nvSpPr>
        <p:spPr>
          <a:xfrm>
            <a:off x="8862074" y="4507396"/>
            <a:ext cx="2941992" cy="1569660"/>
          </a:xfrm>
          <a:prstGeom prst="rect">
            <a:avLst/>
          </a:prstGeom>
          <a:noFill/>
        </p:spPr>
        <p:txBody>
          <a:bodyPr wrap="square" rtlCol="0">
            <a:spAutoFit/>
          </a:bodyPr>
          <a:lstStyle/>
          <a:p>
            <a:pPr marL="285750" indent="-285750">
              <a:buFont typeface="Wingdings" panose="05000000000000000000" pitchFamily="2" charset="2"/>
              <a:buChar char="ü"/>
            </a:pPr>
            <a:r>
              <a:rPr lang="es-ES" sz="1600" dirty="0" err="1">
                <a:latin typeface="Avenir Next LT Pro" panose="020B0504020202020204" pitchFamily="34" charset="0"/>
              </a:rPr>
              <a:t>Event</a:t>
            </a:r>
            <a:r>
              <a:rPr lang="es-ES" sz="1600" dirty="0">
                <a:latin typeface="Avenir Next LT Pro" panose="020B0504020202020204" pitchFamily="34" charset="0"/>
              </a:rPr>
              <a:t> </a:t>
            </a:r>
            <a:r>
              <a:rPr lang="es-ES" sz="1600" dirty="0" err="1">
                <a:latin typeface="Avenir Next LT Pro" panose="020B0504020202020204" pitchFamily="34" charset="0"/>
              </a:rPr>
              <a:t>search</a:t>
            </a:r>
            <a:r>
              <a:rPr lang="es-ES" sz="1600" dirty="0">
                <a:latin typeface="Avenir Next LT Pro" panose="020B0504020202020204" pitchFamily="34" charset="0"/>
              </a:rPr>
              <a:t>: nuclear </a:t>
            </a:r>
            <a:r>
              <a:rPr lang="es-ES" sz="1600" dirty="0" err="1">
                <a:latin typeface="Avenir Next LT Pro" panose="020B0504020202020204" pitchFamily="34" charset="0"/>
              </a:rPr>
              <a:t>recoil</a:t>
            </a:r>
            <a:r>
              <a:rPr lang="es-ES" sz="1600" dirty="0">
                <a:latin typeface="Avenir Next LT Pro" panose="020B0504020202020204" pitchFamily="34" charset="0"/>
              </a:rPr>
              <a:t>.</a:t>
            </a:r>
          </a:p>
          <a:p>
            <a:pPr marL="285750" indent="-285750">
              <a:buFont typeface="Wingdings" panose="05000000000000000000" pitchFamily="2" charset="2"/>
              <a:buChar char="ü"/>
            </a:pPr>
            <a:endParaRPr lang="es-ES" sz="1600" dirty="0">
              <a:latin typeface="Avenir Next LT Pro" panose="020B0504020202020204" pitchFamily="34" charset="0"/>
            </a:endParaRPr>
          </a:p>
          <a:p>
            <a:pPr marL="285750" indent="-285750">
              <a:buFont typeface="Wingdings" panose="05000000000000000000" pitchFamily="2" charset="2"/>
              <a:buChar char="ü"/>
            </a:pPr>
            <a:r>
              <a:rPr lang="es-ES" sz="1600" dirty="0">
                <a:latin typeface="Avenir Next LT Pro" panose="020B0504020202020204" pitchFamily="34" charset="0"/>
              </a:rPr>
              <a:t>DM </a:t>
            </a:r>
            <a:r>
              <a:rPr lang="es-ES" sz="1600" dirty="0" err="1">
                <a:latin typeface="Avenir Next LT Pro" panose="020B0504020202020204" pitchFamily="34" charset="0"/>
              </a:rPr>
              <a:t>signal</a:t>
            </a:r>
            <a:r>
              <a:rPr lang="es-ES" sz="1600" dirty="0">
                <a:latin typeface="Avenir Next LT Pro" panose="020B0504020202020204" pitchFamily="34" charset="0"/>
              </a:rPr>
              <a:t> </a:t>
            </a:r>
            <a:r>
              <a:rPr lang="es-ES" sz="1600" dirty="0" err="1">
                <a:latin typeface="Avenir Next LT Pro" panose="020B0504020202020204" pitchFamily="34" charset="0"/>
              </a:rPr>
              <a:t>search</a:t>
            </a:r>
            <a:r>
              <a:rPr lang="es-ES" sz="1600" dirty="0">
                <a:latin typeface="Avenir Next LT Pro" panose="020B0504020202020204" pitchFamily="34" charset="0"/>
              </a:rPr>
              <a:t>: </a:t>
            </a:r>
            <a:r>
              <a:rPr lang="es-ES" sz="1600" dirty="0" err="1">
                <a:latin typeface="Avenir Next LT Pro" panose="020B0504020202020204" pitchFamily="34" charset="0"/>
              </a:rPr>
              <a:t>annual</a:t>
            </a:r>
            <a:r>
              <a:rPr lang="es-ES" sz="1600" dirty="0">
                <a:latin typeface="Avenir Next LT Pro" panose="020B0504020202020204" pitchFamily="34" charset="0"/>
              </a:rPr>
              <a:t> </a:t>
            </a:r>
            <a:r>
              <a:rPr lang="es-ES" sz="1600" dirty="0" err="1">
                <a:latin typeface="Avenir Next LT Pro" panose="020B0504020202020204" pitchFamily="34" charset="0"/>
              </a:rPr>
              <a:t>modulation</a:t>
            </a:r>
            <a:r>
              <a:rPr lang="es-ES" sz="1600" dirty="0">
                <a:latin typeface="Avenir Next LT Pro" panose="020B0504020202020204" pitchFamily="34" charset="0"/>
              </a:rPr>
              <a:t>.</a:t>
            </a:r>
          </a:p>
          <a:p>
            <a:endParaRPr lang="es-ES" sz="1600" dirty="0">
              <a:latin typeface="Avenir Next LT Pro" panose="020B0504020202020204" pitchFamily="34" charset="0"/>
            </a:endParaRPr>
          </a:p>
        </p:txBody>
      </p:sp>
      <p:sp>
        <p:nvSpPr>
          <p:cNvPr id="3" name="Slide Number Placeholder 2">
            <a:extLst>
              <a:ext uri="{FF2B5EF4-FFF2-40B4-BE49-F238E27FC236}">
                <a16:creationId xmlns:a16="http://schemas.microsoft.com/office/drawing/2014/main" id="{EF920B87-6A18-050A-8284-24AF3698F200}"/>
              </a:ext>
            </a:extLst>
          </p:cNvPr>
          <p:cNvSpPr>
            <a:spLocks noGrp="1"/>
          </p:cNvSpPr>
          <p:nvPr>
            <p:ph type="sldNum" sz="quarter" idx="12"/>
          </p:nvPr>
        </p:nvSpPr>
        <p:spPr/>
        <p:txBody>
          <a:bodyPr/>
          <a:lstStyle/>
          <a:p>
            <a:fld id="{2FE8697C-D1FD-459D-ACB5-E382E08FA6DA}" type="slidenum">
              <a:rPr lang="es-ES" smtClean="0"/>
              <a:t>7</a:t>
            </a:fld>
            <a:endParaRPr lang="es-E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3591A87-9A8E-4288-8AF6-BF038909ACED}"/>
                  </a:ext>
                </a:extLst>
              </p:cNvPr>
              <p:cNvSpPr txBox="1"/>
              <p:nvPr/>
            </p:nvSpPr>
            <p:spPr>
              <a:xfrm>
                <a:off x="4221074" y="1049052"/>
                <a:ext cx="3582327" cy="634789"/>
              </a:xfrm>
              <a:prstGeom prst="rect">
                <a:avLst/>
              </a:prstGeom>
              <a:noFill/>
              <a:ln w="38100">
                <a:solidFill>
                  <a:srgbClr val="00B0F0"/>
                </a:solidFill>
                <a:extLst>
                  <a:ext uri="{C807C97D-BFC1-408E-A445-0C87EB9F89A2}">
                    <ask:lineSketchStyleProps xmlns:ask="http://schemas.microsoft.com/office/drawing/2018/sketchyshapes">
                      <ask:type>
                        <ask:lineSketchNone/>
                      </ask:type>
                    </ask:lineSketchStyleProps>
                  </a:ext>
                </a:extLst>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ES" b="0" i="1" smtClean="0">
                              <a:latin typeface="Cambria Math" panose="02040503050406030204" pitchFamily="18" charset="0"/>
                            </a:rPr>
                          </m:ctrlPr>
                        </m:fPr>
                        <m:num>
                          <m:r>
                            <a:rPr lang="es-ES" b="0" i="1" smtClean="0">
                              <a:latin typeface="Cambria Math" panose="02040503050406030204" pitchFamily="18" charset="0"/>
                            </a:rPr>
                            <m:t>𝑑𝑅</m:t>
                          </m:r>
                        </m:num>
                        <m:den>
                          <m:r>
                            <a:rPr lang="es-ES" b="0" i="1" smtClean="0">
                              <a:latin typeface="Cambria Math" panose="02040503050406030204" pitchFamily="18" charset="0"/>
                            </a:rPr>
                            <m:t>𝑑</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𝐸</m:t>
                              </m:r>
                            </m:e>
                            <m:sub>
                              <m:r>
                                <a:rPr lang="es-ES" b="0" i="1" smtClean="0">
                                  <a:latin typeface="Cambria Math" panose="02040503050406030204" pitchFamily="18" charset="0"/>
                                </a:rPr>
                                <m:t>𝑛𝑟</m:t>
                              </m:r>
                            </m:sub>
                          </m:sSub>
                        </m:den>
                      </m:f>
                      <m:r>
                        <a:rPr lang="es-ES" b="0" i="1" smtClean="0">
                          <a:latin typeface="Cambria Math" panose="02040503050406030204" pitchFamily="18" charset="0"/>
                        </a:rPr>
                        <m:t>=</m:t>
                      </m:r>
                      <m:f>
                        <m:fPr>
                          <m:ctrlPr>
                            <a:rPr lang="es-ES" b="0" i="1" smtClean="0">
                              <a:latin typeface="Cambria Math" panose="02040503050406030204" pitchFamily="18" charset="0"/>
                            </a:rPr>
                          </m:ctrlPr>
                        </m:fPr>
                        <m:num>
                          <m:sSub>
                            <m:sSubPr>
                              <m:ctrlPr>
                                <a:rPr lang="es-ES" b="0" i="1" smtClean="0">
                                  <a:latin typeface="Cambria Math" panose="02040503050406030204" pitchFamily="18" charset="0"/>
                                </a:rPr>
                              </m:ctrlPr>
                            </m:sSubPr>
                            <m:e>
                              <m:r>
                                <a:rPr lang="es-ES" b="0" i="1" smtClean="0">
                                  <a:latin typeface="Cambria Math" panose="02040503050406030204" pitchFamily="18" charset="0"/>
                                </a:rPr>
                                <m:t>𝜌</m:t>
                              </m:r>
                            </m:e>
                            <m:sub>
                              <m:r>
                                <a:rPr lang="es-ES" b="0" i="1" smtClean="0">
                                  <a:latin typeface="Cambria Math" panose="02040503050406030204" pitchFamily="18" charset="0"/>
                                </a:rPr>
                                <m:t>0</m:t>
                              </m:r>
                            </m:sub>
                          </m:sSub>
                          <m:r>
                            <a:rPr lang="es-ES" b="0" i="1" smtClean="0">
                              <a:latin typeface="Cambria Math" panose="02040503050406030204" pitchFamily="18" charset="0"/>
                            </a:rPr>
                            <m:t>𝑀</m:t>
                          </m:r>
                        </m:num>
                        <m:den>
                          <m:sSub>
                            <m:sSubPr>
                              <m:ctrlPr>
                                <a:rPr lang="es-ES" b="0" i="1" smtClean="0">
                                  <a:latin typeface="Cambria Math" panose="02040503050406030204" pitchFamily="18" charset="0"/>
                                </a:rPr>
                              </m:ctrlPr>
                            </m:sSubPr>
                            <m:e>
                              <m:r>
                                <a:rPr lang="es-ES" b="0" i="1" smtClean="0">
                                  <a:latin typeface="Cambria Math" panose="02040503050406030204" pitchFamily="18" charset="0"/>
                                </a:rPr>
                                <m:t>𝑚</m:t>
                              </m:r>
                            </m:e>
                            <m:sub>
                              <m:r>
                                <a:rPr lang="es-ES" b="0" i="1" smtClean="0">
                                  <a:latin typeface="Cambria Math" panose="02040503050406030204" pitchFamily="18" charset="0"/>
                                </a:rPr>
                                <m:t>𝑁</m:t>
                              </m:r>
                            </m:sub>
                          </m:sSub>
                          <m:sSub>
                            <m:sSubPr>
                              <m:ctrlPr>
                                <a:rPr lang="es-ES" b="0" i="1" smtClean="0">
                                  <a:latin typeface="Cambria Math" panose="02040503050406030204" pitchFamily="18" charset="0"/>
                                </a:rPr>
                              </m:ctrlPr>
                            </m:sSubPr>
                            <m:e>
                              <m:r>
                                <a:rPr lang="es-ES" b="0" i="1" smtClean="0">
                                  <a:latin typeface="Cambria Math" panose="02040503050406030204" pitchFamily="18" charset="0"/>
                                </a:rPr>
                                <m:t>𝑚</m:t>
                              </m:r>
                            </m:e>
                            <m:sub>
                              <m:r>
                                <a:rPr lang="es-ES" b="0" i="1" smtClean="0">
                                  <a:latin typeface="Cambria Math" panose="02040503050406030204" pitchFamily="18" charset="0"/>
                                </a:rPr>
                                <m:t>𝜒</m:t>
                              </m:r>
                            </m:sub>
                          </m:sSub>
                        </m:den>
                      </m:f>
                      <m:nary>
                        <m:naryPr>
                          <m:ctrlPr>
                            <a:rPr lang="es-ES" b="0" i="1" smtClean="0">
                              <a:latin typeface="Cambria Math" panose="02040503050406030204" pitchFamily="18" charset="0"/>
                            </a:rPr>
                          </m:ctrlPr>
                        </m:naryPr>
                        <m:sub>
                          <m:sSub>
                            <m:sSubPr>
                              <m:ctrlPr>
                                <a:rPr lang="es-ES" b="0" i="1" smtClean="0">
                                  <a:latin typeface="Cambria Math" panose="02040503050406030204" pitchFamily="18" charset="0"/>
                                </a:rPr>
                              </m:ctrlPr>
                            </m:sSubPr>
                            <m:e>
                              <m:r>
                                <m:rPr>
                                  <m:brk m:alnAt="23"/>
                                </m:rPr>
                                <a:rPr lang="es-ES" b="0" i="1" smtClean="0">
                                  <a:latin typeface="Cambria Math" panose="02040503050406030204" pitchFamily="18" charset="0"/>
                                </a:rPr>
                                <m:t>𝑣</m:t>
                              </m:r>
                            </m:e>
                            <m:sub>
                              <m:r>
                                <m:rPr>
                                  <m:sty m:val="p"/>
                                  <m:brk m:alnAt="23"/>
                                </m:rPr>
                                <a:rPr lang="es-ES" b="0" i="0" smtClean="0">
                                  <a:latin typeface="Cambria Math" panose="02040503050406030204" pitchFamily="18" charset="0"/>
                                </a:rPr>
                                <m:t>m</m:t>
                              </m:r>
                              <m:r>
                                <m:rPr>
                                  <m:sty m:val="p"/>
                                </m:rPr>
                                <a:rPr lang="es-ES" b="0" i="0" smtClean="0">
                                  <a:latin typeface="Cambria Math" panose="02040503050406030204" pitchFamily="18" charset="0"/>
                                </a:rPr>
                                <m:t>in</m:t>
                              </m:r>
                            </m:sub>
                          </m:sSub>
                          <m:r>
                            <m:rPr>
                              <m:brk m:alnAt="23"/>
                            </m:rPr>
                            <a:rPr lang="es-ES" b="0" i="1" smtClean="0">
                              <a:latin typeface="Cambria Math" panose="02040503050406030204" pitchFamily="18" charset="0"/>
                            </a:rPr>
                            <m:t>⁡</m:t>
                          </m:r>
                        </m:sub>
                        <m:sup>
                          <m:sSub>
                            <m:sSubPr>
                              <m:ctrlPr>
                                <a:rPr lang="es-ES" b="0" i="1" smtClean="0">
                                  <a:latin typeface="Cambria Math" panose="02040503050406030204" pitchFamily="18" charset="0"/>
                                </a:rPr>
                              </m:ctrlPr>
                            </m:sSubPr>
                            <m:e>
                              <m:r>
                                <a:rPr lang="es-ES" b="0" i="1" smtClean="0">
                                  <a:latin typeface="Cambria Math" panose="02040503050406030204" pitchFamily="18" charset="0"/>
                                </a:rPr>
                                <m:t>𝑣</m:t>
                              </m:r>
                            </m:e>
                            <m:sub>
                              <m:r>
                                <a:rPr lang="es-ES" b="0" i="1" smtClean="0">
                                  <a:latin typeface="Cambria Math" panose="02040503050406030204" pitchFamily="18" charset="0"/>
                                </a:rPr>
                                <m:t>𝑚𝑎𝑥</m:t>
                              </m:r>
                            </m:sub>
                          </m:sSub>
                        </m:sup>
                        <m:e>
                          <m:r>
                            <a:rPr lang="es-ES" b="0" i="1" smtClean="0">
                              <a:latin typeface="Cambria Math" panose="02040503050406030204" pitchFamily="18" charset="0"/>
                            </a:rPr>
                            <m:t>𝑣𝑓</m:t>
                          </m:r>
                          <m:d>
                            <m:dPr>
                              <m:ctrlPr>
                                <a:rPr lang="es-ES" b="0" i="1" smtClean="0">
                                  <a:latin typeface="Cambria Math" panose="02040503050406030204" pitchFamily="18" charset="0"/>
                                </a:rPr>
                              </m:ctrlPr>
                            </m:dPr>
                            <m:e>
                              <m:r>
                                <a:rPr lang="es-ES" b="0" i="1" smtClean="0">
                                  <a:latin typeface="Cambria Math" panose="02040503050406030204" pitchFamily="18" charset="0"/>
                                </a:rPr>
                                <m:t>𝑣</m:t>
                              </m:r>
                            </m:e>
                          </m:d>
                          <m:f>
                            <m:fPr>
                              <m:ctrlPr>
                                <a:rPr lang="es-ES" b="0" i="1" smtClean="0">
                                  <a:latin typeface="Cambria Math" panose="02040503050406030204" pitchFamily="18" charset="0"/>
                                </a:rPr>
                              </m:ctrlPr>
                            </m:fPr>
                            <m:num>
                              <m:r>
                                <a:rPr lang="es-ES" b="0" i="1" smtClean="0">
                                  <a:latin typeface="Cambria Math" panose="02040503050406030204" pitchFamily="18" charset="0"/>
                                </a:rPr>
                                <m:t>𝑑</m:t>
                              </m:r>
                              <m:r>
                                <a:rPr lang="es-ES" b="0" i="1" smtClean="0">
                                  <a:latin typeface="Cambria Math" panose="02040503050406030204" pitchFamily="18" charset="0"/>
                                </a:rPr>
                                <m:t>𝜎</m:t>
                              </m:r>
                            </m:num>
                            <m:den>
                              <m:r>
                                <a:rPr lang="es-ES" b="0" i="1" smtClean="0">
                                  <a:latin typeface="Cambria Math" panose="02040503050406030204" pitchFamily="18" charset="0"/>
                                </a:rPr>
                                <m:t>𝑑</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𝐸</m:t>
                                  </m:r>
                                </m:e>
                                <m:sub>
                                  <m:r>
                                    <a:rPr lang="es-ES" b="0" i="1" smtClean="0">
                                      <a:latin typeface="Cambria Math" panose="02040503050406030204" pitchFamily="18" charset="0"/>
                                    </a:rPr>
                                    <m:t>𝑛𝑟</m:t>
                                  </m:r>
                                </m:sub>
                              </m:sSub>
                            </m:den>
                          </m:f>
                          <m:r>
                            <a:rPr lang="es-ES" b="0" i="1" smtClean="0">
                              <a:latin typeface="Cambria Math" panose="02040503050406030204" pitchFamily="18" charset="0"/>
                            </a:rPr>
                            <m:t>𝑑𝑣</m:t>
                          </m:r>
                        </m:e>
                      </m:nary>
                    </m:oMath>
                  </m:oMathPara>
                </a14:m>
                <a:endParaRPr lang="es-ES" dirty="0"/>
              </a:p>
            </p:txBody>
          </p:sp>
        </mc:Choice>
        <mc:Fallback xmlns="">
          <p:sp>
            <p:nvSpPr>
              <p:cNvPr id="5" name="TextBox 4">
                <a:extLst>
                  <a:ext uri="{FF2B5EF4-FFF2-40B4-BE49-F238E27FC236}">
                    <a16:creationId xmlns:a16="http://schemas.microsoft.com/office/drawing/2014/main" id="{F3591A87-9A8E-4288-8AF6-BF038909ACED}"/>
                  </a:ext>
                </a:extLst>
              </p:cNvPr>
              <p:cNvSpPr txBox="1">
                <a:spLocks noRot="1" noChangeAspect="1" noMove="1" noResize="1" noEditPoints="1" noAdjustHandles="1" noChangeArrowheads="1" noChangeShapeType="1" noTextEdit="1"/>
              </p:cNvSpPr>
              <p:nvPr/>
            </p:nvSpPr>
            <p:spPr>
              <a:xfrm>
                <a:off x="4221074" y="1049052"/>
                <a:ext cx="3582327" cy="634789"/>
              </a:xfrm>
              <a:prstGeom prst="rect">
                <a:avLst/>
              </a:prstGeom>
              <a:blipFill>
                <a:blip r:embed="rId4"/>
                <a:stretch>
                  <a:fillRect/>
                </a:stretch>
              </a:blipFill>
              <a:ln w="38100">
                <a:solidFill>
                  <a:srgbClr val="00B0F0"/>
                </a:solidFill>
                <a:extLst>
                  <a:ext uri="{C807C97D-BFC1-408E-A445-0C87EB9F89A2}">
                    <ask:lineSketchStyleProps xmlns:ask="http://schemas.microsoft.com/office/drawing/2018/sketchyshapes">
                      <ask:type>
                        <ask:lineSketchNone/>
                      </ask:type>
                    </ask:lineSketchStyleProps>
                  </a:ext>
                </a:extLst>
              </a:ln>
            </p:spPr>
            <p:txBody>
              <a:bodyPr/>
              <a:lstStyle/>
              <a:p>
                <a:r>
                  <a:rPr lang="es-ES">
                    <a:noFill/>
                  </a:rPr>
                  <a:t> </a:t>
                </a:r>
              </a:p>
            </p:txBody>
          </p:sp>
        </mc:Fallback>
      </mc:AlternateContent>
      <p:pic>
        <p:nvPicPr>
          <p:cNvPr id="8" name="Picture 7">
            <a:extLst>
              <a:ext uri="{FF2B5EF4-FFF2-40B4-BE49-F238E27FC236}">
                <a16:creationId xmlns:a16="http://schemas.microsoft.com/office/drawing/2014/main" id="{00DEDD9D-854E-4A9A-975B-6677BE5E77B6}"/>
              </a:ext>
            </a:extLst>
          </p:cNvPr>
          <p:cNvPicPr>
            <a:picLocks noChangeAspect="1"/>
          </p:cNvPicPr>
          <p:nvPr/>
        </p:nvPicPr>
        <p:blipFill>
          <a:blip r:embed="rId5"/>
          <a:stretch>
            <a:fillRect/>
          </a:stretch>
        </p:blipFill>
        <p:spPr>
          <a:xfrm>
            <a:off x="0" y="3310997"/>
            <a:ext cx="4630109" cy="3717877"/>
          </a:xfrm>
          <a:prstGeom prst="rect">
            <a:avLst/>
          </a:prstGeom>
        </p:spPr>
      </p:pic>
      <p:sp>
        <p:nvSpPr>
          <p:cNvPr id="41" name="TextBox 40">
            <a:extLst>
              <a:ext uri="{FF2B5EF4-FFF2-40B4-BE49-F238E27FC236}">
                <a16:creationId xmlns:a16="http://schemas.microsoft.com/office/drawing/2014/main" id="{EF0C840E-8EC7-4662-9B82-BDFB5AAB6D70}"/>
              </a:ext>
            </a:extLst>
          </p:cNvPr>
          <p:cNvSpPr txBox="1"/>
          <p:nvPr/>
        </p:nvSpPr>
        <p:spPr>
          <a:xfrm>
            <a:off x="210894" y="2249968"/>
            <a:ext cx="1786848" cy="954107"/>
          </a:xfrm>
          <a:prstGeom prst="rect">
            <a:avLst/>
          </a:prstGeom>
          <a:noFill/>
        </p:spPr>
        <p:txBody>
          <a:bodyPr wrap="square" rtlCol="0">
            <a:spAutoFit/>
          </a:bodyPr>
          <a:lstStyle/>
          <a:p>
            <a:pPr algn="ctr"/>
            <a:r>
              <a:rPr lang="es-ES" sz="1400" dirty="0" err="1">
                <a:latin typeface="Avenir Next LT Pro" panose="020B0504020202020204" pitchFamily="34" charset="0"/>
              </a:rPr>
              <a:t>Main</a:t>
            </a:r>
            <a:r>
              <a:rPr lang="es-ES" sz="1400" dirty="0">
                <a:latin typeface="Avenir Next LT Pro" panose="020B0504020202020204" pitchFamily="34" charset="0"/>
              </a:rPr>
              <a:t> </a:t>
            </a:r>
            <a:r>
              <a:rPr lang="es-ES" sz="1400" dirty="0" err="1">
                <a:latin typeface="Avenir Next LT Pro" panose="020B0504020202020204" pitchFamily="34" charset="0"/>
              </a:rPr>
              <a:t>interaction</a:t>
            </a:r>
            <a:r>
              <a:rPr lang="es-ES" sz="1400" dirty="0">
                <a:latin typeface="Avenir Next LT Pro" panose="020B0504020202020204" pitchFamily="34" charset="0"/>
              </a:rPr>
              <a:t> </a:t>
            </a:r>
            <a:r>
              <a:rPr lang="es-ES" sz="1400" dirty="0" err="1">
                <a:latin typeface="Avenir Next LT Pro" panose="020B0504020202020204" pitchFamily="34" charset="0"/>
              </a:rPr>
              <a:t>channel</a:t>
            </a:r>
            <a:r>
              <a:rPr lang="es-ES" sz="1400" dirty="0">
                <a:latin typeface="Avenir Next LT Pro" panose="020B0504020202020204" pitchFamily="34" charset="0"/>
              </a:rPr>
              <a:t>: </a:t>
            </a:r>
          </a:p>
          <a:p>
            <a:pPr algn="ctr"/>
            <a:r>
              <a:rPr lang="es-ES" sz="1400" dirty="0" err="1">
                <a:latin typeface="Avenir Next LT Pro" panose="020B0504020202020204" pitchFamily="34" charset="0"/>
              </a:rPr>
              <a:t>elastic</a:t>
            </a:r>
            <a:r>
              <a:rPr lang="es-ES" sz="1400" dirty="0">
                <a:latin typeface="Avenir Next LT Pro" panose="020B0504020202020204" pitchFamily="34" charset="0"/>
              </a:rPr>
              <a:t> </a:t>
            </a:r>
            <a:r>
              <a:rPr lang="es-ES" sz="1400" dirty="0" err="1">
                <a:latin typeface="Avenir Next LT Pro" panose="020B0504020202020204" pitchFamily="34" charset="0"/>
              </a:rPr>
              <a:t>scattering</a:t>
            </a:r>
            <a:r>
              <a:rPr lang="es-ES" sz="1400" dirty="0">
                <a:latin typeface="Avenir Next LT Pro" panose="020B0504020202020204" pitchFamily="34" charset="0"/>
              </a:rPr>
              <a:t> WIMP-</a:t>
            </a:r>
            <a:r>
              <a:rPr lang="es-ES" sz="1400" dirty="0" err="1">
                <a:latin typeface="Avenir Next LT Pro" panose="020B0504020202020204" pitchFamily="34" charset="0"/>
              </a:rPr>
              <a:t>nucleus</a:t>
            </a:r>
            <a:endParaRPr lang="es-ES" sz="1400" dirty="0">
              <a:latin typeface="Avenir Next LT Pro" panose="020B0504020202020204" pitchFamily="34" charset="0"/>
            </a:endParaRPr>
          </a:p>
        </p:txBody>
      </p:sp>
      <p:sp>
        <p:nvSpPr>
          <p:cNvPr id="9" name="Arrow: Down 8">
            <a:extLst>
              <a:ext uri="{FF2B5EF4-FFF2-40B4-BE49-F238E27FC236}">
                <a16:creationId xmlns:a16="http://schemas.microsoft.com/office/drawing/2014/main" id="{C1C7573A-B036-4A09-BA0B-E3300EEAD022}"/>
              </a:ext>
            </a:extLst>
          </p:cNvPr>
          <p:cNvSpPr/>
          <p:nvPr/>
        </p:nvSpPr>
        <p:spPr>
          <a:xfrm rot="16200000">
            <a:off x="3804275" y="1133444"/>
            <a:ext cx="330944" cy="353130"/>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EA74A40-2695-4FBB-9FB4-79103D0563CD}"/>
                  </a:ext>
                </a:extLst>
              </p:cNvPr>
              <p:cNvSpPr txBox="1"/>
              <p:nvPr/>
            </p:nvSpPr>
            <p:spPr>
              <a:xfrm>
                <a:off x="4166998" y="1671805"/>
                <a:ext cx="3927604" cy="1700402"/>
              </a:xfrm>
              <a:prstGeom prst="rect">
                <a:avLst/>
              </a:prstGeom>
              <a:noFill/>
            </p:spPr>
            <p:txBody>
              <a:bodyPr wrap="square" numCol="1">
                <a:spAutoFit/>
              </a:bodyPr>
              <a:lstStyle/>
              <a:p>
                <a:pPr>
                  <a:lnSpc>
                    <a:spcPct val="150000"/>
                  </a:lnSpc>
                </a:pPr>
                <a14:m>
                  <m:oMath xmlns:m="http://schemas.openxmlformats.org/officeDocument/2006/math">
                    <m:sSub>
                      <m:sSubPr>
                        <m:ctrlPr>
                          <a:rPr lang="es-ES" sz="1400" b="0" i="1" smtClean="0">
                            <a:latin typeface="Cambria Math" panose="02040503050406030204" pitchFamily="18" charset="0"/>
                          </a:rPr>
                        </m:ctrlPr>
                      </m:sSubPr>
                      <m:e>
                        <m:r>
                          <a:rPr lang="es-ES" sz="1400" b="0" i="1" smtClean="0">
                            <a:latin typeface="Cambria Math" panose="02040503050406030204" pitchFamily="18" charset="0"/>
                          </a:rPr>
                          <m:t>𝜌</m:t>
                        </m:r>
                      </m:e>
                      <m:sub>
                        <m:r>
                          <a:rPr lang="es-ES" sz="1400" b="0" i="1" smtClean="0">
                            <a:latin typeface="Cambria Math" panose="02040503050406030204" pitchFamily="18" charset="0"/>
                          </a:rPr>
                          <m:t>0</m:t>
                        </m:r>
                      </m:sub>
                    </m:sSub>
                  </m:oMath>
                </a14:m>
                <a:r>
                  <a:rPr lang="es-ES" sz="1400" dirty="0">
                    <a:latin typeface="Avenir Next LT Pro" panose="020B0504020202020204" pitchFamily="34" charset="0"/>
                  </a:rPr>
                  <a:t>= local </a:t>
                </a:r>
                <a:r>
                  <a:rPr lang="es-ES" sz="1400" dirty="0" err="1">
                    <a:latin typeface="Avenir Next LT Pro" panose="020B0504020202020204" pitchFamily="34" charset="0"/>
                  </a:rPr>
                  <a:t>dark</a:t>
                </a:r>
                <a:r>
                  <a:rPr lang="es-ES" sz="1400" dirty="0">
                    <a:latin typeface="Avenir Next LT Pro" panose="020B0504020202020204" pitchFamily="34" charset="0"/>
                  </a:rPr>
                  <a:t> </a:t>
                </a:r>
                <a:r>
                  <a:rPr lang="es-ES" sz="1400" dirty="0" err="1">
                    <a:latin typeface="Avenir Next LT Pro" panose="020B0504020202020204" pitchFamily="34" charset="0"/>
                  </a:rPr>
                  <a:t>matter</a:t>
                </a:r>
                <a:r>
                  <a:rPr lang="es-ES" sz="1400" dirty="0">
                    <a:latin typeface="Avenir Next LT Pro" panose="020B0504020202020204" pitchFamily="34" charset="0"/>
                  </a:rPr>
                  <a:t> </a:t>
                </a:r>
                <a:r>
                  <a:rPr lang="es-ES" sz="1400" dirty="0" err="1">
                    <a:latin typeface="Avenir Next LT Pro" panose="020B0504020202020204" pitchFamily="34" charset="0"/>
                  </a:rPr>
                  <a:t>density</a:t>
                </a:r>
                <a:endParaRPr lang="es-ES" sz="1400" dirty="0">
                  <a:latin typeface="Avenir Next LT Pro" panose="020B0504020202020204" pitchFamily="34" charset="0"/>
                </a:endParaRPr>
              </a:p>
              <a:p>
                <a:pPr>
                  <a:lnSpc>
                    <a:spcPct val="150000"/>
                  </a:lnSpc>
                </a:pPr>
                <a14:m>
                  <m:oMath xmlns:m="http://schemas.openxmlformats.org/officeDocument/2006/math">
                    <m:r>
                      <a:rPr lang="es-ES" sz="1400" b="0" i="1" smtClean="0">
                        <a:latin typeface="Cambria Math" panose="02040503050406030204" pitchFamily="18" charset="0"/>
                      </a:rPr>
                      <m:t>𝑀</m:t>
                    </m:r>
                  </m:oMath>
                </a14:m>
                <a:r>
                  <a:rPr lang="es-ES" sz="1400" dirty="0">
                    <a:latin typeface="Avenir Next LT Pro" panose="020B0504020202020204" pitchFamily="34" charset="0"/>
                  </a:rPr>
                  <a:t>= target </a:t>
                </a:r>
                <a:r>
                  <a:rPr lang="es-ES" sz="1400" dirty="0" err="1">
                    <a:latin typeface="Avenir Next LT Pro" panose="020B0504020202020204" pitchFamily="34" charset="0"/>
                  </a:rPr>
                  <a:t>mass</a:t>
                </a:r>
                <a:endParaRPr lang="es-ES" sz="1400" dirty="0">
                  <a:latin typeface="Avenir Next LT Pro" panose="020B0504020202020204" pitchFamily="34" charset="0"/>
                </a:endParaRPr>
              </a:p>
              <a:p>
                <a:pPr>
                  <a:lnSpc>
                    <a:spcPct val="150000"/>
                  </a:lnSpc>
                </a:pPr>
                <a14:m>
                  <m:oMath xmlns:m="http://schemas.openxmlformats.org/officeDocument/2006/math">
                    <m:sSub>
                      <m:sSubPr>
                        <m:ctrlPr>
                          <a:rPr lang="es-ES" sz="1400" b="0" i="1" smtClean="0">
                            <a:latin typeface="Cambria Math" panose="02040503050406030204" pitchFamily="18" charset="0"/>
                          </a:rPr>
                        </m:ctrlPr>
                      </m:sSubPr>
                      <m:e>
                        <m:r>
                          <a:rPr lang="es-ES" sz="1400" b="0" i="1" smtClean="0">
                            <a:latin typeface="Cambria Math" panose="02040503050406030204" pitchFamily="18" charset="0"/>
                          </a:rPr>
                          <m:t>𝑚</m:t>
                        </m:r>
                      </m:e>
                      <m:sub>
                        <m:r>
                          <a:rPr lang="es-ES" sz="1400" b="0" i="1" smtClean="0">
                            <a:latin typeface="Cambria Math" panose="02040503050406030204" pitchFamily="18" charset="0"/>
                          </a:rPr>
                          <m:t>𝑁</m:t>
                        </m:r>
                      </m:sub>
                    </m:sSub>
                  </m:oMath>
                </a14:m>
                <a:r>
                  <a:rPr lang="es-ES" sz="1400" dirty="0">
                    <a:latin typeface="Avenir Next LT Pro" panose="020B0504020202020204" pitchFamily="34" charset="0"/>
                  </a:rPr>
                  <a:t>= </a:t>
                </a:r>
                <a:r>
                  <a:rPr lang="es-ES" sz="1400" dirty="0" err="1">
                    <a:latin typeface="Avenir Next LT Pro" panose="020B0504020202020204" pitchFamily="34" charset="0"/>
                  </a:rPr>
                  <a:t>nucleus</a:t>
                </a:r>
                <a:r>
                  <a:rPr lang="es-ES" sz="1400" dirty="0">
                    <a:latin typeface="Avenir Next LT Pro" panose="020B0504020202020204" pitchFamily="34" charset="0"/>
                  </a:rPr>
                  <a:t> </a:t>
                </a:r>
                <a:r>
                  <a:rPr lang="es-ES" sz="1400" dirty="0" err="1">
                    <a:latin typeface="Avenir Next LT Pro" panose="020B0504020202020204" pitchFamily="34" charset="0"/>
                  </a:rPr>
                  <a:t>mass</a:t>
                </a:r>
                <a:endParaRPr lang="es-ES" sz="1400" dirty="0">
                  <a:latin typeface="Avenir Next LT Pro" panose="020B0504020202020204" pitchFamily="34" charset="0"/>
                </a:endParaRPr>
              </a:p>
              <a:p>
                <a:pPr>
                  <a:lnSpc>
                    <a:spcPct val="150000"/>
                  </a:lnSpc>
                </a:pPr>
                <a14:m>
                  <m:oMath xmlns:m="http://schemas.openxmlformats.org/officeDocument/2006/math">
                    <m:sSub>
                      <m:sSubPr>
                        <m:ctrlPr>
                          <a:rPr lang="es-ES" sz="1400" b="0" i="1" smtClean="0">
                            <a:latin typeface="Cambria Math" panose="02040503050406030204" pitchFamily="18" charset="0"/>
                          </a:rPr>
                        </m:ctrlPr>
                      </m:sSubPr>
                      <m:e>
                        <m:r>
                          <a:rPr lang="es-ES" sz="1400" b="0" i="1" smtClean="0">
                            <a:latin typeface="Cambria Math" panose="02040503050406030204" pitchFamily="18" charset="0"/>
                          </a:rPr>
                          <m:t>𝑚</m:t>
                        </m:r>
                      </m:e>
                      <m:sub>
                        <m:r>
                          <a:rPr lang="es-ES" sz="1400" b="0" i="1" smtClean="0">
                            <a:latin typeface="Cambria Math" panose="02040503050406030204" pitchFamily="18" charset="0"/>
                          </a:rPr>
                          <m:t>𝜒</m:t>
                        </m:r>
                      </m:sub>
                    </m:sSub>
                  </m:oMath>
                </a14:m>
                <a:r>
                  <a:rPr lang="es-ES" sz="1400" dirty="0">
                    <a:latin typeface="Avenir Next LT Pro" panose="020B0504020202020204" pitchFamily="34" charset="0"/>
                  </a:rPr>
                  <a:t>= WIMP </a:t>
                </a:r>
                <a:r>
                  <a:rPr lang="es-ES" sz="1400" dirty="0" err="1">
                    <a:latin typeface="Avenir Next LT Pro" panose="020B0504020202020204" pitchFamily="34" charset="0"/>
                  </a:rPr>
                  <a:t>mass</a:t>
                </a:r>
                <a:endParaRPr lang="es-ES" sz="1400" dirty="0">
                  <a:latin typeface="Avenir Next LT Pro" panose="020B0504020202020204" pitchFamily="34" charset="0"/>
                </a:endParaRPr>
              </a:p>
              <a:p>
                <a:pPr>
                  <a:lnSpc>
                    <a:spcPct val="150000"/>
                  </a:lnSpc>
                </a:pPr>
                <a14:m>
                  <m:oMath xmlns:m="http://schemas.openxmlformats.org/officeDocument/2006/math">
                    <m:r>
                      <a:rPr lang="es-ES" sz="1400" b="0" i="1" smtClean="0">
                        <a:latin typeface="Cambria Math" panose="02040503050406030204" pitchFamily="18" charset="0"/>
                      </a:rPr>
                      <m:t>𝑓</m:t>
                    </m:r>
                    <m:r>
                      <a:rPr lang="es-ES" sz="1400" b="0" i="1" smtClean="0">
                        <a:latin typeface="Cambria Math" panose="02040503050406030204" pitchFamily="18" charset="0"/>
                      </a:rPr>
                      <m:t>(</m:t>
                    </m:r>
                    <m:r>
                      <a:rPr lang="es-ES" sz="1400" b="0" i="1" smtClean="0">
                        <a:latin typeface="Cambria Math" panose="02040503050406030204" pitchFamily="18" charset="0"/>
                      </a:rPr>
                      <m:t>𝑣</m:t>
                    </m:r>
                    <m:r>
                      <a:rPr lang="es-ES" sz="1400" b="0" i="1" smtClean="0">
                        <a:latin typeface="Cambria Math" panose="02040503050406030204" pitchFamily="18" charset="0"/>
                      </a:rPr>
                      <m:t>)</m:t>
                    </m:r>
                  </m:oMath>
                </a14:m>
                <a:r>
                  <a:rPr lang="es-ES" sz="1400" dirty="0">
                    <a:latin typeface="Avenir Next LT Pro" panose="020B0504020202020204" pitchFamily="34" charset="0"/>
                  </a:rPr>
                  <a:t>= </a:t>
                </a:r>
                <a:r>
                  <a:rPr lang="es-ES" sz="1400" dirty="0" err="1">
                    <a:latin typeface="Avenir Next LT Pro" panose="020B0504020202020204" pitchFamily="34" charset="0"/>
                  </a:rPr>
                  <a:t>normalized</a:t>
                </a:r>
                <a:r>
                  <a:rPr lang="es-ES" sz="1400" dirty="0">
                    <a:latin typeface="Avenir Next LT Pro" panose="020B0504020202020204" pitchFamily="34" charset="0"/>
                  </a:rPr>
                  <a:t> WIMP </a:t>
                </a:r>
                <a:r>
                  <a:rPr lang="es-ES" sz="1400" dirty="0" err="1">
                    <a:latin typeface="Avenir Next LT Pro" panose="020B0504020202020204" pitchFamily="34" charset="0"/>
                  </a:rPr>
                  <a:t>velocity</a:t>
                </a:r>
                <a:r>
                  <a:rPr lang="es-ES" sz="1400" dirty="0">
                    <a:latin typeface="Avenir Next LT Pro" panose="020B0504020202020204" pitchFamily="34" charset="0"/>
                  </a:rPr>
                  <a:t> </a:t>
                </a:r>
                <a:r>
                  <a:rPr lang="es-ES" sz="1400" dirty="0" err="1">
                    <a:latin typeface="Avenir Next LT Pro" panose="020B0504020202020204" pitchFamily="34" charset="0"/>
                  </a:rPr>
                  <a:t>distribution</a:t>
                </a:r>
                <a:endParaRPr lang="es-ES" sz="1400" dirty="0">
                  <a:latin typeface="Avenir Next LT Pro" panose="020B0504020202020204" pitchFamily="34" charset="0"/>
                </a:endParaRPr>
              </a:p>
            </p:txBody>
          </p:sp>
        </mc:Choice>
        <mc:Fallback xmlns="">
          <p:sp>
            <p:nvSpPr>
              <p:cNvPr id="43" name="TextBox 42">
                <a:extLst>
                  <a:ext uri="{FF2B5EF4-FFF2-40B4-BE49-F238E27FC236}">
                    <a16:creationId xmlns:a16="http://schemas.microsoft.com/office/drawing/2014/main" id="{1EA74A40-2695-4FBB-9FB4-79103D0563CD}"/>
                  </a:ext>
                </a:extLst>
              </p:cNvPr>
              <p:cNvSpPr txBox="1">
                <a:spLocks noRot="1" noChangeAspect="1" noMove="1" noResize="1" noEditPoints="1" noAdjustHandles="1" noChangeArrowheads="1" noChangeShapeType="1" noTextEdit="1"/>
              </p:cNvSpPr>
              <p:nvPr/>
            </p:nvSpPr>
            <p:spPr>
              <a:xfrm>
                <a:off x="4166998" y="1671805"/>
                <a:ext cx="3927604" cy="1700402"/>
              </a:xfrm>
              <a:prstGeom prst="rect">
                <a:avLst/>
              </a:prstGeom>
              <a:blipFill>
                <a:blip r:embed="rId6"/>
                <a:stretch>
                  <a:fillRect b="-2867"/>
                </a:stretch>
              </a:blipFill>
            </p:spPr>
            <p:txBody>
              <a:bodyPr/>
              <a:lstStyle/>
              <a:p>
                <a:r>
                  <a:rPr lang="es-ES">
                    <a:noFill/>
                  </a:rPr>
                  <a:t> </a:t>
                </a:r>
              </a:p>
            </p:txBody>
          </p:sp>
        </mc:Fallback>
      </mc:AlternateContent>
      <p:sp>
        <p:nvSpPr>
          <p:cNvPr id="10" name="TextBox 9">
            <a:extLst>
              <a:ext uri="{FF2B5EF4-FFF2-40B4-BE49-F238E27FC236}">
                <a16:creationId xmlns:a16="http://schemas.microsoft.com/office/drawing/2014/main" id="{BF88B28C-BDD5-4AD2-A6EA-A0BCE1FDC9FB}"/>
              </a:ext>
            </a:extLst>
          </p:cNvPr>
          <p:cNvSpPr txBox="1"/>
          <p:nvPr/>
        </p:nvSpPr>
        <p:spPr>
          <a:xfrm>
            <a:off x="4917774" y="5979666"/>
            <a:ext cx="6822060" cy="408623"/>
          </a:xfrm>
          <a:prstGeom prst="roundRect">
            <a:avLst/>
          </a:prstGeom>
          <a:noFill/>
          <a:ln w="28575">
            <a:solidFill>
              <a:srgbClr val="C00000"/>
            </a:solidFill>
          </a:ln>
        </p:spPr>
        <p:txBody>
          <a:bodyPr wrap="none" rtlCol="0">
            <a:spAutoFit/>
          </a:bodyPr>
          <a:lstStyle/>
          <a:p>
            <a:r>
              <a:rPr lang="es-ES" dirty="0" err="1">
                <a:latin typeface="Avenir Next LT Pro" panose="020B0504020202020204" pitchFamily="34" charset="0"/>
              </a:rPr>
              <a:t>Which</a:t>
            </a:r>
            <a:r>
              <a:rPr lang="es-ES" dirty="0">
                <a:latin typeface="Avenir Next LT Pro" panose="020B0504020202020204" pitchFamily="34" charset="0"/>
              </a:rPr>
              <a:t> </a:t>
            </a:r>
            <a:r>
              <a:rPr lang="es-ES" dirty="0" err="1">
                <a:latin typeface="Avenir Next LT Pro" panose="020B0504020202020204" pitchFamily="34" charset="0"/>
              </a:rPr>
              <a:t>kind</a:t>
            </a:r>
            <a:r>
              <a:rPr lang="es-ES" dirty="0">
                <a:latin typeface="Avenir Next LT Pro" panose="020B0504020202020204" pitchFamily="34" charset="0"/>
              </a:rPr>
              <a:t> </a:t>
            </a:r>
            <a:r>
              <a:rPr lang="es-ES" dirty="0" err="1">
                <a:latin typeface="Avenir Next LT Pro" panose="020B0504020202020204" pitchFamily="34" charset="0"/>
              </a:rPr>
              <a:t>of</a:t>
            </a:r>
            <a:r>
              <a:rPr lang="es-ES" dirty="0">
                <a:latin typeface="Avenir Next LT Pro" panose="020B0504020202020204" pitchFamily="34" charset="0"/>
              </a:rPr>
              <a:t> </a:t>
            </a:r>
            <a:r>
              <a:rPr lang="es-ES" dirty="0" err="1">
                <a:latin typeface="Avenir Next LT Pro" panose="020B0504020202020204" pitchFamily="34" charset="0"/>
              </a:rPr>
              <a:t>experiment</a:t>
            </a:r>
            <a:r>
              <a:rPr lang="es-ES" dirty="0">
                <a:latin typeface="Avenir Next LT Pro" panose="020B0504020202020204" pitchFamily="34" charset="0"/>
              </a:rPr>
              <a:t> can </a:t>
            </a:r>
            <a:r>
              <a:rPr lang="es-ES" dirty="0" err="1">
                <a:latin typeface="Avenir Next LT Pro" panose="020B0504020202020204" pitchFamily="34" charset="0"/>
              </a:rPr>
              <a:t>we</a:t>
            </a:r>
            <a:r>
              <a:rPr lang="es-ES" dirty="0">
                <a:latin typeface="Avenir Next LT Pro" panose="020B0504020202020204" pitchFamily="34" charset="0"/>
              </a:rPr>
              <a:t> </a:t>
            </a:r>
            <a:r>
              <a:rPr lang="es-ES" dirty="0" err="1">
                <a:latin typeface="Avenir Next LT Pro" panose="020B0504020202020204" pitchFamily="34" charset="0"/>
              </a:rPr>
              <a:t>design</a:t>
            </a:r>
            <a:r>
              <a:rPr lang="es-ES" dirty="0">
                <a:latin typeface="Avenir Next LT Pro" panose="020B0504020202020204" pitchFamily="34" charset="0"/>
              </a:rPr>
              <a:t> </a:t>
            </a:r>
            <a:r>
              <a:rPr lang="es-ES" dirty="0" err="1">
                <a:latin typeface="Avenir Next LT Pro" panose="020B0504020202020204" pitchFamily="34" charset="0"/>
              </a:rPr>
              <a:t>to</a:t>
            </a:r>
            <a:r>
              <a:rPr lang="es-ES" dirty="0">
                <a:latin typeface="Avenir Next LT Pro" panose="020B0504020202020204" pitchFamily="34" charset="0"/>
              </a:rPr>
              <a:t> look </a:t>
            </a:r>
            <a:r>
              <a:rPr lang="es-ES" dirty="0" err="1">
                <a:latin typeface="Avenir Next LT Pro" panose="020B0504020202020204" pitchFamily="34" charset="0"/>
              </a:rPr>
              <a:t>for</a:t>
            </a:r>
            <a:r>
              <a:rPr lang="es-ES" dirty="0">
                <a:latin typeface="Avenir Next LT Pro" panose="020B0504020202020204" pitchFamily="34" charset="0"/>
              </a:rPr>
              <a:t> </a:t>
            </a:r>
            <a:r>
              <a:rPr lang="es-ES" dirty="0" err="1">
                <a:latin typeface="Avenir Next LT Pro" panose="020B0504020202020204" pitchFamily="34" charset="0"/>
              </a:rPr>
              <a:t>this</a:t>
            </a:r>
            <a:r>
              <a:rPr lang="es-ES" dirty="0">
                <a:latin typeface="Avenir Next LT Pro" panose="020B0504020202020204" pitchFamily="34" charset="0"/>
              </a:rPr>
              <a:t> </a:t>
            </a:r>
            <a:r>
              <a:rPr lang="es-ES" dirty="0" err="1">
                <a:latin typeface="Avenir Next LT Pro" panose="020B0504020202020204" pitchFamily="34" charset="0"/>
              </a:rPr>
              <a:t>signal</a:t>
            </a:r>
            <a:r>
              <a:rPr lang="es-ES" dirty="0">
                <a:latin typeface="Avenir Next LT Pro" panose="020B0504020202020204" pitchFamily="34" charset="0"/>
              </a:rPr>
              <a:t>?</a:t>
            </a:r>
          </a:p>
        </p:txBody>
      </p:sp>
      <p:sp>
        <p:nvSpPr>
          <p:cNvPr id="11" name="TextBox 10">
            <a:extLst>
              <a:ext uri="{FF2B5EF4-FFF2-40B4-BE49-F238E27FC236}">
                <a16:creationId xmlns:a16="http://schemas.microsoft.com/office/drawing/2014/main" id="{09697AC0-DEFB-4765-BE96-C76CBEE33DCE}"/>
              </a:ext>
            </a:extLst>
          </p:cNvPr>
          <p:cNvSpPr txBox="1"/>
          <p:nvPr/>
        </p:nvSpPr>
        <p:spPr>
          <a:xfrm>
            <a:off x="7798927" y="1138581"/>
            <a:ext cx="2940357" cy="369332"/>
          </a:xfrm>
          <a:prstGeom prst="rect">
            <a:avLst/>
          </a:prstGeom>
          <a:noFill/>
        </p:spPr>
        <p:txBody>
          <a:bodyPr wrap="none" rtlCol="0">
            <a:spAutoFit/>
          </a:bodyPr>
          <a:lstStyle/>
          <a:p>
            <a:r>
              <a:rPr lang="es-ES" dirty="0" err="1">
                <a:solidFill>
                  <a:srgbClr val="00B0F0"/>
                </a:solidFill>
                <a:latin typeface="Avenir Next LT Pro" panose="020B0504020202020204" pitchFamily="34" charset="0"/>
              </a:rPr>
              <a:t>Expected</a:t>
            </a:r>
            <a:r>
              <a:rPr lang="es-ES" dirty="0">
                <a:solidFill>
                  <a:srgbClr val="00B0F0"/>
                </a:solidFill>
                <a:latin typeface="Avenir Next LT Pro" panose="020B0504020202020204" pitchFamily="34" charset="0"/>
              </a:rPr>
              <a:t> </a:t>
            </a:r>
            <a:r>
              <a:rPr lang="es-ES" dirty="0" err="1">
                <a:solidFill>
                  <a:srgbClr val="00B0F0"/>
                </a:solidFill>
                <a:latin typeface="Avenir Next LT Pro" panose="020B0504020202020204" pitchFamily="34" charset="0"/>
              </a:rPr>
              <a:t>interaction</a:t>
            </a:r>
            <a:r>
              <a:rPr lang="es-ES" dirty="0">
                <a:solidFill>
                  <a:srgbClr val="00B0F0"/>
                </a:solidFill>
                <a:latin typeface="Avenir Next LT Pro" panose="020B0504020202020204" pitchFamily="34" charset="0"/>
              </a:rPr>
              <a:t> </a:t>
            </a:r>
            <a:r>
              <a:rPr lang="es-ES" dirty="0" err="1">
                <a:solidFill>
                  <a:srgbClr val="00B0F0"/>
                </a:solidFill>
                <a:latin typeface="Avenir Next LT Pro" panose="020B0504020202020204" pitchFamily="34" charset="0"/>
              </a:rPr>
              <a:t>rate</a:t>
            </a:r>
            <a:r>
              <a:rPr lang="es-ES" dirty="0">
                <a:solidFill>
                  <a:srgbClr val="00B0F0"/>
                </a:solidFill>
                <a:latin typeface="Avenir Next LT Pro" panose="020B0504020202020204" pitchFamily="34" charset="0"/>
              </a:rPr>
              <a:t>  </a:t>
            </a: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145B18E9-5DA9-4611-B40F-8995C0B928FE}"/>
                  </a:ext>
                </a:extLst>
              </p:cNvPr>
              <p:cNvSpPr txBox="1"/>
              <p:nvPr/>
            </p:nvSpPr>
            <p:spPr>
              <a:xfrm>
                <a:off x="8183280" y="1683841"/>
                <a:ext cx="3927604" cy="1687193"/>
              </a:xfrm>
              <a:prstGeom prst="rect">
                <a:avLst/>
              </a:prstGeom>
              <a:noFill/>
            </p:spPr>
            <p:txBody>
              <a:bodyPr wrap="square" numCol="1">
                <a:spAutoFit/>
              </a:bodyPr>
              <a:lstStyle/>
              <a:p>
                <a:r>
                  <a:rPr lang="es-ES" sz="1400" dirty="0">
                    <a:latin typeface="Avenir Next LT Pro" panose="020B0504020202020204" pitchFamily="34" charset="0"/>
                  </a:rPr>
                  <a:t>Dependency </a:t>
                </a:r>
                <a:r>
                  <a:rPr lang="es-ES" sz="1400" dirty="0" err="1">
                    <a:latin typeface="Avenir Next LT Pro" panose="020B0504020202020204" pitchFamily="34" charset="0"/>
                  </a:rPr>
                  <a:t>with</a:t>
                </a:r>
                <a:r>
                  <a:rPr lang="es-ES" sz="1400" dirty="0">
                    <a:latin typeface="Avenir Next LT Pro" panose="020B0504020202020204" pitchFamily="34" charset="0"/>
                  </a:rPr>
                  <a:t> </a:t>
                </a:r>
                <a:r>
                  <a:rPr lang="es-ES" sz="1400" dirty="0" err="1">
                    <a:latin typeface="Avenir Next LT Pro" panose="020B0504020202020204" pitchFamily="34" charset="0"/>
                  </a:rPr>
                  <a:t>the</a:t>
                </a:r>
                <a:r>
                  <a:rPr lang="es-ES" sz="1400" dirty="0">
                    <a:latin typeface="Avenir Next LT Pro" panose="020B0504020202020204" pitchFamily="34" charset="0"/>
                  </a:rPr>
                  <a:t> relative </a:t>
                </a:r>
                <a:r>
                  <a:rPr lang="es-ES" sz="1400" dirty="0" err="1">
                    <a:latin typeface="Avenir Next LT Pro" panose="020B0504020202020204" pitchFamily="34" charset="0"/>
                  </a:rPr>
                  <a:t>velocity</a:t>
                </a:r>
                <a:r>
                  <a:rPr lang="es-ES" sz="1400" dirty="0">
                    <a:latin typeface="Avenir Next LT Pro" panose="020B0504020202020204" pitchFamily="34" charset="0"/>
                  </a:rPr>
                  <a:t> </a:t>
                </a:r>
                <a:r>
                  <a:rPr lang="es-ES" sz="1400" dirty="0" err="1">
                    <a:latin typeface="Avenir Next LT Pro" panose="020B0504020202020204" pitchFamily="34" charset="0"/>
                  </a:rPr>
                  <a:t>between</a:t>
                </a:r>
                <a:r>
                  <a:rPr lang="es-ES" sz="1400" dirty="0">
                    <a:latin typeface="Avenir Next LT Pro" panose="020B0504020202020204" pitchFamily="34" charset="0"/>
                  </a:rPr>
                  <a:t> </a:t>
                </a:r>
                <a:r>
                  <a:rPr lang="es-ES" sz="1400" dirty="0" err="1">
                    <a:latin typeface="Avenir Next LT Pro" panose="020B0504020202020204" pitchFamily="34" charset="0"/>
                  </a:rPr>
                  <a:t>WIMPs</a:t>
                </a:r>
                <a:r>
                  <a:rPr lang="es-ES" sz="1400" dirty="0">
                    <a:latin typeface="Avenir Next LT Pro" panose="020B0504020202020204" pitchFamily="34" charset="0"/>
                  </a:rPr>
                  <a:t> and </a:t>
                </a:r>
                <a:r>
                  <a:rPr lang="es-ES" sz="1400" dirty="0" err="1">
                    <a:latin typeface="Avenir Next LT Pro" panose="020B0504020202020204" pitchFamily="34" charset="0"/>
                  </a:rPr>
                  <a:t>nuclei</a:t>
                </a:r>
                <a:r>
                  <a:rPr lang="es-ES" sz="1400" dirty="0">
                    <a:latin typeface="Avenir Next LT Pro" panose="020B0504020202020204" pitchFamily="34" charset="0"/>
                  </a:rPr>
                  <a:t>.</a:t>
                </a:r>
              </a:p>
              <a:p>
                <a:pPr>
                  <a:lnSpc>
                    <a:spcPct val="150000"/>
                  </a:lnSpc>
                </a:pPr>
                <a:endParaRPr lang="es-ES" sz="500" b="0" i="1" dirty="0">
                  <a:latin typeface="Cambria Math" panose="02040503050406030204" pitchFamily="18" charset="0"/>
                </a:endParaRPr>
              </a:p>
              <a:p>
                <a:pPr>
                  <a:lnSpc>
                    <a:spcPct val="150000"/>
                  </a:lnSpc>
                </a:pPr>
                <a:endParaRPr lang="es-ES" sz="500" b="0" i="1" dirty="0">
                  <a:latin typeface="Cambria Math" panose="02040503050406030204" pitchFamily="18" charset="0"/>
                </a:endParaRPr>
              </a:p>
              <a:p>
                <a:pPr>
                  <a:lnSpc>
                    <a:spcPct val="150000"/>
                  </a:lnSpc>
                </a:pPr>
                <a14:m>
                  <m:oMath xmlns:m="http://schemas.openxmlformats.org/officeDocument/2006/math">
                    <m:sSub>
                      <m:sSubPr>
                        <m:ctrlPr>
                          <a:rPr lang="es-ES" sz="1400" b="0" i="1" smtClean="0">
                            <a:latin typeface="Cambria Math" panose="02040503050406030204" pitchFamily="18" charset="0"/>
                          </a:rPr>
                        </m:ctrlPr>
                      </m:sSubPr>
                      <m:e>
                        <m:r>
                          <a:rPr lang="es-ES" sz="1400" b="0" i="1" smtClean="0">
                            <a:latin typeface="Cambria Math" panose="02040503050406030204" pitchFamily="18" charset="0"/>
                          </a:rPr>
                          <m:t>𝑣</m:t>
                        </m:r>
                      </m:e>
                      <m:sub>
                        <m:r>
                          <a:rPr lang="es-ES" sz="1400" b="0" i="1" smtClean="0">
                            <a:latin typeface="Cambria Math" panose="02040503050406030204" pitchFamily="18" charset="0"/>
                          </a:rPr>
                          <m:t>𝑚𝑎𝑥</m:t>
                        </m:r>
                      </m:sub>
                    </m:sSub>
                  </m:oMath>
                </a14:m>
                <a:r>
                  <a:rPr lang="es-ES" sz="1400" dirty="0">
                    <a:latin typeface="Avenir Next LT Pro" panose="020B0504020202020204" pitchFamily="34" charset="0"/>
                  </a:rPr>
                  <a:t>= </a:t>
                </a:r>
                <a:r>
                  <a:rPr lang="es-ES" sz="1400" dirty="0" err="1">
                    <a:latin typeface="Avenir Next LT Pro" panose="020B0504020202020204" pitchFamily="34" charset="0"/>
                  </a:rPr>
                  <a:t>maximum</a:t>
                </a:r>
                <a:r>
                  <a:rPr lang="es-ES" sz="1400" dirty="0">
                    <a:latin typeface="Avenir Next LT Pro" panose="020B0504020202020204" pitchFamily="34" charset="0"/>
                  </a:rPr>
                  <a:t> </a:t>
                </a:r>
                <a:r>
                  <a:rPr lang="es-ES" sz="1400" dirty="0" err="1">
                    <a:latin typeface="Avenir Next LT Pro" panose="020B0504020202020204" pitchFamily="34" charset="0"/>
                  </a:rPr>
                  <a:t>velocity</a:t>
                </a:r>
                <a:endParaRPr lang="es-ES" sz="1400" dirty="0">
                  <a:latin typeface="Avenir Next LT Pro" panose="020B0504020202020204" pitchFamily="34" charset="0"/>
                </a:endParaRPr>
              </a:p>
              <a:p>
                <a:pPr>
                  <a:lnSpc>
                    <a:spcPct val="150000"/>
                  </a:lnSpc>
                </a:pPr>
                <a14:m>
                  <m:oMath xmlns:m="http://schemas.openxmlformats.org/officeDocument/2006/math">
                    <m:sSub>
                      <m:sSubPr>
                        <m:ctrlPr>
                          <a:rPr lang="es-ES" sz="1400" i="1">
                            <a:latin typeface="Cambria Math" panose="02040503050406030204" pitchFamily="18" charset="0"/>
                          </a:rPr>
                        </m:ctrlPr>
                      </m:sSubPr>
                      <m:e>
                        <m:r>
                          <a:rPr lang="es-ES" sz="1400" i="1">
                            <a:latin typeface="Cambria Math" panose="02040503050406030204" pitchFamily="18" charset="0"/>
                          </a:rPr>
                          <m:t>𝑣</m:t>
                        </m:r>
                      </m:e>
                      <m:sub>
                        <m:r>
                          <a:rPr lang="es-ES" sz="1400" b="0" i="1" smtClean="0">
                            <a:latin typeface="Cambria Math" panose="02040503050406030204" pitchFamily="18" charset="0"/>
                          </a:rPr>
                          <m:t>𝑚𝑖𝑛</m:t>
                        </m:r>
                      </m:sub>
                    </m:sSub>
                  </m:oMath>
                </a14:m>
                <a:r>
                  <a:rPr lang="es-ES" sz="1400" dirty="0">
                    <a:latin typeface="Avenir Next LT Pro" panose="020B0504020202020204" pitchFamily="34" charset="0"/>
                  </a:rPr>
                  <a:t>= </a:t>
                </a:r>
                <a:r>
                  <a:rPr lang="es-ES" sz="1400" dirty="0" err="1">
                    <a:latin typeface="Avenir Next LT Pro" panose="020B0504020202020204" pitchFamily="34" charset="0"/>
                  </a:rPr>
                  <a:t>minimal</a:t>
                </a:r>
                <a:r>
                  <a:rPr lang="es-ES" sz="1400" dirty="0">
                    <a:latin typeface="Avenir Next LT Pro" panose="020B0504020202020204" pitchFamily="34" charset="0"/>
                  </a:rPr>
                  <a:t> detectable </a:t>
                </a:r>
                <a:r>
                  <a:rPr lang="es-ES" sz="1400" dirty="0" err="1">
                    <a:latin typeface="Avenir Next LT Pro" panose="020B0504020202020204" pitchFamily="34" charset="0"/>
                  </a:rPr>
                  <a:t>velocity</a:t>
                </a:r>
                <a:r>
                  <a:rPr lang="es-ES" sz="1400" dirty="0">
                    <a:latin typeface="Avenir Next LT Pro" panose="020B0504020202020204" pitchFamily="34" charset="0"/>
                  </a:rPr>
                  <a:t> (</a:t>
                </a:r>
                <a:r>
                  <a:rPr lang="es-ES" sz="1400" dirty="0" err="1">
                    <a:latin typeface="Avenir Next LT Pro" panose="020B0504020202020204" pitchFamily="34" charset="0"/>
                  </a:rPr>
                  <a:t>limited</a:t>
                </a:r>
                <a:r>
                  <a:rPr lang="es-ES" sz="1400" dirty="0">
                    <a:latin typeface="Avenir Next LT Pro" panose="020B0504020202020204" pitchFamily="34" charset="0"/>
                  </a:rPr>
                  <a:t> </a:t>
                </a:r>
                <a:r>
                  <a:rPr lang="es-ES" sz="1400" dirty="0" err="1">
                    <a:latin typeface="Avenir Next LT Pro" panose="020B0504020202020204" pitchFamily="34" charset="0"/>
                  </a:rPr>
                  <a:t>by</a:t>
                </a:r>
                <a:r>
                  <a:rPr lang="es-ES" sz="1400" dirty="0">
                    <a:latin typeface="Avenir Next LT Pro" panose="020B0504020202020204" pitchFamily="34" charset="0"/>
                  </a:rPr>
                  <a:t> </a:t>
                </a:r>
                <a:r>
                  <a:rPr lang="es-ES" sz="1400" dirty="0" err="1">
                    <a:latin typeface="Avenir Next LT Pro" panose="020B0504020202020204" pitchFamily="34" charset="0"/>
                  </a:rPr>
                  <a:t>the</a:t>
                </a:r>
                <a:r>
                  <a:rPr lang="es-ES" sz="1400" dirty="0">
                    <a:latin typeface="Avenir Next LT Pro" panose="020B0504020202020204" pitchFamily="34" charset="0"/>
                  </a:rPr>
                  <a:t> </a:t>
                </a:r>
                <a:r>
                  <a:rPr lang="es-ES" sz="1400" dirty="0" err="1">
                    <a:latin typeface="Avenir Next LT Pro" panose="020B0504020202020204" pitchFamily="34" charset="0"/>
                  </a:rPr>
                  <a:t>energy</a:t>
                </a:r>
                <a:r>
                  <a:rPr lang="es-ES" sz="1400" dirty="0">
                    <a:latin typeface="Avenir Next LT Pro" panose="020B0504020202020204" pitchFamily="34" charset="0"/>
                  </a:rPr>
                  <a:t> </a:t>
                </a:r>
                <a:r>
                  <a:rPr lang="es-ES" sz="1400" dirty="0" err="1">
                    <a:latin typeface="Avenir Next LT Pro" panose="020B0504020202020204" pitchFamily="34" charset="0"/>
                  </a:rPr>
                  <a:t>threshold</a:t>
                </a:r>
                <a:r>
                  <a:rPr lang="es-ES" sz="1400" dirty="0">
                    <a:latin typeface="Avenir Next LT Pro" panose="020B0504020202020204" pitchFamily="34" charset="0"/>
                  </a:rPr>
                  <a:t> </a:t>
                </a:r>
                <a:r>
                  <a:rPr lang="es-ES" sz="1400" dirty="0" err="1">
                    <a:latin typeface="Avenir Next LT Pro" panose="020B0504020202020204" pitchFamily="34" charset="0"/>
                  </a:rPr>
                  <a:t>of</a:t>
                </a:r>
                <a:r>
                  <a:rPr lang="es-ES" sz="1400" dirty="0">
                    <a:latin typeface="Avenir Next LT Pro" panose="020B0504020202020204" pitchFamily="34" charset="0"/>
                  </a:rPr>
                  <a:t> </a:t>
                </a:r>
                <a:r>
                  <a:rPr lang="es-ES" sz="1400" dirty="0" err="1">
                    <a:latin typeface="Avenir Next LT Pro" panose="020B0504020202020204" pitchFamily="34" charset="0"/>
                  </a:rPr>
                  <a:t>the</a:t>
                </a:r>
                <a:r>
                  <a:rPr lang="es-ES" sz="1400" dirty="0">
                    <a:latin typeface="Avenir Next LT Pro" panose="020B0504020202020204" pitchFamily="34" charset="0"/>
                  </a:rPr>
                  <a:t> </a:t>
                </a:r>
                <a:r>
                  <a:rPr lang="es-ES" sz="1400" dirty="0" err="1">
                    <a:latin typeface="Avenir Next LT Pro" panose="020B0504020202020204" pitchFamily="34" charset="0"/>
                  </a:rPr>
                  <a:t>experiment</a:t>
                </a:r>
                <a:r>
                  <a:rPr lang="es-ES" sz="1400" dirty="0">
                    <a:latin typeface="Avenir Next LT Pro" panose="020B0504020202020204" pitchFamily="34" charset="0"/>
                  </a:rPr>
                  <a:t>)</a:t>
                </a:r>
              </a:p>
            </p:txBody>
          </p:sp>
        </mc:Choice>
        <mc:Fallback xmlns="">
          <p:sp>
            <p:nvSpPr>
              <p:cNvPr id="66" name="TextBox 65">
                <a:extLst>
                  <a:ext uri="{FF2B5EF4-FFF2-40B4-BE49-F238E27FC236}">
                    <a16:creationId xmlns:a16="http://schemas.microsoft.com/office/drawing/2014/main" id="{145B18E9-5DA9-4611-B40F-8995C0B928FE}"/>
                  </a:ext>
                </a:extLst>
              </p:cNvPr>
              <p:cNvSpPr txBox="1">
                <a:spLocks noRot="1" noChangeAspect="1" noMove="1" noResize="1" noEditPoints="1" noAdjustHandles="1" noChangeArrowheads="1" noChangeShapeType="1" noTextEdit="1"/>
              </p:cNvSpPr>
              <p:nvPr/>
            </p:nvSpPr>
            <p:spPr>
              <a:xfrm>
                <a:off x="8183280" y="1683841"/>
                <a:ext cx="3927604" cy="1687193"/>
              </a:xfrm>
              <a:prstGeom prst="rect">
                <a:avLst/>
              </a:prstGeom>
              <a:blipFill>
                <a:blip r:embed="rId7"/>
                <a:stretch>
                  <a:fillRect l="-465" t="-722" b="-2888"/>
                </a:stretch>
              </a:blipFill>
            </p:spPr>
            <p:txBody>
              <a:bodyPr/>
              <a:lstStyle/>
              <a:p>
                <a:r>
                  <a:rPr lang="es-ES">
                    <a:noFill/>
                  </a:rPr>
                  <a:t> </a:t>
                </a:r>
              </a:p>
            </p:txBody>
          </p:sp>
        </mc:Fallback>
      </mc:AlternateContent>
      <p:sp>
        <p:nvSpPr>
          <p:cNvPr id="12" name="Oval 11">
            <a:extLst>
              <a:ext uri="{FF2B5EF4-FFF2-40B4-BE49-F238E27FC236}">
                <a16:creationId xmlns:a16="http://schemas.microsoft.com/office/drawing/2014/main" id="{B27673A3-43E8-4D2A-A4D4-28BC6124655D}"/>
              </a:ext>
            </a:extLst>
          </p:cNvPr>
          <p:cNvSpPr/>
          <p:nvPr/>
        </p:nvSpPr>
        <p:spPr>
          <a:xfrm>
            <a:off x="6256719" y="1224381"/>
            <a:ext cx="264404" cy="290290"/>
          </a:xfrm>
          <a:prstGeom prst="ellipse">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4" name="Connector: Curved 13">
            <a:extLst>
              <a:ext uri="{FF2B5EF4-FFF2-40B4-BE49-F238E27FC236}">
                <a16:creationId xmlns:a16="http://schemas.microsoft.com/office/drawing/2014/main" id="{C714D3B7-A3E3-4ABC-95A6-DF14A37F0FB3}"/>
              </a:ext>
            </a:extLst>
          </p:cNvPr>
          <p:cNvCxnSpPr>
            <a:cxnSpLocks/>
            <a:stCxn id="12" idx="4"/>
          </p:cNvCxnSpPr>
          <p:nvPr/>
        </p:nvCxnSpPr>
        <p:spPr>
          <a:xfrm rot="16200000" flipH="1">
            <a:off x="7080298" y="823293"/>
            <a:ext cx="447148" cy="1829903"/>
          </a:xfrm>
          <a:prstGeom prst="curvedConnector2">
            <a:avLst/>
          </a:prstGeom>
          <a:ln w="28575">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299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097DD-83E9-D463-0AE6-68CF4717CB22}"/>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9B5FCFD0-BBFA-5E28-817B-CA9316B940F7}"/>
              </a:ext>
            </a:extLst>
          </p:cNvPr>
          <p:cNvPicPr>
            <a:picLocks noChangeAspect="1"/>
          </p:cNvPicPr>
          <p:nvPr/>
        </p:nvPicPr>
        <p:blipFill>
          <a:blip r:embed="rId3"/>
          <a:stretch>
            <a:fillRect/>
          </a:stretch>
        </p:blipFill>
        <p:spPr>
          <a:xfrm>
            <a:off x="699091" y="4773612"/>
            <a:ext cx="2819400" cy="1857375"/>
          </a:xfrm>
          <a:prstGeom prst="rect">
            <a:avLst/>
          </a:prstGeom>
        </p:spPr>
      </p:pic>
      <p:sp>
        <p:nvSpPr>
          <p:cNvPr id="15" name="Rectángulo 14">
            <a:extLst>
              <a:ext uri="{FF2B5EF4-FFF2-40B4-BE49-F238E27FC236}">
                <a16:creationId xmlns:a16="http://schemas.microsoft.com/office/drawing/2014/main" id="{D34DE41E-D39A-CBC8-74B0-5AF4AC920326}"/>
              </a:ext>
            </a:extLst>
          </p:cNvPr>
          <p:cNvSpPr/>
          <p:nvPr/>
        </p:nvSpPr>
        <p:spPr>
          <a:xfrm>
            <a:off x="-273269" y="-136634"/>
            <a:ext cx="12728028" cy="10039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CC445F5D-8458-C8E9-C304-D0D31CC7EAC2}"/>
              </a:ext>
            </a:extLst>
          </p:cNvPr>
          <p:cNvSpPr>
            <a:spLocks noGrp="1"/>
          </p:cNvSpPr>
          <p:nvPr>
            <p:ph type="title"/>
          </p:nvPr>
        </p:nvSpPr>
        <p:spPr>
          <a:xfrm>
            <a:off x="316727" y="-205105"/>
            <a:ext cx="10515600" cy="1325563"/>
          </a:xfrm>
        </p:spPr>
        <p:txBody>
          <a:bodyPr>
            <a:normAutofit/>
          </a:bodyPr>
          <a:lstStyle/>
          <a:p>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Dark</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Matter</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direct</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detection</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3" name="Slide Number Placeholder 2">
            <a:extLst>
              <a:ext uri="{FF2B5EF4-FFF2-40B4-BE49-F238E27FC236}">
                <a16:creationId xmlns:a16="http://schemas.microsoft.com/office/drawing/2014/main" id="{7C0F462E-204E-F0BB-74A2-84F58F047767}"/>
              </a:ext>
            </a:extLst>
          </p:cNvPr>
          <p:cNvSpPr>
            <a:spLocks noGrp="1"/>
          </p:cNvSpPr>
          <p:nvPr>
            <p:ph type="sldNum" sz="quarter" idx="12"/>
          </p:nvPr>
        </p:nvSpPr>
        <p:spPr/>
        <p:txBody>
          <a:bodyPr/>
          <a:lstStyle/>
          <a:p>
            <a:fld id="{2FE8697C-D1FD-459D-ACB5-E382E08FA6DA}" type="slidenum">
              <a:rPr lang="es-ES" smtClean="0"/>
              <a:t>8</a:t>
            </a:fld>
            <a:endParaRPr lang="es-ES"/>
          </a:p>
        </p:txBody>
      </p:sp>
      <p:pic>
        <p:nvPicPr>
          <p:cNvPr id="23" name="Picture 22">
            <a:extLst>
              <a:ext uri="{FF2B5EF4-FFF2-40B4-BE49-F238E27FC236}">
                <a16:creationId xmlns:a16="http://schemas.microsoft.com/office/drawing/2014/main" id="{8E44E9F0-E34A-5985-3572-880734FD6AAD}"/>
              </a:ext>
            </a:extLst>
          </p:cNvPr>
          <p:cNvPicPr>
            <a:picLocks noChangeAspect="1"/>
          </p:cNvPicPr>
          <p:nvPr/>
        </p:nvPicPr>
        <p:blipFill>
          <a:blip r:embed="rId4"/>
          <a:stretch>
            <a:fillRect/>
          </a:stretch>
        </p:blipFill>
        <p:spPr>
          <a:xfrm>
            <a:off x="6090745" y="1378837"/>
            <a:ext cx="5964758" cy="4037495"/>
          </a:xfrm>
          <a:prstGeom prst="rect">
            <a:avLst/>
          </a:prstGeom>
        </p:spPr>
      </p:pic>
      <mc:AlternateContent xmlns:mc="http://schemas.openxmlformats.org/markup-compatibility/2006" xmlns:a14="http://schemas.microsoft.com/office/drawing/2010/main">
        <mc:Choice Requires="a14">
          <p:sp>
            <p:nvSpPr>
              <p:cNvPr id="5" name="Marcador de contenido 2">
                <a:extLst>
                  <a:ext uri="{FF2B5EF4-FFF2-40B4-BE49-F238E27FC236}">
                    <a16:creationId xmlns:a16="http://schemas.microsoft.com/office/drawing/2014/main" id="{CC7AE076-C5C9-DA5D-9029-66C97CF78FA4}"/>
                  </a:ext>
                </a:extLst>
              </p:cNvPr>
              <p:cNvSpPr txBox="1">
                <a:spLocks/>
              </p:cNvSpPr>
              <p:nvPr/>
            </p:nvSpPr>
            <p:spPr>
              <a:xfrm>
                <a:off x="316726" y="994333"/>
                <a:ext cx="5564905" cy="5454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solidFill>
                      <a:schemeClr val="accent1">
                        <a:lumMod val="75000"/>
                      </a:schemeClr>
                    </a:solidFill>
                    <a:latin typeface="Avenir Next LT Pro" panose="020B0504020202020204" pitchFamily="34" charset="0"/>
                  </a:rPr>
                  <a:t>Experimental status</a:t>
                </a:r>
              </a:p>
              <a:p>
                <a:pPr marL="0" indent="0">
                  <a:lnSpc>
                    <a:spcPct val="100000"/>
                  </a:lnSpc>
                  <a:buNone/>
                </a:pPr>
                <a:r>
                  <a:rPr lang="es-ES" sz="1600" dirty="0" err="1">
                    <a:latin typeface="Avenir Next LT Pro" panose="020B0504020202020204" pitchFamily="34" charset="0"/>
                  </a:rPr>
                  <a:t>Multiple</a:t>
                </a:r>
                <a:r>
                  <a:rPr lang="es-ES" sz="1600" dirty="0">
                    <a:latin typeface="Avenir Next LT Pro" panose="020B0504020202020204" pitchFamily="34" charset="0"/>
                  </a:rPr>
                  <a:t> </a:t>
                </a:r>
                <a:r>
                  <a:rPr lang="es-ES" sz="1600" dirty="0" err="1">
                    <a:latin typeface="Avenir Next LT Pro" panose="020B0504020202020204" pitchFamily="34" charset="0"/>
                  </a:rPr>
                  <a:t>detection</a:t>
                </a:r>
                <a:r>
                  <a:rPr lang="es-ES" sz="1600" dirty="0">
                    <a:latin typeface="Avenir Next LT Pro" panose="020B0504020202020204" pitchFamily="34" charset="0"/>
                  </a:rPr>
                  <a:t> </a:t>
                </a:r>
                <a:r>
                  <a:rPr lang="es-ES" sz="1600" dirty="0" err="1">
                    <a:latin typeface="Avenir Next LT Pro" panose="020B0504020202020204" pitchFamily="34" charset="0"/>
                  </a:rPr>
                  <a:t>techniques</a:t>
                </a:r>
                <a:r>
                  <a:rPr lang="es-ES" sz="1600" dirty="0">
                    <a:latin typeface="Avenir Next LT Pro" panose="020B0504020202020204" pitchFamily="34" charset="0"/>
                  </a:rPr>
                  <a:t> and </a:t>
                </a:r>
                <a:r>
                  <a:rPr lang="es-ES" sz="1600" dirty="0" err="1">
                    <a:latin typeface="Avenir Next LT Pro" panose="020B0504020202020204" pitchFamily="34" charset="0"/>
                  </a:rPr>
                  <a:t>different</a:t>
                </a:r>
                <a:r>
                  <a:rPr lang="es-ES" sz="1600" dirty="0">
                    <a:latin typeface="Avenir Next LT Pro" panose="020B0504020202020204" pitchFamily="34" charset="0"/>
                  </a:rPr>
                  <a:t> targets </a:t>
                </a:r>
                <a14:m>
                  <m:oMath xmlns:m="http://schemas.openxmlformats.org/officeDocument/2006/math">
                    <m:r>
                      <a:rPr lang="es-ES" sz="1600" b="0" i="1" smtClean="0">
                        <a:latin typeface="Cambria Math" panose="02040503050406030204" pitchFamily="18" charset="0"/>
                      </a:rPr>
                      <m:t>→</m:t>
                    </m:r>
                  </m:oMath>
                </a14:m>
                <a:r>
                  <a:rPr lang="es-ES" sz="1600" dirty="0">
                    <a:latin typeface="Avenir Next LT Pro" panose="020B0504020202020204" pitchFamily="34" charset="0"/>
                  </a:rPr>
                  <a:t> </a:t>
                </a:r>
                <a:r>
                  <a:rPr lang="es-ES" sz="1600" dirty="0" err="1">
                    <a:latin typeface="Avenir Next LT Pro" panose="020B0504020202020204" pitchFamily="34" charset="0"/>
                  </a:rPr>
                  <a:t>complementary</a:t>
                </a:r>
                <a:r>
                  <a:rPr lang="es-ES" sz="1600" dirty="0">
                    <a:latin typeface="Avenir Next LT Pro" panose="020B0504020202020204" pitchFamily="34" charset="0"/>
                  </a:rPr>
                  <a:t> </a:t>
                </a:r>
                <a:r>
                  <a:rPr lang="es-ES" sz="1600" dirty="0" err="1">
                    <a:latin typeface="Avenir Next LT Pro" panose="020B0504020202020204" pitchFamily="34" charset="0"/>
                  </a:rPr>
                  <a:t>searches</a:t>
                </a:r>
                <a:r>
                  <a:rPr lang="es-ES" sz="1600" dirty="0">
                    <a:latin typeface="Avenir Next LT Pro" panose="020B0504020202020204" pitchFamily="34" charset="0"/>
                  </a:rPr>
                  <a:t> in </a:t>
                </a:r>
                <a:r>
                  <a:rPr lang="es-ES" sz="1600" dirty="0" err="1">
                    <a:latin typeface="Avenir Next LT Pro" panose="020B0504020202020204" pitchFamily="34" charset="0"/>
                  </a:rPr>
                  <a:t>the</a:t>
                </a:r>
                <a:r>
                  <a:rPr lang="es-ES" sz="1600" dirty="0">
                    <a:latin typeface="Avenir Next LT Pro" panose="020B0504020202020204" pitchFamily="34" charset="0"/>
                  </a:rPr>
                  <a:t> </a:t>
                </a:r>
                <a:r>
                  <a:rPr lang="es-ES" sz="1600" dirty="0" err="1">
                    <a:latin typeface="Avenir Next LT Pro" panose="020B0504020202020204" pitchFamily="34" charset="0"/>
                  </a:rPr>
                  <a:t>parameter</a:t>
                </a:r>
                <a:r>
                  <a:rPr lang="es-ES" sz="1600" dirty="0">
                    <a:latin typeface="Avenir Next LT Pro" panose="020B0504020202020204" pitchFamily="34" charset="0"/>
                  </a:rPr>
                  <a:t> </a:t>
                </a:r>
                <a:r>
                  <a:rPr lang="es-ES" sz="1600" dirty="0" err="1">
                    <a:latin typeface="Avenir Next LT Pro" panose="020B0504020202020204" pitchFamily="34" charset="0"/>
                  </a:rPr>
                  <a:t>space</a:t>
                </a:r>
                <a:r>
                  <a:rPr lang="es-ES" sz="1600" dirty="0">
                    <a:latin typeface="Avenir Next LT Pro" panose="020B0504020202020204" pitchFamily="34" charset="0"/>
                  </a:rPr>
                  <a:t> </a:t>
                </a:r>
                <a:r>
                  <a:rPr lang="es-ES" sz="1600" dirty="0" err="1">
                    <a:latin typeface="Avenir Next LT Pro" panose="020B0504020202020204" pitchFamily="34" charset="0"/>
                  </a:rPr>
                  <a:t>of</a:t>
                </a:r>
                <a:r>
                  <a:rPr lang="es-ES" sz="1600" dirty="0">
                    <a:latin typeface="Avenir Next LT Pro" panose="020B0504020202020204" pitchFamily="34" charset="0"/>
                  </a:rPr>
                  <a:t> WIMPS:</a:t>
                </a:r>
              </a:p>
              <a:p>
                <a:pPr>
                  <a:lnSpc>
                    <a:spcPct val="100000"/>
                  </a:lnSpc>
                  <a:buFont typeface="Wingdings" panose="05000000000000000000" pitchFamily="2" charset="2"/>
                  <a:buChar char="v"/>
                </a:pPr>
                <a:r>
                  <a:rPr lang="es-ES" sz="1600" dirty="0" err="1">
                    <a:latin typeface="Avenir Next LT Pro" panose="020B0504020202020204" pitchFamily="34" charset="0"/>
                  </a:rPr>
                  <a:t>Cryogenic</a:t>
                </a:r>
                <a:r>
                  <a:rPr lang="es-ES" sz="1600" dirty="0">
                    <a:latin typeface="Avenir Next LT Pro" panose="020B0504020202020204" pitchFamily="34" charset="0"/>
                  </a:rPr>
                  <a:t> </a:t>
                </a:r>
                <a:r>
                  <a:rPr lang="es-ES" sz="1600" dirty="0" err="1">
                    <a:latin typeface="Avenir Next LT Pro" panose="020B0504020202020204" pitchFamily="34" charset="0"/>
                  </a:rPr>
                  <a:t>detectors</a:t>
                </a:r>
                <a:r>
                  <a:rPr lang="es-ES" sz="1600" dirty="0">
                    <a:latin typeface="Avenir Next LT Pro" panose="020B0504020202020204" pitchFamily="34" charset="0"/>
                  </a:rPr>
                  <a:t>: </a:t>
                </a:r>
                <a:r>
                  <a:rPr lang="es-ES" sz="1600" dirty="0" err="1">
                    <a:latin typeface="Avenir Next LT Pro" panose="020B0504020202020204" pitchFamily="34" charset="0"/>
                  </a:rPr>
                  <a:t>SuperCDMS</a:t>
                </a:r>
                <a:r>
                  <a:rPr lang="es-ES" sz="1600" dirty="0">
                    <a:latin typeface="Avenir Next LT Pro" panose="020B0504020202020204" pitchFamily="34" charset="0"/>
                  </a:rPr>
                  <a:t> (</a:t>
                </a:r>
                <a:r>
                  <a:rPr lang="es-ES" sz="1600" dirty="0" err="1">
                    <a:latin typeface="Avenir Next LT Pro" panose="020B0504020202020204" pitchFamily="34" charset="0"/>
                  </a:rPr>
                  <a:t>Si,Ge</a:t>
                </a:r>
                <a:r>
                  <a:rPr lang="es-ES" sz="1600" dirty="0">
                    <a:latin typeface="Avenir Next LT Pro" panose="020B0504020202020204" pitchFamily="34" charset="0"/>
                  </a:rPr>
                  <a:t>), Edelweiss (Ge), CRESST (CaWO</a:t>
                </a:r>
                <a:r>
                  <a:rPr lang="es-ES" sz="1600" baseline="-25000" dirty="0">
                    <a:latin typeface="Avenir Next LT Pro" panose="020B0504020202020204" pitchFamily="34" charset="0"/>
                  </a:rPr>
                  <a:t>4</a:t>
                </a:r>
                <a:r>
                  <a:rPr lang="es-ES" sz="1600" dirty="0">
                    <a:latin typeface="Avenir Next LT Pro" panose="020B0504020202020204" pitchFamily="34" charset="0"/>
                  </a:rPr>
                  <a:t>)…</a:t>
                </a:r>
              </a:p>
              <a:p>
                <a:pPr>
                  <a:lnSpc>
                    <a:spcPct val="100000"/>
                  </a:lnSpc>
                  <a:buFont typeface="Wingdings" panose="05000000000000000000" pitchFamily="2" charset="2"/>
                  <a:buChar char="v"/>
                </a:pPr>
                <a:r>
                  <a:rPr lang="es-ES" sz="1600" dirty="0">
                    <a:latin typeface="Avenir Next LT Pro" panose="020B0504020202020204" pitchFamily="34" charset="0"/>
                  </a:rPr>
                  <a:t>Noble </a:t>
                </a:r>
                <a:r>
                  <a:rPr lang="es-ES" sz="1600" dirty="0" err="1">
                    <a:latin typeface="Avenir Next LT Pro" panose="020B0504020202020204" pitchFamily="34" charset="0"/>
                  </a:rPr>
                  <a:t>liquid</a:t>
                </a:r>
                <a:r>
                  <a:rPr lang="es-ES" sz="1600" dirty="0">
                    <a:latin typeface="Avenir Next LT Pro" panose="020B0504020202020204" pitchFamily="34" charset="0"/>
                  </a:rPr>
                  <a:t> </a:t>
                </a:r>
                <a:r>
                  <a:rPr lang="es-ES" sz="1600" dirty="0" err="1">
                    <a:latin typeface="Avenir Next LT Pro" panose="020B0504020202020204" pitchFamily="34" charset="0"/>
                  </a:rPr>
                  <a:t>detectors</a:t>
                </a:r>
                <a:r>
                  <a:rPr lang="es-ES" sz="1600" dirty="0">
                    <a:latin typeface="Avenir Next LT Pro" panose="020B0504020202020204" pitchFamily="34" charset="0"/>
                  </a:rPr>
                  <a:t>: </a:t>
                </a:r>
                <a:r>
                  <a:rPr lang="es-ES" sz="1600" dirty="0" err="1">
                    <a:latin typeface="Avenir Next LT Pro" panose="020B0504020202020204" pitchFamily="34" charset="0"/>
                  </a:rPr>
                  <a:t>DarkSide</a:t>
                </a:r>
                <a:r>
                  <a:rPr lang="es-ES" sz="1600" dirty="0">
                    <a:latin typeface="Avenir Next LT Pro" panose="020B0504020202020204" pitchFamily="34" charset="0"/>
                  </a:rPr>
                  <a:t> (Ar), XENON, </a:t>
                </a:r>
                <a:r>
                  <a:rPr lang="es-ES" sz="1600" dirty="0" err="1">
                    <a:latin typeface="Avenir Next LT Pro" panose="020B0504020202020204" pitchFamily="34" charset="0"/>
                  </a:rPr>
                  <a:t>PandaX</a:t>
                </a:r>
                <a:r>
                  <a:rPr lang="es-ES" sz="1600" dirty="0">
                    <a:latin typeface="Avenir Next LT Pro" panose="020B0504020202020204" pitchFamily="34" charset="0"/>
                  </a:rPr>
                  <a:t>, LUX-ZEPLIN (Xe)…</a:t>
                </a:r>
              </a:p>
              <a:p>
                <a:pPr>
                  <a:lnSpc>
                    <a:spcPct val="100000"/>
                  </a:lnSpc>
                  <a:buFont typeface="Wingdings" panose="05000000000000000000" pitchFamily="2" charset="2"/>
                  <a:buChar char="v"/>
                </a:pPr>
                <a:r>
                  <a:rPr lang="es-ES" sz="1600" dirty="0" err="1">
                    <a:latin typeface="Avenir Next LT Pro" panose="020B0504020202020204" pitchFamily="34" charset="0"/>
                  </a:rPr>
                  <a:t>Other</a:t>
                </a:r>
                <a:r>
                  <a:rPr lang="es-ES" sz="1600" dirty="0">
                    <a:latin typeface="Avenir Next LT Pro" panose="020B0504020202020204" pitchFamily="34" charset="0"/>
                  </a:rPr>
                  <a:t> </a:t>
                </a:r>
                <a:r>
                  <a:rPr lang="es-ES" sz="1600" dirty="0" err="1">
                    <a:latin typeface="Avenir Next LT Pro" panose="020B0504020202020204" pitchFamily="34" charset="0"/>
                  </a:rPr>
                  <a:t>techniques</a:t>
                </a:r>
                <a:r>
                  <a:rPr lang="es-ES" sz="1600" dirty="0">
                    <a:latin typeface="Avenir Next LT Pro" panose="020B0504020202020204" pitchFamily="34" charset="0"/>
                  </a:rPr>
                  <a:t>: Si-</a:t>
                </a:r>
                <a:r>
                  <a:rPr lang="es-ES" sz="1600" dirty="0" err="1">
                    <a:latin typeface="Avenir Next LT Pro" panose="020B0504020202020204" pitchFamily="34" charset="0"/>
                  </a:rPr>
                  <a:t>CCDs</a:t>
                </a:r>
                <a:r>
                  <a:rPr lang="es-ES" sz="1600" dirty="0">
                    <a:latin typeface="Avenir Next LT Pro" panose="020B0504020202020204" pitchFamily="34" charset="0"/>
                  </a:rPr>
                  <a:t> (DAMIC), </a:t>
                </a:r>
                <a:r>
                  <a:rPr lang="es-ES" sz="1600" b="1" dirty="0" err="1">
                    <a:solidFill>
                      <a:srgbClr val="02A4AC"/>
                    </a:solidFill>
                    <a:latin typeface="Avenir Next LT Pro" panose="020B0504020202020204" pitchFamily="34" charset="0"/>
                  </a:rPr>
                  <a:t>scintillating</a:t>
                </a:r>
                <a:r>
                  <a:rPr lang="es-ES" sz="1600" b="1" dirty="0">
                    <a:solidFill>
                      <a:srgbClr val="02A4AC"/>
                    </a:solidFill>
                    <a:latin typeface="Avenir Next LT Pro" panose="020B0504020202020204" pitchFamily="34" charset="0"/>
                  </a:rPr>
                  <a:t> </a:t>
                </a:r>
                <a:r>
                  <a:rPr lang="es-ES" sz="1600" b="1" dirty="0" err="1">
                    <a:solidFill>
                      <a:srgbClr val="02A4AC"/>
                    </a:solidFill>
                    <a:latin typeface="Avenir Next LT Pro" panose="020B0504020202020204" pitchFamily="34" charset="0"/>
                  </a:rPr>
                  <a:t>crystals</a:t>
                </a:r>
                <a:r>
                  <a:rPr lang="es-ES" sz="1600" b="1" dirty="0">
                    <a:solidFill>
                      <a:srgbClr val="02A4AC"/>
                    </a:solidFill>
                    <a:latin typeface="Avenir Next LT Pro" panose="020B0504020202020204" pitchFamily="34" charset="0"/>
                  </a:rPr>
                  <a:t> </a:t>
                </a:r>
                <a:r>
                  <a:rPr lang="es-ES" sz="1600" dirty="0">
                    <a:latin typeface="Avenir Next LT Pro" panose="020B0504020202020204" pitchFamily="34" charset="0"/>
                  </a:rPr>
                  <a:t>(ANAIS, COSINE), </a:t>
                </a:r>
                <a:r>
                  <a:rPr lang="es-ES" sz="1600" dirty="0" err="1">
                    <a:latin typeface="Avenir Next LT Pro" panose="020B0504020202020204" pitchFamily="34" charset="0"/>
                  </a:rPr>
                  <a:t>bubble</a:t>
                </a:r>
                <a:r>
                  <a:rPr lang="es-ES" sz="1600" dirty="0">
                    <a:latin typeface="Avenir Next LT Pro" panose="020B0504020202020204" pitchFamily="34" charset="0"/>
                  </a:rPr>
                  <a:t> </a:t>
                </a:r>
                <a:r>
                  <a:rPr lang="es-ES" sz="1600" dirty="0" err="1">
                    <a:latin typeface="Avenir Next LT Pro" panose="020B0504020202020204" pitchFamily="34" charset="0"/>
                  </a:rPr>
                  <a:t>chambers</a:t>
                </a:r>
                <a:r>
                  <a:rPr lang="es-ES" sz="1600" dirty="0">
                    <a:latin typeface="Avenir Next LT Pro" panose="020B0504020202020204" pitchFamily="34" charset="0"/>
                  </a:rPr>
                  <a:t> (PICO)…</a:t>
                </a:r>
              </a:p>
            </p:txBody>
          </p:sp>
        </mc:Choice>
        <mc:Fallback xmlns="">
          <p:sp>
            <p:nvSpPr>
              <p:cNvPr id="5" name="Marcador de contenido 2">
                <a:extLst>
                  <a:ext uri="{FF2B5EF4-FFF2-40B4-BE49-F238E27FC236}">
                    <a16:creationId xmlns:a16="http://schemas.microsoft.com/office/drawing/2014/main" id="{CC7AE076-C5C9-DA5D-9029-66C97CF78FA4}"/>
                  </a:ext>
                </a:extLst>
              </p:cNvPr>
              <p:cNvSpPr txBox="1">
                <a:spLocks noRot="1" noChangeAspect="1" noMove="1" noResize="1" noEditPoints="1" noAdjustHandles="1" noChangeArrowheads="1" noChangeShapeType="1" noTextEdit="1"/>
              </p:cNvSpPr>
              <p:nvPr/>
            </p:nvSpPr>
            <p:spPr>
              <a:xfrm>
                <a:off x="316726" y="994333"/>
                <a:ext cx="5564905" cy="5454091"/>
              </a:xfrm>
              <a:prstGeom prst="rect">
                <a:avLst/>
              </a:prstGeom>
              <a:blipFill>
                <a:blip r:embed="rId5"/>
                <a:stretch>
                  <a:fillRect l="-657" t="-335" r="-767"/>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CCE087CD-5852-8BBD-0B11-DAFC22776216}"/>
              </a:ext>
            </a:extLst>
          </p:cNvPr>
          <p:cNvSpPr txBox="1"/>
          <p:nvPr/>
        </p:nvSpPr>
        <p:spPr>
          <a:xfrm>
            <a:off x="7666159" y="994333"/>
            <a:ext cx="3561230" cy="369332"/>
          </a:xfrm>
          <a:prstGeom prst="rect">
            <a:avLst/>
          </a:prstGeom>
          <a:noFill/>
        </p:spPr>
        <p:txBody>
          <a:bodyPr wrap="square">
            <a:spAutoFit/>
          </a:bodyPr>
          <a:lstStyle/>
          <a:p>
            <a:pPr algn="ctr"/>
            <a:r>
              <a:rPr lang="en-GB" i="1" dirty="0">
                <a:solidFill>
                  <a:schemeClr val="bg1">
                    <a:lumMod val="50000"/>
                  </a:schemeClr>
                </a:solidFill>
                <a:latin typeface="Avenir Next LT Pro" panose="020B0504020202020204" pitchFamily="34" charset="0"/>
              </a:rPr>
              <a:t> APPEC DM Report (2021)</a:t>
            </a:r>
          </a:p>
        </p:txBody>
      </p:sp>
      <p:sp>
        <p:nvSpPr>
          <p:cNvPr id="8" name="TextBox 7">
            <a:extLst>
              <a:ext uri="{FF2B5EF4-FFF2-40B4-BE49-F238E27FC236}">
                <a16:creationId xmlns:a16="http://schemas.microsoft.com/office/drawing/2014/main" id="{A1BE57D1-330D-E34C-6CF2-32D74113CA9E}"/>
              </a:ext>
            </a:extLst>
          </p:cNvPr>
          <p:cNvSpPr txBox="1"/>
          <p:nvPr/>
        </p:nvSpPr>
        <p:spPr>
          <a:xfrm>
            <a:off x="6590394" y="5628792"/>
            <a:ext cx="5520490" cy="646331"/>
          </a:xfrm>
          <a:prstGeom prst="rect">
            <a:avLst/>
          </a:prstGeom>
          <a:noFill/>
        </p:spPr>
        <p:txBody>
          <a:bodyPr wrap="square">
            <a:spAutoFit/>
          </a:bodyPr>
          <a:lstStyle/>
          <a:p>
            <a:pPr algn="ctr"/>
            <a:r>
              <a:rPr lang="en-GB" dirty="0">
                <a:latin typeface="Avenir Next LT Pro" panose="020B0504020202020204" pitchFamily="34" charset="0"/>
              </a:rPr>
              <a:t>Status of searches for spin-independent elastic WIMP-nucleus scattering</a:t>
            </a:r>
          </a:p>
        </p:txBody>
      </p:sp>
      <p:sp>
        <p:nvSpPr>
          <p:cNvPr id="6" name="CuadroTexto 28">
            <a:extLst>
              <a:ext uri="{FF2B5EF4-FFF2-40B4-BE49-F238E27FC236}">
                <a16:creationId xmlns:a16="http://schemas.microsoft.com/office/drawing/2014/main" id="{2CE8F597-3EC6-1E45-2F15-62C99FBF5557}"/>
              </a:ext>
            </a:extLst>
          </p:cNvPr>
          <p:cNvSpPr txBox="1"/>
          <p:nvPr/>
        </p:nvSpPr>
        <p:spPr>
          <a:xfrm>
            <a:off x="143844" y="4118504"/>
            <a:ext cx="5946901" cy="1061829"/>
          </a:xfrm>
          <a:prstGeom prst="rect">
            <a:avLst/>
          </a:prstGeom>
          <a:noFill/>
          <a:ln w="38100">
            <a:noFill/>
          </a:ln>
        </p:spPr>
        <p:txBody>
          <a:bodyPr wrap="square" rtlCol="0">
            <a:spAutoFit/>
          </a:bodyPr>
          <a:lstStyle/>
          <a:p>
            <a:pPr algn="ctr">
              <a:lnSpc>
                <a:spcPct val="150000"/>
              </a:lnSpc>
            </a:pPr>
            <a:r>
              <a:rPr lang="es-ES" sz="1400" b="1" dirty="0" err="1">
                <a:latin typeface="Avenir Next LT Pro" panose="020B0504020202020204" pitchFamily="34" charset="0"/>
              </a:rPr>
              <a:t>Scintillator</a:t>
            </a:r>
            <a:r>
              <a:rPr lang="es-ES" sz="1400" b="1" dirty="0">
                <a:latin typeface="Avenir Next LT Pro" panose="020B0504020202020204" pitchFamily="34" charset="0"/>
              </a:rPr>
              <a:t> </a:t>
            </a:r>
            <a:r>
              <a:rPr lang="es-ES" sz="1400" b="1" dirty="0" err="1">
                <a:latin typeface="Avenir Next LT Pro" panose="020B0504020202020204" pitchFamily="34" charset="0"/>
              </a:rPr>
              <a:t>detectors</a:t>
            </a:r>
            <a:endParaRPr lang="es-ES" sz="700" dirty="0">
              <a:latin typeface="Avenir Next LT Pro" panose="020B0504020202020204" pitchFamily="34" charset="0"/>
            </a:endParaRPr>
          </a:p>
          <a:p>
            <a:pPr algn="ctr"/>
            <a:r>
              <a:rPr lang="es-ES" sz="1400" dirty="0" err="1">
                <a:latin typeface="Avenir Next LT Pro" panose="020B0504020202020204" pitchFamily="34" charset="0"/>
              </a:rPr>
              <a:t>Particle</a:t>
            </a:r>
            <a:r>
              <a:rPr lang="es-ES" sz="1400" dirty="0">
                <a:latin typeface="Avenir Next LT Pro" panose="020B0504020202020204" pitchFamily="34" charset="0"/>
              </a:rPr>
              <a:t> </a:t>
            </a:r>
            <a:r>
              <a:rPr lang="es-ES" sz="1400" dirty="0" err="1">
                <a:latin typeface="Avenir Next LT Pro" panose="020B0504020202020204" pitchFamily="34" charset="0"/>
              </a:rPr>
              <a:t>energy</a:t>
            </a:r>
            <a:r>
              <a:rPr lang="es-ES" sz="1400" dirty="0">
                <a:latin typeface="Avenir Next LT Pro" panose="020B0504020202020204" pitchFamily="34" charset="0"/>
              </a:rPr>
              <a:t> </a:t>
            </a:r>
            <a:r>
              <a:rPr lang="es-ES" sz="1400" dirty="0" err="1">
                <a:latin typeface="Avenir Next LT Pro" panose="020B0504020202020204" pitchFamily="34" charset="0"/>
              </a:rPr>
              <a:t>deposition</a:t>
            </a:r>
            <a:r>
              <a:rPr lang="es-ES" sz="1400" dirty="0">
                <a:latin typeface="Avenir Next LT Pro" panose="020B0504020202020204" pitchFamily="34" charset="0"/>
              </a:rPr>
              <a:t>  → </a:t>
            </a:r>
            <a:r>
              <a:rPr lang="es-ES" sz="1400" dirty="0" err="1">
                <a:latin typeface="Avenir Next LT Pro" panose="020B0504020202020204" pitchFamily="34" charset="0"/>
              </a:rPr>
              <a:t>scintillation</a:t>
            </a:r>
            <a:r>
              <a:rPr lang="es-ES" sz="1400" dirty="0">
                <a:latin typeface="Avenir Next LT Pro" panose="020B0504020202020204" pitchFamily="34" charset="0"/>
              </a:rPr>
              <a:t> light → </a:t>
            </a:r>
            <a:r>
              <a:rPr lang="es-ES" sz="1400" dirty="0" err="1">
                <a:latin typeface="Avenir Next LT Pro" panose="020B0504020202020204" pitchFamily="34" charset="0"/>
              </a:rPr>
              <a:t>photon</a:t>
            </a:r>
            <a:r>
              <a:rPr lang="es-ES" sz="1400" dirty="0">
                <a:latin typeface="Avenir Next LT Pro" panose="020B0504020202020204" pitchFamily="34" charset="0"/>
              </a:rPr>
              <a:t> detector (</a:t>
            </a:r>
            <a:r>
              <a:rPr lang="es-ES" sz="1400" dirty="0" err="1">
                <a:latin typeface="Avenir Next LT Pro" panose="020B0504020202020204" pitchFamily="34" charset="0"/>
              </a:rPr>
              <a:t>usually</a:t>
            </a:r>
            <a:r>
              <a:rPr lang="es-ES" sz="1400" dirty="0">
                <a:latin typeface="Avenir Next LT Pro" panose="020B0504020202020204" pitchFamily="34" charset="0"/>
              </a:rPr>
              <a:t> </a:t>
            </a:r>
            <a:r>
              <a:rPr lang="es-ES" sz="1400" dirty="0" err="1">
                <a:latin typeface="Avenir Next LT Pro" panose="020B0504020202020204" pitchFamily="34" charset="0"/>
              </a:rPr>
              <a:t>PMTs</a:t>
            </a:r>
            <a:r>
              <a:rPr lang="es-ES" sz="1400" dirty="0">
                <a:latin typeface="Avenir Next LT Pro" panose="020B0504020202020204" pitchFamily="34" charset="0"/>
              </a:rPr>
              <a:t>).</a:t>
            </a:r>
          </a:p>
          <a:p>
            <a:endParaRPr lang="es-ES" sz="1400" dirty="0">
              <a:latin typeface="Avenir Next LT Pro" panose="020B0504020202020204" pitchFamily="34" charset="0"/>
            </a:endParaRPr>
          </a:p>
        </p:txBody>
      </p:sp>
      <p:sp>
        <p:nvSpPr>
          <p:cNvPr id="12" name="TextBox 11">
            <a:extLst>
              <a:ext uri="{FF2B5EF4-FFF2-40B4-BE49-F238E27FC236}">
                <a16:creationId xmlns:a16="http://schemas.microsoft.com/office/drawing/2014/main" id="{A64090E6-0E33-E24D-DA11-1965887D3395}"/>
              </a:ext>
            </a:extLst>
          </p:cNvPr>
          <p:cNvSpPr txBox="1"/>
          <p:nvPr/>
        </p:nvSpPr>
        <p:spPr>
          <a:xfrm>
            <a:off x="3106229" y="5212431"/>
            <a:ext cx="2984516" cy="892552"/>
          </a:xfrm>
          <a:prstGeom prst="rect">
            <a:avLst/>
          </a:prstGeom>
          <a:noFill/>
        </p:spPr>
        <p:txBody>
          <a:bodyPr wrap="square">
            <a:spAutoFit/>
          </a:bodyPr>
          <a:lstStyle/>
          <a:p>
            <a:pPr algn="ctr"/>
            <a:r>
              <a:rPr lang="es-ES" sz="1600" dirty="0" err="1">
                <a:latin typeface="Avenir Next LT Pro" panose="020B0504020202020204" pitchFamily="34" charset="0"/>
              </a:rPr>
              <a:t>Collected</a:t>
            </a:r>
            <a:r>
              <a:rPr lang="es-ES" sz="1600" dirty="0">
                <a:latin typeface="Avenir Next LT Pro" panose="020B0504020202020204" pitchFamily="34" charset="0"/>
              </a:rPr>
              <a:t> </a:t>
            </a:r>
            <a:r>
              <a:rPr lang="es-ES" sz="1600" dirty="0" err="1">
                <a:latin typeface="Avenir Next LT Pro" panose="020B0504020202020204" pitchFamily="34" charset="0"/>
              </a:rPr>
              <a:t>photons</a:t>
            </a:r>
            <a:r>
              <a:rPr lang="es-ES" sz="1600" dirty="0">
                <a:latin typeface="Avenir Next LT Pro" panose="020B0504020202020204" pitchFamily="34" charset="0"/>
              </a:rPr>
              <a:t> </a:t>
            </a:r>
          </a:p>
          <a:p>
            <a:pPr algn="ctr"/>
            <a:r>
              <a:rPr lang="es-ES" sz="2000" dirty="0">
                <a:latin typeface="Avenir Next LT Pro" panose="020B0504020202020204" pitchFamily="34" charset="0"/>
              </a:rPr>
              <a:t>∝ </a:t>
            </a:r>
          </a:p>
          <a:p>
            <a:pPr algn="ctr"/>
            <a:r>
              <a:rPr lang="es-ES" sz="1600" dirty="0" err="1">
                <a:latin typeface="Avenir Next LT Pro" panose="020B0504020202020204" pitchFamily="34" charset="0"/>
              </a:rPr>
              <a:t>Deposited</a:t>
            </a:r>
            <a:r>
              <a:rPr lang="es-ES" sz="1600" dirty="0">
                <a:latin typeface="Avenir Next LT Pro" panose="020B0504020202020204" pitchFamily="34" charset="0"/>
              </a:rPr>
              <a:t> </a:t>
            </a:r>
            <a:r>
              <a:rPr lang="es-ES" sz="1600" dirty="0" err="1">
                <a:latin typeface="Avenir Next LT Pro" panose="020B0504020202020204" pitchFamily="34" charset="0"/>
              </a:rPr>
              <a:t>energy</a:t>
            </a:r>
            <a:r>
              <a:rPr lang="es-ES" sz="1600" dirty="0">
                <a:latin typeface="Avenir Next LT Pro" panose="020B0504020202020204" pitchFamily="34" charset="0"/>
              </a:rPr>
              <a:t>.</a:t>
            </a:r>
          </a:p>
        </p:txBody>
      </p:sp>
      <p:sp>
        <p:nvSpPr>
          <p:cNvPr id="13" name="Rectangle 12">
            <a:extLst>
              <a:ext uri="{FF2B5EF4-FFF2-40B4-BE49-F238E27FC236}">
                <a16:creationId xmlns:a16="http://schemas.microsoft.com/office/drawing/2014/main" id="{ABE9DB27-E43A-28C6-901B-FB78E659673C}"/>
              </a:ext>
            </a:extLst>
          </p:cNvPr>
          <p:cNvSpPr/>
          <p:nvPr/>
        </p:nvSpPr>
        <p:spPr>
          <a:xfrm>
            <a:off x="316726" y="4118505"/>
            <a:ext cx="5564905" cy="2574744"/>
          </a:xfrm>
          <a:prstGeom prst="rect">
            <a:avLst/>
          </a:prstGeom>
          <a:noFill/>
          <a:ln w="57150">
            <a:solidFill>
              <a:srgbClr val="1482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3506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1D13EF8-054D-4E50-B1DE-BCC8EA92FA61}"/>
              </a:ext>
            </a:extLst>
          </p:cNvPr>
          <p:cNvSpPr/>
          <p:nvPr/>
        </p:nvSpPr>
        <p:spPr>
          <a:xfrm>
            <a:off x="-273269" y="-136634"/>
            <a:ext cx="12728028" cy="10039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 name="Título 1">
            <a:extLst>
              <a:ext uri="{FF2B5EF4-FFF2-40B4-BE49-F238E27FC236}">
                <a16:creationId xmlns:a16="http://schemas.microsoft.com/office/drawing/2014/main" id="{F7273FAD-1AE7-428B-A951-FF978254F332}"/>
              </a:ext>
            </a:extLst>
          </p:cNvPr>
          <p:cNvSpPr>
            <a:spLocks noGrp="1"/>
          </p:cNvSpPr>
          <p:nvPr>
            <p:ph type="title"/>
          </p:nvPr>
        </p:nvSpPr>
        <p:spPr>
          <a:xfrm>
            <a:off x="316727" y="-205105"/>
            <a:ext cx="10515600" cy="1325563"/>
          </a:xfrm>
        </p:spPr>
        <p:txBody>
          <a:bodyPr>
            <a:normAutofit/>
          </a:bodyPr>
          <a:lstStyle/>
          <a:p>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Dark</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Matter</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direct</a:t>
            </a:r>
            <a:r>
              <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rPr>
              <a:t> </a:t>
            </a:r>
            <a:r>
              <a:rPr lang="es-ES" sz="3600" b="1" dirty="0" err="1">
                <a:solidFill>
                  <a:schemeClr val="bg1"/>
                </a:solidFill>
                <a:latin typeface="Avenir Next LT Pro" panose="020B0504020202020204" pitchFamily="34" charset="0"/>
                <a:ea typeface="Noto Sans" panose="020B0502040504020204" pitchFamily="34" charset="0"/>
                <a:cs typeface="Noto Sans" panose="020B0502040504020204" pitchFamily="34" charset="0"/>
              </a:rPr>
              <a:t>detection</a:t>
            </a:r>
            <a:endParaRPr lang="es-ES" sz="3600" b="1" dirty="0">
              <a:solidFill>
                <a:schemeClr val="bg1"/>
              </a:solidFill>
              <a:latin typeface="Avenir Next LT Pro" panose="020B0504020202020204" pitchFamily="34" charset="0"/>
              <a:ea typeface="Noto Sans" panose="020B0502040504020204" pitchFamily="34" charset="0"/>
              <a:cs typeface="Noto Sans" panose="020B0502040504020204" pitchFamily="34" charset="0"/>
            </a:endParaRPr>
          </a:p>
        </p:txBody>
      </p:sp>
      <p:sp>
        <p:nvSpPr>
          <p:cNvPr id="3" name="Slide Number Placeholder 2">
            <a:extLst>
              <a:ext uri="{FF2B5EF4-FFF2-40B4-BE49-F238E27FC236}">
                <a16:creationId xmlns:a16="http://schemas.microsoft.com/office/drawing/2014/main" id="{EF920B87-6A18-050A-8284-24AF3698F200}"/>
              </a:ext>
            </a:extLst>
          </p:cNvPr>
          <p:cNvSpPr>
            <a:spLocks noGrp="1"/>
          </p:cNvSpPr>
          <p:nvPr>
            <p:ph type="sldNum" sz="quarter" idx="12"/>
          </p:nvPr>
        </p:nvSpPr>
        <p:spPr/>
        <p:txBody>
          <a:bodyPr/>
          <a:lstStyle/>
          <a:p>
            <a:fld id="{2FE8697C-D1FD-459D-ACB5-E382E08FA6DA}" type="slidenum">
              <a:rPr lang="es-ES" smtClean="0"/>
              <a:t>9</a:t>
            </a:fld>
            <a:endParaRPr lang="es-ES"/>
          </a:p>
        </p:txBody>
      </p:sp>
      <p:pic>
        <p:nvPicPr>
          <p:cNvPr id="23" name="Picture 22">
            <a:extLst>
              <a:ext uri="{FF2B5EF4-FFF2-40B4-BE49-F238E27FC236}">
                <a16:creationId xmlns:a16="http://schemas.microsoft.com/office/drawing/2014/main" id="{4C6C0A26-1F8E-42FC-A4E1-5EEFAE343009}"/>
              </a:ext>
            </a:extLst>
          </p:cNvPr>
          <p:cNvPicPr>
            <a:picLocks noChangeAspect="1"/>
          </p:cNvPicPr>
          <p:nvPr/>
        </p:nvPicPr>
        <p:blipFill>
          <a:blip r:embed="rId3"/>
          <a:stretch>
            <a:fillRect/>
          </a:stretch>
        </p:blipFill>
        <p:spPr>
          <a:xfrm>
            <a:off x="6090745" y="1378837"/>
            <a:ext cx="5964758" cy="4037495"/>
          </a:xfrm>
          <a:prstGeom prst="rect">
            <a:avLst/>
          </a:prstGeom>
        </p:spPr>
      </p:pic>
      <mc:AlternateContent xmlns:mc="http://schemas.openxmlformats.org/markup-compatibility/2006" xmlns:a14="http://schemas.microsoft.com/office/drawing/2010/main">
        <mc:Choice Requires="a14">
          <p:sp>
            <p:nvSpPr>
              <p:cNvPr id="5" name="Marcador de contenido 2">
                <a:extLst>
                  <a:ext uri="{FF2B5EF4-FFF2-40B4-BE49-F238E27FC236}">
                    <a16:creationId xmlns:a16="http://schemas.microsoft.com/office/drawing/2014/main" id="{5BD72D3D-5168-BEE5-40CF-DAAA49D464DC}"/>
                  </a:ext>
                </a:extLst>
              </p:cNvPr>
              <p:cNvSpPr txBox="1">
                <a:spLocks/>
              </p:cNvSpPr>
              <p:nvPr/>
            </p:nvSpPr>
            <p:spPr>
              <a:xfrm>
                <a:off x="316726" y="994333"/>
                <a:ext cx="5564905" cy="5454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solidFill>
                      <a:schemeClr val="accent1">
                        <a:lumMod val="75000"/>
                      </a:schemeClr>
                    </a:solidFill>
                    <a:latin typeface="Avenir Next LT Pro" panose="020B0504020202020204" pitchFamily="34" charset="0"/>
                  </a:rPr>
                  <a:t>Experimental status</a:t>
                </a:r>
              </a:p>
              <a:p>
                <a:pPr marL="0" indent="0">
                  <a:lnSpc>
                    <a:spcPct val="100000"/>
                  </a:lnSpc>
                  <a:buNone/>
                </a:pPr>
                <a:r>
                  <a:rPr lang="es-ES" sz="1600" dirty="0" err="1">
                    <a:latin typeface="Avenir Next LT Pro" panose="020B0504020202020204" pitchFamily="34" charset="0"/>
                  </a:rPr>
                  <a:t>Multiple</a:t>
                </a:r>
                <a:r>
                  <a:rPr lang="es-ES" sz="1600" dirty="0">
                    <a:latin typeface="Avenir Next LT Pro" panose="020B0504020202020204" pitchFamily="34" charset="0"/>
                  </a:rPr>
                  <a:t> </a:t>
                </a:r>
                <a:r>
                  <a:rPr lang="es-ES" sz="1600" dirty="0" err="1">
                    <a:latin typeface="Avenir Next LT Pro" panose="020B0504020202020204" pitchFamily="34" charset="0"/>
                  </a:rPr>
                  <a:t>detection</a:t>
                </a:r>
                <a:r>
                  <a:rPr lang="es-ES" sz="1600" dirty="0">
                    <a:latin typeface="Avenir Next LT Pro" panose="020B0504020202020204" pitchFamily="34" charset="0"/>
                  </a:rPr>
                  <a:t> </a:t>
                </a:r>
                <a:r>
                  <a:rPr lang="es-ES" sz="1600" dirty="0" err="1">
                    <a:latin typeface="Avenir Next LT Pro" panose="020B0504020202020204" pitchFamily="34" charset="0"/>
                  </a:rPr>
                  <a:t>techniques</a:t>
                </a:r>
                <a:r>
                  <a:rPr lang="es-ES" sz="1600" dirty="0">
                    <a:latin typeface="Avenir Next LT Pro" panose="020B0504020202020204" pitchFamily="34" charset="0"/>
                  </a:rPr>
                  <a:t> and </a:t>
                </a:r>
                <a:r>
                  <a:rPr lang="es-ES" sz="1600" dirty="0" err="1">
                    <a:latin typeface="Avenir Next LT Pro" panose="020B0504020202020204" pitchFamily="34" charset="0"/>
                  </a:rPr>
                  <a:t>different</a:t>
                </a:r>
                <a:r>
                  <a:rPr lang="es-ES" sz="1600" dirty="0">
                    <a:latin typeface="Avenir Next LT Pro" panose="020B0504020202020204" pitchFamily="34" charset="0"/>
                  </a:rPr>
                  <a:t> targets </a:t>
                </a:r>
                <a14:m>
                  <m:oMath xmlns:m="http://schemas.openxmlformats.org/officeDocument/2006/math">
                    <m:r>
                      <a:rPr lang="es-ES" sz="1600" b="0" i="1" smtClean="0">
                        <a:latin typeface="Cambria Math" panose="02040503050406030204" pitchFamily="18" charset="0"/>
                      </a:rPr>
                      <m:t>→</m:t>
                    </m:r>
                  </m:oMath>
                </a14:m>
                <a:r>
                  <a:rPr lang="es-ES" sz="1600" dirty="0">
                    <a:latin typeface="Avenir Next LT Pro" panose="020B0504020202020204" pitchFamily="34" charset="0"/>
                  </a:rPr>
                  <a:t> </a:t>
                </a:r>
                <a:r>
                  <a:rPr lang="es-ES" sz="1600" dirty="0" err="1">
                    <a:latin typeface="Avenir Next LT Pro" panose="020B0504020202020204" pitchFamily="34" charset="0"/>
                  </a:rPr>
                  <a:t>complementary</a:t>
                </a:r>
                <a:r>
                  <a:rPr lang="es-ES" sz="1600" dirty="0">
                    <a:latin typeface="Avenir Next LT Pro" panose="020B0504020202020204" pitchFamily="34" charset="0"/>
                  </a:rPr>
                  <a:t> </a:t>
                </a:r>
                <a:r>
                  <a:rPr lang="es-ES" sz="1600" dirty="0" err="1">
                    <a:latin typeface="Avenir Next LT Pro" panose="020B0504020202020204" pitchFamily="34" charset="0"/>
                  </a:rPr>
                  <a:t>searches</a:t>
                </a:r>
                <a:r>
                  <a:rPr lang="es-ES" sz="1600" dirty="0">
                    <a:latin typeface="Avenir Next LT Pro" panose="020B0504020202020204" pitchFamily="34" charset="0"/>
                  </a:rPr>
                  <a:t> in </a:t>
                </a:r>
                <a:r>
                  <a:rPr lang="es-ES" sz="1600" dirty="0" err="1">
                    <a:latin typeface="Avenir Next LT Pro" panose="020B0504020202020204" pitchFamily="34" charset="0"/>
                  </a:rPr>
                  <a:t>the</a:t>
                </a:r>
                <a:r>
                  <a:rPr lang="es-ES" sz="1600" dirty="0">
                    <a:latin typeface="Avenir Next LT Pro" panose="020B0504020202020204" pitchFamily="34" charset="0"/>
                  </a:rPr>
                  <a:t> </a:t>
                </a:r>
                <a:r>
                  <a:rPr lang="es-ES" sz="1600" dirty="0" err="1">
                    <a:latin typeface="Avenir Next LT Pro" panose="020B0504020202020204" pitchFamily="34" charset="0"/>
                  </a:rPr>
                  <a:t>parameter</a:t>
                </a:r>
                <a:r>
                  <a:rPr lang="es-ES" sz="1600" dirty="0">
                    <a:latin typeface="Avenir Next LT Pro" panose="020B0504020202020204" pitchFamily="34" charset="0"/>
                  </a:rPr>
                  <a:t> </a:t>
                </a:r>
                <a:r>
                  <a:rPr lang="es-ES" sz="1600" dirty="0" err="1">
                    <a:latin typeface="Avenir Next LT Pro" panose="020B0504020202020204" pitchFamily="34" charset="0"/>
                  </a:rPr>
                  <a:t>space</a:t>
                </a:r>
                <a:r>
                  <a:rPr lang="es-ES" sz="1600" dirty="0">
                    <a:latin typeface="Avenir Next LT Pro" panose="020B0504020202020204" pitchFamily="34" charset="0"/>
                  </a:rPr>
                  <a:t> </a:t>
                </a:r>
                <a:r>
                  <a:rPr lang="es-ES" sz="1600" dirty="0" err="1">
                    <a:latin typeface="Avenir Next LT Pro" panose="020B0504020202020204" pitchFamily="34" charset="0"/>
                  </a:rPr>
                  <a:t>of</a:t>
                </a:r>
                <a:r>
                  <a:rPr lang="es-ES" sz="1600" dirty="0">
                    <a:latin typeface="Avenir Next LT Pro" panose="020B0504020202020204" pitchFamily="34" charset="0"/>
                  </a:rPr>
                  <a:t> WIMPS:</a:t>
                </a:r>
              </a:p>
              <a:p>
                <a:pPr>
                  <a:lnSpc>
                    <a:spcPct val="100000"/>
                  </a:lnSpc>
                  <a:buFont typeface="Wingdings" panose="05000000000000000000" pitchFamily="2" charset="2"/>
                  <a:buChar char="v"/>
                </a:pPr>
                <a:r>
                  <a:rPr lang="es-ES" sz="1600" dirty="0" err="1">
                    <a:latin typeface="Avenir Next LT Pro" panose="020B0504020202020204" pitchFamily="34" charset="0"/>
                  </a:rPr>
                  <a:t>Cryogenic</a:t>
                </a:r>
                <a:r>
                  <a:rPr lang="es-ES" sz="1600" dirty="0">
                    <a:latin typeface="Avenir Next LT Pro" panose="020B0504020202020204" pitchFamily="34" charset="0"/>
                  </a:rPr>
                  <a:t> </a:t>
                </a:r>
                <a:r>
                  <a:rPr lang="es-ES" sz="1600" dirty="0" err="1">
                    <a:latin typeface="Avenir Next LT Pro" panose="020B0504020202020204" pitchFamily="34" charset="0"/>
                  </a:rPr>
                  <a:t>detectors</a:t>
                </a:r>
                <a:r>
                  <a:rPr lang="es-ES" sz="1600" dirty="0">
                    <a:latin typeface="Avenir Next LT Pro" panose="020B0504020202020204" pitchFamily="34" charset="0"/>
                  </a:rPr>
                  <a:t>: </a:t>
                </a:r>
                <a:r>
                  <a:rPr lang="es-ES" sz="1600" dirty="0" err="1">
                    <a:latin typeface="Avenir Next LT Pro" panose="020B0504020202020204" pitchFamily="34" charset="0"/>
                  </a:rPr>
                  <a:t>SuperCDMS</a:t>
                </a:r>
                <a:r>
                  <a:rPr lang="es-ES" sz="1600" dirty="0">
                    <a:latin typeface="Avenir Next LT Pro" panose="020B0504020202020204" pitchFamily="34" charset="0"/>
                  </a:rPr>
                  <a:t> (</a:t>
                </a:r>
                <a:r>
                  <a:rPr lang="es-ES" sz="1600" dirty="0" err="1">
                    <a:latin typeface="Avenir Next LT Pro" panose="020B0504020202020204" pitchFamily="34" charset="0"/>
                  </a:rPr>
                  <a:t>Si,Ge</a:t>
                </a:r>
                <a:r>
                  <a:rPr lang="es-ES" sz="1600" dirty="0">
                    <a:latin typeface="Avenir Next LT Pro" panose="020B0504020202020204" pitchFamily="34" charset="0"/>
                  </a:rPr>
                  <a:t>), Edelweiss (Ge), CRESST (CaWO</a:t>
                </a:r>
                <a:r>
                  <a:rPr lang="es-ES" sz="1600" baseline="-25000" dirty="0">
                    <a:latin typeface="Avenir Next LT Pro" panose="020B0504020202020204" pitchFamily="34" charset="0"/>
                  </a:rPr>
                  <a:t>4</a:t>
                </a:r>
                <a:r>
                  <a:rPr lang="es-ES" sz="1600" dirty="0">
                    <a:latin typeface="Avenir Next LT Pro" panose="020B0504020202020204" pitchFamily="34" charset="0"/>
                  </a:rPr>
                  <a:t>)…</a:t>
                </a:r>
              </a:p>
              <a:p>
                <a:pPr>
                  <a:lnSpc>
                    <a:spcPct val="100000"/>
                  </a:lnSpc>
                  <a:buFont typeface="Wingdings" panose="05000000000000000000" pitchFamily="2" charset="2"/>
                  <a:buChar char="v"/>
                </a:pPr>
                <a:r>
                  <a:rPr lang="es-ES" sz="1600" dirty="0">
                    <a:latin typeface="Avenir Next LT Pro" panose="020B0504020202020204" pitchFamily="34" charset="0"/>
                  </a:rPr>
                  <a:t>Noble </a:t>
                </a:r>
                <a:r>
                  <a:rPr lang="es-ES" sz="1600" dirty="0" err="1">
                    <a:latin typeface="Avenir Next LT Pro" panose="020B0504020202020204" pitchFamily="34" charset="0"/>
                  </a:rPr>
                  <a:t>liquid</a:t>
                </a:r>
                <a:r>
                  <a:rPr lang="es-ES" sz="1600" dirty="0">
                    <a:latin typeface="Avenir Next LT Pro" panose="020B0504020202020204" pitchFamily="34" charset="0"/>
                  </a:rPr>
                  <a:t> </a:t>
                </a:r>
                <a:r>
                  <a:rPr lang="es-ES" sz="1600" dirty="0" err="1">
                    <a:latin typeface="Avenir Next LT Pro" panose="020B0504020202020204" pitchFamily="34" charset="0"/>
                  </a:rPr>
                  <a:t>detectors</a:t>
                </a:r>
                <a:r>
                  <a:rPr lang="es-ES" sz="1600" dirty="0">
                    <a:latin typeface="Avenir Next LT Pro" panose="020B0504020202020204" pitchFamily="34" charset="0"/>
                  </a:rPr>
                  <a:t>: </a:t>
                </a:r>
                <a:r>
                  <a:rPr lang="es-ES" sz="1600" dirty="0" err="1">
                    <a:latin typeface="Avenir Next LT Pro" panose="020B0504020202020204" pitchFamily="34" charset="0"/>
                  </a:rPr>
                  <a:t>DarkSide</a:t>
                </a:r>
                <a:r>
                  <a:rPr lang="es-ES" sz="1600" dirty="0">
                    <a:latin typeface="Avenir Next LT Pro" panose="020B0504020202020204" pitchFamily="34" charset="0"/>
                  </a:rPr>
                  <a:t> (Ar), XENON, </a:t>
                </a:r>
                <a:r>
                  <a:rPr lang="es-ES" sz="1600" dirty="0" err="1">
                    <a:latin typeface="Avenir Next LT Pro" panose="020B0504020202020204" pitchFamily="34" charset="0"/>
                  </a:rPr>
                  <a:t>PandaX</a:t>
                </a:r>
                <a:r>
                  <a:rPr lang="es-ES" sz="1600" dirty="0">
                    <a:latin typeface="Avenir Next LT Pro" panose="020B0504020202020204" pitchFamily="34" charset="0"/>
                  </a:rPr>
                  <a:t>, LUX-ZEPLIN (Xe)…</a:t>
                </a:r>
              </a:p>
              <a:p>
                <a:pPr>
                  <a:lnSpc>
                    <a:spcPct val="100000"/>
                  </a:lnSpc>
                  <a:buFont typeface="Wingdings" panose="05000000000000000000" pitchFamily="2" charset="2"/>
                  <a:buChar char="v"/>
                </a:pPr>
                <a:r>
                  <a:rPr lang="es-ES" sz="1600" dirty="0" err="1">
                    <a:latin typeface="Avenir Next LT Pro" panose="020B0504020202020204" pitchFamily="34" charset="0"/>
                  </a:rPr>
                  <a:t>Other</a:t>
                </a:r>
                <a:r>
                  <a:rPr lang="es-ES" sz="1600" dirty="0">
                    <a:latin typeface="Avenir Next LT Pro" panose="020B0504020202020204" pitchFamily="34" charset="0"/>
                  </a:rPr>
                  <a:t> </a:t>
                </a:r>
                <a:r>
                  <a:rPr lang="es-ES" sz="1600" dirty="0" err="1">
                    <a:latin typeface="Avenir Next LT Pro" panose="020B0504020202020204" pitchFamily="34" charset="0"/>
                  </a:rPr>
                  <a:t>techniques</a:t>
                </a:r>
                <a:r>
                  <a:rPr lang="es-ES" sz="1600" dirty="0">
                    <a:latin typeface="Avenir Next LT Pro" panose="020B0504020202020204" pitchFamily="34" charset="0"/>
                  </a:rPr>
                  <a:t>: Si-</a:t>
                </a:r>
                <a:r>
                  <a:rPr lang="es-ES" sz="1600" dirty="0" err="1">
                    <a:latin typeface="Avenir Next LT Pro" panose="020B0504020202020204" pitchFamily="34" charset="0"/>
                  </a:rPr>
                  <a:t>CCDs</a:t>
                </a:r>
                <a:r>
                  <a:rPr lang="es-ES" sz="1600" dirty="0">
                    <a:latin typeface="Avenir Next LT Pro" panose="020B0504020202020204" pitchFamily="34" charset="0"/>
                  </a:rPr>
                  <a:t> (DAMIC), </a:t>
                </a:r>
                <a:r>
                  <a:rPr lang="es-ES" sz="1600" b="1" dirty="0" err="1">
                    <a:solidFill>
                      <a:srgbClr val="02A4AC"/>
                    </a:solidFill>
                    <a:latin typeface="Avenir Next LT Pro" panose="020B0504020202020204" pitchFamily="34" charset="0"/>
                  </a:rPr>
                  <a:t>scintillating</a:t>
                </a:r>
                <a:r>
                  <a:rPr lang="es-ES" sz="1600" b="1" dirty="0">
                    <a:solidFill>
                      <a:srgbClr val="02A4AC"/>
                    </a:solidFill>
                    <a:latin typeface="Avenir Next LT Pro" panose="020B0504020202020204" pitchFamily="34" charset="0"/>
                  </a:rPr>
                  <a:t> </a:t>
                </a:r>
                <a:r>
                  <a:rPr lang="es-ES" sz="1600" b="1" dirty="0" err="1">
                    <a:solidFill>
                      <a:srgbClr val="02A4AC"/>
                    </a:solidFill>
                    <a:latin typeface="Avenir Next LT Pro" panose="020B0504020202020204" pitchFamily="34" charset="0"/>
                  </a:rPr>
                  <a:t>crystals</a:t>
                </a:r>
                <a:r>
                  <a:rPr lang="es-ES" sz="1600" b="1" dirty="0">
                    <a:solidFill>
                      <a:srgbClr val="02A4AC"/>
                    </a:solidFill>
                    <a:latin typeface="Avenir Next LT Pro" panose="020B0504020202020204" pitchFamily="34" charset="0"/>
                  </a:rPr>
                  <a:t> </a:t>
                </a:r>
                <a:r>
                  <a:rPr lang="es-ES" sz="1600" dirty="0">
                    <a:latin typeface="Avenir Next LT Pro" panose="020B0504020202020204" pitchFamily="34" charset="0"/>
                  </a:rPr>
                  <a:t>(ANAIS, COSINE), </a:t>
                </a:r>
                <a:r>
                  <a:rPr lang="es-ES" sz="1600" dirty="0" err="1">
                    <a:latin typeface="Avenir Next LT Pro" panose="020B0504020202020204" pitchFamily="34" charset="0"/>
                  </a:rPr>
                  <a:t>bubble</a:t>
                </a:r>
                <a:r>
                  <a:rPr lang="es-ES" sz="1600" dirty="0">
                    <a:latin typeface="Avenir Next LT Pro" panose="020B0504020202020204" pitchFamily="34" charset="0"/>
                  </a:rPr>
                  <a:t> </a:t>
                </a:r>
                <a:r>
                  <a:rPr lang="es-ES" sz="1600" dirty="0" err="1">
                    <a:latin typeface="Avenir Next LT Pro" panose="020B0504020202020204" pitchFamily="34" charset="0"/>
                  </a:rPr>
                  <a:t>chambers</a:t>
                </a:r>
                <a:r>
                  <a:rPr lang="es-ES" sz="1600" dirty="0">
                    <a:latin typeface="Avenir Next LT Pro" panose="020B0504020202020204" pitchFamily="34" charset="0"/>
                  </a:rPr>
                  <a:t> (PICO)…</a:t>
                </a:r>
              </a:p>
            </p:txBody>
          </p:sp>
        </mc:Choice>
        <mc:Fallback xmlns="">
          <p:sp>
            <p:nvSpPr>
              <p:cNvPr id="5" name="Marcador de contenido 2">
                <a:extLst>
                  <a:ext uri="{FF2B5EF4-FFF2-40B4-BE49-F238E27FC236}">
                    <a16:creationId xmlns:a16="http://schemas.microsoft.com/office/drawing/2014/main" id="{5BD72D3D-5168-BEE5-40CF-DAAA49D464DC}"/>
                  </a:ext>
                </a:extLst>
              </p:cNvPr>
              <p:cNvSpPr txBox="1">
                <a:spLocks noRot="1" noChangeAspect="1" noMove="1" noResize="1" noEditPoints="1" noAdjustHandles="1" noChangeArrowheads="1" noChangeShapeType="1" noTextEdit="1"/>
              </p:cNvSpPr>
              <p:nvPr/>
            </p:nvSpPr>
            <p:spPr>
              <a:xfrm>
                <a:off x="316726" y="994333"/>
                <a:ext cx="5564905" cy="5454091"/>
              </a:xfrm>
              <a:prstGeom prst="rect">
                <a:avLst/>
              </a:prstGeom>
              <a:blipFill>
                <a:blip r:embed="rId4"/>
                <a:stretch>
                  <a:fillRect l="-657" t="-335" r="-767"/>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3B7D1E65-3CA5-29AB-E2A4-5B4A7290AED0}"/>
              </a:ext>
            </a:extLst>
          </p:cNvPr>
          <p:cNvSpPr txBox="1"/>
          <p:nvPr/>
        </p:nvSpPr>
        <p:spPr>
          <a:xfrm>
            <a:off x="7666159" y="994333"/>
            <a:ext cx="3561230" cy="369332"/>
          </a:xfrm>
          <a:prstGeom prst="rect">
            <a:avLst/>
          </a:prstGeom>
          <a:noFill/>
        </p:spPr>
        <p:txBody>
          <a:bodyPr wrap="square">
            <a:spAutoFit/>
          </a:bodyPr>
          <a:lstStyle/>
          <a:p>
            <a:pPr algn="ctr"/>
            <a:r>
              <a:rPr lang="en-GB" i="1" dirty="0">
                <a:solidFill>
                  <a:schemeClr val="bg1">
                    <a:lumMod val="50000"/>
                  </a:schemeClr>
                </a:solidFill>
                <a:latin typeface="Avenir Next LT Pro" panose="020B0504020202020204" pitchFamily="34" charset="0"/>
              </a:rPr>
              <a:t> APPEC DM Report (2021)</a:t>
            </a:r>
          </a:p>
        </p:txBody>
      </p:sp>
      <p:sp>
        <p:nvSpPr>
          <p:cNvPr id="8" name="TextBox 7">
            <a:extLst>
              <a:ext uri="{FF2B5EF4-FFF2-40B4-BE49-F238E27FC236}">
                <a16:creationId xmlns:a16="http://schemas.microsoft.com/office/drawing/2014/main" id="{E79F60AE-7A85-5433-57B9-CE0D68B0E7F2}"/>
              </a:ext>
            </a:extLst>
          </p:cNvPr>
          <p:cNvSpPr txBox="1"/>
          <p:nvPr/>
        </p:nvSpPr>
        <p:spPr>
          <a:xfrm>
            <a:off x="6590394" y="5628792"/>
            <a:ext cx="5520490" cy="646331"/>
          </a:xfrm>
          <a:prstGeom prst="rect">
            <a:avLst/>
          </a:prstGeom>
          <a:noFill/>
        </p:spPr>
        <p:txBody>
          <a:bodyPr wrap="square">
            <a:spAutoFit/>
          </a:bodyPr>
          <a:lstStyle/>
          <a:p>
            <a:pPr algn="ctr"/>
            <a:r>
              <a:rPr lang="en-GB" dirty="0">
                <a:latin typeface="Avenir Next LT Pro" panose="020B0504020202020204" pitchFamily="34" charset="0"/>
              </a:rPr>
              <a:t>Status of searches for spin-independent elastic WIMP-nucleus scattering</a:t>
            </a:r>
          </a:p>
        </p:txBody>
      </p:sp>
      <p:sp>
        <p:nvSpPr>
          <p:cNvPr id="9" name="Oval 8">
            <a:extLst>
              <a:ext uri="{FF2B5EF4-FFF2-40B4-BE49-F238E27FC236}">
                <a16:creationId xmlns:a16="http://schemas.microsoft.com/office/drawing/2014/main" id="{48826420-FC74-B61A-8CF7-135BE7B9A94A}"/>
              </a:ext>
            </a:extLst>
          </p:cNvPr>
          <p:cNvSpPr/>
          <p:nvPr/>
        </p:nvSpPr>
        <p:spPr>
          <a:xfrm>
            <a:off x="8828767" y="2698376"/>
            <a:ext cx="628997" cy="367553"/>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2C0B8B6-795B-217A-3953-97204B17BC15}"/>
              </a:ext>
            </a:extLst>
          </p:cNvPr>
          <p:cNvSpPr/>
          <p:nvPr/>
        </p:nvSpPr>
        <p:spPr>
          <a:xfrm>
            <a:off x="9561528" y="2832681"/>
            <a:ext cx="694096" cy="529416"/>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A05B335-275D-A956-A1DC-16F97CF15183}"/>
              </a:ext>
            </a:extLst>
          </p:cNvPr>
          <p:cNvSpPr/>
          <p:nvPr/>
        </p:nvSpPr>
        <p:spPr>
          <a:xfrm>
            <a:off x="224557" y="3362097"/>
            <a:ext cx="6711276" cy="3308846"/>
          </a:xfrm>
          <a:prstGeom prst="rect">
            <a:avLst/>
          </a:prstGeom>
          <a:solidFill>
            <a:schemeClr val="bg1"/>
          </a:solid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Imagen 3" descr="Imagen que contiene objeto, pantalla, barco, luz&#10;&#10;Descripción generada automáticamente">
            <a:extLst>
              <a:ext uri="{FF2B5EF4-FFF2-40B4-BE49-F238E27FC236}">
                <a16:creationId xmlns:a16="http://schemas.microsoft.com/office/drawing/2014/main" id="{823E86E5-9A8C-DFDA-0FA1-567063B1670D}"/>
              </a:ext>
            </a:extLst>
          </p:cNvPr>
          <p:cNvPicPr>
            <a:picLocks noChangeAspect="1"/>
          </p:cNvPicPr>
          <p:nvPr/>
        </p:nvPicPr>
        <p:blipFill>
          <a:blip r:embed="rId5"/>
          <a:stretch>
            <a:fillRect/>
          </a:stretch>
        </p:blipFill>
        <p:spPr>
          <a:xfrm>
            <a:off x="359657" y="3999057"/>
            <a:ext cx="6230737" cy="1711342"/>
          </a:xfrm>
          <a:prstGeom prst="rect">
            <a:avLst/>
          </a:prstGeom>
        </p:spPr>
      </p:pic>
      <p:sp>
        <p:nvSpPr>
          <p:cNvPr id="12" name="CuadroTexto 25">
            <a:extLst>
              <a:ext uri="{FF2B5EF4-FFF2-40B4-BE49-F238E27FC236}">
                <a16:creationId xmlns:a16="http://schemas.microsoft.com/office/drawing/2014/main" id="{CB78819C-B858-2021-73C3-24DBA6464AA7}"/>
              </a:ext>
            </a:extLst>
          </p:cNvPr>
          <p:cNvSpPr txBox="1"/>
          <p:nvPr/>
        </p:nvSpPr>
        <p:spPr>
          <a:xfrm>
            <a:off x="784163" y="5521097"/>
            <a:ext cx="4649627" cy="276999"/>
          </a:xfrm>
          <a:prstGeom prst="rect">
            <a:avLst/>
          </a:prstGeom>
          <a:noFill/>
        </p:spPr>
        <p:txBody>
          <a:bodyPr wrap="square">
            <a:spAutoFit/>
          </a:bodyPr>
          <a:lstStyle/>
          <a:p>
            <a:r>
              <a:rPr lang="es-ES" sz="1200" b="0" i="1" dirty="0" err="1">
                <a:solidFill>
                  <a:schemeClr val="tx1">
                    <a:lumMod val="50000"/>
                    <a:lumOff val="50000"/>
                  </a:schemeClr>
                </a:solidFill>
                <a:effectLst/>
                <a:latin typeface="Avenir Next LT Pro" panose="020B0504020202020204" pitchFamily="34" charset="0"/>
              </a:rPr>
              <a:t>R.Bernabei</a:t>
            </a:r>
            <a:r>
              <a:rPr lang="es-ES" sz="1200" b="0" i="1" dirty="0">
                <a:solidFill>
                  <a:schemeClr val="tx1">
                    <a:lumMod val="50000"/>
                    <a:lumOff val="50000"/>
                  </a:schemeClr>
                </a:solidFill>
                <a:effectLst/>
                <a:latin typeface="Avenir Next LT Pro" panose="020B0504020202020204" pitchFamily="34" charset="0"/>
              </a:rPr>
              <a:t> et al Universe</a:t>
            </a:r>
            <a:r>
              <a:rPr lang="es-ES" sz="1200" b="0" i="0" dirty="0">
                <a:solidFill>
                  <a:schemeClr val="tx1">
                    <a:lumMod val="50000"/>
                    <a:lumOff val="50000"/>
                  </a:schemeClr>
                </a:solidFill>
                <a:effectLst/>
                <a:latin typeface="Avenir Next LT Pro" panose="020B0504020202020204" pitchFamily="34" charset="0"/>
              </a:rPr>
              <a:t> </a:t>
            </a:r>
            <a:r>
              <a:rPr lang="es-ES" sz="1200" i="0" dirty="0">
                <a:solidFill>
                  <a:schemeClr val="tx1">
                    <a:lumMod val="50000"/>
                    <a:lumOff val="50000"/>
                  </a:schemeClr>
                </a:solidFill>
                <a:effectLst/>
                <a:latin typeface="Avenir Next LT Pro" panose="020B0504020202020204" pitchFamily="34" charset="0"/>
              </a:rPr>
              <a:t>2018</a:t>
            </a:r>
            <a:r>
              <a:rPr lang="es-ES" sz="1200" b="0" i="0" dirty="0">
                <a:solidFill>
                  <a:schemeClr val="tx1">
                    <a:lumMod val="50000"/>
                    <a:lumOff val="50000"/>
                  </a:schemeClr>
                </a:solidFill>
                <a:effectLst/>
                <a:latin typeface="Avenir Next LT Pro" panose="020B0504020202020204" pitchFamily="34" charset="0"/>
              </a:rPr>
              <a:t>, </a:t>
            </a:r>
            <a:r>
              <a:rPr lang="es-ES" sz="1200" b="0" i="1" dirty="0">
                <a:solidFill>
                  <a:schemeClr val="tx1">
                    <a:lumMod val="50000"/>
                    <a:lumOff val="50000"/>
                  </a:schemeClr>
                </a:solidFill>
                <a:effectLst/>
                <a:latin typeface="Avenir Next LT Pro" panose="020B0504020202020204" pitchFamily="34" charset="0"/>
              </a:rPr>
              <a:t>4</a:t>
            </a:r>
            <a:r>
              <a:rPr lang="es-ES" sz="1200" b="0" i="0" dirty="0">
                <a:solidFill>
                  <a:schemeClr val="tx1">
                    <a:lumMod val="50000"/>
                    <a:lumOff val="50000"/>
                  </a:schemeClr>
                </a:solidFill>
                <a:effectLst/>
                <a:latin typeface="Avenir Next LT Pro" panose="020B0504020202020204" pitchFamily="34" charset="0"/>
              </a:rPr>
              <a:t>(11), 116</a:t>
            </a:r>
            <a:endParaRPr lang="es-ES" sz="1200" i="1" dirty="0">
              <a:solidFill>
                <a:schemeClr val="tx1">
                  <a:lumMod val="50000"/>
                  <a:lumOff val="50000"/>
                </a:schemeClr>
              </a:solidFill>
              <a:latin typeface="Avenir Next LT Pro" panose="020B0504020202020204" pitchFamily="34" charset="0"/>
            </a:endParaRPr>
          </a:p>
        </p:txBody>
      </p:sp>
      <p:sp>
        <p:nvSpPr>
          <p:cNvPr id="14" name="TextBox 13">
            <a:extLst>
              <a:ext uri="{FF2B5EF4-FFF2-40B4-BE49-F238E27FC236}">
                <a16:creationId xmlns:a16="http://schemas.microsoft.com/office/drawing/2014/main" id="{E670810A-006D-24BB-F69E-2E02EB1DAD8E}"/>
              </a:ext>
            </a:extLst>
          </p:cNvPr>
          <p:cNvSpPr txBox="1"/>
          <p:nvPr/>
        </p:nvSpPr>
        <p:spPr>
          <a:xfrm>
            <a:off x="316726" y="5797906"/>
            <a:ext cx="6615885" cy="830997"/>
          </a:xfrm>
          <a:prstGeom prst="rect">
            <a:avLst/>
          </a:prstGeom>
          <a:noFill/>
          <a:ln w="38100">
            <a:noFill/>
          </a:ln>
        </p:spPr>
        <p:txBody>
          <a:bodyPr wrap="square" rtlCol="0">
            <a:spAutoFit/>
          </a:bodyPr>
          <a:lstStyle/>
          <a:p>
            <a:pPr marL="285750" indent="-285750">
              <a:buFont typeface="Arial" panose="020B0604020202020204" pitchFamily="34" charset="0"/>
              <a:buChar char="•"/>
            </a:pPr>
            <a:r>
              <a:rPr lang="es-ES" sz="1600" dirty="0">
                <a:latin typeface="Avenir Next LT Pro" panose="020B0504020202020204" pitchFamily="34" charset="0"/>
              </a:rPr>
              <a:t>More sensitive </a:t>
            </a:r>
            <a:r>
              <a:rPr lang="es-ES" sz="1600" dirty="0" err="1">
                <a:latin typeface="Avenir Next LT Pro" panose="020B0504020202020204" pitchFamily="34" charset="0"/>
              </a:rPr>
              <a:t>experiments</a:t>
            </a:r>
            <a:r>
              <a:rPr lang="es-ES" sz="1600" dirty="0">
                <a:latin typeface="Avenir Next LT Pro" panose="020B0504020202020204" pitchFamily="34" charset="0"/>
              </a:rPr>
              <a:t> </a:t>
            </a:r>
            <a:r>
              <a:rPr lang="en-US" sz="1600" dirty="0">
                <a:latin typeface="Avenir Next LT Pro" panose="020B0504020202020204" pitchFamily="34" charset="0"/>
              </a:rPr>
              <a:t>have ruled out this signal in the considered scenarios, but comparison is model-dependent because they use different target</a:t>
            </a:r>
            <a:r>
              <a:rPr lang="es-ES" sz="1600" dirty="0">
                <a:latin typeface="Avenir Next LT Pro" panose="020B0504020202020204" pitchFamily="34" charset="0"/>
              </a:rPr>
              <a:t>.</a:t>
            </a:r>
          </a:p>
        </p:txBody>
      </p:sp>
      <p:cxnSp>
        <p:nvCxnSpPr>
          <p:cNvPr id="20" name="Connector: Curved 19">
            <a:extLst>
              <a:ext uri="{FF2B5EF4-FFF2-40B4-BE49-F238E27FC236}">
                <a16:creationId xmlns:a16="http://schemas.microsoft.com/office/drawing/2014/main" id="{2BC57029-7B01-7AD3-804B-6658E08016C6}"/>
              </a:ext>
            </a:extLst>
          </p:cNvPr>
          <p:cNvCxnSpPr>
            <a:cxnSpLocks/>
            <a:stCxn id="9" idx="2"/>
          </p:cNvCxnSpPr>
          <p:nvPr/>
        </p:nvCxnSpPr>
        <p:spPr>
          <a:xfrm rot="10800000" flipV="1">
            <a:off x="6932611" y="2882153"/>
            <a:ext cx="1896156" cy="658906"/>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DDF79147-0E59-8D74-1E08-787F03AFB8EB}"/>
              </a:ext>
            </a:extLst>
          </p:cNvPr>
          <p:cNvCxnSpPr>
            <a:cxnSpLocks/>
          </p:cNvCxnSpPr>
          <p:nvPr/>
        </p:nvCxnSpPr>
        <p:spPr>
          <a:xfrm rot="10800000" flipV="1">
            <a:off x="6932612" y="3152347"/>
            <a:ext cx="2628921" cy="971418"/>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6A0468D-3D2F-3382-3EC3-CFB620C68DEB}"/>
              </a:ext>
            </a:extLst>
          </p:cNvPr>
          <p:cNvSpPr txBox="1"/>
          <p:nvPr/>
        </p:nvSpPr>
        <p:spPr>
          <a:xfrm>
            <a:off x="316725" y="3484150"/>
            <a:ext cx="6533244" cy="584775"/>
          </a:xfrm>
          <a:prstGeom prst="rect">
            <a:avLst/>
          </a:prstGeom>
          <a:noFill/>
          <a:ln w="38100">
            <a:noFill/>
          </a:ln>
        </p:spPr>
        <p:txBody>
          <a:bodyPr wrap="square" rtlCol="0">
            <a:spAutoFit/>
          </a:bodyPr>
          <a:lstStyle/>
          <a:p>
            <a:pPr marL="285750" indent="-285750">
              <a:buFont typeface="Arial" panose="020B0604020202020204" pitchFamily="34" charset="0"/>
              <a:buChar char="•"/>
            </a:pPr>
            <a:r>
              <a:rPr lang="es-ES" sz="1600" dirty="0">
                <a:latin typeface="Avenir Next LT Pro" panose="020B0504020202020204" pitchFamily="34" charset="0"/>
              </a:rPr>
              <a:t>DAMA/LIBRA, a </a:t>
            </a:r>
            <a:r>
              <a:rPr lang="es-ES" sz="1600" dirty="0" err="1">
                <a:latin typeface="Avenir Next LT Pro" panose="020B0504020202020204" pitchFamily="34" charset="0"/>
              </a:rPr>
              <a:t>experiment</a:t>
            </a:r>
            <a:r>
              <a:rPr lang="es-ES" sz="1600" dirty="0">
                <a:latin typeface="Avenir Next LT Pro" panose="020B0504020202020204" pitchFamily="34" charset="0"/>
              </a:rPr>
              <a:t> </a:t>
            </a:r>
            <a:r>
              <a:rPr lang="es-ES" sz="1600" dirty="0" err="1">
                <a:latin typeface="Avenir Next LT Pro" panose="020B0504020202020204" pitchFamily="34" charset="0"/>
              </a:rPr>
              <a:t>based</a:t>
            </a:r>
            <a:r>
              <a:rPr lang="es-ES" sz="1600" dirty="0">
                <a:latin typeface="Avenir Next LT Pro" panose="020B0504020202020204" pitchFamily="34" charset="0"/>
              </a:rPr>
              <a:t> </a:t>
            </a:r>
            <a:r>
              <a:rPr lang="es-ES" sz="1600" dirty="0" err="1">
                <a:latin typeface="Avenir Next LT Pro" panose="020B0504020202020204" pitchFamily="34" charset="0"/>
              </a:rPr>
              <a:t>on</a:t>
            </a:r>
            <a:r>
              <a:rPr lang="es-ES" sz="1600" dirty="0">
                <a:latin typeface="Avenir Next LT Pro" panose="020B0504020202020204" pitchFamily="34" charset="0"/>
              </a:rPr>
              <a:t> </a:t>
            </a:r>
            <a:r>
              <a:rPr lang="es-ES" sz="1600" dirty="0" err="1">
                <a:latin typeface="Avenir Next LT Pro" panose="020B0504020202020204" pitchFamily="34" charset="0"/>
              </a:rPr>
              <a:t>NaI</a:t>
            </a:r>
            <a:r>
              <a:rPr lang="es-ES" sz="1600" dirty="0">
                <a:latin typeface="Avenir Next LT Pro" panose="020B0504020202020204" pitchFamily="34" charset="0"/>
              </a:rPr>
              <a:t>(Tl),</a:t>
            </a:r>
            <a:r>
              <a:rPr lang="en-US" sz="1600" dirty="0">
                <a:latin typeface="Avenir Next LT Pro" panose="020B0504020202020204" pitchFamily="34" charset="0"/>
              </a:rPr>
              <a:t> observes an annual modulation and claims to have detected dark matter.</a:t>
            </a:r>
            <a:r>
              <a:rPr lang="es-ES" sz="1600" dirty="0">
                <a:latin typeface="Avenir Next LT Pro" panose="020B0504020202020204" pitchFamily="34" charset="0"/>
              </a:rPr>
              <a:t> </a:t>
            </a:r>
          </a:p>
        </p:txBody>
      </p:sp>
    </p:spTree>
    <p:extLst>
      <p:ext uri="{BB962C8B-B14F-4D97-AF65-F5344CB8AC3E}">
        <p14:creationId xmlns:p14="http://schemas.microsoft.com/office/powerpoint/2010/main" val="836837421"/>
      </p:ext>
    </p:extLst>
  </p:cSld>
  <p:clrMapOvr>
    <a:masterClrMapping/>
  </p:clrMapOvr>
</p:sld>
</file>

<file path=ppt/theme/theme1.xml><?xml version="1.0" encoding="utf-8"?>
<a:theme xmlns:a="http://schemas.openxmlformats.org/drawingml/2006/main" name="Tema de Office">
  <a:themeElements>
    <a:clrScheme name="Azul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1970</TotalTime>
  <Words>3190</Words>
  <Application>Microsoft Office PowerPoint</Application>
  <PresentationFormat>Widescreen</PresentationFormat>
  <Paragraphs>462</Paragraphs>
  <Slides>33</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Assistant</vt:lpstr>
      <vt:lpstr>Avenir Next LT Pro</vt:lpstr>
      <vt:lpstr>Brush Script MT</vt:lpstr>
      <vt:lpstr>Calibri</vt:lpstr>
      <vt:lpstr>Calibri Light</vt:lpstr>
      <vt:lpstr>Cambria Math</vt:lpstr>
      <vt:lpstr>Corbel</vt:lpstr>
      <vt:lpstr>Wingdings</vt:lpstr>
      <vt:lpstr>Tema de Office</vt:lpstr>
      <vt:lpstr>Hunting for Dark Matter with ANAIS-112: latest results and ongoing work</vt:lpstr>
      <vt:lpstr>Dark Matter</vt:lpstr>
      <vt:lpstr>Dark Matter</vt:lpstr>
      <vt:lpstr>Dark Matter</vt:lpstr>
      <vt:lpstr>Dark Matter: detection</vt:lpstr>
      <vt:lpstr>Dark Matter: detection</vt:lpstr>
      <vt:lpstr>Dark Matter: direct detection</vt:lpstr>
      <vt:lpstr>Dark Matter: direct detection</vt:lpstr>
      <vt:lpstr>Dark Matter: direct detection</vt:lpstr>
      <vt:lpstr>NaI detectors</vt:lpstr>
      <vt:lpstr>ANAIS-112</vt:lpstr>
      <vt:lpstr>ANAIS-112</vt:lpstr>
      <vt:lpstr>ANAIS-112: event selection</vt:lpstr>
      <vt:lpstr>ANAIS-112: modulation analysis</vt:lpstr>
      <vt:lpstr>ANAIS-112: modulation analysis</vt:lpstr>
      <vt:lpstr>ANAIS-112: latest results</vt:lpstr>
      <vt:lpstr>ANAIS-112: latest results</vt:lpstr>
      <vt:lpstr>ANAIS-112: latest results</vt:lpstr>
      <vt:lpstr>ANAIS-112: latest results</vt:lpstr>
      <vt:lpstr>ANAIS-112: the QF systematic</vt:lpstr>
      <vt:lpstr>ANAIS-112: the QF systematic</vt:lpstr>
      <vt:lpstr>ANAIS-112: ongoing work</vt:lpstr>
      <vt:lpstr>ANAIS-112: ongoing work</vt:lpstr>
      <vt:lpstr>ANAIS-112: ongoing work</vt:lpstr>
      <vt:lpstr>ANAIS-112: ongoing work</vt:lpstr>
      <vt:lpstr>The ANAIS+ Project: Collaboration between Universidad de Zaragoza - CIEMAT - LNGS</vt:lpstr>
      <vt:lpstr>PowerPoint Presentation</vt:lpstr>
      <vt:lpstr>PowerPoint Presentation</vt:lpstr>
      <vt:lpstr>PowerPoint Presentation</vt:lpstr>
      <vt:lpstr>PowerPoint Presentation</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Hunting for DM with ANAIS-112: latest results and ongoing work</dc:title>
  <dc:creator>Jaime</dc:creator>
  <cp:lastModifiedBy>Jaime</cp:lastModifiedBy>
  <cp:revision>580</cp:revision>
  <dcterms:created xsi:type="dcterms:W3CDTF">2024-12-10T10:37:33Z</dcterms:created>
  <dcterms:modified xsi:type="dcterms:W3CDTF">2024-12-18T09:32:13Z</dcterms:modified>
</cp:coreProperties>
</file>