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1" r:id="rId1"/>
  </p:sldMasterIdLst>
  <p:notesMasterIdLst>
    <p:notesMasterId r:id="rId3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87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18288000" cy="10287000"/>
  <p:notesSz cx="6858000" cy="9144000"/>
  <p:embeddedFontLst>
    <p:embeddedFont>
      <p:font typeface="Georgia" panose="02040502050405020303" pitchFamily="18" charset="0"/>
      <p:regular r:id="rId31"/>
      <p:bold r:id="rId32"/>
      <p:italic r:id="rId33"/>
      <p:boldItalic r:id="rId34"/>
    </p:embeddedFont>
    <p:embeddedFont>
      <p:font typeface="Lato" panose="020F0502020204030203" pitchFamily="34" charset="0"/>
      <p:regular r:id="rId35"/>
      <p:bold r:id="rId36"/>
      <p:italic r:id="rId37"/>
      <p:boldItalic r:id="rId38"/>
    </p:embeddedFont>
    <p:embeddedFont>
      <p:font typeface="Nunito" pitchFamily="2" charset="0"/>
      <p:regular r:id="rId39"/>
      <p:bold r:id="rId40"/>
      <p:italic r:id="rId41"/>
      <p:boldItalic r:id="rId4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48" d="100"/>
          <a:sy n="48" d="100"/>
        </p:scale>
        <p:origin x="348" y="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9.fntdata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42" Type="http://schemas.openxmlformats.org/officeDocument/2006/relationships/font" Target="fonts/font12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font" Target="fonts/font1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3efc1990be_0_1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g33efc1990be_0_1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33efc1990be_0_1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g33efc1990be_0_1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e731aa12e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g3e731aa12e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889208" y="685800"/>
            <a:ext cx="5080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3e731aa12ea_0_4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g3e731aa12ea_0_4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889208" y="685800"/>
            <a:ext cx="5080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3e731aa12ea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g3e731aa12ea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889208" y="685800"/>
            <a:ext cx="5080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3e731aa12ea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" name="Google Shape;253;g3e731aa12ea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889208" y="685800"/>
            <a:ext cx="5080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3e731aa12ea_0_4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g3e731aa12ea_0_4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3e731aa12ea_0_4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" name="Google Shape;279;g3e731aa12ea_0_4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3e731aa12ea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9" name="Google Shape;289;g3e731aa12ea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3e731aa12ea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" name="Google Shape;304;g3e731aa12ea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g3e4c306dac1_0_16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7" name="Google Shape;607;g3e4c306dac1_0_16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3f4e61def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g33f4e61def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3e731aa12ea_0_2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1" name="Google Shape;351;g3e731aa12ea_0_2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g3332051577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0" name="Google Shape;380;g3332051577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g33efc1990be_0_1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0" name="Google Shape;390;g33efc1990be_0_1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g35d89fe96da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8" name="Google Shape;398;g35d89fe96da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g3332051577f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1" name="Google Shape;411;g3332051577f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g35d89fe96da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8" name="Google Shape;418;g35d89fe96da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g332c129fde6_1_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6" name="Google Shape;426;g332c129fde6_1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g341070be808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3" name="Google Shape;433;g341070be808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g33efc1990be_0_2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0" name="Google Shape;450;g33efc1990be_0_2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3efc1990be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g33efc1990be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3efc1990be_0_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g33efc1990be_0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3efc1990be_0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g33efc1990be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33efc1990be_0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g33efc1990be_0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36159a06e1c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g36159a06e1c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332c129fde6_1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g332c129fde6_1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33efc1990be_0_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g33efc1990be_0_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08950" y="-251550"/>
            <a:ext cx="4526100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732350" y="2171688"/>
            <a:ext cx="5851500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541350" y="190488"/>
            <a:ext cx="5851500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w/image">
  <p:cSld name="Title and Content w/image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3"/>
          <p:cNvSpPr txBox="1">
            <a:spLocks noGrp="1"/>
          </p:cNvSpPr>
          <p:nvPr>
            <p:ph type="title"/>
          </p:nvPr>
        </p:nvSpPr>
        <p:spPr>
          <a:xfrm>
            <a:off x="640078" y="547688"/>
            <a:ext cx="11338800" cy="164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8350" rIns="0" bIns="883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3"/>
          <p:cNvSpPr txBox="1">
            <a:spLocks noGrp="1"/>
          </p:cNvSpPr>
          <p:nvPr>
            <p:ph type="sldNum" idx="12"/>
          </p:nvPr>
        </p:nvSpPr>
        <p:spPr>
          <a:xfrm>
            <a:off x="13533120" y="9534526"/>
            <a:ext cx="4114800" cy="54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6750" tIns="88350" rIns="176750" bIns="883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5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15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15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15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15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15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15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15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15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83" name="Google Shape;83;p13"/>
          <p:cNvCxnSpPr/>
          <p:nvPr/>
        </p:nvCxnSpPr>
        <p:spPr>
          <a:xfrm>
            <a:off x="640080" y="9534526"/>
            <a:ext cx="17007600" cy="0"/>
          </a:xfrm>
          <a:prstGeom prst="straightConnector1">
            <a:avLst/>
          </a:prstGeom>
          <a:noFill/>
          <a:ln w="18425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84" name="Google Shape;84;p13"/>
          <p:cNvSpPr>
            <a:spLocks noGrp="1"/>
          </p:cNvSpPr>
          <p:nvPr>
            <p:ph type="pic" idx="2"/>
          </p:nvPr>
        </p:nvSpPr>
        <p:spPr>
          <a:xfrm>
            <a:off x="12252326" y="548640"/>
            <a:ext cx="5394600" cy="87183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85" name="Google Shape;85;p13"/>
          <p:cNvSpPr txBox="1">
            <a:spLocks noGrp="1"/>
          </p:cNvSpPr>
          <p:nvPr>
            <p:ph type="body" idx="1"/>
          </p:nvPr>
        </p:nvSpPr>
        <p:spPr>
          <a:xfrm>
            <a:off x="640180" y="2432025"/>
            <a:ext cx="11338800" cy="686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8350" rIns="0" bIns="88350" anchor="t" anchorCtr="0">
            <a:normAutofit/>
          </a:bodyPr>
          <a:lstStyle>
            <a:lvl1pPr marL="457200" marR="0" lvl="0" indent="-50800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Char char="•"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5085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Arial"/>
              <a:buChar char="•"/>
              <a:defRPr sz="35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45085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Arial"/>
              <a:buChar char="•"/>
              <a:defRPr sz="35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45085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Arial"/>
              <a:buChar char="•"/>
              <a:defRPr sz="35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45085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Arial"/>
              <a:buChar char="•"/>
              <a:defRPr sz="35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937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937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937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937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1">
  <p:cSld name="Title and Content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4"/>
          <p:cNvSpPr txBox="1">
            <a:spLocks noGrp="1"/>
          </p:cNvSpPr>
          <p:nvPr>
            <p:ph type="title"/>
          </p:nvPr>
        </p:nvSpPr>
        <p:spPr>
          <a:xfrm>
            <a:off x="640080" y="547688"/>
            <a:ext cx="17007600" cy="164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8350" rIns="0" bIns="883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4"/>
          <p:cNvSpPr txBox="1">
            <a:spLocks noGrp="1"/>
          </p:cNvSpPr>
          <p:nvPr>
            <p:ph type="sldNum" idx="12"/>
          </p:nvPr>
        </p:nvSpPr>
        <p:spPr>
          <a:xfrm>
            <a:off x="13533120" y="9534526"/>
            <a:ext cx="4114800" cy="54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6750" tIns="88350" rIns="176750" bIns="883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5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15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15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15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15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15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15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15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15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89" name="Google Shape;89;p14"/>
          <p:cNvCxnSpPr/>
          <p:nvPr/>
        </p:nvCxnSpPr>
        <p:spPr>
          <a:xfrm>
            <a:off x="640080" y="9534526"/>
            <a:ext cx="17007600" cy="0"/>
          </a:xfrm>
          <a:prstGeom prst="straightConnector1">
            <a:avLst/>
          </a:prstGeom>
          <a:noFill/>
          <a:ln w="18425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0" name="Google Shape;90;p14"/>
          <p:cNvSpPr txBox="1">
            <a:spLocks noGrp="1"/>
          </p:cNvSpPr>
          <p:nvPr>
            <p:ph type="body" idx="1"/>
          </p:nvPr>
        </p:nvSpPr>
        <p:spPr>
          <a:xfrm>
            <a:off x="640080" y="2400300"/>
            <a:ext cx="17007600" cy="686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8350" rIns="0" bIns="88350" anchor="t" anchorCtr="0">
            <a:normAutofit/>
          </a:bodyPr>
          <a:lstStyle>
            <a:lvl1pPr marL="457200" marR="0" lvl="0" indent="-50800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Char char="•"/>
              <a:defRPr sz="4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5085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Arial"/>
              <a:buChar char="•"/>
              <a:defRPr sz="35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45085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Arial"/>
              <a:buChar char="•"/>
              <a:defRPr sz="35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45085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Arial"/>
              <a:buChar char="•"/>
              <a:defRPr sz="35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45085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Arial"/>
              <a:buChar char="•"/>
              <a:defRPr sz="35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937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937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937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937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00" cy="6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00" cy="395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900" cy="6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900" cy="395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400" cy="11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00" cy="585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400" cy="46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jp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7" Type="http://schemas.openxmlformats.org/officeDocument/2006/relationships/image" Target="../media/image38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gif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5" Type="http://schemas.openxmlformats.org/officeDocument/2006/relationships/image" Target="../media/image47.gif"/><Relationship Id="rId4" Type="http://schemas.openxmlformats.org/officeDocument/2006/relationships/image" Target="../media/image46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gif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Relationship Id="rId9" Type="http://schemas.openxmlformats.org/officeDocument/2006/relationships/image" Target="../media/image70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84.png"/><Relationship Id="rId7" Type="http://schemas.openxmlformats.org/officeDocument/2006/relationships/image" Target="../media/image8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10" Type="http://schemas.openxmlformats.org/officeDocument/2006/relationships/image" Target="../media/image91.png"/><Relationship Id="rId4" Type="http://schemas.openxmlformats.org/officeDocument/2006/relationships/image" Target="../media/image85.png"/><Relationship Id="rId9" Type="http://schemas.openxmlformats.org/officeDocument/2006/relationships/image" Target="../media/image9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9.png"/><Relationship Id="rId4" Type="http://schemas.openxmlformats.org/officeDocument/2006/relationships/image" Target="../media/image7.png"/><Relationship Id="rId9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5"/>
          <p:cNvSpPr/>
          <p:nvPr/>
        </p:nvSpPr>
        <p:spPr>
          <a:xfrm>
            <a:off x="4766883" y="7970704"/>
            <a:ext cx="8754234" cy="1728961"/>
          </a:xfrm>
          <a:custGeom>
            <a:avLst/>
            <a:gdLst/>
            <a:ahLst/>
            <a:cxnLst/>
            <a:rect l="l" t="t" r="r" b="b"/>
            <a:pathLst>
              <a:path w="8754234" h="1728961" extrusionOk="0">
                <a:moveTo>
                  <a:pt x="0" y="0"/>
                </a:moveTo>
                <a:lnTo>
                  <a:pt x="8754234" y="0"/>
                </a:lnTo>
                <a:lnTo>
                  <a:pt x="8754234" y="1728961"/>
                </a:lnTo>
                <a:lnTo>
                  <a:pt x="0" y="17289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6" name="Google Shape;96;p15"/>
          <p:cNvSpPr txBox="1"/>
          <p:nvPr/>
        </p:nvSpPr>
        <p:spPr>
          <a:xfrm>
            <a:off x="2750561" y="1734727"/>
            <a:ext cx="12786900" cy="260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9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64">
                <a:solidFill>
                  <a:srgbClr val="C1FF72"/>
                </a:solidFill>
                <a:latin typeface="Nunito"/>
                <a:ea typeface="Nunito"/>
                <a:cs typeface="Nunito"/>
                <a:sym typeface="Nunito"/>
              </a:rPr>
              <a:t>Technology Advances in the SuperCDMS HVeV Program</a:t>
            </a:r>
            <a:endParaRPr sz="80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97" name="Google Shape;97;p15"/>
          <p:cNvSpPr txBox="1"/>
          <p:nvPr/>
        </p:nvSpPr>
        <p:spPr>
          <a:xfrm>
            <a:off x="3850753" y="4965322"/>
            <a:ext cx="11280000" cy="246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rgbClr val="FAFF72"/>
                </a:solidFill>
                <a:latin typeface="Nunito"/>
                <a:ea typeface="Nunito"/>
                <a:cs typeface="Nunito"/>
                <a:sym typeface="Nunito"/>
              </a:rPr>
              <a:t>Position Dependent Calibration and Carbon Based Substrates</a:t>
            </a:r>
            <a:endParaRPr sz="4400" i="0" u="none" strike="noStrike" cap="none">
              <a:solidFill>
                <a:srgbClr val="72FFC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700">
                <a:solidFill>
                  <a:srgbClr val="72FFC1"/>
                </a:solidFill>
                <a:latin typeface="Nunito"/>
                <a:ea typeface="Nunito"/>
                <a:cs typeface="Nunito"/>
                <a:sym typeface="Nunito"/>
              </a:rPr>
              <a:t>Aviv Simchony</a:t>
            </a:r>
            <a:endParaRPr sz="3700">
              <a:solidFill>
                <a:srgbClr val="72FFC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98" name="Google Shape;98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966922" y="1577799"/>
            <a:ext cx="5778275" cy="12362127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5"/>
          <p:cNvPicPr preferRelativeResize="0"/>
          <p:nvPr/>
        </p:nvPicPr>
        <p:blipFill rotWithShape="1">
          <a:blip r:embed="rId5">
            <a:alphaModFix/>
          </a:blip>
          <a:srcRect r="7080"/>
          <a:stretch/>
        </p:blipFill>
        <p:spPr>
          <a:xfrm>
            <a:off x="343375" y="2895800"/>
            <a:ext cx="2822549" cy="6497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4"/>
          <p:cNvSpPr txBox="1"/>
          <p:nvPr/>
        </p:nvSpPr>
        <p:spPr>
          <a:xfrm>
            <a:off x="2827775" y="595425"/>
            <a:ext cx="13553100" cy="11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600">
                <a:solidFill>
                  <a:srgbClr val="FAFF72"/>
                </a:solidFill>
                <a:latin typeface="Nunito"/>
                <a:ea typeface="Nunito"/>
                <a:cs typeface="Nunito"/>
                <a:sym typeface="Nunito"/>
              </a:rPr>
              <a:t>Measurement Setup</a:t>
            </a:r>
            <a:endParaRPr sz="100">
              <a:solidFill>
                <a:srgbClr val="FAFF7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207" name="Google Shape;207;p24"/>
          <p:cNvPicPr preferRelativeResize="0"/>
          <p:nvPr/>
        </p:nvPicPr>
        <p:blipFill rotWithShape="1">
          <a:blip r:embed="rId3">
            <a:alphaModFix/>
          </a:blip>
          <a:srcRect l="2967" t="38305" r="27220" b="25732"/>
          <a:stretch/>
        </p:blipFill>
        <p:spPr>
          <a:xfrm>
            <a:off x="4590606" y="2194925"/>
            <a:ext cx="2419118" cy="29074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81175" y="5254731"/>
            <a:ext cx="2719564" cy="4610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24"/>
          <p:cNvPicPr preferRelativeResize="0"/>
          <p:nvPr/>
        </p:nvPicPr>
        <p:blipFill rotWithShape="1">
          <a:blip r:embed="rId5">
            <a:alphaModFix/>
          </a:blip>
          <a:srcRect l="7201" b="3809"/>
          <a:stretch/>
        </p:blipFill>
        <p:spPr>
          <a:xfrm>
            <a:off x="4290152" y="5254744"/>
            <a:ext cx="2719574" cy="4610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24"/>
          <p:cNvPicPr preferRelativeResize="0"/>
          <p:nvPr/>
        </p:nvPicPr>
        <p:blipFill rotWithShape="1">
          <a:blip r:embed="rId6">
            <a:alphaModFix/>
          </a:blip>
          <a:srcRect l="18094" r="22168" b="7502"/>
          <a:stretch/>
        </p:blipFill>
        <p:spPr>
          <a:xfrm>
            <a:off x="11362089" y="2271125"/>
            <a:ext cx="3609462" cy="751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24"/>
          <p:cNvPicPr preferRelativeResize="0"/>
          <p:nvPr/>
        </p:nvPicPr>
        <p:blipFill rotWithShape="1">
          <a:blip r:embed="rId7">
            <a:alphaModFix/>
          </a:blip>
          <a:srcRect t="10083" b="13477"/>
          <a:stretch/>
        </p:blipFill>
        <p:spPr>
          <a:xfrm>
            <a:off x="7600227" y="2194925"/>
            <a:ext cx="3609462" cy="373242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24"/>
          <p:cNvPicPr preferRelativeResize="0"/>
          <p:nvPr/>
        </p:nvPicPr>
        <p:blipFill rotWithShape="1">
          <a:blip r:embed="rId8">
            <a:alphaModFix/>
          </a:blip>
          <a:srcRect l="13422" r="14025"/>
          <a:stretch/>
        </p:blipFill>
        <p:spPr>
          <a:xfrm>
            <a:off x="7600228" y="6079753"/>
            <a:ext cx="3609462" cy="37854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24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 rot="-5139777">
            <a:off x="1148563" y="1917525"/>
            <a:ext cx="3184808" cy="3184808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p24"/>
          <p:cNvSpPr txBox="1"/>
          <p:nvPr/>
        </p:nvSpPr>
        <p:spPr>
          <a:xfrm>
            <a:off x="0" y="3958450"/>
            <a:ext cx="2290500" cy="99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5"/>
          <p:cNvSpPr txBox="1">
            <a:spLocks noGrp="1"/>
          </p:cNvSpPr>
          <p:nvPr>
            <p:ph type="title"/>
          </p:nvPr>
        </p:nvSpPr>
        <p:spPr>
          <a:xfrm>
            <a:off x="640078" y="547688"/>
            <a:ext cx="11338800" cy="164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8350" rIns="0" bIns="8835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Georgia"/>
              <a:buNone/>
            </a:pPr>
            <a:r>
              <a:rPr lang="en-US">
                <a:solidFill>
                  <a:srgbClr val="FAFF72"/>
                </a:solidFill>
                <a:latin typeface="Nunito"/>
                <a:ea typeface="Nunito"/>
                <a:cs typeface="Nunito"/>
                <a:sym typeface="Nunito"/>
              </a:rPr>
              <a:t>MEMS v.2 system</a:t>
            </a:r>
            <a:endParaRPr>
              <a:solidFill>
                <a:srgbClr val="FAFF7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20" name="Google Shape;220;p25"/>
          <p:cNvSpPr txBox="1">
            <a:spLocks noGrp="1"/>
          </p:cNvSpPr>
          <p:nvPr>
            <p:ph type="sldNum" idx="12"/>
          </p:nvPr>
        </p:nvSpPr>
        <p:spPr>
          <a:xfrm>
            <a:off x="13533120" y="9534526"/>
            <a:ext cx="4114800" cy="547500"/>
          </a:xfrm>
          <a:prstGeom prst="rect">
            <a:avLst/>
          </a:prstGeom>
        </p:spPr>
        <p:txBody>
          <a:bodyPr spcFirstLastPara="1" wrap="square" lIns="176750" tIns="88350" rIns="176750" bIns="8835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  <p:sp>
        <p:nvSpPr>
          <p:cNvPr id="221" name="Google Shape;221;p25"/>
          <p:cNvSpPr txBox="1">
            <a:spLocks noGrp="1"/>
          </p:cNvSpPr>
          <p:nvPr>
            <p:ph type="body" idx="1"/>
          </p:nvPr>
        </p:nvSpPr>
        <p:spPr>
          <a:xfrm>
            <a:off x="759950" y="1953270"/>
            <a:ext cx="10551600" cy="6998400"/>
          </a:xfrm>
          <a:prstGeom prst="rect">
            <a:avLst/>
          </a:prstGeom>
        </p:spPr>
        <p:txBody>
          <a:bodyPr spcFirstLastPara="1" wrap="square" lIns="0" tIns="88350" rIns="0" bIns="88350" anchor="t" anchorCtr="0">
            <a:normAutofit/>
          </a:bodyPr>
          <a:lstStyle/>
          <a:p>
            <a:pPr marL="0" lvl="0" indent="0" algn="l" rtl="0">
              <a:spcBef>
                <a:spcPts val="140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C1FF7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Micro-electro-mechanical system (MEMS) mirror-based calibration system</a:t>
            </a:r>
            <a:endParaRPr>
              <a:solidFill>
                <a:srgbClr val="C1FF7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40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rgbClr val="C1FF7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Compact cryogenic optical beam steering</a:t>
            </a:r>
            <a:endParaRPr sz="3500">
              <a:solidFill>
                <a:srgbClr val="C1FF7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en-US" sz="3100">
                <a:solidFill>
                  <a:srgbClr val="C1FF7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</a:t>
            </a:r>
            <a:r>
              <a:rPr lang="en-US" sz="3184">
                <a:solidFill>
                  <a:srgbClr val="C1FF72"/>
                </a:solidFill>
                <a:latin typeface="Nunito"/>
                <a:ea typeface="Nunito"/>
                <a:cs typeface="Nunito"/>
                <a:sym typeface="Nunito"/>
              </a:rPr>
              <a:t>t 10 mK:</a:t>
            </a:r>
            <a:endParaRPr sz="3184">
              <a:solidFill>
                <a:srgbClr val="C1FF72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889000" marR="0" lvl="0" indent="-64135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rgbClr val="C1FF72"/>
              </a:buClr>
              <a:buSzPts val="3100"/>
              <a:buFont typeface="Times New Roman"/>
              <a:buChar char="●"/>
            </a:pPr>
            <a:r>
              <a:rPr lang="en-US" sz="3184">
                <a:solidFill>
                  <a:srgbClr val="C1FF72"/>
                </a:solidFill>
                <a:latin typeface="Nunito"/>
                <a:ea typeface="Nunito"/>
                <a:cs typeface="Nunito"/>
                <a:sym typeface="Nunito"/>
              </a:rPr>
              <a:t>~100 μm spot size</a:t>
            </a:r>
            <a:endParaRPr sz="3184">
              <a:solidFill>
                <a:srgbClr val="C1FF72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889000" marR="0" lvl="0" indent="-6413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1FF72"/>
              </a:buClr>
              <a:buSzPts val="3100"/>
              <a:buFont typeface="Times New Roman"/>
              <a:buChar char="●"/>
            </a:pPr>
            <a:r>
              <a:rPr lang="en-US" sz="3184">
                <a:solidFill>
                  <a:srgbClr val="C1FF72"/>
                </a:solidFill>
                <a:latin typeface="Nunito"/>
                <a:ea typeface="Nunito"/>
                <a:cs typeface="Nunito"/>
                <a:sym typeface="Nunito"/>
              </a:rPr>
              <a:t>~4.5 μs pulse width </a:t>
            </a:r>
            <a:endParaRPr sz="3184">
              <a:solidFill>
                <a:srgbClr val="C1FF72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889000" marR="0" lvl="0" indent="-6413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1FF72"/>
              </a:buClr>
              <a:buSzPts val="3100"/>
              <a:buFont typeface="Times New Roman"/>
              <a:buChar char="●"/>
            </a:pPr>
            <a:r>
              <a:rPr lang="en-US" sz="3184">
                <a:solidFill>
                  <a:srgbClr val="C1FF72"/>
                </a:solidFill>
                <a:latin typeface="Nunito"/>
                <a:ea typeface="Nunito"/>
                <a:cs typeface="Nunito"/>
                <a:sym typeface="Nunito"/>
              </a:rPr>
              <a:t>3 cm x 3 cm scan range</a:t>
            </a:r>
            <a:endParaRPr sz="3184">
              <a:solidFill>
                <a:srgbClr val="C1FF72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889000" marR="0" lvl="0" indent="-6413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1FF72"/>
              </a:buClr>
              <a:buSzPts val="3100"/>
              <a:buFont typeface="Times New Roman"/>
              <a:buChar char="●"/>
            </a:pPr>
            <a:r>
              <a:rPr lang="en-US" sz="3184">
                <a:solidFill>
                  <a:srgbClr val="C1FF72"/>
                </a:solidFill>
                <a:latin typeface="Nunito"/>
                <a:ea typeface="Nunito"/>
                <a:cs typeface="Nunito"/>
                <a:sym typeface="Nunito"/>
              </a:rPr>
              <a:t>1.2 - 4.5 eV photon energy </a:t>
            </a:r>
            <a:endParaRPr sz="3184">
              <a:solidFill>
                <a:srgbClr val="C1FF72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889000" marR="0" lvl="0" indent="-6413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1FF72"/>
              </a:buClr>
              <a:buSzPts val="3100"/>
              <a:buFont typeface="Times New Roman"/>
              <a:buChar char="●"/>
            </a:pPr>
            <a:r>
              <a:rPr lang="en-US" sz="3184">
                <a:solidFill>
                  <a:srgbClr val="C1FF72"/>
                </a:solidFill>
                <a:latin typeface="Nunito"/>
                <a:ea typeface="Nunito"/>
                <a:cs typeface="Nunito"/>
                <a:sym typeface="Nunito"/>
              </a:rPr>
              <a:t>near 0 power dissipation</a:t>
            </a:r>
            <a:endParaRPr sz="3184">
              <a:solidFill>
                <a:srgbClr val="C1FF72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889000" marR="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None/>
            </a:pPr>
            <a:endParaRPr sz="3184">
              <a:solidFill>
                <a:srgbClr val="C1FF7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22" name="Google Shape;222;p25"/>
          <p:cNvSpPr txBox="1"/>
          <p:nvPr/>
        </p:nvSpPr>
        <p:spPr>
          <a:xfrm>
            <a:off x="640100" y="8967195"/>
            <a:ext cx="14863800" cy="7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6750" tIns="176750" rIns="176750" bIns="17675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>
                <a:solidFill>
                  <a:srgbClr val="C1FF72"/>
                </a:solidFill>
                <a:latin typeface="Nunito"/>
                <a:ea typeface="Nunito"/>
                <a:cs typeface="Nunito"/>
                <a:sym typeface="Nunito"/>
              </a:rPr>
              <a:t>Ref: N. Tabassum et. al, “Broadband Optical Modulation and Control at Millikelvin Temperatures”, 2025. </a:t>
            </a:r>
            <a:endParaRPr sz="2300">
              <a:solidFill>
                <a:srgbClr val="C1FF7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223" name="Google Shape;223;p25" title="Copy of Steering unit design_page-0001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45600" y="3929977"/>
            <a:ext cx="4697146" cy="493778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25" title="Screenshot 2026-02-18 at 3.49.50 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980975" y="403670"/>
            <a:ext cx="4697142" cy="45558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832200" y="4772595"/>
            <a:ext cx="2479344" cy="741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25" title="Screenshot 2026-03-15 at 10.37.45 PM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2980980" y="4959473"/>
            <a:ext cx="4697145" cy="37334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26"/>
          <p:cNvSpPr txBox="1">
            <a:spLocks noGrp="1"/>
          </p:cNvSpPr>
          <p:nvPr>
            <p:ph type="title"/>
          </p:nvPr>
        </p:nvSpPr>
        <p:spPr>
          <a:xfrm>
            <a:off x="640078" y="547688"/>
            <a:ext cx="11338800" cy="164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8350" rIns="0" bIns="8835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Georgia"/>
              <a:buNone/>
            </a:pPr>
            <a:r>
              <a:rPr lang="en-US">
                <a:solidFill>
                  <a:srgbClr val="FAFF72"/>
                </a:solidFill>
                <a:latin typeface="Nunito"/>
                <a:ea typeface="Nunito"/>
                <a:cs typeface="Nunito"/>
                <a:sym typeface="Nunito"/>
              </a:rPr>
              <a:t>MEMS v.2 system  v3 system</a:t>
            </a:r>
            <a:endParaRPr>
              <a:solidFill>
                <a:srgbClr val="FAFF7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32" name="Google Shape;232;p26"/>
          <p:cNvSpPr txBox="1">
            <a:spLocks noGrp="1"/>
          </p:cNvSpPr>
          <p:nvPr>
            <p:ph type="sldNum" idx="12"/>
          </p:nvPr>
        </p:nvSpPr>
        <p:spPr>
          <a:xfrm>
            <a:off x="13533120" y="9534526"/>
            <a:ext cx="4114800" cy="547500"/>
          </a:xfrm>
          <a:prstGeom prst="rect">
            <a:avLst/>
          </a:prstGeom>
        </p:spPr>
        <p:txBody>
          <a:bodyPr spcFirstLastPara="1" wrap="square" lIns="176750" tIns="88350" rIns="176750" bIns="8835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  <p:sp>
        <p:nvSpPr>
          <p:cNvPr id="233" name="Google Shape;233;p26"/>
          <p:cNvSpPr txBox="1">
            <a:spLocks noGrp="1"/>
          </p:cNvSpPr>
          <p:nvPr>
            <p:ph type="body" idx="1"/>
          </p:nvPr>
        </p:nvSpPr>
        <p:spPr>
          <a:xfrm>
            <a:off x="759950" y="1953270"/>
            <a:ext cx="10551600" cy="6998400"/>
          </a:xfrm>
          <a:prstGeom prst="rect">
            <a:avLst/>
          </a:prstGeom>
        </p:spPr>
        <p:txBody>
          <a:bodyPr spcFirstLastPara="1" wrap="square" lIns="0" tIns="88350" rIns="0" bIns="88350" anchor="t" anchorCtr="0">
            <a:normAutofit/>
          </a:bodyPr>
          <a:lstStyle/>
          <a:p>
            <a:pPr marL="0" lvl="0" indent="0" algn="l" rtl="0">
              <a:spcBef>
                <a:spcPts val="140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C1FF7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Micro-electro-mechanical system (MEMS) mirror-based calibration system</a:t>
            </a:r>
            <a:endParaRPr>
              <a:solidFill>
                <a:srgbClr val="C1FF7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40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rgbClr val="C1FF7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Compact cryogenic optical beam steering</a:t>
            </a:r>
            <a:endParaRPr sz="3500">
              <a:solidFill>
                <a:srgbClr val="C1FF7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en-US" sz="3100">
                <a:solidFill>
                  <a:srgbClr val="C1FF7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</a:t>
            </a:r>
            <a:r>
              <a:rPr lang="en-US" sz="3184">
                <a:solidFill>
                  <a:srgbClr val="C1FF72"/>
                </a:solidFill>
                <a:latin typeface="Nunito"/>
                <a:ea typeface="Nunito"/>
                <a:cs typeface="Nunito"/>
                <a:sym typeface="Nunito"/>
              </a:rPr>
              <a:t>t 10 mK:</a:t>
            </a:r>
            <a:endParaRPr sz="3184">
              <a:solidFill>
                <a:srgbClr val="C1FF72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889000" marR="0" lvl="0" indent="-64135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rgbClr val="C1FF72"/>
              </a:buClr>
              <a:buSzPts val="3100"/>
              <a:buFont typeface="Times New Roman"/>
              <a:buChar char="●"/>
            </a:pPr>
            <a:r>
              <a:rPr lang="en-US" sz="3184">
                <a:solidFill>
                  <a:srgbClr val="C1FF72"/>
                </a:solidFill>
                <a:latin typeface="Nunito"/>
                <a:ea typeface="Nunito"/>
                <a:cs typeface="Nunito"/>
                <a:sym typeface="Nunito"/>
              </a:rPr>
              <a:t>~100 μm spot size</a:t>
            </a:r>
            <a:endParaRPr sz="3184">
              <a:solidFill>
                <a:srgbClr val="C1FF72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889000" marR="0" lvl="0" indent="-6413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1FF72"/>
              </a:buClr>
              <a:buSzPts val="3100"/>
              <a:buFont typeface="Times New Roman"/>
              <a:buChar char="●"/>
            </a:pPr>
            <a:r>
              <a:rPr lang="en-US" sz="3184">
                <a:solidFill>
                  <a:srgbClr val="C1FF72"/>
                </a:solidFill>
                <a:latin typeface="Nunito"/>
                <a:ea typeface="Nunito"/>
                <a:cs typeface="Nunito"/>
                <a:sym typeface="Nunito"/>
              </a:rPr>
              <a:t>~4.5 μs pulse width </a:t>
            </a:r>
            <a:endParaRPr sz="3184">
              <a:solidFill>
                <a:srgbClr val="C1FF72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889000" marR="0" lvl="0" indent="-6413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1FF72"/>
              </a:buClr>
              <a:buSzPts val="3100"/>
              <a:buFont typeface="Times New Roman"/>
              <a:buChar char="●"/>
            </a:pPr>
            <a:r>
              <a:rPr lang="en-US" sz="3184">
                <a:solidFill>
                  <a:srgbClr val="C1FF72"/>
                </a:solidFill>
                <a:latin typeface="Nunito"/>
                <a:ea typeface="Nunito"/>
                <a:cs typeface="Nunito"/>
                <a:sym typeface="Nunito"/>
              </a:rPr>
              <a:t>3 cm x 3 cm scan range</a:t>
            </a:r>
            <a:endParaRPr sz="3184">
              <a:solidFill>
                <a:srgbClr val="C1FF72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889000" marR="0" lvl="0" indent="-6413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1FF72"/>
              </a:buClr>
              <a:buSzPts val="3100"/>
              <a:buFont typeface="Times New Roman"/>
              <a:buChar char="●"/>
            </a:pPr>
            <a:r>
              <a:rPr lang="en-US" sz="3184">
                <a:solidFill>
                  <a:srgbClr val="C1FF72"/>
                </a:solidFill>
                <a:latin typeface="Nunito"/>
                <a:ea typeface="Nunito"/>
                <a:cs typeface="Nunito"/>
                <a:sym typeface="Nunito"/>
              </a:rPr>
              <a:t>1.2 - 4.5 eV photon energy</a:t>
            </a:r>
            <a:endParaRPr sz="3184">
              <a:solidFill>
                <a:srgbClr val="C1FF72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889000" marR="0" lvl="0" indent="-6413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1FF72"/>
              </a:buClr>
              <a:buSzPts val="3100"/>
              <a:buFont typeface="Times New Roman"/>
              <a:buChar char="●"/>
            </a:pPr>
            <a:r>
              <a:rPr lang="en-US" sz="3184">
                <a:solidFill>
                  <a:srgbClr val="C1FF72"/>
                </a:solidFill>
                <a:latin typeface="Nunito"/>
                <a:ea typeface="Nunito"/>
                <a:cs typeface="Nunito"/>
                <a:sym typeface="Nunito"/>
              </a:rPr>
              <a:t>near 0 power dissipation</a:t>
            </a:r>
            <a:endParaRPr sz="3184">
              <a:solidFill>
                <a:srgbClr val="C1FF72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889000" marR="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None/>
            </a:pPr>
            <a:endParaRPr sz="3184">
              <a:solidFill>
                <a:srgbClr val="C1FF7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34" name="Google Shape;234;p26"/>
          <p:cNvSpPr txBox="1"/>
          <p:nvPr/>
        </p:nvSpPr>
        <p:spPr>
          <a:xfrm>
            <a:off x="640100" y="8967195"/>
            <a:ext cx="14863800" cy="7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6750" tIns="176750" rIns="176750" bIns="17675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>
                <a:solidFill>
                  <a:srgbClr val="C1FF72"/>
                </a:solidFill>
                <a:latin typeface="Nunito"/>
                <a:ea typeface="Nunito"/>
                <a:cs typeface="Nunito"/>
                <a:sym typeface="Nunito"/>
              </a:rPr>
              <a:t>Ref: N. Tabassum et. al, “Broadband Optical Modulation and Control at Millikelvin Temperatures”, 2025. </a:t>
            </a:r>
            <a:endParaRPr sz="2300">
              <a:solidFill>
                <a:srgbClr val="C1FF7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235" name="Google Shape;235;p26" title="Copy of Steering unit design_page-0001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45600" y="3929977"/>
            <a:ext cx="4697146" cy="493778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26" title="Screenshot 2026-02-18 at 3.49.50 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980975" y="469945"/>
            <a:ext cx="4697142" cy="45558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832200" y="4867258"/>
            <a:ext cx="2479344" cy="741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26" title="Screenshot 2026-03-15 at 10.37.45 PM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2980980" y="4959473"/>
            <a:ext cx="4697145" cy="373345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39" name="Google Shape;239;p26"/>
          <p:cNvCxnSpPr/>
          <p:nvPr/>
        </p:nvCxnSpPr>
        <p:spPr>
          <a:xfrm rot="10800000">
            <a:off x="2314500" y="1390763"/>
            <a:ext cx="2714700" cy="23700"/>
          </a:xfrm>
          <a:prstGeom prst="straightConnector1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40" name="Google Shape;240;p26"/>
          <p:cNvPicPr preferRelativeResize="0"/>
          <p:nvPr/>
        </p:nvPicPr>
        <p:blipFill rotWithShape="1">
          <a:blip r:embed="rId7">
            <a:alphaModFix/>
          </a:blip>
          <a:srcRect t="26018" b="22826"/>
          <a:stretch/>
        </p:blipFill>
        <p:spPr>
          <a:xfrm>
            <a:off x="9290975" y="918149"/>
            <a:ext cx="7094294" cy="7774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27"/>
          <p:cNvSpPr txBox="1">
            <a:spLocks noGrp="1"/>
          </p:cNvSpPr>
          <p:nvPr>
            <p:ph type="title"/>
          </p:nvPr>
        </p:nvSpPr>
        <p:spPr>
          <a:xfrm>
            <a:off x="6076400" y="479565"/>
            <a:ext cx="10833600" cy="164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8350" rIns="0" bIns="8835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Georgia"/>
              <a:buNone/>
            </a:pPr>
            <a:r>
              <a:rPr lang="en-US">
                <a:solidFill>
                  <a:srgbClr val="FAFF7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MEMS + HVeV Data</a:t>
            </a:r>
            <a:endParaRPr>
              <a:solidFill>
                <a:srgbClr val="FAFF7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46" name="Google Shape;246;p27"/>
          <p:cNvSpPr txBox="1">
            <a:spLocks noGrp="1"/>
          </p:cNvSpPr>
          <p:nvPr>
            <p:ph type="body" idx="1"/>
          </p:nvPr>
        </p:nvSpPr>
        <p:spPr>
          <a:xfrm>
            <a:off x="6511645" y="2374020"/>
            <a:ext cx="11634600" cy="74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8350" rIns="0" bIns="88350" anchor="t" anchorCtr="0">
            <a:normAutofit fontScale="92500" lnSpcReduction="20000"/>
          </a:bodyPr>
          <a:lstStyle/>
          <a:p>
            <a:pPr marL="0" lvl="0" indent="0" algn="l" rtl="0">
              <a:lnSpc>
                <a:spcPct val="122222"/>
              </a:lnSpc>
              <a:spcBef>
                <a:spcPts val="1400"/>
              </a:spcBef>
              <a:spcAft>
                <a:spcPts val="0"/>
              </a:spcAft>
              <a:buNone/>
            </a:pPr>
            <a:endParaRPr sz="3500" b="1">
              <a:solidFill>
                <a:srgbClr val="C1FF7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22222"/>
              </a:lnSpc>
              <a:spcBef>
                <a:spcPts val="1400"/>
              </a:spcBef>
              <a:spcAft>
                <a:spcPts val="0"/>
              </a:spcAft>
              <a:buNone/>
            </a:pPr>
            <a:endParaRPr sz="3500" b="1">
              <a:solidFill>
                <a:srgbClr val="C1FF7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22222"/>
              </a:lnSpc>
              <a:spcBef>
                <a:spcPts val="1400"/>
              </a:spcBef>
              <a:spcAft>
                <a:spcPts val="0"/>
              </a:spcAft>
              <a:buNone/>
            </a:pPr>
            <a:endParaRPr sz="3500" b="1">
              <a:solidFill>
                <a:srgbClr val="C1FF7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22222"/>
              </a:lnSpc>
              <a:spcBef>
                <a:spcPts val="1400"/>
              </a:spcBef>
              <a:spcAft>
                <a:spcPts val="0"/>
              </a:spcAft>
              <a:buNone/>
            </a:pPr>
            <a:endParaRPr b="1">
              <a:solidFill>
                <a:srgbClr val="C1FF7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22222"/>
              </a:lnSpc>
              <a:spcBef>
                <a:spcPts val="1400"/>
              </a:spcBef>
              <a:spcAft>
                <a:spcPts val="0"/>
              </a:spcAft>
              <a:buNone/>
            </a:pPr>
            <a:endParaRPr sz="3500" b="1">
              <a:solidFill>
                <a:srgbClr val="C1FF7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22222"/>
              </a:lnSpc>
              <a:spcBef>
                <a:spcPts val="1400"/>
              </a:spcBef>
              <a:spcAft>
                <a:spcPts val="0"/>
              </a:spcAft>
              <a:buNone/>
            </a:pPr>
            <a:endParaRPr sz="3500" b="1">
              <a:solidFill>
                <a:srgbClr val="C1FF7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22222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en-US" sz="3500" b="1">
                <a:solidFill>
                  <a:srgbClr val="C1FF7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Data taken:</a:t>
            </a:r>
            <a:endParaRPr sz="3500">
              <a:solidFill>
                <a:srgbClr val="C1FF7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889000" lvl="0" indent="-650081" algn="l" rtl="0">
              <a:lnSpc>
                <a:spcPct val="122222"/>
              </a:lnSpc>
              <a:spcBef>
                <a:spcPts val="1400"/>
              </a:spcBef>
              <a:spcAft>
                <a:spcPts val="0"/>
              </a:spcAft>
              <a:buClr>
                <a:srgbClr val="C1FF72"/>
              </a:buClr>
              <a:buSzPct val="100000"/>
              <a:buFont typeface="Times New Roman"/>
              <a:buChar char="•"/>
            </a:pPr>
            <a:r>
              <a:rPr lang="en-US" sz="3500">
                <a:solidFill>
                  <a:srgbClr val="C1FF7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Full detector: 1-2 minutes of data taken with LED pulsing at ~500/7000 points across detector </a:t>
            </a:r>
            <a:endParaRPr sz="3500">
              <a:solidFill>
                <a:srgbClr val="C1FF7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889000" lvl="0" indent="-650081" algn="l" rtl="0">
              <a:lnSpc>
                <a:spcPct val="122222"/>
              </a:lnSpc>
              <a:spcBef>
                <a:spcPts val="0"/>
              </a:spcBef>
              <a:spcAft>
                <a:spcPts val="0"/>
              </a:spcAft>
              <a:buClr>
                <a:srgbClr val="C1FF72"/>
              </a:buClr>
              <a:buSzPct val="100000"/>
              <a:buFont typeface="Times New Roman"/>
              <a:buChar char="•"/>
            </a:pPr>
            <a:r>
              <a:rPr lang="en-US" sz="3500">
                <a:solidFill>
                  <a:srgbClr val="C1FF7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HV bias: 0 / 50 / 90 / 100 V</a:t>
            </a:r>
            <a:endParaRPr sz="3500">
              <a:solidFill>
                <a:srgbClr val="C1FF7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889000" lvl="0" indent="-650081" algn="l" rtl="0">
              <a:lnSpc>
                <a:spcPct val="122222"/>
              </a:lnSpc>
              <a:spcBef>
                <a:spcPts val="0"/>
              </a:spcBef>
              <a:spcAft>
                <a:spcPts val="0"/>
              </a:spcAft>
              <a:buClr>
                <a:srgbClr val="C1FF72"/>
              </a:buClr>
              <a:buSzPct val="100000"/>
              <a:buFont typeface="Times New Roman"/>
              <a:buChar char="•"/>
            </a:pPr>
            <a:r>
              <a:rPr lang="en-US" sz="3500">
                <a:solidFill>
                  <a:srgbClr val="C1FF7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LED wavelength: 365/ 625 nm</a:t>
            </a:r>
            <a:endParaRPr sz="3500">
              <a:solidFill>
                <a:srgbClr val="C1FF7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47" name="Google Shape;247;p27"/>
          <p:cNvSpPr txBox="1">
            <a:spLocks noGrp="1"/>
          </p:cNvSpPr>
          <p:nvPr>
            <p:ph type="sldNum" idx="12"/>
          </p:nvPr>
        </p:nvSpPr>
        <p:spPr>
          <a:xfrm>
            <a:off x="13533120" y="9534526"/>
            <a:ext cx="4114800" cy="547500"/>
          </a:xfrm>
          <a:prstGeom prst="rect">
            <a:avLst/>
          </a:prstGeom>
        </p:spPr>
        <p:txBody>
          <a:bodyPr spcFirstLastPara="1" wrap="square" lIns="176750" tIns="88350" rIns="176750" bIns="8835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  <p:pic>
        <p:nvPicPr>
          <p:cNvPr id="248" name="Google Shape;248;p27" title="Screenshot 2026-02-18 at 4.41.18 PM.png"/>
          <p:cNvPicPr preferRelativeResize="0"/>
          <p:nvPr/>
        </p:nvPicPr>
        <p:blipFill rotWithShape="1">
          <a:blip r:embed="rId3">
            <a:alphaModFix/>
          </a:blip>
          <a:srcRect l="3232"/>
          <a:stretch/>
        </p:blipFill>
        <p:spPr>
          <a:xfrm>
            <a:off x="3" y="4172116"/>
            <a:ext cx="5959369" cy="52824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p27" title="Untitled design (2).png"/>
          <p:cNvPicPr preferRelativeResize="0"/>
          <p:nvPr/>
        </p:nvPicPr>
        <p:blipFill rotWithShape="1">
          <a:blip r:embed="rId4">
            <a:alphaModFix/>
          </a:blip>
          <a:srcRect t="11489"/>
          <a:stretch/>
        </p:blipFill>
        <p:spPr>
          <a:xfrm>
            <a:off x="12539800" y="2190465"/>
            <a:ext cx="5518901" cy="44129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2400" y="152400"/>
            <a:ext cx="3856573" cy="38673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28"/>
          <p:cNvSpPr txBox="1">
            <a:spLocks noGrp="1"/>
          </p:cNvSpPr>
          <p:nvPr>
            <p:ph type="title"/>
          </p:nvPr>
        </p:nvSpPr>
        <p:spPr>
          <a:xfrm>
            <a:off x="640080" y="547688"/>
            <a:ext cx="17007600" cy="164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8350" rIns="0" bIns="8835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Georgia"/>
              <a:buNone/>
            </a:pPr>
            <a:r>
              <a:rPr lang="en-US">
                <a:solidFill>
                  <a:srgbClr val="FAFF7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MEMS + HVeV Data</a:t>
            </a:r>
            <a:endParaRPr>
              <a:solidFill>
                <a:srgbClr val="FAFF7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6" name="Google Shape;256;p28"/>
          <p:cNvSpPr txBox="1">
            <a:spLocks noGrp="1"/>
          </p:cNvSpPr>
          <p:nvPr>
            <p:ph type="body" idx="1"/>
          </p:nvPr>
        </p:nvSpPr>
        <p:spPr>
          <a:xfrm>
            <a:off x="856800" y="2194695"/>
            <a:ext cx="16497600" cy="74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8350" rIns="0" bIns="8835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en-US" sz="3500" b="1">
                <a:solidFill>
                  <a:srgbClr val="C1FF72"/>
                </a:solidFill>
                <a:latin typeface="Nunito"/>
                <a:ea typeface="Nunito"/>
                <a:cs typeface="Nunito"/>
                <a:sym typeface="Nunito"/>
              </a:rPr>
              <a:t>Data processing:</a:t>
            </a:r>
            <a:endParaRPr sz="3500" b="1">
              <a:solidFill>
                <a:srgbClr val="C1FF72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889000" lvl="0" indent="-64135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C1FF72"/>
              </a:buClr>
              <a:buSzPts val="3100"/>
              <a:buFont typeface="Nunito"/>
              <a:buChar char="•"/>
            </a:pPr>
            <a:r>
              <a:rPr lang="en-US" sz="3100">
                <a:solidFill>
                  <a:srgbClr val="C1FF72"/>
                </a:solidFill>
                <a:latin typeface="Nunito"/>
                <a:ea typeface="Nunito"/>
                <a:cs typeface="Nunito"/>
                <a:sym typeface="Nunito"/>
              </a:rPr>
              <a:t>Data recorded continuously and triggered offline with triggers in coincidence with LED pulses</a:t>
            </a:r>
            <a:endParaRPr sz="3100">
              <a:solidFill>
                <a:srgbClr val="C1FF72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889000" lvl="0" indent="-641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1FF72"/>
              </a:buClr>
              <a:buSzPts val="3100"/>
              <a:buFont typeface="Nunito"/>
              <a:buChar char="•"/>
            </a:pPr>
            <a:r>
              <a:rPr lang="en-US" sz="3100">
                <a:solidFill>
                  <a:srgbClr val="C1FF72"/>
                </a:solidFill>
                <a:latin typeface="Nunito"/>
                <a:ea typeface="Nunito"/>
                <a:cs typeface="Nunito"/>
                <a:sym typeface="Nunito"/>
              </a:rPr>
              <a:t>Events fitted with an optimal filter assuming a pulse template</a:t>
            </a:r>
            <a:endParaRPr sz="3100">
              <a:solidFill>
                <a:srgbClr val="C1FF72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889000" lvl="0" indent="-641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1FF72"/>
              </a:buClr>
              <a:buSzPts val="3100"/>
              <a:buFont typeface="Nunito"/>
              <a:buChar char="•"/>
            </a:pPr>
            <a:r>
              <a:rPr lang="en-US" sz="3100">
                <a:solidFill>
                  <a:srgbClr val="C1FF72"/>
                </a:solidFill>
                <a:latin typeface="Nunito"/>
                <a:ea typeface="Nunito"/>
                <a:cs typeface="Nunito"/>
                <a:sym typeface="Nunito"/>
              </a:rPr>
              <a:t>Data quality cuts</a:t>
            </a:r>
            <a:endParaRPr sz="3100" u="sng">
              <a:solidFill>
                <a:srgbClr val="C1FF72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lvl="0" indent="0" algn="l" rtl="0">
              <a:lnSpc>
                <a:spcPct val="122222"/>
              </a:lnSpc>
              <a:spcBef>
                <a:spcPts val="1400"/>
              </a:spcBef>
              <a:spcAft>
                <a:spcPts val="0"/>
              </a:spcAft>
              <a:buNone/>
            </a:pPr>
            <a:endParaRPr sz="31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22222"/>
              </a:lnSpc>
              <a:spcBef>
                <a:spcPts val="1400"/>
              </a:spcBef>
              <a:spcAft>
                <a:spcPts val="0"/>
              </a:spcAft>
              <a:buNone/>
            </a:pPr>
            <a:endParaRPr sz="27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7" name="Google Shape;257;p28"/>
          <p:cNvSpPr txBox="1">
            <a:spLocks noGrp="1"/>
          </p:cNvSpPr>
          <p:nvPr>
            <p:ph type="sldNum" idx="12"/>
          </p:nvPr>
        </p:nvSpPr>
        <p:spPr>
          <a:xfrm>
            <a:off x="13533120" y="9534526"/>
            <a:ext cx="4114800" cy="547500"/>
          </a:xfrm>
          <a:prstGeom prst="rect">
            <a:avLst/>
          </a:prstGeom>
        </p:spPr>
        <p:txBody>
          <a:bodyPr spcFirstLastPara="1" wrap="square" lIns="176750" tIns="88350" rIns="176750" bIns="8835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  <p:pic>
        <p:nvPicPr>
          <p:cNvPr id="258" name="Google Shape;258;p28" title="Screenshot 2026-03-02 at 6.52.08 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026" y="5053005"/>
            <a:ext cx="5650551" cy="41203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28" title="Screenshot 2026-03-02 at 7.13.42 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098849" y="5167098"/>
            <a:ext cx="5499833" cy="4006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28" title="Screenshot 2026-03-02 at 7.14.38 PM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93272" y="5110042"/>
            <a:ext cx="5499827" cy="4120358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p28"/>
          <p:cNvSpPr/>
          <p:nvPr/>
        </p:nvSpPr>
        <p:spPr>
          <a:xfrm rot="747845">
            <a:off x="14400653" y="6608589"/>
            <a:ext cx="3036831" cy="21166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18425" cap="flat" cmpd="sng">
                  <a:solidFill>
                    <a:srgbClr val="CCCCCC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CCCCCC"/>
                </a:solidFill>
                <a:latin typeface="Arial"/>
              </a:rPr>
              <a:t>WORK IN PROGRESS</a:t>
            </a:r>
          </a:p>
        </p:txBody>
      </p:sp>
      <p:sp>
        <p:nvSpPr>
          <p:cNvPr id="262" name="Google Shape;262;p28"/>
          <p:cNvSpPr/>
          <p:nvPr/>
        </p:nvSpPr>
        <p:spPr>
          <a:xfrm rot="747868">
            <a:off x="9492483" y="6664910"/>
            <a:ext cx="1743317" cy="42904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18425" cap="flat" cmpd="sng">
                  <a:solidFill>
                    <a:srgbClr val="CCCCCC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CCCCCC"/>
                </a:solidFill>
                <a:latin typeface="Arial"/>
              </a:rPr>
              <a:t>WORK IN PROGRESS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29"/>
          <p:cNvSpPr txBox="1"/>
          <p:nvPr/>
        </p:nvSpPr>
        <p:spPr>
          <a:xfrm>
            <a:off x="2827775" y="595425"/>
            <a:ext cx="13553100" cy="11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600">
                <a:solidFill>
                  <a:srgbClr val="FAFF72"/>
                </a:solidFill>
                <a:latin typeface="Nunito"/>
                <a:ea typeface="Nunito"/>
                <a:cs typeface="Nunito"/>
                <a:sym typeface="Nunito"/>
              </a:rPr>
              <a:t>Scanning methods</a:t>
            </a:r>
            <a:endParaRPr sz="100">
              <a:solidFill>
                <a:srgbClr val="FAFF7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68" name="Google Shape;268;p29"/>
          <p:cNvSpPr txBox="1"/>
          <p:nvPr/>
        </p:nvSpPr>
        <p:spPr>
          <a:xfrm>
            <a:off x="1040450" y="2485000"/>
            <a:ext cx="8843100" cy="20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0" algn="just" rtl="0">
              <a:lnSpc>
                <a:spcPct val="100000"/>
              </a:lnSpc>
              <a:spcBef>
                <a:spcPts val="6000"/>
              </a:spcBef>
              <a:spcAft>
                <a:spcPts val="0"/>
              </a:spcAft>
              <a:buNone/>
            </a:pPr>
            <a:r>
              <a:rPr lang="en-US" sz="4184">
                <a:solidFill>
                  <a:srgbClr val="C1FF72"/>
                </a:solidFill>
                <a:latin typeface="Nunito"/>
                <a:ea typeface="Nunito"/>
                <a:cs typeface="Nunito"/>
                <a:sym typeface="Nunito"/>
              </a:rPr>
              <a:t>Regular raster</a:t>
            </a:r>
            <a:endParaRPr sz="4184">
              <a:solidFill>
                <a:srgbClr val="C1FF72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457200" marR="0" lvl="0" indent="0" algn="just" rtl="0">
              <a:lnSpc>
                <a:spcPct val="100000"/>
              </a:lnSpc>
              <a:spcBef>
                <a:spcPts val="6000"/>
              </a:spcBef>
              <a:spcAft>
                <a:spcPts val="6000"/>
              </a:spcAft>
              <a:buNone/>
            </a:pPr>
            <a:endParaRPr sz="4184">
              <a:solidFill>
                <a:srgbClr val="A9B7C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269" name="Google Shape;269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6200000">
            <a:off x="5948475" y="1765125"/>
            <a:ext cx="2663450" cy="2663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Google Shape;270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48475" y="4428567"/>
            <a:ext cx="2663450" cy="26634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948475" y="7091975"/>
            <a:ext cx="2663450" cy="2663450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Google Shape;272;p29"/>
          <p:cNvSpPr txBox="1"/>
          <p:nvPr/>
        </p:nvSpPr>
        <p:spPr>
          <a:xfrm>
            <a:off x="1290025" y="4873175"/>
            <a:ext cx="8843100" cy="20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6000"/>
              </a:spcBef>
              <a:spcAft>
                <a:spcPts val="0"/>
              </a:spcAft>
              <a:buNone/>
            </a:pPr>
            <a:r>
              <a:rPr lang="en-US" sz="4184" dirty="0">
                <a:solidFill>
                  <a:srgbClr val="C1FF72"/>
                </a:solidFill>
                <a:latin typeface="Nunito"/>
                <a:ea typeface="Nunito"/>
                <a:cs typeface="Nunito"/>
                <a:sym typeface="Nunito"/>
              </a:rPr>
              <a:t>Random Raster</a:t>
            </a:r>
            <a:endParaRPr sz="4184" dirty="0">
              <a:solidFill>
                <a:srgbClr val="C1FF72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457200" marR="0" lvl="0" indent="0" algn="just" rtl="0">
              <a:lnSpc>
                <a:spcPct val="100000"/>
              </a:lnSpc>
              <a:spcBef>
                <a:spcPts val="6000"/>
              </a:spcBef>
              <a:spcAft>
                <a:spcPts val="6000"/>
              </a:spcAft>
              <a:buNone/>
            </a:pPr>
            <a:endParaRPr sz="4184" dirty="0">
              <a:solidFill>
                <a:srgbClr val="A9B7C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73" name="Google Shape;273;p29"/>
          <p:cNvSpPr txBox="1"/>
          <p:nvPr/>
        </p:nvSpPr>
        <p:spPr>
          <a:xfrm>
            <a:off x="237200" y="8101650"/>
            <a:ext cx="5575200" cy="6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6000"/>
              </a:spcBef>
              <a:spcAft>
                <a:spcPts val="6000"/>
              </a:spcAft>
              <a:buNone/>
            </a:pPr>
            <a:r>
              <a:rPr lang="en-US" sz="4184">
                <a:solidFill>
                  <a:srgbClr val="C1FF72"/>
                </a:solidFill>
                <a:latin typeface="Nunito"/>
                <a:ea typeface="Nunito"/>
                <a:cs typeface="Nunito"/>
                <a:sym typeface="Nunito"/>
              </a:rPr>
              <a:t> Poisson disk sampling</a:t>
            </a:r>
            <a:endParaRPr sz="4184">
              <a:solidFill>
                <a:srgbClr val="C1FF7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274" name="Google Shape;274;p2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619873" y="2232205"/>
            <a:ext cx="2900077" cy="21738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Google Shape;275;p2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0626136" y="4788137"/>
            <a:ext cx="2900076" cy="2251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" name="Google Shape;276;p2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0619873" y="7258831"/>
            <a:ext cx="2900076" cy="24515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30"/>
          <p:cNvSpPr txBox="1"/>
          <p:nvPr/>
        </p:nvSpPr>
        <p:spPr>
          <a:xfrm>
            <a:off x="1384050" y="595425"/>
            <a:ext cx="14996700" cy="121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" dirty="0">
              <a:solidFill>
                <a:srgbClr val="FAFF72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600" dirty="0">
                <a:solidFill>
                  <a:srgbClr val="FAFF72"/>
                </a:solidFill>
                <a:latin typeface="Nunito"/>
                <a:ea typeface="Nunito"/>
                <a:cs typeface="Nunito"/>
                <a:sym typeface="Nunito"/>
              </a:rPr>
              <a:t>Poisson Disk Sampling</a:t>
            </a:r>
            <a:endParaRPr sz="100" dirty="0">
              <a:solidFill>
                <a:srgbClr val="FAFF7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282" name="Google Shape;282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159724" y="6087446"/>
            <a:ext cx="4366474" cy="3290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" name="Google Shape;283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159724" y="2580975"/>
            <a:ext cx="4366475" cy="32472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4" name="Google Shape;284;p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546974" y="6058175"/>
            <a:ext cx="4366475" cy="3290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p3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570800" y="2588950"/>
            <a:ext cx="4366474" cy="3247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Google Shape;286;p3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5550" y="5777550"/>
            <a:ext cx="8027873" cy="35709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31"/>
          <p:cNvSpPr txBox="1">
            <a:spLocks noGrp="1"/>
          </p:cNvSpPr>
          <p:nvPr>
            <p:ph type="title"/>
          </p:nvPr>
        </p:nvSpPr>
        <p:spPr>
          <a:xfrm>
            <a:off x="640080" y="547688"/>
            <a:ext cx="17007600" cy="164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8350" rIns="0" bIns="8835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Georgia"/>
              <a:buNone/>
            </a:pPr>
            <a:r>
              <a:rPr lang="en-US">
                <a:solidFill>
                  <a:srgbClr val="FAFF7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MEMS + HVeV Preliminary Analysis</a:t>
            </a:r>
            <a:endParaRPr>
              <a:solidFill>
                <a:srgbClr val="FAFF7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92" name="Google Shape;292;p31"/>
          <p:cNvSpPr txBox="1">
            <a:spLocks noGrp="1"/>
          </p:cNvSpPr>
          <p:nvPr>
            <p:ph type="body" idx="1"/>
          </p:nvPr>
        </p:nvSpPr>
        <p:spPr>
          <a:xfrm>
            <a:off x="1250650" y="1681515"/>
            <a:ext cx="17007600" cy="753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8350" rIns="0" bIns="88350" anchor="t" anchorCtr="0">
            <a:normAutofit/>
          </a:bodyPr>
          <a:lstStyle/>
          <a:p>
            <a:pPr marL="0" lvl="0" indent="0" algn="l" rtl="0">
              <a:lnSpc>
                <a:spcPct val="122222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en-US" sz="3500" b="1">
                <a:solidFill>
                  <a:srgbClr val="C1FF7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Pulse Amplitude maps: </a:t>
            </a:r>
            <a:endParaRPr sz="3500" b="1">
              <a:solidFill>
                <a:srgbClr val="C1FF7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22222"/>
              </a:lnSpc>
              <a:spcBef>
                <a:spcPts val="1400"/>
              </a:spcBef>
              <a:spcAft>
                <a:spcPts val="0"/>
              </a:spcAft>
              <a:buNone/>
            </a:pPr>
            <a:endParaRPr sz="3500" b="1">
              <a:solidFill>
                <a:srgbClr val="C1FF7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22222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en-US" sz="3500" b="1">
                <a:solidFill>
                  <a:srgbClr val="C1FF7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0V:</a:t>
            </a:r>
            <a:endParaRPr sz="3500" b="1">
              <a:solidFill>
                <a:srgbClr val="C1FF7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22222"/>
              </a:lnSpc>
              <a:spcBef>
                <a:spcPts val="1400"/>
              </a:spcBef>
              <a:spcAft>
                <a:spcPts val="0"/>
              </a:spcAft>
              <a:buNone/>
            </a:pPr>
            <a:endParaRPr sz="3500" b="1">
              <a:solidFill>
                <a:srgbClr val="C1FF7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22222"/>
              </a:lnSpc>
              <a:spcBef>
                <a:spcPts val="1400"/>
              </a:spcBef>
              <a:spcAft>
                <a:spcPts val="0"/>
              </a:spcAft>
              <a:buNone/>
            </a:pPr>
            <a:endParaRPr sz="3500" b="1">
              <a:solidFill>
                <a:srgbClr val="C1FF7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22222"/>
              </a:lnSpc>
              <a:spcBef>
                <a:spcPts val="1400"/>
              </a:spcBef>
              <a:spcAft>
                <a:spcPts val="0"/>
              </a:spcAft>
              <a:buNone/>
            </a:pPr>
            <a:endParaRPr sz="3500" b="1">
              <a:solidFill>
                <a:srgbClr val="C1FF7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22222"/>
              </a:lnSpc>
              <a:spcBef>
                <a:spcPts val="1400"/>
              </a:spcBef>
              <a:spcAft>
                <a:spcPts val="0"/>
              </a:spcAft>
              <a:buNone/>
            </a:pPr>
            <a:endParaRPr sz="3500" b="1">
              <a:solidFill>
                <a:srgbClr val="C1FF7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22222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en-US" sz="3500" b="1">
                <a:solidFill>
                  <a:srgbClr val="C1FF7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100V:</a:t>
            </a:r>
            <a:endParaRPr sz="3500" b="1">
              <a:solidFill>
                <a:srgbClr val="C1FF7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22222"/>
              </a:lnSpc>
              <a:spcBef>
                <a:spcPts val="1400"/>
              </a:spcBef>
              <a:spcAft>
                <a:spcPts val="0"/>
              </a:spcAft>
              <a:buNone/>
            </a:pPr>
            <a:endParaRPr sz="35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22222"/>
              </a:lnSpc>
              <a:spcBef>
                <a:spcPts val="1400"/>
              </a:spcBef>
              <a:spcAft>
                <a:spcPts val="0"/>
              </a:spcAft>
              <a:buNone/>
            </a:pPr>
            <a:endParaRPr sz="35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93" name="Google Shape;293;p31"/>
          <p:cNvSpPr txBox="1">
            <a:spLocks noGrp="1"/>
          </p:cNvSpPr>
          <p:nvPr>
            <p:ph type="sldNum" idx="12"/>
          </p:nvPr>
        </p:nvSpPr>
        <p:spPr>
          <a:xfrm>
            <a:off x="13533120" y="9534526"/>
            <a:ext cx="4114800" cy="547500"/>
          </a:xfrm>
          <a:prstGeom prst="rect">
            <a:avLst/>
          </a:prstGeom>
        </p:spPr>
        <p:txBody>
          <a:bodyPr spcFirstLastPara="1" wrap="square" lIns="176750" tIns="88350" rIns="176750" bIns="8835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  <p:pic>
        <p:nvPicPr>
          <p:cNvPr id="294" name="Google Shape;294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76824" y="2248840"/>
            <a:ext cx="4814837" cy="3616111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" name="Google Shape;295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017550" y="2257628"/>
            <a:ext cx="4661639" cy="3616111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p31" title="Screenshot 2026-03-02 at 7.23.34 PM.png"/>
          <p:cNvPicPr preferRelativeResize="0"/>
          <p:nvPr/>
        </p:nvPicPr>
        <p:blipFill rotWithShape="1">
          <a:blip r:embed="rId5">
            <a:alphaModFix/>
          </a:blip>
          <a:srcRect l="7748" r="9737"/>
          <a:stretch/>
        </p:blipFill>
        <p:spPr>
          <a:xfrm rot="10800000">
            <a:off x="13806850" y="2257650"/>
            <a:ext cx="3524800" cy="330754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" name="Google Shape;297;p31" title="Screenshot 2026-03-02 at 7.40.31 PM.png"/>
          <p:cNvPicPr preferRelativeResize="0"/>
          <p:nvPr/>
        </p:nvPicPr>
        <p:blipFill rotWithShape="1">
          <a:blip r:embed="rId6">
            <a:alphaModFix/>
          </a:blip>
          <a:srcRect b="2191"/>
          <a:stretch/>
        </p:blipFill>
        <p:spPr>
          <a:xfrm>
            <a:off x="7897750" y="5865924"/>
            <a:ext cx="5349852" cy="3616109"/>
          </a:xfrm>
          <a:prstGeom prst="rect">
            <a:avLst/>
          </a:prstGeom>
          <a:noFill/>
          <a:ln>
            <a:noFill/>
          </a:ln>
        </p:spPr>
      </p:pic>
      <p:pic>
        <p:nvPicPr>
          <p:cNvPr id="298" name="Google Shape;298;p31" title="Screenshot 2026-03-02 at 7.42.44 PM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661924" y="5919121"/>
            <a:ext cx="4661642" cy="361540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p31" title="Screenshot 2025-10-04 at 3.19.29 PM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3806850" y="6130014"/>
            <a:ext cx="3016929" cy="3070394"/>
          </a:xfrm>
          <a:prstGeom prst="rect">
            <a:avLst/>
          </a:prstGeom>
          <a:noFill/>
          <a:ln>
            <a:noFill/>
          </a:ln>
        </p:spPr>
      </p:pic>
      <p:sp>
        <p:nvSpPr>
          <p:cNvPr id="300" name="Google Shape;300;p31"/>
          <p:cNvSpPr/>
          <p:nvPr/>
        </p:nvSpPr>
        <p:spPr>
          <a:xfrm rot="747851">
            <a:off x="5904897" y="4634405"/>
            <a:ext cx="3036806" cy="52988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18425" cap="flat" cmpd="sng">
                  <a:solidFill>
                    <a:srgbClr val="0000FF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CCCCCC"/>
                </a:solidFill>
                <a:latin typeface="Arial"/>
              </a:rPr>
              <a:t>WORK IN PROGRESS</a:t>
            </a:r>
          </a:p>
        </p:txBody>
      </p:sp>
      <p:sp>
        <p:nvSpPr>
          <p:cNvPr id="301" name="Google Shape;301;p31"/>
          <p:cNvSpPr/>
          <p:nvPr/>
        </p:nvSpPr>
        <p:spPr>
          <a:xfrm rot="747851">
            <a:off x="6224422" y="8686280"/>
            <a:ext cx="3036806" cy="52988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18425" cap="flat" cmpd="sng">
                  <a:solidFill>
                    <a:srgbClr val="0000FF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CCCCCC"/>
                </a:solidFill>
                <a:latin typeface="Arial"/>
              </a:rPr>
              <a:t>WORK IN PROGRESS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32"/>
          <p:cNvSpPr txBox="1">
            <a:spLocks noGrp="1"/>
          </p:cNvSpPr>
          <p:nvPr>
            <p:ph type="title"/>
          </p:nvPr>
        </p:nvSpPr>
        <p:spPr>
          <a:xfrm>
            <a:off x="640080" y="547688"/>
            <a:ext cx="17007600" cy="164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8350" rIns="0" bIns="8835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200"/>
              <a:buFont typeface="Georgia"/>
              <a:buNone/>
            </a:pPr>
            <a:r>
              <a:rPr lang="en-US">
                <a:solidFill>
                  <a:srgbClr val="FAFF72"/>
                </a:solidFill>
                <a:latin typeface="Nunito"/>
                <a:ea typeface="Nunito"/>
                <a:cs typeface="Nunito"/>
                <a:sym typeface="Nunito"/>
              </a:rPr>
              <a:t>MEMS + HVeV Preliminary Analysis</a:t>
            </a:r>
            <a:endParaRPr>
              <a:solidFill>
                <a:srgbClr val="FAFF7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07" name="Google Shape;307;p32"/>
          <p:cNvSpPr txBox="1">
            <a:spLocks noGrp="1"/>
          </p:cNvSpPr>
          <p:nvPr>
            <p:ph type="body" idx="1"/>
          </p:nvPr>
        </p:nvSpPr>
        <p:spPr>
          <a:xfrm>
            <a:off x="1096650" y="2064690"/>
            <a:ext cx="16902600" cy="74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8350" rIns="0" bIns="88350" anchor="t" anchorCtr="0">
            <a:normAutofit lnSpcReduction="10000"/>
          </a:bodyPr>
          <a:lstStyle/>
          <a:p>
            <a:pPr marL="0" lvl="0" indent="0" algn="l" rtl="0">
              <a:lnSpc>
                <a:spcPct val="122222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en-US" sz="3500" b="1">
                <a:solidFill>
                  <a:srgbClr val="C1FF7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Pulse arrival times w.r.t trigger</a:t>
            </a:r>
            <a:endParaRPr sz="3500" b="1">
              <a:solidFill>
                <a:srgbClr val="C1FF7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22222"/>
              </a:lnSpc>
              <a:spcBef>
                <a:spcPts val="1400"/>
              </a:spcBef>
              <a:spcAft>
                <a:spcPts val="0"/>
              </a:spcAft>
              <a:buNone/>
            </a:pPr>
            <a:endParaRPr sz="3500" b="1">
              <a:solidFill>
                <a:srgbClr val="C1FF7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22222"/>
              </a:lnSpc>
              <a:spcBef>
                <a:spcPts val="1400"/>
              </a:spcBef>
              <a:spcAft>
                <a:spcPts val="0"/>
              </a:spcAft>
              <a:buNone/>
            </a:pPr>
            <a:endParaRPr sz="3500" b="1">
              <a:solidFill>
                <a:srgbClr val="C1FF7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22222"/>
              </a:lnSpc>
              <a:spcBef>
                <a:spcPts val="1400"/>
              </a:spcBef>
              <a:spcAft>
                <a:spcPts val="0"/>
              </a:spcAft>
              <a:buNone/>
            </a:pPr>
            <a:endParaRPr sz="3500" b="1">
              <a:solidFill>
                <a:srgbClr val="C1FF7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22222"/>
              </a:lnSpc>
              <a:spcBef>
                <a:spcPts val="1400"/>
              </a:spcBef>
              <a:spcAft>
                <a:spcPts val="0"/>
              </a:spcAft>
              <a:buNone/>
            </a:pPr>
            <a:endParaRPr sz="3500" b="1">
              <a:solidFill>
                <a:srgbClr val="C1FF7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22222"/>
              </a:lnSpc>
              <a:spcBef>
                <a:spcPts val="1400"/>
              </a:spcBef>
              <a:spcAft>
                <a:spcPts val="0"/>
              </a:spcAft>
              <a:buNone/>
            </a:pPr>
            <a:endParaRPr sz="5200" b="1">
              <a:solidFill>
                <a:srgbClr val="C1FF7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22222"/>
              </a:lnSpc>
              <a:spcBef>
                <a:spcPts val="1400"/>
              </a:spcBef>
              <a:spcAft>
                <a:spcPts val="0"/>
              </a:spcAft>
              <a:buNone/>
            </a:pPr>
            <a:endParaRPr sz="3700" b="1">
              <a:solidFill>
                <a:srgbClr val="C1FF7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22222"/>
              </a:lnSpc>
              <a:spcBef>
                <a:spcPts val="1400"/>
              </a:spcBef>
              <a:spcAft>
                <a:spcPts val="0"/>
              </a:spcAft>
              <a:buNone/>
            </a:pPr>
            <a:endParaRPr sz="1500" b="1">
              <a:solidFill>
                <a:srgbClr val="C1FF7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22222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en-US" sz="3500" b="1">
                <a:solidFill>
                  <a:srgbClr val="C1FF7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Pulse integral, phonon collection efficiencies, energy calibration…</a:t>
            </a:r>
            <a:endParaRPr sz="2700">
              <a:solidFill>
                <a:srgbClr val="C1FF7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08" name="Google Shape;308;p32"/>
          <p:cNvSpPr txBox="1">
            <a:spLocks noGrp="1"/>
          </p:cNvSpPr>
          <p:nvPr>
            <p:ph type="sldNum" idx="12"/>
          </p:nvPr>
        </p:nvSpPr>
        <p:spPr>
          <a:xfrm>
            <a:off x="13533120" y="9534526"/>
            <a:ext cx="4114800" cy="547500"/>
          </a:xfrm>
          <a:prstGeom prst="rect">
            <a:avLst/>
          </a:prstGeom>
        </p:spPr>
        <p:txBody>
          <a:bodyPr spcFirstLastPara="1" wrap="square" lIns="176750" tIns="88350" rIns="176750" bIns="8835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18</a:t>
            </a:fld>
            <a:endParaRPr/>
          </a:p>
        </p:txBody>
      </p:sp>
      <p:pic>
        <p:nvPicPr>
          <p:cNvPr id="309" name="Google Shape;309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08500" y="2895750"/>
            <a:ext cx="5867954" cy="48456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501250" y="3026906"/>
            <a:ext cx="5867954" cy="4709307"/>
          </a:xfrm>
          <a:prstGeom prst="rect">
            <a:avLst/>
          </a:prstGeom>
          <a:noFill/>
          <a:ln>
            <a:noFill/>
          </a:ln>
        </p:spPr>
      </p:pic>
      <p:sp>
        <p:nvSpPr>
          <p:cNvPr id="311" name="Google Shape;311;p32"/>
          <p:cNvSpPr txBox="1"/>
          <p:nvPr/>
        </p:nvSpPr>
        <p:spPr>
          <a:xfrm>
            <a:off x="8743550" y="2064690"/>
            <a:ext cx="6000000" cy="89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6750" tIns="176750" rIns="176750" bIns="176750" anchor="t" anchorCtr="0">
            <a:spAutoFit/>
          </a:bodyPr>
          <a:lstStyle/>
          <a:p>
            <a:pPr marL="0" lvl="0" indent="0" algn="l" rtl="0">
              <a:lnSpc>
                <a:spcPct val="122222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en-US" sz="3500" b="1">
                <a:solidFill>
                  <a:srgbClr val="C1FF7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Pulse rise times</a:t>
            </a:r>
            <a:endParaRPr sz="3500" b="1">
              <a:solidFill>
                <a:srgbClr val="C1FF7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12" name="Google Shape;312;p32"/>
          <p:cNvSpPr txBox="1"/>
          <p:nvPr/>
        </p:nvSpPr>
        <p:spPr>
          <a:xfrm>
            <a:off x="15176850" y="272250"/>
            <a:ext cx="2822400" cy="64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6750" tIns="176750" rIns="176750" bIns="17675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dirty="0">
                <a:solidFill>
                  <a:schemeClr val="accent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Credit: A. Pradeep</a:t>
            </a:r>
            <a:endParaRPr sz="1900" dirty="0">
              <a:solidFill>
                <a:schemeClr val="accent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13" name="Google Shape;313;p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284450" y="881910"/>
            <a:ext cx="2013839" cy="2013839"/>
          </a:xfrm>
          <a:prstGeom prst="rect">
            <a:avLst/>
          </a:prstGeom>
          <a:noFill/>
          <a:ln>
            <a:noFill/>
          </a:ln>
        </p:spPr>
      </p:pic>
      <p:sp>
        <p:nvSpPr>
          <p:cNvPr id="314" name="Google Shape;314;p32"/>
          <p:cNvSpPr/>
          <p:nvPr/>
        </p:nvSpPr>
        <p:spPr>
          <a:xfrm rot="-723258">
            <a:off x="2900309" y="6686956"/>
            <a:ext cx="3037891" cy="21157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18425" cap="flat" cmpd="sng">
                  <a:solidFill>
                    <a:srgbClr val="CCCCCC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CCCCCC"/>
                </a:solidFill>
                <a:latin typeface="Arial"/>
              </a:rPr>
              <a:t>WORK IN PROGRESS</a:t>
            </a:r>
          </a:p>
        </p:txBody>
      </p:sp>
      <p:sp>
        <p:nvSpPr>
          <p:cNvPr id="315" name="Google Shape;315;p32"/>
          <p:cNvSpPr/>
          <p:nvPr/>
        </p:nvSpPr>
        <p:spPr>
          <a:xfrm rot="-723258">
            <a:off x="10224609" y="6686956"/>
            <a:ext cx="3037891" cy="21157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18425" cap="flat" cmpd="sng">
                  <a:solidFill>
                    <a:srgbClr val="CCCCCC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CCCCCC"/>
                </a:solidFill>
                <a:latin typeface="Arial"/>
              </a:rPr>
              <a:t>WORK IN PROGRESS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Google Shape;609;p65"/>
          <p:cNvSpPr txBox="1">
            <a:spLocks noGrp="1"/>
          </p:cNvSpPr>
          <p:nvPr>
            <p:ph type="title"/>
          </p:nvPr>
        </p:nvSpPr>
        <p:spPr>
          <a:xfrm>
            <a:off x="400550" y="167750"/>
            <a:ext cx="11670600" cy="164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00" rIns="0" bIns="91400" anchor="ctr" anchorCtr="0">
            <a:normAutofit fontScale="90000"/>
          </a:bodyPr>
          <a:lstStyle/>
          <a:p>
            <a:pPr lvl="0">
              <a:lnSpc>
                <a:spcPct val="140000"/>
              </a:lnSpc>
            </a:pPr>
            <a:br>
              <a:rPr lang="en-US" sz="100" dirty="0">
                <a:solidFill>
                  <a:srgbClr val="FAFF72"/>
                </a:solidFill>
                <a:latin typeface="Nunito"/>
                <a:ea typeface="Nunito"/>
                <a:cs typeface="Nunito"/>
                <a:sym typeface="Nunito"/>
              </a:rPr>
            </a:br>
            <a:r>
              <a:rPr lang="en-US" dirty="0">
                <a:solidFill>
                  <a:srgbClr val="FAFF72"/>
                </a:solidFill>
                <a:latin typeface="Nunito"/>
                <a:ea typeface="Nunito"/>
                <a:cs typeface="Nunito"/>
                <a:sym typeface="Nunito"/>
              </a:rPr>
              <a:t>Position reconstruction</a:t>
            </a:r>
            <a:br>
              <a:rPr lang="en-US" sz="100" dirty="0">
                <a:solidFill>
                  <a:srgbClr val="FAFF72"/>
                </a:solidFill>
                <a:latin typeface="Nunito"/>
                <a:ea typeface="Nunito"/>
                <a:cs typeface="Nunito"/>
                <a:sym typeface="Nunito"/>
              </a:rPr>
            </a:br>
            <a:endParaRPr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610" name="Google Shape;610;p65"/>
          <p:cNvCxnSpPr/>
          <p:nvPr/>
        </p:nvCxnSpPr>
        <p:spPr>
          <a:xfrm>
            <a:off x="640080" y="9534526"/>
            <a:ext cx="17007600" cy="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619" name="Google Shape;619;p65" descr="Receiver with solid fil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591230" y="7813232"/>
            <a:ext cx="822960" cy="822960"/>
          </a:xfrm>
          <a:prstGeom prst="rect">
            <a:avLst/>
          </a:prstGeom>
          <a:noFill/>
          <a:ln>
            <a:noFill/>
          </a:ln>
        </p:spPr>
      </p:pic>
      <p:sp>
        <p:nvSpPr>
          <p:cNvPr id="620" name="Google Shape;620;p65"/>
          <p:cNvSpPr txBox="1">
            <a:spLocks noGrp="1"/>
          </p:cNvSpPr>
          <p:nvPr>
            <p:ph type="sldNum" idx="12"/>
          </p:nvPr>
        </p:nvSpPr>
        <p:spPr>
          <a:xfrm>
            <a:off x="15590310" y="9829814"/>
            <a:ext cx="2057400" cy="274200"/>
          </a:xfrm>
          <a:prstGeom prst="rect">
            <a:avLst/>
          </a:prstGeom>
        </p:spPr>
        <p:txBody>
          <a:bodyPr spcFirstLastPara="1" wrap="square" lIns="182850" tIns="91400" rIns="182850" bIns="91400" anchor="ctr" anchorCtr="0">
            <a:noAutofit/>
          </a:bodyPr>
          <a:lstStyle/>
          <a:p>
            <a:fld id="{00000000-1234-1234-1234-123412341234}" type="slidenum">
              <a:rPr lang="en"/>
              <a:pPr/>
              <a:t>19</a:t>
            </a:fld>
            <a:endParaRPr/>
          </a:p>
        </p:txBody>
      </p:sp>
      <p:pic>
        <p:nvPicPr>
          <p:cNvPr id="622" name="Google Shape;622;p65"/>
          <p:cNvPicPr preferRelativeResize="0"/>
          <p:nvPr/>
        </p:nvPicPr>
        <p:blipFill rotWithShape="1">
          <a:blip r:embed="rId4">
            <a:alphaModFix/>
          </a:blip>
          <a:srcRect r="5811"/>
          <a:stretch/>
        </p:blipFill>
        <p:spPr>
          <a:xfrm>
            <a:off x="10206858" y="1992441"/>
            <a:ext cx="3933942" cy="3417738"/>
          </a:xfrm>
          <a:prstGeom prst="rect">
            <a:avLst/>
          </a:prstGeom>
          <a:noFill/>
          <a:ln>
            <a:noFill/>
          </a:ln>
        </p:spPr>
      </p:pic>
      <p:sp>
        <p:nvSpPr>
          <p:cNvPr id="623" name="Google Shape;623;p65"/>
          <p:cNvSpPr txBox="1"/>
          <p:nvPr/>
        </p:nvSpPr>
        <p:spPr>
          <a:xfrm>
            <a:off x="503200" y="1889348"/>
            <a:ext cx="3998400" cy="8617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spAutoFit/>
          </a:bodyPr>
          <a:lstStyle/>
          <a:p>
            <a:endParaRPr sz="3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25" name="Google Shape;625;p65"/>
          <p:cNvSpPr txBox="1"/>
          <p:nvPr/>
        </p:nvSpPr>
        <p:spPr>
          <a:xfrm>
            <a:off x="13105650" y="9503687"/>
            <a:ext cx="2822400" cy="677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spAutoFit/>
          </a:bodyPr>
          <a:lstStyle/>
          <a:p>
            <a:r>
              <a:rPr lang="en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Credit: Q. Wang</a:t>
            </a:r>
            <a:endParaRPr sz="20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626" name="Google Shape;626;p6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042485" y="6436944"/>
            <a:ext cx="2057398" cy="2288980"/>
          </a:xfrm>
          <a:prstGeom prst="rect">
            <a:avLst/>
          </a:prstGeom>
          <a:noFill/>
          <a:ln>
            <a:noFill/>
          </a:ln>
        </p:spPr>
      </p:pic>
      <p:pic>
        <p:nvPicPr>
          <p:cNvPr id="629" name="Google Shape;629;p65" title="IMG_7992.png"/>
          <p:cNvPicPr preferRelativeResize="0"/>
          <p:nvPr/>
        </p:nvPicPr>
        <p:blipFill rotWithShape="1">
          <a:blip r:embed="rId6">
            <a:alphaModFix/>
          </a:blip>
          <a:srcRect l="3105" t="5673" r="11825" b="2978"/>
          <a:stretch/>
        </p:blipFill>
        <p:spPr>
          <a:xfrm>
            <a:off x="14327700" y="1747353"/>
            <a:ext cx="4265648" cy="3662826"/>
          </a:xfrm>
          <a:prstGeom prst="rect">
            <a:avLst/>
          </a:prstGeom>
          <a:noFill/>
          <a:ln>
            <a:noFill/>
          </a:ln>
        </p:spPr>
      </p:pic>
      <p:sp>
        <p:nvSpPr>
          <p:cNvPr id="630" name="Google Shape;630;p65"/>
          <p:cNvSpPr txBox="1"/>
          <p:nvPr/>
        </p:nvSpPr>
        <p:spPr>
          <a:xfrm>
            <a:off x="-638342" y="1475100"/>
            <a:ext cx="10805200" cy="247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914400" indent="-609600">
              <a:lnSpc>
                <a:spcPct val="115000"/>
              </a:lnSpc>
              <a:spcBef>
                <a:spcPts val="2000"/>
              </a:spcBef>
              <a:buClr>
                <a:srgbClr val="3F3F3F"/>
              </a:buClr>
              <a:buSzPts val="1200"/>
              <a:buFont typeface="Lato"/>
              <a:buChar char="●"/>
            </a:pPr>
            <a:r>
              <a:rPr lang="en" sz="2400" dirty="0">
                <a:solidFill>
                  <a:srgbClr val="C1FF72"/>
                </a:solidFill>
                <a:latin typeface="Nunito"/>
                <a:sym typeface="Lato"/>
              </a:rPr>
              <a:t>Amplitude difference between inner and outer channel provides a reasonably good sense of the distance of the source of the pulse from the center of the detector, allowing us to make cuts</a:t>
            </a:r>
            <a:endParaRPr sz="2400" dirty="0">
              <a:solidFill>
                <a:srgbClr val="C1FF72"/>
              </a:solidFill>
              <a:latin typeface="Nunito"/>
              <a:sym typeface="Lato"/>
            </a:endParaRPr>
          </a:p>
          <a:p>
            <a:pPr marL="914400" indent="-609600">
              <a:lnSpc>
                <a:spcPct val="115000"/>
              </a:lnSpc>
              <a:spcBef>
                <a:spcPts val="2000"/>
              </a:spcBef>
              <a:buClr>
                <a:srgbClr val="3F3F3F"/>
              </a:buClr>
              <a:buSzPts val="1200"/>
              <a:buFont typeface="Lato"/>
              <a:buChar char="●"/>
            </a:pPr>
            <a:r>
              <a:rPr lang="en" sz="2400" dirty="0">
                <a:solidFill>
                  <a:srgbClr val="C1FF72"/>
                </a:solidFill>
                <a:latin typeface="Nunito"/>
                <a:sym typeface="Lato"/>
              </a:rPr>
              <a:t>ML techniques provide slightly enhanced radius estimation</a:t>
            </a:r>
          </a:p>
          <a:p>
            <a:pPr marL="914400" indent="-609600">
              <a:lnSpc>
                <a:spcPct val="115000"/>
              </a:lnSpc>
              <a:spcBef>
                <a:spcPts val="2000"/>
              </a:spcBef>
              <a:buClr>
                <a:srgbClr val="3F3F3F"/>
              </a:buClr>
              <a:buSzPts val="1200"/>
              <a:buFont typeface="Lato"/>
              <a:buChar char="●"/>
            </a:pPr>
            <a:r>
              <a:rPr lang="en" sz="2400" dirty="0">
                <a:solidFill>
                  <a:srgbClr val="C1FF72"/>
                </a:solidFill>
                <a:latin typeface="Nunito"/>
                <a:sym typeface="Lato"/>
              </a:rPr>
              <a:t>Results appear to be </a:t>
            </a:r>
            <a:r>
              <a:rPr lang="en-US" sz="2400" dirty="0">
                <a:solidFill>
                  <a:srgbClr val="C1FF72"/>
                </a:solidFill>
                <a:latin typeface="Nunito"/>
                <a:sym typeface="Nunito"/>
              </a:rPr>
              <a:t>Random R</a:t>
            </a:r>
            <a:r>
              <a:rPr lang="en" sz="2400" dirty="0">
                <a:solidFill>
                  <a:srgbClr val="C1FF72"/>
                </a:solidFill>
                <a:latin typeface="Nunito"/>
                <a:sym typeface="Lato"/>
              </a:rPr>
              <a:t>in agreement with G4CMP simulations</a:t>
            </a:r>
            <a:endParaRPr sz="2400" dirty="0">
              <a:solidFill>
                <a:srgbClr val="C1FF72"/>
              </a:solidFill>
              <a:latin typeface="Nunito"/>
              <a:sym typeface="Lato"/>
            </a:endParaRPr>
          </a:p>
        </p:txBody>
      </p:sp>
      <p:pic>
        <p:nvPicPr>
          <p:cNvPr id="631" name="Google Shape;631;p6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0961463" y="6511701"/>
            <a:ext cx="2057398" cy="205739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734;p71">
            <a:extLst>
              <a:ext uri="{FF2B5EF4-FFF2-40B4-BE49-F238E27FC236}">
                <a16:creationId xmlns:a16="http://schemas.microsoft.com/office/drawing/2014/main" id="{0808B2B1-4D3E-06D9-38F0-FF13B0B39906}"/>
              </a:ext>
            </a:extLst>
          </p:cNvPr>
          <p:cNvSpPr txBox="1"/>
          <p:nvPr/>
        </p:nvSpPr>
        <p:spPr>
          <a:xfrm>
            <a:off x="14327700" y="8662671"/>
            <a:ext cx="3436200" cy="1354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spAutoFit/>
          </a:bodyPr>
          <a:lstStyle/>
          <a:p>
            <a:pPr algn="ctr"/>
            <a:r>
              <a:rPr lang="en" sz="2400" b="1" dirty="0">
                <a:solidFill>
                  <a:srgbClr val="8C1515"/>
                </a:solidFill>
                <a:latin typeface="Lato"/>
                <a:ea typeface="Lato"/>
                <a:cs typeface="Lato"/>
                <a:sym typeface="Lato"/>
              </a:rPr>
              <a:t>Qihua Wang</a:t>
            </a:r>
            <a:endParaRPr sz="2400" b="1" dirty="0">
              <a:solidFill>
                <a:srgbClr val="8C1515"/>
              </a:solidFill>
              <a:latin typeface="Lato"/>
              <a:ea typeface="Lato"/>
              <a:cs typeface="Lato"/>
              <a:sym typeface="Lato"/>
            </a:endParaRPr>
          </a:p>
          <a:p>
            <a:pPr algn="ctr"/>
            <a:r>
              <a:rPr lang="en" sz="2000" i="1" dirty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DMQIS grad student</a:t>
            </a:r>
            <a:endParaRPr sz="2000" i="1" dirty="0">
              <a:solidFill>
                <a:srgbClr val="3F3F3F"/>
              </a:solidFill>
              <a:latin typeface="Lato"/>
              <a:ea typeface="Lato"/>
              <a:cs typeface="Lato"/>
              <a:sym typeface="Lato"/>
            </a:endParaRPr>
          </a:p>
          <a:p>
            <a:endParaRPr sz="2000" i="1" dirty="0">
              <a:solidFill>
                <a:srgbClr val="3F3F3F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" name="Google Shape;734;p71">
            <a:extLst>
              <a:ext uri="{FF2B5EF4-FFF2-40B4-BE49-F238E27FC236}">
                <a16:creationId xmlns:a16="http://schemas.microsoft.com/office/drawing/2014/main" id="{E556909D-7092-403B-525B-346E8BECDBE9}"/>
              </a:ext>
            </a:extLst>
          </p:cNvPr>
          <p:cNvSpPr txBox="1"/>
          <p:nvPr/>
        </p:nvSpPr>
        <p:spPr>
          <a:xfrm>
            <a:off x="10166858" y="8516431"/>
            <a:ext cx="3436200" cy="1354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spAutoFit/>
          </a:bodyPr>
          <a:lstStyle/>
          <a:p>
            <a:pPr algn="ctr"/>
            <a:r>
              <a:rPr lang="en" sz="2400" b="1" dirty="0">
                <a:solidFill>
                  <a:srgbClr val="8C1515"/>
                </a:solidFill>
                <a:latin typeface="Lato"/>
                <a:ea typeface="Lato"/>
                <a:cs typeface="Lato"/>
                <a:sym typeface="Lato"/>
              </a:rPr>
              <a:t>Hope Fu </a:t>
            </a:r>
            <a:endParaRPr sz="2400" b="1" dirty="0">
              <a:solidFill>
                <a:srgbClr val="8C1515"/>
              </a:solidFill>
              <a:latin typeface="Lato"/>
              <a:ea typeface="Lato"/>
              <a:cs typeface="Lato"/>
              <a:sym typeface="Lato"/>
            </a:endParaRPr>
          </a:p>
          <a:p>
            <a:pPr algn="ctr"/>
            <a:r>
              <a:rPr lang="en" sz="2000" i="1" dirty="0">
                <a:solidFill>
                  <a:srgbClr val="3F3F3F"/>
                </a:solidFill>
                <a:latin typeface="Lato"/>
                <a:ea typeface="Lato"/>
                <a:cs typeface="Lato"/>
                <a:sym typeface="Lato"/>
              </a:rPr>
              <a:t>DMQIS grad student</a:t>
            </a:r>
            <a:endParaRPr sz="2000" i="1" dirty="0">
              <a:solidFill>
                <a:srgbClr val="3F3F3F"/>
              </a:solidFill>
              <a:latin typeface="Lato"/>
              <a:ea typeface="Lato"/>
              <a:cs typeface="Lato"/>
              <a:sym typeface="Lato"/>
            </a:endParaRPr>
          </a:p>
          <a:p>
            <a:endParaRPr sz="2000" i="1" dirty="0">
              <a:solidFill>
                <a:srgbClr val="3F3F3F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0293E69-9D05-C00B-39E5-5ADABBAE31C5}"/>
              </a:ext>
            </a:extLst>
          </p:cNvPr>
          <p:cNvSpPr txBox="1"/>
          <p:nvPr/>
        </p:nvSpPr>
        <p:spPr>
          <a:xfrm>
            <a:off x="4167000" y="4775068"/>
            <a:ext cx="961560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-US" b="0" dirty="0">
                <a:effectLst/>
              </a:rPr>
            </a:br>
            <a:r>
              <a:rPr lang="en-US" b="0" dirty="0">
                <a:effectLst/>
              </a:rPr>
              <a:t>WORK IN PROGRESS</a:t>
            </a:r>
            <a:br>
              <a:rPr lang="en-US" b="0" dirty="0">
                <a:effectLst/>
              </a:rPr>
            </a:br>
            <a:r>
              <a:rPr lang="en-US" b="0" dirty="0">
                <a:effectLst/>
              </a:rPr>
              <a:t>WORK IN PROGRESS</a:t>
            </a:r>
            <a:endParaRPr lang="en-US" dirty="0"/>
          </a:p>
        </p:txBody>
      </p:sp>
      <p:pic>
        <p:nvPicPr>
          <p:cNvPr id="14" name="Google Shape;314;p31" title="varying cuts 0V new (1).gif">
            <a:extLst>
              <a:ext uri="{FF2B5EF4-FFF2-40B4-BE49-F238E27FC236}">
                <a16:creationId xmlns:a16="http://schemas.microsoft.com/office/drawing/2014/main" id="{9CFFA290-1A4C-5CA8-DA0B-86B2B08E7BEE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28388" y="5544571"/>
            <a:ext cx="3487950" cy="37496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315;p31" title="varying cuts vs r 0V new.gif">
            <a:extLst>
              <a:ext uri="{FF2B5EF4-FFF2-40B4-BE49-F238E27FC236}">
                <a16:creationId xmlns:a16="http://schemas.microsoft.com/office/drawing/2014/main" id="{549D7B29-042D-49DB-A926-924A4486C9D9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040980" y="5633904"/>
            <a:ext cx="3686451" cy="3605332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317;p31">
            <a:extLst>
              <a:ext uri="{FF2B5EF4-FFF2-40B4-BE49-F238E27FC236}">
                <a16:creationId xmlns:a16="http://schemas.microsoft.com/office/drawing/2014/main" id="{AC71B2A2-165B-665C-0AC8-E4E7669ED2A1}"/>
              </a:ext>
            </a:extLst>
          </p:cNvPr>
          <p:cNvSpPr/>
          <p:nvPr/>
        </p:nvSpPr>
        <p:spPr>
          <a:xfrm rot="-723258">
            <a:off x="1324252" y="8511901"/>
            <a:ext cx="3037891" cy="211570"/>
          </a:xfrm>
          <a:prstGeom prst="rect">
            <a:avLst/>
          </a:prstGeom>
        </p:spPr>
        <p:txBody>
          <a:bodyPr numCol="1">
            <a:prstTxWarp prst="textPlain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algn="ctr"/>
            <a:r>
              <a:rPr b="0" i="0" dirty="0">
                <a:ln w="18425" cap="flat" cmpd="sng">
                  <a:solidFill>
                    <a:srgbClr val="CCCCCC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CCCCCC"/>
                </a:solidFill>
                <a:latin typeface="Arial"/>
              </a:rPr>
              <a:t>WORK IN PROGRESS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6"/>
          <p:cNvSpPr txBox="1"/>
          <p:nvPr/>
        </p:nvSpPr>
        <p:spPr>
          <a:xfrm>
            <a:off x="2827775" y="595425"/>
            <a:ext cx="13553100" cy="11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600">
                <a:solidFill>
                  <a:srgbClr val="FAFF72"/>
                </a:solidFill>
                <a:latin typeface="Nunito"/>
                <a:ea typeface="Nunito"/>
                <a:cs typeface="Nunito"/>
                <a:sym typeface="Nunito"/>
              </a:rPr>
              <a:t>Highlights of HVeV Science</a:t>
            </a:r>
            <a:endParaRPr sz="100">
              <a:solidFill>
                <a:srgbClr val="FAFF7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105" name="Google Shape;105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725567" y="6096000"/>
            <a:ext cx="3178973" cy="21873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034475" y="7780879"/>
            <a:ext cx="6003401" cy="2353146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6"/>
          <p:cNvSpPr txBox="1"/>
          <p:nvPr/>
        </p:nvSpPr>
        <p:spPr>
          <a:xfrm>
            <a:off x="499575" y="2543325"/>
            <a:ext cx="8660400" cy="690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-418084" algn="just" rtl="0">
              <a:lnSpc>
                <a:spcPct val="100000"/>
              </a:lnSpc>
              <a:spcBef>
                <a:spcPts val="6000"/>
              </a:spcBef>
              <a:spcAft>
                <a:spcPts val="0"/>
              </a:spcAft>
              <a:buClr>
                <a:srgbClr val="C1FF72"/>
              </a:buClr>
              <a:buSzPts val="2984"/>
              <a:buFont typeface="Nunito"/>
              <a:buChar char="●"/>
            </a:pPr>
            <a:r>
              <a:rPr lang="en-US" sz="2984">
                <a:solidFill>
                  <a:srgbClr val="C1FF72"/>
                </a:solidFill>
                <a:latin typeface="Nunito"/>
                <a:ea typeface="Nunito"/>
                <a:cs typeface="Nunito"/>
                <a:sym typeface="Nunito"/>
              </a:rPr>
              <a:t>Direct detection of hidden sector dark matter candidates requires pushing the boundaries of energy resolution</a:t>
            </a:r>
            <a:endParaRPr sz="2984">
              <a:solidFill>
                <a:srgbClr val="C1FF72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457200" marR="0" lvl="0" indent="-418084" algn="just" rtl="0">
              <a:lnSpc>
                <a:spcPct val="100000"/>
              </a:lnSpc>
              <a:spcBef>
                <a:spcPts val="6000"/>
              </a:spcBef>
              <a:spcAft>
                <a:spcPts val="0"/>
              </a:spcAft>
              <a:buClr>
                <a:srgbClr val="C1FF72"/>
              </a:buClr>
              <a:buSzPts val="2984"/>
              <a:buFont typeface="Nunito"/>
              <a:buChar char="●"/>
            </a:pPr>
            <a:r>
              <a:rPr lang="en-US" sz="2984">
                <a:solidFill>
                  <a:srgbClr val="C1FF72"/>
                </a:solidFill>
                <a:latin typeface="Nunito"/>
                <a:ea typeface="Nunito"/>
                <a:cs typeface="Nunito"/>
                <a:sym typeface="Nunito"/>
              </a:rPr>
              <a:t>HVeV-R4 has set competitive limits in the subGeV mass range</a:t>
            </a:r>
            <a:endParaRPr sz="2984">
              <a:solidFill>
                <a:srgbClr val="C1FF72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457200" marR="0" lvl="0" indent="-418084" algn="just" rtl="0">
              <a:lnSpc>
                <a:spcPct val="100000"/>
              </a:lnSpc>
              <a:spcBef>
                <a:spcPts val="6000"/>
              </a:spcBef>
              <a:spcAft>
                <a:spcPts val="0"/>
              </a:spcAft>
              <a:buClr>
                <a:srgbClr val="C1FF72"/>
              </a:buClr>
              <a:buSzPts val="2984"/>
              <a:buFont typeface="Nunito"/>
              <a:buChar char="●"/>
            </a:pPr>
            <a:r>
              <a:rPr lang="en-US" sz="2984">
                <a:solidFill>
                  <a:srgbClr val="C1FF72"/>
                </a:solidFill>
                <a:latin typeface="Nunito"/>
                <a:ea typeface="Nunito"/>
                <a:cs typeface="Nunito"/>
                <a:sym typeface="Nunito"/>
              </a:rPr>
              <a:t>Small scale R&amp;D versions of these detectors allow rapid prototyping and pave the way for higher sensitivity searches</a:t>
            </a:r>
            <a:endParaRPr sz="2984">
              <a:solidFill>
                <a:srgbClr val="C1FF72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457200" marR="0" lvl="0" indent="-418084" algn="just" rtl="0">
              <a:lnSpc>
                <a:spcPct val="100000"/>
              </a:lnSpc>
              <a:spcBef>
                <a:spcPts val="6000"/>
              </a:spcBef>
              <a:spcAft>
                <a:spcPts val="6000"/>
              </a:spcAft>
              <a:buClr>
                <a:srgbClr val="C1FF72"/>
              </a:buClr>
              <a:buSzPts val="2984"/>
              <a:buFont typeface="Nunito"/>
              <a:buChar char="●"/>
            </a:pPr>
            <a:r>
              <a:rPr lang="en-US" sz="2984">
                <a:solidFill>
                  <a:srgbClr val="C1FF72"/>
                </a:solidFill>
                <a:latin typeface="Nunito"/>
                <a:ea typeface="Nunito"/>
                <a:cs typeface="Nunito"/>
                <a:sym typeface="Nunito"/>
              </a:rPr>
              <a:t>We have Run 5 results! See Kyle Kennards talk tomorrow at 16:00 for first unveiling</a:t>
            </a:r>
            <a:endParaRPr sz="2984">
              <a:solidFill>
                <a:srgbClr val="C1FF7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108" name="Google Shape;108;p16"/>
          <p:cNvPicPr preferRelativeResize="0"/>
          <p:nvPr/>
        </p:nvPicPr>
        <p:blipFill rotWithShape="1">
          <a:blip r:embed="rId5">
            <a:alphaModFix/>
          </a:blip>
          <a:srcRect r="30719"/>
          <a:stretch/>
        </p:blipFill>
        <p:spPr>
          <a:xfrm>
            <a:off x="12080450" y="1926650"/>
            <a:ext cx="6128900" cy="4169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6"/>
          <p:cNvPicPr preferRelativeResize="0"/>
          <p:nvPr/>
        </p:nvPicPr>
        <p:blipFill rotWithShape="1">
          <a:blip r:embed="rId5">
            <a:alphaModFix/>
          </a:blip>
          <a:srcRect l="67588"/>
          <a:stretch/>
        </p:blipFill>
        <p:spPr>
          <a:xfrm>
            <a:off x="9847450" y="2079050"/>
            <a:ext cx="2415625" cy="3512400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16"/>
          <p:cNvSpPr txBox="1"/>
          <p:nvPr/>
        </p:nvSpPr>
        <p:spPr>
          <a:xfrm>
            <a:off x="14842550" y="2405363"/>
            <a:ext cx="5932200" cy="228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72FFC1"/>
                </a:solidFill>
                <a:latin typeface="Calibri"/>
                <a:ea typeface="Calibri"/>
                <a:cs typeface="Calibri"/>
                <a:sym typeface="Calibri"/>
              </a:rPr>
              <a:t>Preliminary</a:t>
            </a:r>
            <a:endParaRPr sz="3000">
              <a:solidFill>
                <a:srgbClr val="72FFC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3" name="Google Shape;353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43425" y="4625502"/>
            <a:ext cx="5572619" cy="4675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354" name="Google Shape;354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3872" y="4608427"/>
            <a:ext cx="5697947" cy="4772610"/>
          </a:xfrm>
          <a:prstGeom prst="rect">
            <a:avLst/>
          </a:prstGeom>
          <a:noFill/>
          <a:ln>
            <a:noFill/>
          </a:ln>
        </p:spPr>
      </p:pic>
      <p:sp>
        <p:nvSpPr>
          <p:cNvPr id="355" name="Google Shape;355;p34"/>
          <p:cNvSpPr txBox="1">
            <a:spLocks noGrp="1"/>
          </p:cNvSpPr>
          <p:nvPr>
            <p:ph type="title"/>
          </p:nvPr>
        </p:nvSpPr>
        <p:spPr>
          <a:xfrm>
            <a:off x="2089235" y="-12"/>
            <a:ext cx="34015200" cy="2964600"/>
          </a:xfrm>
          <a:prstGeom prst="rect">
            <a:avLst/>
          </a:prstGeom>
        </p:spPr>
        <p:txBody>
          <a:bodyPr spcFirstLastPara="1" wrap="square" lIns="0" tIns="88350" rIns="0" bIns="88350" anchor="ctr" anchorCtr="0">
            <a:normAutofit/>
          </a:bodyPr>
          <a:lstStyle/>
          <a:p>
            <a:pPr marL="0" lvl="0" indent="0" algn="l" rtl="0">
              <a:lnSpc>
                <a:spcPct val="122222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FAFF7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G4CMP Simulations</a:t>
            </a:r>
            <a:endParaRPr>
              <a:solidFill>
                <a:srgbClr val="FAFF72"/>
              </a:solidFill>
            </a:endParaRPr>
          </a:p>
        </p:txBody>
      </p:sp>
      <p:sp>
        <p:nvSpPr>
          <p:cNvPr id="356" name="Google Shape;356;p34"/>
          <p:cNvSpPr txBox="1">
            <a:spLocks noGrp="1"/>
          </p:cNvSpPr>
          <p:nvPr>
            <p:ph type="sldNum" idx="12"/>
          </p:nvPr>
        </p:nvSpPr>
        <p:spPr>
          <a:xfrm>
            <a:off x="27066240" y="17162147"/>
            <a:ext cx="8229600" cy="985500"/>
          </a:xfrm>
          <a:prstGeom prst="rect">
            <a:avLst/>
          </a:prstGeom>
        </p:spPr>
        <p:txBody>
          <a:bodyPr spcFirstLastPara="1" wrap="square" lIns="176750" tIns="88350" rIns="176750" bIns="8835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20</a:t>
            </a:fld>
            <a:endParaRPr/>
          </a:p>
        </p:txBody>
      </p:sp>
      <p:sp>
        <p:nvSpPr>
          <p:cNvPr id="357" name="Google Shape;357;p34"/>
          <p:cNvSpPr txBox="1">
            <a:spLocks noGrp="1"/>
          </p:cNvSpPr>
          <p:nvPr>
            <p:ph type="body" idx="1"/>
          </p:nvPr>
        </p:nvSpPr>
        <p:spPr>
          <a:xfrm>
            <a:off x="335725" y="2008793"/>
            <a:ext cx="12331200" cy="3134700"/>
          </a:xfrm>
          <a:prstGeom prst="rect">
            <a:avLst/>
          </a:prstGeom>
        </p:spPr>
        <p:txBody>
          <a:bodyPr spcFirstLastPara="1" wrap="square" lIns="0" tIns="88350" rIns="0" bIns="88350" anchor="t" anchorCtr="0">
            <a:normAutofit/>
          </a:bodyPr>
          <a:lstStyle/>
          <a:p>
            <a:pPr marL="889000" lvl="0" indent="-635000" algn="l" rtl="0">
              <a:spcBef>
                <a:spcPts val="1400"/>
              </a:spcBef>
              <a:spcAft>
                <a:spcPts val="0"/>
              </a:spcAft>
              <a:buClr>
                <a:srgbClr val="C1FF72"/>
              </a:buClr>
              <a:buSzPts val="3000"/>
              <a:buFont typeface="Nunito"/>
              <a:buChar char="•"/>
            </a:pPr>
            <a:r>
              <a:rPr lang="en-US" sz="3000">
                <a:solidFill>
                  <a:srgbClr val="C1FF72"/>
                </a:solidFill>
                <a:latin typeface="Nunito"/>
                <a:ea typeface="Nunito"/>
                <a:cs typeface="Nunito"/>
                <a:sym typeface="Nunito"/>
              </a:rPr>
              <a:t>Single 2.0 eV photon per event</a:t>
            </a:r>
            <a:endParaRPr sz="3000">
              <a:solidFill>
                <a:srgbClr val="C1FF72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889000" lvl="0" indent="-635000" algn="l" rtl="0">
              <a:spcBef>
                <a:spcPts val="0"/>
              </a:spcBef>
              <a:spcAft>
                <a:spcPts val="0"/>
              </a:spcAft>
              <a:buClr>
                <a:srgbClr val="C1FF72"/>
              </a:buClr>
              <a:buSzPts val="3000"/>
              <a:buFont typeface="Nunito"/>
              <a:buChar char="•"/>
            </a:pPr>
            <a:r>
              <a:rPr lang="en-US" sz="3000">
                <a:solidFill>
                  <a:srgbClr val="C1FF72"/>
                </a:solidFill>
                <a:latin typeface="Nunito"/>
                <a:ea typeface="Nunito"/>
                <a:cs typeface="Nunito"/>
                <a:sym typeface="Nunito"/>
              </a:rPr>
              <a:t>Lumped outer and inner channel geometry</a:t>
            </a:r>
            <a:endParaRPr sz="3000">
              <a:solidFill>
                <a:srgbClr val="C1FF72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889000" lvl="0" indent="-635000" algn="l" rtl="0">
              <a:spcBef>
                <a:spcPts val="0"/>
              </a:spcBef>
              <a:spcAft>
                <a:spcPts val="0"/>
              </a:spcAft>
              <a:buClr>
                <a:srgbClr val="C1FF72"/>
              </a:buClr>
              <a:buSzPts val="3000"/>
              <a:buFont typeface="Nunito"/>
              <a:buChar char="•"/>
            </a:pPr>
            <a:r>
              <a:rPr lang="en-US" sz="3000">
                <a:solidFill>
                  <a:srgbClr val="C1FF72"/>
                </a:solidFill>
                <a:latin typeface="Nunito"/>
                <a:ea typeface="Nunito"/>
                <a:cs typeface="Nunito"/>
                <a:sym typeface="Nunito"/>
              </a:rPr>
              <a:t>4 x 10 x 10 mm Si crystal (1,0,0)</a:t>
            </a:r>
            <a:endParaRPr sz="3000">
              <a:solidFill>
                <a:srgbClr val="C1FF72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889000" lvl="0" indent="-635000" algn="l" rtl="0">
              <a:spcBef>
                <a:spcPts val="0"/>
              </a:spcBef>
              <a:spcAft>
                <a:spcPts val="0"/>
              </a:spcAft>
              <a:buClr>
                <a:srgbClr val="C1FF72"/>
              </a:buClr>
              <a:buSzPts val="3000"/>
              <a:buFont typeface="Nunito"/>
              <a:buChar char="•"/>
            </a:pPr>
            <a:r>
              <a:rPr lang="en-US" sz="3000">
                <a:solidFill>
                  <a:srgbClr val="C1FF72"/>
                </a:solidFill>
                <a:latin typeface="Nunito"/>
                <a:ea typeface="Nunito"/>
                <a:cs typeface="Nunito"/>
                <a:sym typeface="Nunito"/>
              </a:rPr>
              <a:t>R=1 (0.1% loss) at side walls, Pabs=1 at channels</a:t>
            </a:r>
            <a:endParaRPr sz="3000">
              <a:solidFill>
                <a:srgbClr val="C1FF72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889000" lvl="0" indent="-635000" algn="l" rtl="0">
              <a:spcBef>
                <a:spcPts val="0"/>
              </a:spcBef>
              <a:spcAft>
                <a:spcPts val="0"/>
              </a:spcAft>
              <a:buClr>
                <a:srgbClr val="C1FF72"/>
              </a:buClr>
              <a:buSzPts val="3000"/>
              <a:buFont typeface="Nunito"/>
              <a:buChar char="•"/>
            </a:pPr>
            <a:r>
              <a:rPr lang="en-US" sz="3000">
                <a:solidFill>
                  <a:srgbClr val="C1FF72"/>
                </a:solidFill>
                <a:latin typeface="Nunito"/>
                <a:ea typeface="Nunito"/>
                <a:cs typeface="Nunito"/>
                <a:sym typeface="Nunito"/>
              </a:rPr>
              <a:t>Phonon can reflect 1000 times before being killed</a:t>
            </a:r>
            <a:endParaRPr sz="3000">
              <a:solidFill>
                <a:srgbClr val="C1FF72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lvl="0" indent="0" algn="l" rtl="0">
              <a:spcBef>
                <a:spcPts val="1400"/>
              </a:spcBef>
              <a:spcAft>
                <a:spcPts val="0"/>
              </a:spcAft>
              <a:buNone/>
            </a:pPr>
            <a:endParaRPr sz="300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58" name="Google Shape;358;p34"/>
          <p:cNvSpPr txBox="1"/>
          <p:nvPr/>
        </p:nvSpPr>
        <p:spPr>
          <a:xfrm>
            <a:off x="14440700" y="408465"/>
            <a:ext cx="3482400" cy="64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6750" tIns="176750" rIns="176750" bIns="17675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>
                <a:solidFill>
                  <a:srgbClr val="C1FF72"/>
                </a:solidFill>
                <a:latin typeface="Nunito"/>
                <a:ea typeface="Nunito"/>
                <a:cs typeface="Nunito"/>
                <a:sym typeface="Nunito"/>
              </a:rPr>
              <a:t>Credit: C. Stone-Whitehead</a:t>
            </a:r>
            <a:endParaRPr sz="1900">
              <a:solidFill>
                <a:srgbClr val="C1FF7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359" name="Google Shape;359;p3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758750" y="1018125"/>
            <a:ext cx="2561669" cy="2561669"/>
          </a:xfrm>
          <a:prstGeom prst="rect">
            <a:avLst/>
          </a:prstGeom>
          <a:noFill/>
          <a:ln>
            <a:noFill/>
          </a:ln>
        </p:spPr>
      </p:pic>
      <p:sp>
        <p:nvSpPr>
          <p:cNvPr id="360" name="Google Shape;360;p34"/>
          <p:cNvSpPr/>
          <p:nvPr/>
        </p:nvSpPr>
        <p:spPr>
          <a:xfrm rot="-723258">
            <a:off x="2382984" y="8282216"/>
            <a:ext cx="3037891" cy="21157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18425" cap="flat" cmpd="sng">
                  <a:solidFill>
                    <a:srgbClr val="CCCCCC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CCCCCC"/>
                </a:solidFill>
                <a:latin typeface="Arial"/>
              </a:rPr>
              <a:t>WORK IN PROGRESS</a:t>
            </a:r>
          </a:p>
        </p:txBody>
      </p:sp>
      <p:sp>
        <p:nvSpPr>
          <p:cNvPr id="361" name="Google Shape;361;p34"/>
          <p:cNvSpPr/>
          <p:nvPr/>
        </p:nvSpPr>
        <p:spPr>
          <a:xfrm rot="-723258">
            <a:off x="9203221" y="7977094"/>
            <a:ext cx="3037891" cy="21157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18425" cap="flat" cmpd="sng">
                  <a:solidFill>
                    <a:srgbClr val="CCCCCC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CCCCCC"/>
                </a:solidFill>
                <a:latin typeface="Arial"/>
              </a:rPr>
              <a:t>WORK IN PROGRESS</a:t>
            </a:r>
          </a:p>
        </p:txBody>
      </p:sp>
      <p:sp>
        <p:nvSpPr>
          <p:cNvPr id="362" name="Google Shape;362;p34"/>
          <p:cNvSpPr/>
          <p:nvPr/>
        </p:nvSpPr>
        <p:spPr>
          <a:xfrm>
            <a:off x="13683750" y="5283000"/>
            <a:ext cx="4114800" cy="1140900"/>
          </a:xfrm>
          <a:prstGeom prst="rect">
            <a:avLst/>
          </a:prstGeom>
          <a:solidFill>
            <a:srgbClr val="CFE2F3"/>
          </a:solidFill>
          <a:ln w="184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76750" tIns="176750" rIns="176750" bIns="1767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3" name="Google Shape;363;p34"/>
          <p:cNvSpPr/>
          <p:nvPr/>
        </p:nvSpPr>
        <p:spPr>
          <a:xfrm>
            <a:off x="13683750" y="7243245"/>
            <a:ext cx="4114800" cy="1140900"/>
          </a:xfrm>
          <a:prstGeom prst="rect">
            <a:avLst/>
          </a:prstGeom>
          <a:solidFill>
            <a:srgbClr val="CFE2F3"/>
          </a:solidFill>
          <a:ln w="184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76750" tIns="176750" rIns="176750" bIns="1767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4" name="Google Shape;364;p34"/>
          <p:cNvSpPr/>
          <p:nvPr/>
        </p:nvSpPr>
        <p:spPr>
          <a:xfrm>
            <a:off x="15260454" y="5801453"/>
            <a:ext cx="1393200" cy="1233300"/>
          </a:xfrm>
          <a:prstGeom prst="ellipse">
            <a:avLst/>
          </a:prstGeom>
          <a:solidFill>
            <a:srgbClr val="D9EAD3"/>
          </a:solidFill>
          <a:ln w="13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9975" tIns="129975" rIns="129975" bIns="1299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5" name="Google Shape;365;p34"/>
          <p:cNvSpPr/>
          <p:nvPr/>
        </p:nvSpPr>
        <p:spPr>
          <a:xfrm>
            <a:off x="15492642" y="6006989"/>
            <a:ext cx="916800" cy="839100"/>
          </a:xfrm>
          <a:prstGeom prst="ellipse">
            <a:avLst/>
          </a:prstGeom>
          <a:solidFill>
            <a:srgbClr val="B6D7A8"/>
          </a:solidFill>
          <a:ln w="13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9975" tIns="129975" rIns="129975" bIns="1299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6" name="Google Shape;366;p34"/>
          <p:cNvSpPr/>
          <p:nvPr/>
        </p:nvSpPr>
        <p:spPr>
          <a:xfrm>
            <a:off x="15680300" y="6174583"/>
            <a:ext cx="541800" cy="487200"/>
          </a:xfrm>
          <a:prstGeom prst="ellipse">
            <a:avLst/>
          </a:prstGeom>
          <a:solidFill>
            <a:srgbClr val="93C47D"/>
          </a:solidFill>
          <a:ln w="13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9975" tIns="129975" rIns="129975" bIns="1299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7" name="Google Shape;367;p34"/>
          <p:cNvSpPr/>
          <p:nvPr/>
        </p:nvSpPr>
        <p:spPr>
          <a:xfrm>
            <a:off x="15838997" y="6323071"/>
            <a:ext cx="224400" cy="190200"/>
          </a:xfrm>
          <a:prstGeom prst="ellipse">
            <a:avLst/>
          </a:prstGeom>
          <a:solidFill>
            <a:srgbClr val="6AA84F"/>
          </a:solidFill>
          <a:ln w="13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9975" tIns="129975" rIns="129975" bIns="1299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68" name="Google Shape;368;p34"/>
          <p:cNvCxnSpPr/>
          <p:nvPr/>
        </p:nvCxnSpPr>
        <p:spPr>
          <a:xfrm>
            <a:off x="15247500" y="6422985"/>
            <a:ext cx="1471200" cy="2100"/>
          </a:xfrm>
          <a:prstGeom prst="straightConnector1">
            <a:avLst/>
          </a:prstGeom>
          <a:noFill/>
          <a:ln w="184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69" name="Google Shape;369;p34"/>
          <p:cNvSpPr/>
          <p:nvPr/>
        </p:nvSpPr>
        <p:spPr>
          <a:xfrm>
            <a:off x="15082500" y="6448725"/>
            <a:ext cx="1732800" cy="706800"/>
          </a:xfrm>
          <a:prstGeom prst="rect">
            <a:avLst/>
          </a:prstGeom>
          <a:solidFill>
            <a:schemeClr val="lt1"/>
          </a:solidFill>
          <a:ln w="184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76750" tIns="176750" rIns="176750" bIns="1767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0" name="Google Shape;370;p34"/>
          <p:cNvSpPr/>
          <p:nvPr/>
        </p:nvSpPr>
        <p:spPr>
          <a:xfrm>
            <a:off x="15166800" y="7878465"/>
            <a:ext cx="1393200" cy="1140900"/>
          </a:xfrm>
          <a:prstGeom prst="ellipse">
            <a:avLst/>
          </a:prstGeom>
          <a:solidFill>
            <a:srgbClr val="D9EAD3"/>
          </a:solidFill>
          <a:ln w="13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9975" tIns="129975" rIns="129975" bIns="1299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1" name="Google Shape;371;p34"/>
          <p:cNvSpPr/>
          <p:nvPr/>
        </p:nvSpPr>
        <p:spPr>
          <a:xfrm>
            <a:off x="15388500" y="7545059"/>
            <a:ext cx="916800" cy="785100"/>
          </a:xfrm>
          <a:prstGeom prst="ellipse">
            <a:avLst/>
          </a:prstGeom>
          <a:solidFill>
            <a:srgbClr val="B6D7A8"/>
          </a:solidFill>
          <a:ln w="13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9975" tIns="129975" rIns="129975" bIns="1299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2" name="Google Shape;372;p34"/>
          <p:cNvSpPr/>
          <p:nvPr/>
        </p:nvSpPr>
        <p:spPr>
          <a:xfrm>
            <a:off x="15576000" y="7413930"/>
            <a:ext cx="541800" cy="487200"/>
          </a:xfrm>
          <a:prstGeom prst="ellipse">
            <a:avLst/>
          </a:prstGeom>
          <a:solidFill>
            <a:srgbClr val="93C47D"/>
          </a:solidFill>
          <a:ln w="13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9975" tIns="129975" rIns="129975" bIns="1299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3" name="Google Shape;373;p34"/>
          <p:cNvSpPr/>
          <p:nvPr/>
        </p:nvSpPr>
        <p:spPr>
          <a:xfrm>
            <a:off x="15734697" y="7315434"/>
            <a:ext cx="224400" cy="190200"/>
          </a:xfrm>
          <a:prstGeom prst="ellipse">
            <a:avLst/>
          </a:prstGeom>
          <a:solidFill>
            <a:srgbClr val="6AA84F"/>
          </a:solidFill>
          <a:ln w="13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9975" tIns="129975" rIns="129975" bIns="1299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74" name="Google Shape;374;p34"/>
          <p:cNvCxnSpPr/>
          <p:nvPr/>
        </p:nvCxnSpPr>
        <p:spPr>
          <a:xfrm rot="10800000" flipH="1">
            <a:off x="15148592" y="8386349"/>
            <a:ext cx="1492200" cy="3300"/>
          </a:xfrm>
          <a:prstGeom prst="straightConnector1">
            <a:avLst/>
          </a:prstGeom>
          <a:noFill/>
          <a:ln w="184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75" name="Google Shape;375;p34"/>
          <p:cNvSpPr/>
          <p:nvPr/>
        </p:nvSpPr>
        <p:spPr>
          <a:xfrm>
            <a:off x="15082500" y="8407530"/>
            <a:ext cx="1732800" cy="609600"/>
          </a:xfrm>
          <a:prstGeom prst="rect">
            <a:avLst/>
          </a:prstGeom>
          <a:solidFill>
            <a:schemeClr val="lt1"/>
          </a:solidFill>
          <a:ln w="184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76750" tIns="176750" rIns="176750" bIns="1767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6" name="Google Shape;376;p34"/>
          <p:cNvSpPr txBox="1"/>
          <p:nvPr/>
        </p:nvSpPr>
        <p:spPr>
          <a:xfrm>
            <a:off x="13784250" y="5429745"/>
            <a:ext cx="4189800" cy="10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6750" tIns="176750" rIns="176750" bIns="17675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0V</a:t>
            </a:r>
            <a:endParaRPr sz="44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7" name="Google Shape;377;p34"/>
          <p:cNvSpPr txBox="1"/>
          <p:nvPr/>
        </p:nvSpPr>
        <p:spPr>
          <a:xfrm>
            <a:off x="13784250" y="7286085"/>
            <a:ext cx="4189800" cy="10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6750" tIns="176750" rIns="176750" bIns="17675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HV</a:t>
            </a:r>
            <a:endParaRPr sz="44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35"/>
          <p:cNvSpPr txBox="1"/>
          <p:nvPr/>
        </p:nvSpPr>
        <p:spPr>
          <a:xfrm>
            <a:off x="2827775" y="595425"/>
            <a:ext cx="13553100" cy="16373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600" dirty="0">
                <a:solidFill>
                  <a:srgbClr val="FAFF72"/>
                </a:solidFill>
                <a:latin typeface="Nunito"/>
                <a:ea typeface="Nunito"/>
                <a:cs typeface="Nunito"/>
                <a:sym typeface="Nunito"/>
              </a:rPr>
              <a:t>Carbon Based Substrates</a:t>
            </a:r>
            <a:endParaRPr sz="100" dirty="0">
              <a:solidFill>
                <a:srgbClr val="FAFF7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83" name="Google Shape;383;p35"/>
          <p:cNvSpPr txBox="1"/>
          <p:nvPr/>
        </p:nvSpPr>
        <p:spPr>
          <a:xfrm>
            <a:off x="501425" y="2390925"/>
            <a:ext cx="10468800" cy="82572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-430784" algn="just" rtl="0">
              <a:lnSpc>
                <a:spcPct val="100000"/>
              </a:lnSpc>
              <a:spcBef>
                <a:spcPts val="6000"/>
              </a:spcBef>
              <a:spcAft>
                <a:spcPts val="0"/>
              </a:spcAft>
              <a:buClr>
                <a:srgbClr val="C1FF72"/>
              </a:buClr>
              <a:buSzPts val="3184"/>
              <a:buFont typeface="Nunito"/>
              <a:buChar char="●"/>
            </a:pPr>
            <a:r>
              <a:rPr lang="en-US" sz="3184" dirty="0">
                <a:solidFill>
                  <a:srgbClr val="C1FF72"/>
                </a:solidFill>
                <a:latin typeface="Nunito"/>
                <a:ea typeface="Nunito"/>
                <a:cs typeface="Nunito"/>
                <a:sym typeface="Nunito"/>
              </a:rPr>
              <a:t>Light carbon nuclei provide better kinematic match for sub-GeV dark matter candidates</a:t>
            </a:r>
            <a:endParaRPr sz="3184" dirty="0">
              <a:solidFill>
                <a:srgbClr val="C1FF72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457200" marR="0" lvl="0" indent="-430784" algn="just" rtl="0">
              <a:lnSpc>
                <a:spcPct val="100000"/>
              </a:lnSpc>
              <a:spcBef>
                <a:spcPts val="6000"/>
              </a:spcBef>
              <a:spcAft>
                <a:spcPts val="0"/>
              </a:spcAft>
              <a:buClr>
                <a:srgbClr val="A9B7C6"/>
              </a:buClr>
              <a:buSzPts val="3184"/>
              <a:buFont typeface="Nunito"/>
              <a:buChar char="●"/>
            </a:pPr>
            <a:r>
              <a:rPr lang="en-US" sz="3184" dirty="0">
                <a:solidFill>
                  <a:srgbClr val="C1FF72"/>
                </a:solidFill>
                <a:latin typeface="Nunito"/>
                <a:ea typeface="Nunito"/>
                <a:cs typeface="Nunito"/>
                <a:sym typeface="Nunito"/>
              </a:rPr>
              <a:t>Polar structure and different polytypes of </a:t>
            </a:r>
            <a:r>
              <a:rPr lang="en-US" sz="3184" dirty="0" err="1">
                <a:solidFill>
                  <a:srgbClr val="C1FF72"/>
                </a:solidFill>
                <a:latin typeface="Nunito"/>
                <a:ea typeface="Nunito"/>
                <a:cs typeface="Nunito"/>
                <a:sym typeface="Nunito"/>
              </a:rPr>
              <a:t>SiC</a:t>
            </a:r>
            <a:r>
              <a:rPr lang="en-US" sz="3184" dirty="0">
                <a:solidFill>
                  <a:srgbClr val="C1FF72"/>
                </a:solidFill>
                <a:latin typeface="Nunito"/>
                <a:ea typeface="Nunito"/>
                <a:cs typeface="Nunito"/>
                <a:sym typeface="Nunito"/>
              </a:rPr>
              <a:t> could enable directional searches</a:t>
            </a:r>
            <a:r>
              <a:rPr lang="en-US" sz="2984" i="1" dirty="0">
                <a:solidFill>
                  <a:srgbClr val="C1FF72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en-US" sz="2984" i="1" dirty="0">
                <a:solidFill>
                  <a:srgbClr val="72FFC1"/>
                </a:solidFill>
                <a:latin typeface="Nunito"/>
                <a:ea typeface="Nunito"/>
                <a:cs typeface="Nunito"/>
                <a:sym typeface="Nunito"/>
              </a:rPr>
              <a:t>arxiv:1807.10291</a:t>
            </a:r>
            <a:endParaRPr sz="2984" i="1" dirty="0">
              <a:solidFill>
                <a:srgbClr val="72FFC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457200" marR="0" lvl="0" indent="-430784" algn="just" rtl="0">
              <a:lnSpc>
                <a:spcPct val="100000"/>
              </a:lnSpc>
              <a:spcBef>
                <a:spcPts val="6000"/>
              </a:spcBef>
              <a:spcAft>
                <a:spcPts val="0"/>
              </a:spcAft>
              <a:buClr>
                <a:srgbClr val="C1FF72"/>
              </a:buClr>
              <a:buSzPts val="3184"/>
              <a:buFont typeface="Nunito"/>
              <a:buChar char="●"/>
            </a:pPr>
            <a:r>
              <a:rPr lang="en-US" sz="3184" dirty="0">
                <a:solidFill>
                  <a:srgbClr val="C1FF72"/>
                </a:solidFill>
                <a:latin typeface="Nunito"/>
                <a:ea typeface="Nunito"/>
                <a:cs typeface="Nunito"/>
                <a:sym typeface="Nunito"/>
              </a:rPr>
              <a:t>High energy long-lived phonon modes shown in diamond promise excellent phonon collection efficiency and increased sensitivity</a:t>
            </a:r>
            <a:endParaRPr sz="3184" dirty="0">
              <a:solidFill>
                <a:srgbClr val="C1FF72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457200" marR="0" lvl="0" indent="-430784" algn="just" rtl="0">
              <a:lnSpc>
                <a:spcPct val="100000"/>
              </a:lnSpc>
              <a:spcBef>
                <a:spcPts val="6000"/>
              </a:spcBef>
              <a:spcAft>
                <a:spcPts val="6000"/>
              </a:spcAft>
              <a:buClr>
                <a:srgbClr val="C1FF72"/>
              </a:buClr>
              <a:buSzPts val="3184"/>
              <a:buFont typeface="Nunito"/>
              <a:buChar char="●"/>
            </a:pPr>
            <a:r>
              <a:rPr lang="en-US" sz="3184" dirty="0">
                <a:solidFill>
                  <a:srgbClr val="C1FF72"/>
                </a:solidFill>
                <a:latin typeface="Nunito"/>
                <a:ea typeface="Nunito"/>
                <a:cs typeface="Nunito"/>
                <a:sym typeface="Nunito"/>
              </a:rPr>
              <a:t>High band gap allows for higher voltage bias with minimal leakage current</a:t>
            </a:r>
            <a:endParaRPr sz="3184" dirty="0">
              <a:solidFill>
                <a:srgbClr val="C1FF7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384" name="Google Shape;384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503625" y="6705012"/>
            <a:ext cx="7012977" cy="1828579"/>
          </a:xfrm>
          <a:prstGeom prst="rect">
            <a:avLst/>
          </a:prstGeom>
          <a:noFill/>
          <a:ln>
            <a:noFill/>
          </a:ln>
        </p:spPr>
      </p:pic>
      <p:sp>
        <p:nvSpPr>
          <p:cNvPr id="385" name="Google Shape;385;p35"/>
          <p:cNvSpPr txBox="1"/>
          <p:nvPr/>
        </p:nvSpPr>
        <p:spPr>
          <a:xfrm>
            <a:off x="12662913" y="8695125"/>
            <a:ext cx="4999200" cy="55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0" algn="just" rtl="0">
              <a:lnSpc>
                <a:spcPct val="100000"/>
              </a:lnSpc>
              <a:spcBef>
                <a:spcPts val="6000"/>
              </a:spcBef>
              <a:spcAft>
                <a:spcPts val="6000"/>
              </a:spcAft>
              <a:buNone/>
            </a:pPr>
            <a:r>
              <a:rPr lang="en-US" sz="3584" i="1">
                <a:solidFill>
                  <a:srgbClr val="72FFC1"/>
                </a:solidFill>
                <a:latin typeface="Nunito"/>
                <a:ea typeface="Nunito"/>
                <a:cs typeface="Nunito"/>
                <a:sym typeface="Nunito"/>
              </a:rPr>
              <a:t>arxiv:2409.19238</a:t>
            </a:r>
            <a:endParaRPr sz="3584" i="1">
              <a:solidFill>
                <a:srgbClr val="72FFC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386" name="Google Shape;386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012250" y="1969166"/>
            <a:ext cx="7282089" cy="4160175"/>
          </a:xfrm>
          <a:prstGeom prst="rect">
            <a:avLst/>
          </a:prstGeom>
          <a:noFill/>
          <a:ln>
            <a:noFill/>
          </a:ln>
        </p:spPr>
      </p:pic>
      <p:sp>
        <p:nvSpPr>
          <p:cNvPr id="387" name="Google Shape;387;p35"/>
          <p:cNvSpPr txBox="1"/>
          <p:nvPr/>
        </p:nvSpPr>
        <p:spPr>
          <a:xfrm>
            <a:off x="14177150" y="5959525"/>
            <a:ext cx="3749400" cy="45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rgbClr val="A9B7C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Time (ms)</a:t>
            </a:r>
            <a:endParaRPr sz="2500">
              <a:solidFill>
                <a:srgbClr val="A9B7C6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36"/>
          <p:cNvSpPr txBox="1"/>
          <p:nvPr/>
        </p:nvSpPr>
        <p:spPr>
          <a:xfrm>
            <a:off x="2827775" y="595425"/>
            <a:ext cx="13553100" cy="11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600">
                <a:solidFill>
                  <a:srgbClr val="FAFF72"/>
                </a:solidFill>
                <a:latin typeface="Nunito"/>
                <a:ea typeface="Nunito"/>
                <a:cs typeface="Nunito"/>
                <a:sym typeface="Nunito"/>
              </a:rPr>
              <a:t>TES Performance</a:t>
            </a:r>
            <a:endParaRPr sz="100">
              <a:solidFill>
                <a:srgbClr val="FAFF7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93" name="Google Shape;393;p36"/>
          <p:cNvSpPr txBox="1"/>
          <p:nvPr/>
        </p:nvSpPr>
        <p:spPr>
          <a:xfrm>
            <a:off x="941700" y="2619525"/>
            <a:ext cx="13061700" cy="75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914400" marR="0" lvl="0" indent="0" algn="just" rtl="0">
              <a:lnSpc>
                <a:spcPct val="200019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84">
              <a:solidFill>
                <a:srgbClr val="A9B7C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94" name="Google Shape;394;p36"/>
          <p:cNvSpPr txBox="1"/>
          <p:nvPr/>
        </p:nvSpPr>
        <p:spPr>
          <a:xfrm>
            <a:off x="865500" y="2543325"/>
            <a:ext cx="7672200" cy="56819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just" rtl="0">
              <a:spcBef>
                <a:spcPts val="2000"/>
              </a:spcBef>
              <a:spcAft>
                <a:spcPts val="0"/>
              </a:spcAft>
              <a:buNone/>
            </a:pPr>
            <a:endParaRPr sz="4084" dirty="0">
              <a:solidFill>
                <a:srgbClr val="C1FF72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457200" lvl="0" indent="-487934" algn="just" rtl="0">
              <a:spcBef>
                <a:spcPts val="2000"/>
              </a:spcBef>
              <a:spcAft>
                <a:spcPts val="0"/>
              </a:spcAft>
              <a:buClr>
                <a:srgbClr val="C1FF72"/>
              </a:buClr>
              <a:buSzPts val="4084"/>
              <a:buFont typeface="Nunito"/>
              <a:buChar char="●"/>
            </a:pPr>
            <a:r>
              <a:rPr lang="en-US" sz="4084" dirty="0">
                <a:solidFill>
                  <a:srgbClr val="C1FF72"/>
                </a:solidFill>
                <a:latin typeface="Nunito"/>
                <a:ea typeface="Nunito"/>
                <a:cs typeface="Nunito"/>
                <a:sym typeface="Nunito"/>
              </a:rPr>
              <a:t>Decorrelated noise fits well to ideal TES, and indicates ~5eV resolution assuming 30% phonon collection efficiency</a:t>
            </a:r>
          </a:p>
          <a:p>
            <a:pPr marL="457200" lvl="0" indent="0" algn="just" rtl="0">
              <a:spcBef>
                <a:spcPts val="2000"/>
              </a:spcBef>
              <a:spcAft>
                <a:spcPts val="0"/>
              </a:spcAft>
              <a:buNone/>
            </a:pPr>
            <a:endParaRPr sz="4084" dirty="0">
              <a:solidFill>
                <a:srgbClr val="A9B7C6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457200" lvl="0" indent="0" algn="just" rtl="0">
              <a:spcBef>
                <a:spcPts val="2000"/>
              </a:spcBef>
              <a:spcAft>
                <a:spcPts val="2000"/>
              </a:spcAft>
              <a:buNone/>
            </a:pPr>
            <a:endParaRPr sz="4084" dirty="0">
              <a:solidFill>
                <a:srgbClr val="A9B7C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395" name="Google Shape;395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061993" y="2126754"/>
            <a:ext cx="7729822" cy="75648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37"/>
          <p:cNvSpPr txBox="1"/>
          <p:nvPr/>
        </p:nvSpPr>
        <p:spPr>
          <a:xfrm>
            <a:off x="2827775" y="595425"/>
            <a:ext cx="13553100" cy="11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600">
                <a:solidFill>
                  <a:srgbClr val="FAFF72"/>
                </a:solidFill>
                <a:latin typeface="Nunito"/>
                <a:ea typeface="Nunito"/>
                <a:cs typeface="Nunito"/>
                <a:sym typeface="Nunito"/>
              </a:rPr>
              <a:t>Shot Noise Calibration</a:t>
            </a:r>
            <a:endParaRPr sz="100">
              <a:solidFill>
                <a:srgbClr val="FAFF7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01" name="Google Shape;401;p37"/>
          <p:cNvSpPr txBox="1"/>
          <p:nvPr/>
        </p:nvSpPr>
        <p:spPr>
          <a:xfrm>
            <a:off x="865500" y="2543325"/>
            <a:ext cx="8843100" cy="64916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-494284" algn="just" rtl="0">
              <a:lnSpc>
                <a:spcPct val="100000"/>
              </a:lnSpc>
              <a:spcBef>
                <a:spcPts val="6000"/>
              </a:spcBef>
              <a:spcAft>
                <a:spcPts val="0"/>
              </a:spcAft>
              <a:buClr>
                <a:srgbClr val="C1FF72"/>
              </a:buClr>
              <a:buSzPts val="4184"/>
              <a:buFont typeface="Nunito"/>
              <a:buChar char="●"/>
            </a:pPr>
            <a:r>
              <a:rPr lang="en-US" sz="3600" dirty="0">
                <a:solidFill>
                  <a:srgbClr val="C1FF72"/>
                </a:solidFill>
                <a:latin typeface="Nunito"/>
                <a:ea typeface="Nunito"/>
                <a:cs typeface="Nunito"/>
                <a:sym typeface="Nunito"/>
              </a:rPr>
              <a:t>LED was pulsed at different intensities and wavelength</a:t>
            </a:r>
            <a:endParaRPr sz="3600" dirty="0">
              <a:solidFill>
                <a:srgbClr val="C1FF72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457200" marR="0" lvl="0" indent="-494284" algn="just" rtl="0">
              <a:lnSpc>
                <a:spcPct val="100000"/>
              </a:lnSpc>
              <a:spcBef>
                <a:spcPts val="6000"/>
              </a:spcBef>
              <a:spcAft>
                <a:spcPts val="0"/>
              </a:spcAft>
              <a:buClr>
                <a:srgbClr val="C1FF72"/>
              </a:buClr>
              <a:buSzPts val="4184"/>
              <a:buFont typeface="Nunito"/>
              <a:buChar char="●"/>
            </a:pPr>
            <a:r>
              <a:rPr lang="en-US" sz="3600" dirty="0">
                <a:solidFill>
                  <a:srgbClr val="C1FF72"/>
                </a:solidFill>
                <a:latin typeface="Nunito"/>
                <a:ea typeface="Nunito"/>
                <a:cs typeface="Nunito"/>
                <a:sym typeface="Nunito"/>
              </a:rPr>
              <a:t>Pulse’s amplitude estimated with offline optimal filter </a:t>
            </a:r>
            <a:endParaRPr sz="3600" dirty="0">
              <a:solidFill>
                <a:srgbClr val="C1FF72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457200" marR="0" lvl="0" indent="-494284" algn="just" rtl="0">
              <a:lnSpc>
                <a:spcPct val="100000"/>
              </a:lnSpc>
              <a:spcBef>
                <a:spcPts val="6000"/>
              </a:spcBef>
              <a:spcAft>
                <a:spcPts val="6000"/>
              </a:spcAft>
              <a:buClr>
                <a:srgbClr val="A9B7C6"/>
              </a:buClr>
              <a:buSzPts val="4184"/>
              <a:buFont typeface="Nunito"/>
              <a:buChar char="●"/>
            </a:pPr>
            <a:r>
              <a:rPr lang="en-US" sz="3600" dirty="0">
                <a:solidFill>
                  <a:srgbClr val="C1FF72"/>
                </a:solidFill>
                <a:latin typeface="Nunito"/>
                <a:ea typeface="Nunito"/>
                <a:cs typeface="Nunito"/>
                <a:sym typeface="Nunito"/>
              </a:rPr>
              <a:t>Energy resolution is calculated by fitting the variance of resulting peaks </a:t>
            </a:r>
            <a:r>
              <a:rPr lang="en-US" sz="4184" dirty="0">
                <a:solidFill>
                  <a:srgbClr val="C1FF72"/>
                </a:solidFill>
                <a:latin typeface="Nunito"/>
                <a:ea typeface="Nunito"/>
                <a:cs typeface="Nunito"/>
                <a:sym typeface="Nunito"/>
              </a:rPr>
              <a:t>-</a:t>
            </a:r>
            <a:r>
              <a:rPr lang="en-US" sz="4184" dirty="0">
                <a:solidFill>
                  <a:srgbClr val="A9B7C6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endParaRPr sz="4184" dirty="0">
              <a:solidFill>
                <a:srgbClr val="A9B7C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402" name="Google Shape;402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674600" y="1803105"/>
            <a:ext cx="6198851" cy="4368033"/>
          </a:xfrm>
          <a:prstGeom prst="rect">
            <a:avLst/>
          </a:prstGeom>
          <a:noFill/>
          <a:ln>
            <a:noFill/>
          </a:ln>
        </p:spPr>
      </p:pic>
      <p:sp>
        <p:nvSpPr>
          <p:cNvPr id="403" name="Google Shape;403;p37"/>
          <p:cNvSpPr txBox="1"/>
          <p:nvPr/>
        </p:nvSpPr>
        <p:spPr>
          <a:xfrm>
            <a:off x="9708602" y="2295963"/>
            <a:ext cx="6324300" cy="75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914400" marR="0" lvl="0" indent="0" algn="just" rtl="0">
              <a:lnSpc>
                <a:spcPct val="200019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84">
              <a:solidFill>
                <a:srgbClr val="A9B7C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404" name="Google Shape;404;p37"/>
          <p:cNvCxnSpPr/>
          <p:nvPr/>
        </p:nvCxnSpPr>
        <p:spPr>
          <a:xfrm rot="10800000" flipH="1">
            <a:off x="12384642" y="2695272"/>
            <a:ext cx="1532700" cy="1982400"/>
          </a:xfrm>
          <a:prstGeom prst="straightConnector1">
            <a:avLst/>
          </a:prstGeom>
          <a:noFill/>
          <a:ln w="28575" cap="flat" cmpd="sng">
            <a:solidFill>
              <a:srgbClr val="A9B7C6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405" name="Google Shape;405;p37"/>
          <p:cNvSpPr txBox="1"/>
          <p:nvPr/>
        </p:nvSpPr>
        <p:spPr>
          <a:xfrm rot="-3208868">
            <a:off x="12577647" y="3288736"/>
            <a:ext cx="1997857" cy="536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A9B7C6"/>
                </a:solidFill>
                <a:highlight>
                  <a:srgbClr val="1D242C"/>
                </a:highlight>
                <a:latin typeface="Calibri"/>
                <a:ea typeface="Calibri"/>
                <a:cs typeface="Calibri"/>
                <a:sym typeface="Calibri"/>
              </a:rPr>
              <a:t>LED Intensity</a:t>
            </a:r>
            <a:endParaRPr sz="3200">
              <a:solidFill>
                <a:srgbClr val="A9B7C6"/>
              </a:solidFill>
              <a:highlight>
                <a:srgbClr val="1D242C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6" name="Google Shape;406;p37"/>
          <p:cNvSpPr txBox="1"/>
          <p:nvPr/>
        </p:nvSpPr>
        <p:spPr>
          <a:xfrm>
            <a:off x="13299523" y="3648575"/>
            <a:ext cx="56895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07" name="Google Shape;407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59665" y="8420603"/>
            <a:ext cx="5547890" cy="94241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8" name="Google Shape;408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541250" y="6155150"/>
            <a:ext cx="6198851" cy="3510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38"/>
          <p:cNvSpPr txBox="1"/>
          <p:nvPr/>
        </p:nvSpPr>
        <p:spPr>
          <a:xfrm>
            <a:off x="2827775" y="595425"/>
            <a:ext cx="13553100" cy="11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600">
                <a:solidFill>
                  <a:srgbClr val="FAFF72"/>
                </a:solidFill>
                <a:latin typeface="Nunito"/>
                <a:ea typeface="Nunito"/>
                <a:cs typeface="Nunito"/>
                <a:sym typeface="Nunito"/>
              </a:rPr>
              <a:t>NTL effect (or lack thereof)</a:t>
            </a:r>
            <a:endParaRPr sz="100">
              <a:solidFill>
                <a:srgbClr val="FAFF7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14" name="Google Shape;414;p38"/>
          <p:cNvSpPr txBox="1"/>
          <p:nvPr/>
        </p:nvSpPr>
        <p:spPr>
          <a:xfrm>
            <a:off x="865500" y="2543325"/>
            <a:ext cx="8408100" cy="702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lvl="0" indent="-443484" algn="just" rtl="0">
              <a:spcBef>
                <a:spcPts val="2000"/>
              </a:spcBef>
              <a:spcAft>
                <a:spcPts val="0"/>
              </a:spcAft>
              <a:buClr>
                <a:srgbClr val="C1FF72"/>
              </a:buClr>
              <a:buSzPts val="3384"/>
              <a:buFont typeface="Nunito"/>
              <a:buChar char="●"/>
            </a:pPr>
            <a:r>
              <a:rPr lang="en-US" sz="3484">
                <a:solidFill>
                  <a:srgbClr val="C1FF72"/>
                </a:solidFill>
                <a:latin typeface="Nunito"/>
                <a:ea typeface="Nunito"/>
                <a:cs typeface="Nunito"/>
                <a:sym typeface="Nunito"/>
              </a:rPr>
              <a:t>In most measurements, SiC detectors don’t seem to show NTL effect</a:t>
            </a:r>
            <a:endParaRPr sz="3384">
              <a:solidFill>
                <a:srgbClr val="C1FF72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457200" marR="0" lvl="0" indent="-443484" algn="just" rtl="0">
              <a:lnSpc>
                <a:spcPct val="100000"/>
              </a:lnSpc>
              <a:spcBef>
                <a:spcPts val="6000"/>
              </a:spcBef>
              <a:spcAft>
                <a:spcPts val="0"/>
              </a:spcAft>
              <a:buClr>
                <a:srgbClr val="C1FF72"/>
              </a:buClr>
              <a:buSzPts val="3384"/>
              <a:buFont typeface="Nunito"/>
              <a:buChar char="●"/>
            </a:pPr>
            <a:r>
              <a:rPr lang="en-US" sz="3384">
                <a:solidFill>
                  <a:srgbClr val="C1FF72"/>
                </a:solidFill>
                <a:latin typeface="Nunito"/>
                <a:ea typeface="Nunito"/>
                <a:cs typeface="Nunito"/>
                <a:sym typeface="Nunito"/>
              </a:rPr>
              <a:t>Substrate polarization and surface defects could explain poor charge mobility</a:t>
            </a:r>
            <a:endParaRPr sz="3384">
              <a:solidFill>
                <a:srgbClr val="C1FF72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457200" marR="0" lvl="0" indent="-443484" algn="just" rtl="0">
              <a:lnSpc>
                <a:spcPct val="100000"/>
              </a:lnSpc>
              <a:spcBef>
                <a:spcPts val="6000"/>
              </a:spcBef>
              <a:spcAft>
                <a:spcPts val="0"/>
              </a:spcAft>
              <a:buClr>
                <a:srgbClr val="C1FF72"/>
              </a:buClr>
              <a:buSzPts val="3384"/>
              <a:buFont typeface="Nunito"/>
              <a:buChar char="●"/>
            </a:pPr>
            <a:r>
              <a:rPr lang="en-US" sz="3384">
                <a:solidFill>
                  <a:srgbClr val="C1FF72"/>
                </a:solidFill>
                <a:latin typeface="Nunito"/>
                <a:ea typeface="Nunito"/>
                <a:cs typeface="Nunito"/>
                <a:sym typeface="Nunito"/>
              </a:rPr>
              <a:t>Si detectors on same system show expected amplification of charge events</a:t>
            </a:r>
            <a:endParaRPr sz="3384">
              <a:solidFill>
                <a:srgbClr val="C1FF72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457200" marR="0" lvl="0" indent="-443484" algn="just" rtl="0">
              <a:lnSpc>
                <a:spcPct val="100000"/>
              </a:lnSpc>
              <a:spcBef>
                <a:spcPts val="6000"/>
              </a:spcBef>
              <a:spcAft>
                <a:spcPts val="6000"/>
              </a:spcAft>
              <a:buClr>
                <a:srgbClr val="C1FF72"/>
              </a:buClr>
              <a:buSzPts val="3384"/>
              <a:buFont typeface="Nunito"/>
              <a:buChar char="●"/>
            </a:pPr>
            <a:r>
              <a:rPr lang="en-US" sz="3384">
                <a:solidFill>
                  <a:srgbClr val="C1FF72"/>
                </a:solidFill>
                <a:latin typeface="Nunito"/>
                <a:ea typeface="Nunito"/>
                <a:cs typeface="Nunito"/>
                <a:sym typeface="Nunito"/>
              </a:rPr>
              <a:t>Higher grade SiC and RIE pre-cleaning showed no improvement</a:t>
            </a:r>
            <a:endParaRPr sz="3384">
              <a:solidFill>
                <a:srgbClr val="C1FF7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415" name="Google Shape;415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578400" y="2349675"/>
            <a:ext cx="8709601" cy="67150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39"/>
          <p:cNvSpPr txBox="1"/>
          <p:nvPr/>
        </p:nvSpPr>
        <p:spPr>
          <a:xfrm>
            <a:off x="2827775" y="595425"/>
            <a:ext cx="13553100" cy="1421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 dirty="0">
                <a:solidFill>
                  <a:srgbClr val="FAFF72"/>
                </a:solidFill>
                <a:latin typeface="Nunito"/>
                <a:ea typeface="Nunito"/>
                <a:cs typeface="Nunito"/>
                <a:sym typeface="Nunito"/>
              </a:rPr>
              <a:t>Shot Noise Calibration - results</a:t>
            </a:r>
            <a:endParaRPr sz="100" dirty="0">
              <a:solidFill>
                <a:srgbClr val="FAFF7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21" name="Google Shape;421;p39"/>
          <p:cNvSpPr txBox="1"/>
          <p:nvPr/>
        </p:nvSpPr>
        <p:spPr>
          <a:xfrm>
            <a:off x="865500" y="2543325"/>
            <a:ext cx="8843100" cy="77105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-494284" algn="just" rtl="0">
              <a:lnSpc>
                <a:spcPct val="100000"/>
              </a:lnSpc>
              <a:spcBef>
                <a:spcPts val="6000"/>
              </a:spcBef>
              <a:spcAft>
                <a:spcPts val="0"/>
              </a:spcAft>
              <a:buClr>
                <a:srgbClr val="C1FF72"/>
              </a:buClr>
              <a:buSzPts val="4184"/>
              <a:buFont typeface="Nunito"/>
              <a:buChar char="●"/>
            </a:pPr>
            <a:r>
              <a:rPr lang="en-US" sz="4184" dirty="0">
                <a:solidFill>
                  <a:srgbClr val="C1FF72"/>
                </a:solidFill>
                <a:latin typeface="Nunito"/>
                <a:ea typeface="Nunito"/>
                <a:cs typeface="Nunito"/>
                <a:sym typeface="Nunito"/>
              </a:rPr>
              <a:t>Net detector resolution measured at 5.1eV</a:t>
            </a:r>
            <a:endParaRPr sz="4184" dirty="0">
              <a:solidFill>
                <a:srgbClr val="C1FF72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457200" marR="0" lvl="0" indent="-494284" algn="just" rtl="0">
              <a:lnSpc>
                <a:spcPct val="100000"/>
              </a:lnSpc>
              <a:spcBef>
                <a:spcPts val="6000"/>
              </a:spcBef>
              <a:spcAft>
                <a:spcPts val="0"/>
              </a:spcAft>
              <a:buClr>
                <a:srgbClr val="C1FF72"/>
              </a:buClr>
              <a:buSzPts val="4184"/>
              <a:buFont typeface="Nunito"/>
              <a:buChar char="●"/>
            </a:pPr>
            <a:r>
              <a:rPr lang="en-US" sz="4184" dirty="0">
                <a:solidFill>
                  <a:srgbClr val="C1FF72"/>
                </a:solidFill>
                <a:latin typeface="Nunito"/>
                <a:ea typeface="Nunito"/>
                <a:cs typeface="Nunito"/>
                <a:sym typeface="Nunito"/>
              </a:rPr>
              <a:t>Phonon collection efficiency is ~30%</a:t>
            </a:r>
          </a:p>
          <a:p>
            <a:pPr marL="457200" marR="0" lvl="0" indent="-494284" algn="just" rtl="0">
              <a:lnSpc>
                <a:spcPct val="100000"/>
              </a:lnSpc>
              <a:spcBef>
                <a:spcPts val="6000"/>
              </a:spcBef>
              <a:spcAft>
                <a:spcPts val="0"/>
              </a:spcAft>
              <a:buClr>
                <a:srgbClr val="C1FF72"/>
              </a:buClr>
              <a:buSzPts val="4184"/>
              <a:buFont typeface="Nunito"/>
              <a:buChar char="●"/>
            </a:pPr>
            <a:endParaRPr sz="4184" dirty="0">
              <a:solidFill>
                <a:srgbClr val="C1FF72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457200" marR="0" lvl="0" indent="0" algn="just" rtl="0">
              <a:lnSpc>
                <a:spcPct val="100000"/>
              </a:lnSpc>
              <a:spcBef>
                <a:spcPts val="6000"/>
              </a:spcBef>
              <a:spcAft>
                <a:spcPts val="6000"/>
              </a:spcAft>
              <a:buNone/>
            </a:pPr>
            <a:endParaRPr sz="4184" dirty="0">
              <a:solidFill>
                <a:srgbClr val="A9B7C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422" name="Google Shape;422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102450" y="6586202"/>
            <a:ext cx="12697949" cy="5087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23" name="Google Shape;423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089600" y="2137500"/>
            <a:ext cx="8221952" cy="4034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40"/>
          <p:cNvSpPr txBox="1"/>
          <p:nvPr/>
        </p:nvSpPr>
        <p:spPr>
          <a:xfrm>
            <a:off x="2827775" y="595425"/>
            <a:ext cx="13553100" cy="11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600">
                <a:solidFill>
                  <a:srgbClr val="FAFF72"/>
                </a:solidFill>
                <a:latin typeface="Nunito"/>
                <a:ea typeface="Nunito"/>
                <a:cs typeface="Nunito"/>
                <a:sym typeface="Nunito"/>
              </a:rPr>
              <a:t>Next steps</a:t>
            </a:r>
            <a:endParaRPr sz="100">
              <a:solidFill>
                <a:srgbClr val="FAFF7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29" name="Google Shape;429;p40"/>
          <p:cNvSpPr txBox="1"/>
          <p:nvPr/>
        </p:nvSpPr>
        <p:spPr>
          <a:xfrm>
            <a:off x="564000" y="2165238"/>
            <a:ext cx="11595300" cy="8156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83616" lvl="0" indent="-457200" algn="just">
              <a:spcBef>
                <a:spcPts val="6000"/>
              </a:spcBef>
              <a:buClr>
                <a:srgbClr val="C1FF72"/>
              </a:buClr>
              <a:buSzPts val="3184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C1FF72"/>
                </a:solidFill>
                <a:latin typeface="Nunito"/>
                <a:ea typeface="Nunito"/>
                <a:cs typeface="Nunito"/>
                <a:sym typeface="Nunito"/>
              </a:rPr>
              <a:t>Fabrication of lower Tc </a:t>
            </a:r>
            <a:r>
              <a:rPr lang="en-US" sz="2800" dirty="0" err="1">
                <a:solidFill>
                  <a:srgbClr val="C1FF72"/>
                </a:solidFill>
                <a:latin typeface="Nunito"/>
                <a:ea typeface="Nunito"/>
                <a:cs typeface="Nunito"/>
                <a:sym typeface="Nunito"/>
              </a:rPr>
              <a:t>SiC</a:t>
            </a:r>
            <a:r>
              <a:rPr lang="en-US" sz="2800" dirty="0">
                <a:solidFill>
                  <a:srgbClr val="C1FF72"/>
                </a:solidFill>
                <a:latin typeface="Nunito"/>
                <a:ea typeface="Nunito"/>
                <a:cs typeface="Nunito"/>
                <a:sym typeface="Nunito"/>
              </a:rPr>
              <a:t> detectors could enable a competitive dark matter search</a:t>
            </a:r>
          </a:p>
          <a:p>
            <a:pPr marL="483616" lvl="0" indent="-457200" algn="just">
              <a:spcBef>
                <a:spcPts val="6000"/>
              </a:spcBef>
              <a:buClr>
                <a:srgbClr val="C1FF72"/>
              </a:buClr>
              <a:buSzPts val="3184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C1FF72"/>
                </a:solidFill>
                <a:latin typeface="Nunito"/>
                <a:ea typeface="Nunito"/>
                <a:cs typeface="Nunito"/>
                <a:sym typeface="Nunito"/>
              </a:rPr>
              <a:t>Diamonds have been acquired and </a:t>
            </a:r>
            <a:r>
              <a:rPr lang="en-US" sz="2800" dirty="0" err="1">
                <a:solidFill>
                  <a:srgbClr val="C1FF72"/>
                </a:solidFill>
                <a:latin typeface="Nunito"/>
                <a:ea typeface="Nunito"/>
                <a:cs typeface="Nunito"/>
                <a:sym typeface="Nunito"/>
              </a:rPr>
              <a:t>r&amp;d</a:t>
            </a:r>
            <a:r>
              <a:rPr lang="en-US" sz="2800" dirty="0">
                <a:solidFill>
                  <a:srgbClr val="C1FF72"/>
                </a:solidFill>
                <a:latin typeface="Nunito"/>
                <a:ea typeface="Nunito"/>
                <a:cs typeface="Nunito"/>
                <a:sym typeface="Nunito"/>
              </a:rPr>
              <a:t> has begun on chip scale fabrication on them</a:t>
            </a:r>
          </a:p>
          <a:p>
            <a:pPr marL="483616" lvl="0" indent="-457200" algn="just">
              <a:spcBef>
                <a:spcPts val="6000"/>
              </a:spcBef>
              <a:buClr>
                <a:srgbClr val="C1FF72"/>
              </a:buClr>
              <a:buSzPts val="3184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C1FF72"/>
                </a:solidFill>
                <a:latin typeface="Nunito"/>
                <a:ea typeface="Nunito"/>
                <a:cs typeface="Nunito"/>
                <a:sym typeface="Nunito"/>
              </a:rPr>
              <a:t>Higher channel count detectors for better position reconstruction and potential LEE probing, 2cm 4 channel detectors already fabricated and calibrated, expect MEMs results soon</a:t>
            </a:r>
          </a:p>
          <a:p>
            <a:pPr marL="483616" lvl="0" indent="-457200" algn="just">
              <a:spcBef>
                <a:spcPts val="6000"/>
              </a:spcBef>
              <a:buClr>
                <a:srgbClr val="C1FF72"/>
              </a:buClr>
              <a:buSzPts val="3184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C1FF72"/>
                </a:solidFill>
                <a:latin typeface="Nunito"/>
                <a:ea typeface="Nunito"/>
                <a:cs typeface="Nunito"/>
                <a:sym typeface="Nunito"/>
              </a:rPr>
              <a:t>Careful Analysis of MEMs results could illuminate phonon loss channels</a:t>
            </a:r>
          </a:p>
          <a:p>
            <a:pPr marL="483616" lvl="0" indent="-457200" algn="just">
              <a:spcBef>
                <a:spcPts val="6000"/>
              </a:spcBef>
              <a:buClr>
                <a:srgbClr val="C1FF72"/>
              </a:buClr>
              <a:buSzPts val="3184"/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C1FF7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430" name="Google Shape;430;p40"/>
          <p:cNvPicPr preferRelativeResize="0"/>
          <p:nvPr/>
        </p:nvPicPr>
        <p:blipFill rotWithShape="1">
          <a:blip r:embed="rId3">
            <a:alphaModFix/>
          </a:blip>
          <a:srcRect l="13196" r="17461"/>
          <a:stretch/>
        </p:blipFill>
        <p:spPr>
          <a:xfrm rot="-5400000">
            <a:off x="12492701" y="3608375"/>
            <a:ext cx="6354975" cy="42780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41"/>
          <p:cNvSpPr txBox="1"/>
          <p:nvPr/>
        </p:nvSpPr>
        <p:spPr>
          <a:xfrm>
            <a:off x="4760559" y="954869"/>
            <a:ext cx="8766900" cy="12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800">
                <a:solidFill>
                  <a:srgbClr val="FAFF72"/>
                </a:solidFill>
                <a:latin typeface="Nunito"/>
                <a:ea typeface="Nunito"/>
                <a:cs typeface="Nunito"/>
                <a:sym typeface="Nunito"/>
              </a:rPr>
              <a:t>Thank You!</a:t>
            </a:r>
            <a:endParaRPr sz="300">
              <a:solidFill>
                <a:srgbClr val="FAFF7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436" name="Google Shape;436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251169" y="2614774"/>
            <a:ext cx="3696804" cy="340049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7" name="Google Shape;437;p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924988" y="3919936"/>
            <a:ext cx="2267193" cy="2028109"/>
          </a:xfrm>
          <a:prstGeom prst="rect">
            <a:avLst/>
          </a:prstGeom>
          <a:noFill/>
          <a:ln>
            <a:noFill/>
          </a:ln>
        </p:spPr>
      </p:pic>
      <p:pic>
        <p:nvPicPr>
          <p:cNvPr id="438" name="Google Shape;438;p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686888" y="8066088"/>
            <a:ext cx="2828925" cy="1609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39" name="Google Shape;439;p4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5633025" y="7736431"/>
            <a:ext cx="2267175" cy="2269067"/>
          </a:xfrm>
          <a:prstGeom prst="rect">
            <a:avLst/>
          </a:prstGeom>
          <a:noFill/>
          <a:ln>
            <a:noFill/>
          </a:ln>
        </p:spPr>
      </p:pic>
      <p:sp>
        <p:nvSpPr>
          <p:cNvPr id="440" name="Google Shape;440;p41"/>
          <p:cNvSpPr txBox="1"/>
          <p:nvPr/>
        </p:nvSpPr>
        <p:spPr>
          <a:xfrm>
            <a:off x="6506067" y="4960186"/>
            <a:ext cx="3024862" cy="13122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solidFill>
                  <a:srgbClr val="C1FF72"/>
                </a:solidFill>
                <a:latin typeface="Calibri"/>
                <a:ea typeface="Calibri"/>
                <a:cs typeface="Calibri"/>
                <a:sym typeface="Calibri"/>
              </a:rPr>
              <a:t>Ry Cyna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 err="1">
                <a:solidFill>
                  <a:srgbClr val="C1FF72"/>
                </a:solidFill>
                <a:latin typeface="Calibri"/>
                <a:ea typeface="Calibri"/>
                <a:cs typeface="Calibri"/>
                <a:sym typeface="Calibri"/>
              </a:rPr>
              <a:t>Weigen</a:t>
            </a:r>
            <a:r>
              <a:rPr lang="en-US" sz="3200" dirty="0">
                <a:solidFill>
                  <a:srgbClr val="C1FF72"/>
                </a:solidFill>
                <a:latin typeface="Calibri"/>
                <a:ea typeface="Calibri"/>
                <a:cs typeface="Calibri"/>
                <a:sym typeface="Calibri"/>
              </a:rPr>
              <a:t> Peng</a:t>
            </a:r>
            <a:endParaRPr sz="3200" dirty="0">
              <a:solidFill>
                <a:srgbClr val="C1FF7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 err="1">
                <a:solidFill>
                  <a:srgbClr val="C1FF72"/>
                </a:solidFill>
                <a:latin typeface="Calibri"/>
                <a:ea typeface="Calibri"/>
                <a:cs typeface="Calibri"/>
                <a:sym typeface="Calibri"/>
              </a:rPr>
              <a:t>Ziqing</a:t>
            </a:r>
            <a:r>
              <a:rPr lang="en-US" sz="3200" dirty="0">
                <a:solidFill>
                  <a:srgbClr val="C1FF72"/>
                </a:solidFill>
                <a:latin typeface="Calibri"/>
                <a:ea typeface="Calibri"/>
                <a:cs typeface="Calibri"/>
                <a:sym typeface="Calibri"/>
              </a:rPr>
              <a:t> Hong</a:t>
            </a:r>
            <a:endParaRPr sz="3200" dirty="0">
              <a:solidFill>
                <a:srgbClr val="C1FF7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1" name="Google Shape;441;p41"/>
          <p:cNvSpPr txBox="1"/>
          <p:nvPr/>
        </p:nvSpPr>
        <p:spPr>
          <a:xfrm>
            <a:off x="10921057" y="4960186"/>
            <a:ext cx="2357100" cy="259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C1FF72"/>
                </a:solidFill>
                <a:latin typeface="Calibri"/>
                <a:ea typeface="Calibri"/>
                <a:cs typeface="Calibri"/>
                <a:sym typeface="Calibri"/>
              </a:rPr>
              <a:t>Inwook Kim</a:t>
            </a:r>
            <a:endParaRPr sz="3200">
              <a:solidFill>
                <a:srgbClr val="C1FF7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C1FF72"/>
                </a:solidFill>
                <a:latin typeface="Calibri"/>
                <a:ea typeface="Calibri"/>
                <a:cs typeface="Calibri"/>
                <a:sym typeface="Calibri"/>
              </a:rPr>
              <a:t>Geonbo Kim</a:t>
            </a:r>
            <a:endParaRPr sz="3200">
              <a:solidFill>
                <a:srgbClr val="C1FF7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2" name="Google Shape;442;p41"/>
          <p:cNvSpPr txBox="1"/>
          <p:nvPr/>
        </p:nvSpPr>
        <p:spPr>
          <a:xfrm>
            <a:off x="14758002" y="6235496"/>
            <a:ext cx="2357100" cy="259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C1FF72"/>
                </a:solidFill>
                <a:latin typeface="Calibri"/>
                <a:ea typeface="Calibri"/>
                <a:cs typeface="Calibri"/>
                <a:sym typeface="Calibri"/>
              </a:rPr>
              <a:t>Harris Kagan</a:t>
            </a:r>
            <a:endParaRPr sz="3200">
              <a:solidFill>
                <a:srgbClr val="C1FF7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43" name="Google Shape;443;p4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877651" y="3592546"/>
            <a:ext cx="3472700" cy="1413029"/>
          </a:xfrm>
          <a:prstGeom prst="rect">
            <a:avLst/>
          </a:prstGeom>
          <a:noFill/>
          <a:ln>
            <a:noFill/>
          </a:ln>
        </p:spPr>
      </p:pic>
      <p:pic>
        <p:nvPicPr>
          <p:cNvPr id="444" name="Google Shape;444;p4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939725" y="5077962"/>
            <a:ext cx="4589327" cy="4296875"/>
          </a:xfrm>
          <a:prstGeom prst="rect">
            <a:avLst/>
          </a:prstGeom>
          <a:noFill/>
          <a:ln>
            <a:noFill/>
          </a:ln>
        </p:spPr>
      </p:pic>
      <p:sp>
        <p:nvSpPr>
          <p:cNvPr id="445" name="Google Shape;445;p41"/>
          <p:cNvSpPr txBox="1"/>
          <p:nvPr/>
        </p:nvSpPr>
        <p:spPr>
          <a:xfrm>
            <a:off x="10175000" y="8250288"/>
            <a:ext cx="2511900" cy="141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7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Funding</a:t>
            </a:r>
            <a:endParaRPr sz="47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46" name="Google Shape;446;p41"/>
          <p:cNvSpPr txBox="1"/>
          <p:nvPr/>
        </p:nvSpPr>
        <p:spPr>
          <a:xfrm>
            <a:off x="10079675" y="2851325"/>
            <a:ext cx="4116000" cy="141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70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Collaborators</a:t>
            </a:r>
            <a:endParaRPr sz="470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447" name="Google Shape;447;p41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027099" y="3297917"/>
            <a:ext cx="1515350" cy="13122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Northwestern University (NU)">
            <a:extLst>
              <a:ext uri="{FF2B5EF4-FFF2-40B4-BE49-F238E27FC236}">
                <a16:creationId xmlns:a16="http://schemas.microsoft.com/office/drawing/2014/main" id="{1C4630E5-496D-9E87-1DFF-D04112F67E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7070" y="6785902"/>
            <a:ext cx="3036921" cy="1708268"/>
          </a:xfrm>
          <a:prstGeom prst="rect">
            <a:avLst/>
          </a:prstGeom>
          <a:noFill/>
          <a:effectLst>
            <a:glow rad="25400">
              <a:schemeClr val="bg1"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Google Shape;440;p41">
            <a:extLst>
              <a:ext uri="{FF2B5EF4-FFF2-40B4-BE49-F238E27FC236}">
                <a16:creationId xmlns:a16="http://schemas.microsoft.com/office/drawing/2014/main" id="{5B7A617E-A426-C7A7-6C52-5F33FCB3911E}"/>
              </a:ext>
            </a:extLst>
          </p:cNvPr>
          <p:cNvSpPr txBox="1"/>
          <p:nvPr/>
        </p:nvSpPr>
        <p:spPr>
          <a:xfrm>
            <a:off x="5998149" y="8675808"/>
            <a:ext cx="5569411" cy="13122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solidFill>
                  <a:srgbClr val="C1FF72"/>
                </a:solidFill>
                <a:latin typeface="Calibri"/>
                <a:ea typeface="Calibri"/>
                <a:cs typeface="Calibri"/>
                <a:sym typeface="Calibri"/>
              </a:rPr>
              <a:t>Kyle Kennard</a:t>
            </a:r>
          </a:p>
          <a:p>
            <a:pPr lvl="0"/>
            <a:r>
              <a:rPr lang="en-US" sz="3200" dirty="0">
                <a:solidFill>
                  <a:srgbClr val="C1FF72"/>
                </a:solidFill>
                <a:latin typeface="Calibri"/>
                <a:ea typeface="Calibri"/>
                <a:cs typeface="Calibri"/>
              </a:rPr>
              <a:t>Enectalí Figueroa-Feliciano</a:t>
            </a:r>
            <a:r>
              <a:rPr lang="en-US" sz="3200" dirty="0">
                <a:solidFill>
                  <a:srgbClr val="C1FF7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C1FF7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42"/>
          <p:cNvSpPr txBox="1"/>
          <p:nvPr/>
        </p:nvSpPr>
        <p:spPr>
          <a:xfrm>
            <a:off x="2827775" y="595425"/>
            <a:ext cx="13553100" cy="11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600">
                <a:solidFill>
                  <a:srgbClr val="FAFF72"/>
                </a:solidFill>
                <a:latin typeface="Nunito"/>
                <a:ea typeface="Nunito"/>
                <a:cs typeface="Nunito"/>
                <a:sym typeface="Nunito"/>
              </a:rPr>
              <a:t>Measurement Setup</a:t>
            </a:r>
            <a:endParaRPr sz="100">
              <a:solidFill>
                <a:srgbClr val="FAFF7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53" name="Google Shape;453;p42"/>
          <p:cNvSpPr txBox="1"/>
          <p:nvPr/>
        </p:nvSpPr>
        <p:spPr>
          <a:xfrm>
            <a:off x="941700" y="2619525"/>
            <a:ext cx="13061700" cy="225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200019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84">
              <a:solidFill>
                <a:srgbClr val="A9B7C6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914400" marR="0" lvl="0" indent="0" algn="just" rtl="0">
              <a:lnSpc>
                <a:spcPct val="200019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84">
              <a:solidFill>
                <a:srgbClr val="A9B7C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54" name="Google Shape;454;p42"/>
          <p:cNvSpPr txBox="1"/>
          <p:nvPr/>
        </p:nvSpPr>
        <p:spPr>
          <a:xfrm>
            <a:off x="880625" y="2274425"/>
            <a:ext cx="10227300" cy="751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-443484" algn="just" rtl="0">
              <a:lnSpc>
                <a:spcPct val="100000"/>
              </a:lnSpc>
              <a:spcBef>
                <a:spcPts val="6000"/>
              </a:spcBef>
              <a:spcAft>
                <a:spcPts val="0"/>
              </a:spcAft>
              <a:buClr>
                <a:srgbClr val="C1FF72"/>
              </a:buClr>
              <a:buSzPts val="3384"/>
              <a:buFont typeface="Nunito"/>
              <a:buChar char="●"/>
            </a:pPr>
            <a:r>
              <a:rPr lang="en-US" sz="3384">
                <a:solidFill>
                  <a:srgbClr val="C1FF72"/>
                </a:solidFill>
                <a:latin typeface="Nunito"/>
                <a:ea typeface="Nunito"/>
                <a:cs typeface="Nunito"/>
                <a:sym typeface="Nunito"/>
              </a:rPr>
              <a:t>Detectors are mounted in light-tight enclosures and stacked in a tower mounted on a vibration-isolation stage</a:t>
            </a:r>
            <a:endParaRPr sz="3384">
              <a:solidFill>
                <a:srgbClr val="C1FF72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457200" marR="0" lvl="0" indent="-443484" algn="just" rtl="0">
              <a:lnSpc>
                <a:spcPct val="100000"/>
              </a:lnSpc>
              <a:spcBef>
                <a:spcPts val="6000"/>
              </a:spcBef>
              <a:spcAft>
                <a:spcPts val="0"/>
              </a:spcAft>
              <a:buClr>
                <a:srgbClr val="C1FF72"/>
              </a:buClr>
              <a:buSzPts val="3384"/>
              <a:buFont typeface="Nunito"/>
              <a:buChar char="●"/>
            </a:pPr>
            <a:r>
              <a:rPr lang="en-US" sz="3384">
                <a:solidFill>
                  <a:srgbClr val="C1FF72"/>
                </a:solidFill>
                <a:latin typeface="Nunito"/>
                <a:ea typeface="Nunito"/>
                <a:cs typeface="Nunito"/>
                <a:sym typeface="Nunito"/>
              </a:rPr>
              <a:t>The tower is placed in a light-tight cryoperm shield, providing magnetic shielding and additional EM radiation shielding</a:t>
            </a:r>
            <a:endParaRPr sz="3384">
              <a:solidFill>
                <a:srgbClr val="C1FF72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457200" marR="0" lvl="0" indent="-443484" algn="just" rtl="0">
              <a:lnSpc>
                <a:spcPct val="100000"/>
              </a:lnSpc>
              <a:spcBef>
                <a:spcPts val="6000"/>
              </a:spcBef>
              <a:spcAft>
                <a:spcPts val="0"/>
              </a:spcAft>
              <a:buClr>
                <a:srgbClr val="C1FF72"/>
              </a:buClr>
              <a:buSzPts val="3384"/>
              <a:buFont typeface="Nunito"/>
              <a:buChar char="●"/>
            </a:pPr>
            <a:r>
              <a:rPr lang="en-US" sz="3384">
                <a:solidFill>
                  <a:srgbClr val="C1FF72"/>
                </a:solidFill>
                <a:latin typeface="Nunito"/>
                <a:ea typeface="Nunito"/>
                <a:cs typeface="Nunito"/>
                <a:sym typeface="Nunito"/>
              </a:rPr>
              <a:t>External LED attached to fiber feedthrough shines on back of detectors</a:t>
            </a:r>
            <a:endParaRPr sz="3384">
              <a:solidFill>
                <a:srgbClr val="C1FF72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457200" marR="0" lvl="0" indent="-443484" algn="just" rtl="0">
              <a:lnSpc>
                <a:spcPct val="100000"/>
              </a:lnSpc>
              <a:spcBef>
                <a:spcPts val="6000"/>
              </a:spcBef>
              <a:spcAft>
                <a:spcPts val="6000"/>
              </a:spcAft>
              <a:buClr>
                <a:srgbClr val="C1FF72"/>
              </a:buClr>
              <a:buSzPts val="3384"/>
              <a:buFont typeface="Nunito"/>
              <a:buChar char="●"/>
            </a:pPr>
            <a:r>
              <a:rPr lang="en-US" sz="3384">
                <a:solidFill>
                  <a:srgbClr val="C1FF72"/>
                </a:solidFill>
                <a:latin typeface="Nunito"/>
                <a:ea typeface="Nunito"/>
                <a:cs typeface="Nunito"/>
                <a:sym typeface="Nunito"/>
              </a:rPr>
              <a:t>Current through TES is read out with SQUID amplifiers</a:t>
            </a:r>
            <a:endParaRPr sz="3384">
              <a:solidFill>
                <a:srgbClr val="C1FF7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455" name="Google Shape;455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48049" y="2619528"/>
            <a:ext cx="6471149" cy="6153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7"/>
          <p:cNvSpPr txBox="1"/>
          <p:nvPr/>
        </p:nvSpPr>
        <p:spPr>
          <a:xfrm>
            <a:off x="2827775" y="595425"/>
            <a:ext cx="13553100" cy="11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600">
                <a:solidFill>
                  <a:srgbClr val="FAFF72"/>
                </a:solidFill>
                <a:latin typeface="Nunito"/>
                <a:ea typeface="Nunito"/>
                <a:cs typeface="Nunito"/>
                <a:sym typeface="Nunito"/>
              </a:rPr>
              <a:t>Operating Principle</a:t>
            </a:r>
            <a:endParaRPr sz="100">
              <a:solidFill>
                <a:srgbClr val="FAFF7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116" name="Google Shape;116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475200" y="4736925"/>
            <a:ext cx="8660400" cy="28000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1126807">
            <a:off x="15207227" y="6990925"/>
            <a:ext cx="1809499" cy="1949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666200" y="6184725"/>
            <a:ext cx="2066925" cy="1609725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17"/>
          <p:cNvSpPr txBox="1"/>
          <p:nvPr/>
        </p:nvSpPr>
        <p:spPr>
          <a:xfrm>
            <a:off x="499575" y="2238525"/>
            <a:ext cx="8660400" cy="31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-392684" algn="just" rtl="0">
              <a:lnSpc>
                <a:spcPct val="100000"/>
              </a:lnSpc>
              <a:spcBef>
                <a:spcPts val="6000"/>
              </a:spcBef>
              <a:spcAft>
                <a:spcPts val="0"/>
              </a:spcAft>
              <a:buClr>
                <a:srgbClr val="C1FF72"/>
              </a:buClr>
              <a:buSzPts val="2584"/>
              <a:buFont typeface="Nunito"/>
              <a:buChar char="●"/>
            </a:pPr>
            <a:r>
              <a:rPr lang="en-US" sz="2584">
                <a:solidFill>
                  <a:srgbClr val="C1FF72"/>
                </a:solidFill>
                <a:latin typeface="Nunito"/>
                <a:ea typeface="Nunito"/>
                <a:cs typeface="Nunito"/>
                <a:sym typeface="Nunito"/>
              </a:rPr>
              <a:t>When a particle scatters off the substrate, it can trigger an ionization event or generate athermal phonons. The resulting electron-hole pairs are accelerated by the applied electric field, producing additional phonons via the Neganov-Trofimov-Luke (NTL) effect</a:t>
            </a:r>
            <a:endParaRPr sz="2584">
              <a:solidFill>
                <a:srgbClr val="C1FF72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457200" marR="0" lvl="0" indent="0" algn="just" rtl="0">
              <a:lnSpc>
                <a:spcPct val="100000"/>
              </a:lnSpc>
              <a:spcBef>
                <a:spcPts val="6000"/>
              </a:spcBef>
              <a:spcAft>
                <a:spcPts val="6000"/>
              </a:spcAft>
              <a:buNone/>
            </a:pPr>
            <a:endParaRPr sz="2584">
              <a:solidFill>
                <a:srgbClr val="A9B7C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120" name="Google Shape;120;p17"/>
          <p:cNvCxnSpPr/>
          <p:nvPr/>
        </p:nvCxnSpPr>
        <p:spPr>
          <a:xfrm>
            <a:off x="12895100" y="6531425"/>
            <a:ext cx="4500" cy="9129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pic>
        <p:nvPicPr>
          <p:cNvPr id="121" name="Google Shape;121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2275975" y="5494650"/>
            <a:ext cx="707071" cy="214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1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3086642" y="6710112"/>
            <a:ext cx="132059" cy="4668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1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944382" y="6526061"/>
            <a:ext cx="252339" cy="2195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1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flipH="1">
            <a:off x="13099464" y="6526061"/>
            <a:ext cx="252339" cy="2195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17"/>
          <p:cNvPicPr preferRelativeResize="0"/>
          <p:nvPr/>
        </p:nvPicPr>
        <p:blipFill rotWithShape="1">
          <a:blip r:embed="rId9">
            <a:alphaModFix/>
          </a:blip>
          <a:srcRect l="15492" r="22985"/>
          <a:stretch/>
        </p:blipFill>
        <p:spPr>
          <a:xfrm rot="4204153">
            <a:off x="12916637" y="6421359"/>
            <a:ext cx="279184" cy="2774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7"/>
          <p:cNvPicPr preferRelativeResize="0"/>
          <p:nvPr/>
        </p:nvPicPr>
        <p:blipFill rotWithShape="1">
          <a:blip r:embed="rId9">
            <a:alphaModFix/>
          </a:blip>
          <a:srcRect l="15492" r="22985"/>
          <a:stretch/>
        </p:blipFill>
        <p:spPr>
          <a:xfrm rot="-4204153" flipH="1">
            <a:off x="13106469" y="6421359"/>
            <a:ext cx="279184" cy="277410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17"/>
          <p:cNvSpPr txBox="1"/>
          <p:nvPr/>
        </p:nvSpPr>
        <p:spPr>
          <a:xfrm>
            <a:off x="13016669" y="6485179"/>
            <a:ext cx="252300" cy="2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8" name="Google Shape;128;p1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rot="10800000" flipH="1">
            <a:off x="12945908" y="7151734"/>
            <a:ext cx="252339" cy="2195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rot="10800000">
            <a:off x="13100990" y="7151734"/>
            <a:ext cx="252339" cy="2195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17"/>
          <p:cNvPicPr preferRelativeResize="0"/>
          <p:nvPr/>
        </p:nvPicPr>
        <p:blipFill rotWithShape="1">
          <a:blip r:embed="rId9">
            <a:alphaModFix/>
          </a:blip>
          <a:srcRect l="15492" r="22985"/>
          <a:stretch/>
        </p:blipFill>
        <p:spPr>
          <a:xfrm rot="6595847" flipH="1">
            <a:off x="12918163" y="7198623"/>
            <a:ext cx="279184" cy="2774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17"/>
          <p:cNvPicPr preferRelativeResize="0"/>
          <p:nvPr/>
        </p:nvPicPr>
        <p:blipFill rotWithShape="1">
          <a:blip r:embed="rId9">
            <a:alphaModFix/>
          </a:blip>
          <a:srcRect l="15492" r="22985"/>
          <a:stretch/>
        </p:blipFill>
        <p:spPr>
          <a:xfrm rot="-6595847">
            <a:off x="13107996" y="7198623"/>
            <a:ext cx="279184" cy="277410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17"/>
          <p:cNvSpPr txBox="1"/>
          <p:nvPr/>
        </p:nvSpPr>
        <p:spPr>
          <a:xfrm>
            <a:off x="13016669" y="6893623"/>
            <a:ext cx="129900" cy="8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+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3" name="Google Shape;133;p17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515600" y="7945150"/>
            <a:ext cx="5401406" cy="1924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8"/>
          <p:cNvSpPr txBox="1"/>
          <p:nvPr/>
        </p:nvSpPr>
        <p:spPr>
          <a:xfrm>
            <a:off x="2827775" y="595425"/>
            <a:ext cx="13553100" cy="11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600">
                <a:solidFill>
                  <a:srgbClr val="FAFF72"/>
                </a:solidFill>
                <a:latin typeface="Nunito"/>
                <a:ea typeface="Nunito"/>
                <a:cs typeface="Nunito"/>
                <a:sym typeface="Nunito"/>
              </a:rPr>
              <a:t>Operating Principle</a:t>
            </a:r>
            <a:endParaRPr sz="100">
              <a:solidFill>
                <a:srgbClr val="FAFF7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39" name="Google Shape;139;p18"/>
          <p:cNvSpPr txBox="1"/>
          <p:nvPr/>
        </p:nvSpPr>
        <p:spPr>
          <a:xfrm>
            <a:off x="499575" y="2238525"/>
            <a:ext cx="8660400" cy="35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lvl="0" indent="-392684" algn="just" rtl="0">
              <a:spcBef>
                <a:spcPts val="6000"/>
              </a:spcBef>
              <a:spcAft>
                <a:spcPts val="0"/>
              </a:spcAft>
              <a:buClr>
                <a:srgbClr val="A9B7C6"/>
              </a:buClr>
              <a:buSzPts val="2584"/>
              <a:buFont typeface="Nunito"/>
              <a:buChar char="●"/>
            </a:pPr>
            <a:r>
              <a:rPr lang="en-US" sz="2584">
                <a:solidFill>
                  <a:srgbClr val="A9B7C6"/>
                </a:solidFill>
                <a:latin typeface="Nunito"/>
                <a:ea typeface="Nunito"/>
                <a:cs typeface="Nunito"/>
                <a:sym typeface="Nunito"/>
              </a:rPr>
              <a:t>When a particle scatters off the substrate, it can trigger an ionization event or generate athermal phonons. The resulting electron-hole pairs are accelerated by the applied electric field, producing additional phonons via the Neganov-Trofimov-Luke (NTL) effect</a:t>
            </a:r>
            <a:endParaRPr sz="2584">
              <a:solidFill>
                <a:srgbClr val="A9B7C6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457200" marR="0" lvl="0" indent="-392684" algn="just" rtl="0">
              <a:lnSpc>
                <a:spcPct val="100000"/>
              </a:lnSpc>
              <a:spcBef>
                <a:spcPts val="6000"/>
              </a:spcBef>
              <a:spcAft>
                <a:spcPts val="6000"/>
              </a:spcAft>
              <a:buClr>
                <a:srgbClr val="C1FF72"/>
              </a:buClr>
              <a:buSzPts val="2584"/>
              <a:buFont typeface="Nunito"/>
              <a:buChar char="●"/>
            </a:pPr>
            <a:r>
              <a:rPr lang="en-US" sz="2584">
                <a:solidFill>
                  <a:srgbClr val="C1FF72"/>
                </a:solidFill>
                <a:latin typeface="Nunito"/>
                <a:ea typeface="Nunito"/>
                <a:cs typeface="Nunito"/>
                <a:sym typeface="Nunito"/>
              </a:rPr>
              <a:t>Generated phonons are absorbed by the Al fin, which breaks Cooper pairs to form Bogoliubov quasiparticles</a:t>
            </a:r>
            <a:endParaRPr sz="2584">
              <a:solidFill>
                <a:srgbClr val="C1FF7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140" name="Google Shape;140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475200" y="4736925"/>
            <a:ext cx="8660400" cy="28000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475200" y="4736925"/>
            <a:ext cx="8660400" cy="28000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666200" y="6184725"/>
            <a:ext cx="2066925" cy="1609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475200" y="4736925"/>
            <a:ext cx="8660400" cy="28000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18"/>
          <p:cNvPicPr preferRelativeResize="0"/>
          <p:nvPr/>
        </p:nvPicPr>
        <p:blipFill rotWithShape="1">
          <a:blip r:embed="rId6">
            <a:alphaModFix/>
          </a:blip>
          <a:srcRect l="46409" t="37903" r="47872" b="44557"/>
          <a:stretch/>
        </p:blipFill>
        <p:spPr>
          <a:xfrm>
            <a:off x="13474050" y="5734425"/>
            <a:ext cx="541076" cy="491125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18"/>
          <p:cNvSpPr/>
          <p:nvPr/>
        </p:nvSpPr>
        <p:spPr>
          <a:xfrm>
            <a:off x="14015125" y="5994600"/>
            <a:ext cx="329100" cy="2736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1D242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9"/>
          <p:cNvSpPr txBox="1"/>
          <p:nvPr/>
        </p:nvSpPr>
        <p:spPr>
          <a:xfrm>
            <a:off x="2827775" y="595425"/>
            <a:ext cx="13553100" cy="11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600">
                <a:solidFill>
                  <a:srgbClr val="FAFF72"/>
                </a:solidFill>
                <a:latin typeface="Nunito"/>
                <a:ea typeface="Nunito"/>
                <a:cs typeface="Nunito"/>
                <a:sym typeface="Nunito"/>
              </a:rPr>
              <a:t>Operating Principle</a:t>
            </a:r>
            <a:endParaRPr sz="100">
              <a:solidFill>
                <a:srgbClr val="FAFF7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151" name="Google Shape;151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475200" y="4736925"/>
            <a:ext cx="8660400" cy="28000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475200" y="4736925"/>
            <a:ext cx="8660400" cy="28000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666200" y="6184725"/>
            <a:ext cx="2066925" cy="1609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1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475200" y="4736925"/>
            <a:ext cx="8660400" cy="2800046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19"/>
          <p:cNvSpPr/>
          <p:nvPr/>
        </p:nvSpPr>
        <p:spPr>
          <a:xfrm>
            <a:off x="14015125" y="5994600"/>
            <a:ext cx="329100" cy="2736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6" name="Google Shape;156;p1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9475200" y="4736925"/>
            <a:ext cx="8660400" cy="2800046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19"/>
          <p:cNvSpPr txBox="1"/>
          <p:nvPr/>
        </p:nvSpPr>
        <p:spPr>
          <a:xfrm>
            <a:off x="499575" y="2238525"/>
            <a:ext cx="8660400" cy="55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lvl="0" indent="-392684" algn="just" rtl="0">
              <a:spcBef>
                <a:spcPts val="6000"/>
              </a:spcBef>
              <a:spcAft>
                <a:spcPts val="0"/>
              </a:spcAft>
              <a:buClr>
                <a:srgbClr val="A9B7C6"/>
              </a:buClr>
              <a:buSzPts val="2584"/>
              <a:buFont typeface="Nunito"/>
              <a:buChar char="●"/>
            </a:pPr>
            <a:r>
              <a:rPr lang="en-US" sz="2584">
                <a:solidFill>
                  <a:srgbClr val="A9B7C6"/>
                </a:solidFill>
                <a:latin typeface="Nunito"/>
                <a:ea typeface="Nunito"/>
                <a:cs typeface="Nunito"/>
                <a:sym typeface="Nunito"/>
              </a:rPr>
              <a:t>When a particle scatters off the substrate, it can trigger an ionization event or generate athermal phonons. The resulting electron-hole pairs are accelerated by the applied electric field, producing additional phonons via the Neganov-Trofimov-Luke (NTL) effect</a:t>
            </a:r>
            <a:endParaRPr sz="2584">
              <a:solidFill>
                <a:srgbClr val="A9B7C6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457200" lvl="0" indent="-392684" algn="just" rtl="0">
              <a:spcBef>
                <a:spcPts val="6000"/>
              </a:spcBef>
              <a:spcAft>
                <a:spcPts val="0"/>
              </a:spcAft>
              <a:buClr>
                <a:srgbClr val="A9B7C6"/>
              </a:buClr>
              <a:buSzPts val="2584"/>
              <a:buFont typeface="Nunito"/>
              <a:buChar char="●"/>
            </a:pPr>
            <a:r>
              <a:rPr lang="en-US" sz="2584">
                <a:solidFill>
                  <a:srgbClr val="A9B7C6"/>
                </a:solidFill>
                <a:latin typeface="Nunito"/>
                <a:ea typeface="Nunito"/>
                <a:cs typeface="Nunito"/>
                <a:sym typeface="Nunito"/>
              </a:rPr>
              <a:t>Generated phonons are absorbed by the Al fin, which breaks Cooper pairs to form Bogoliubov quasiparticles</a:t>
            </a:r>
            <a:endParaRPr sz="2584">
              <a:solidFill>
                <a:srgbClr val="A9B7C6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457200" marR="0" lvl="0" indent="-392684" algn="just" rtl="0">
              <a:lnSpc>
                <a:spcPct val="100000"/>
              </a:lnSpc>
              <a:spcBef>
                <a:spcPts val="6000"/>
              </a:spcBef>
              <a:spcAft>
                <a:spcPts val="6000"/>
              </a:spcAft>
              <a:buClr>
                <a:srgbClr val="FAFF72"/>
              </a:buClr>
              <a:buSzPts val="2584"/>
              <a:buFont typeface="Nunito"/>
              <a:buChar char="●"/>
            </a:pPr>
            <a:r>
              <a:rPr lang="en-US" sz="2584">
                <a:solidFill>
                  <a:srgbClr val="C1FF72"/>
                </a:solidFill>
                <a:latin typeface="Nunito"/>
                <a:ea typeface="Nunito"/>
                <a:cs typeface="Nunito"/>
                <a:sym typeface="Nunito"/>
              </a:rPr>
              <a:t>Quasiparticles travel to the W TES, where they are downconverted into lower energy quasiparticles due to the lower gap - trapping them</a:t>
            </a:r>
            <a:r>
              <a:rPr lang="en-US" sz="2584">
                <a:solidFill>
                  <a:srgbClr val="FAFF72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endParaRPr sz="2584">
              <a:solidFill>
                <a:srgbClr val="FAFF7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0"/>
          <p:cNvSpPr txBox="1"/>
          <p:nvPr/>
        </p:nvSpPr>
        <p:spPr>
          <a:xfrm>
            <a:off x="2827775" y="595425"/>
            <a:ext cx="13553100" cy="11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600">
                <a:solidFill>
                  <a:srgbClr val="FAFF72"/>
                </a:solidFill>
                <a:latin typeface="Nunito"/>
                <a:ea typeface="Nunito"/>
                <a:cs typeface="Nunito"/>
                <a:sym typeface="Nunito"/>
              </a:rPr>
              <a:t>Operating Principle</a:t>
            </a:r>
            <a:endParaRPr sz="100">
              <a:solidFill>
                <a:srgbClr val="FAFF7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163" name="Google Shape;163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475200" y="4736925"/>
            <a:ext cx="8660400" cy="28000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475200" y="4736925"/>
            <a:ext cx="8660400" cy="28000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666200" y="6184725"/>
            <a:ext cx="2066925" cy="1609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2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475200" y="4736925"/>
            <a:ext cx="8660400" cy="2800046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20"/>
          <p:cNvSpPr/>
          <p:nvPr/>
        </p:nvSpPr>
        <p:spPr>
          <a:xfrm>
            <a:off x="14015125" y="5994600"/>
            <a:ext cx="329100" cy="2736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8" name="Google Shape;168;p2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9475200" y="4736925"/>
            <a:ext cx="8660400" cy="28000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2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9475200" y="4736925"/>
            <a:ext cx="8660400" cy="27910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20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9475200" y="4736925"/>
            <a:ext cx="8660400" cy="2791072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20"/>
          <p:cNvSpPr txBox="1"/>
          <p:nvPr/>
        </p:nvSpPr>
        <p:spPr>
          <a:xfrm>
            <a:off x="499575" y="2238525"/>
            <a:ext cx="8660400" cy="824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lvl="0" indent="-392684" algn="just" rtl="0">
              <a:spcBef>
                <a:spcPts val="6000"/>
              </a:spcBef>
              <a:spcAft>
                <a:spcPts val="0"/>
              </a:spcAft>
              <a:buClr>
                <a:srgbClr val="A9B7C6"/>
              </a:buClr>
              <a:buSzPts val="2584"/>
              <a:buFont typeface="Nunito"/>
              <a:buChar char="●"/>
            </a:pPr>
            <a:r>
              <a:rPr lang="en-US" sz="2584">
                <a:solidFill>
                  <a:srgbClr val="A9B7C6"/>
                </a:solidFill>
                <a:latin typeface="Nunito"/>
                <a:ea typeface="Nunito"/>
                <a:cs typeface="Nunito"/>
                <a:sym typeface="Nunito"/>
              </a:rPr>
              <a:t>When a particle scatters off the substrate, it can trigger an ionization event or generate athermal phonons. The resulting electron-hole pairs are accelerated by the applied electric field, producing additional phonons via the Neganov-Trofimov-Luke (NTL) effect</a:t>
            </a:r>
            <a:endParaRPr sz="2584">
              <a:solidFill>
                <a:srgbClr val="A9B7C6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457200" lvl="0" indent="-392684" algn="just" rtl="0">
              <a:spcBef>
                <a:spcPts val="6000"/>
              </a:spcBef>
              <a:spcAft>
                <a:spcPts val="0"/>
              </a:spcAft>
              <a:buClr>
                <a:srgbClr val="A9B7C6"/>
              </a:buClr>
              <a:buSzPts val="2584"/>
              <a:buFont typeface="Nunito"/>
              <a:buChar char="●"/>
            </a:pPr>
            <a:r>
              <a:rPr lang="en-US" sz="2584">
                <a:solidFill>
                  <a:srgbClr val="A9B7C6"/>
                </a:solidFill>
                <a:latin typeface="Nunito"/>
                <a:ea typeface="Nunito"/>
                <a:cs typeface="Nunito"/>
                <a:sym typeface="Nunito"/>
              </a:rPr>
              <a:t>Generated phonons are absorbed by the Al fin, which breaks Cooper pairs to form Bogoliubov quasiparticles</a:t>
            </a:r>
            <a:endParaRPr sz="2584">
              <a:solidFill>
                <a:srgbClr val="A9B7C6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457200" lvl="0" indent="-392684" algn="just" rtl="0">
              <a:spcBef>
                <a:spcPts val="6000"/>
              </a:spcBef>
              <a:spcAft>
                <a:spcPts val="0"/>
              </a:spcAft>
              <a:buClr>
                <a:srgbClr val="A9B7C6"/>
              </a:buClr>
              <a:buSzPts val="2584"/>
              <a:buFont typeface="Nunito"/>
              <a:buChar char="●"/>
            </a:pPr>
            <a:r>
              <a:rPr lang="en-US" sz="2584">
                <a:solidFill>
                  <a:srgbClr val="A9B7C6"/>
                </a:solidFill>
                <a:latin typeface="Nunito"/>
                <a:ea typeface="Nunito"/>
                <a:cs typeface="Nunito"/>
                <a:sym typeface="Nunito"/>
              </a:rPr>
              <a:t>Quasiparticles travel to the W TES, where they are downconverted into lower energy quasiparticles due to the lower gap - trapping them </a:t>
            </a:r>
            <a:endParaRPr sz="2584">
              <a:solidFill>
                <a:srgbClr val="A9B7C6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457200" lvl="0" indent="-392684" algn="just" rtl="0">
              <a:spcBef>
                <a:spcPts val="6000"/>
              </a:spcBef>
              <a:spcAft>
                <a:spcPts val="0"/>
              </a:spcAft>
              <a:buClr>
                <a:srgbClr val="C1FF72"/>
              </a:buClr>
              <a:buSzPts val="2584"/>
              <a:buFont typeface="Nunito"/>
              <a:buChar char="●"/>
            </a:pPr>
            <a:r>
              <a:rPr lang="en-US" sz="2584">
                <a:solidFill>
                  <a:srgbClr val="C1FF72"/>
                </a:solidFill>
                <a:latin typeface="Nunito"/>
                <a:ea typeface="Nunito"/>
                <a:cs typeface="Nunito"/>
                <a:sym typeface="Nunito"/>
              </a:rPr>
              <a:t>Cooper pairs recombine, heating the TES and producing a pulse</a:t>
            </a:r>
            <a:endParaRPr sz="2584">
              <a:solidFill>
                <a:srgbClr val="C1FF72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457200" marR="0" lvl="0" indent="-392684" algn="just" rtl="0">
              <a:lnSpc>
                <a:spcPct val="100000"/>
              </a:lnSpc>
              <a:spcBef>
                <a:spcPts val="6000"/>
              </a:spcBef>
              <a:spcAft>
                <a:spcPts val="6000"/>
              </a:spcAft>
              <a:buClr>
                <a:srgbClr val="A9B7C6"/>
              </a:buClr>
              <a:buSzPts val="2584"/>
              <a:buFont typeface="Nunito"/>
              <a:buChar char="●"/>
            </a:pPr>
            <a:endParaRPr sz="2584">
              <a:solidFill>
                <a:srgbClr val="A9B7C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1"/>
          <p:cNvSpPr txBox="1"/>
          <p:nvPr/>
        </p:nvSpPr>
        <p:spPr>
          <a:xfrm>
            <a:off x="2827775" y="595425"/>
            <a:ext cx="13553100" cy="11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600">
                <a:solidFill>
                  <a:srgbClr val="FAFF72"/>
                </a:solidFill>
                <a:latin typeface="Nunito"/>
                <a:ea typeface="Nunito"/>
                <a:cs typeface="Nunito"/>
                <a:sym typeface="Nunito"/>
              </a:rPr>
              <a:t>HVeV Detector Design</a:t>
            </a:r>
            <a:endParaRPr sz="100">
              <a:solidFill>
                <a:srgbClr val="FAFF7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77" name="Google Shape;177;p21"/>
          <p:cNvSpPr txBox="1"/>
          <p:nvPr/>
        </p:nvSpPr>
        <p:spPr>
          <a:xfrm>
            <a:off x="729550" y="2529125"/>
            <a:ext cx="8541900" cy="42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-449834" algn="just" rtl="0">
              <a:lnSpc>
                <a:spcPct val="100000"/>
              </a:lnSpc>
              <a:spcBef>
                <a:spcPts val="6000"/>
              </a:spcBef>
              <a:spcAft>
                <a:spcPts val="0"/>
              </a:spcAft>
              <a:buClr>
                <a:srgbClr val="C1FF72"/>
              </a:buClr>
              <a:buSzPts val="3484"/>
              <a:buFont typeface="Nunito"/>
              <a:buChar char="●"/>
            </a:pPr>
            <a:r>
              <a:rPr lang="en-US" sz="3484">
                <a:solidFill>
                  <a:srgbClr val="C1FF72"/>
                </a:solidFill>
                <a:latin typeface="Nunito"/>
                <a:ea typeface="Nunito"/>
                <a:cs typeface="Nunito"/>
                <a:sym typeface="Nunito"/>
              </a:rPr>
              <a:t>Two channels of parallel QETs with similar TES volumes</a:t>
            </a:r>
            <a:endParaRPr sz="3484">
              <a:solidFill>
                <a:srgbClr val="C1FF72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457200" marR="0" lvl="0" indent="-449834" algn="just" rtl="0">
              <a:lnSpc>
                <a:spcPct val="100000"/>
              </a:lnSpc>
              <a:spcBef>
                <a:spcPts val="6000"/>
              </a:spcBef>
              <a:spcAft>
                <a:spcPts val="0"/>
              </a:spcAft>
              <a:buClr>
                <a:srgbClr val="C1FF72"/>
              </a:buClr>
              <a:buSzPts val="3484"/>
              <a:buFont typeface="Nunito"/>
              <a:buChar char="●"/>
            </a:pPr>
            <a:r>
              <a:rPr lang="en-US" sz="3484">
                <a:solidFill>
                  <a:srgbClr val="C1FF72"/>
                </a:solidFill>
                <a:latin typeface="Nunito"/>
                <a:ea typeface="Nunito"/>
                <a:cs typeface="Nunito"/>
                <a:sym typeface="Nunito"/>
              </a:rPr>
              <a:t>Al backside grid to allow high voltage biasing </a:t>
            </a:r>
            <a:endParaRPr sz="3484">
              <a:solidFill>
                <a:srgbClr val="C1FF72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6000"/>
              </a:spcBef>
              <a:spcAft>
                <a:spcPts val="6000"/>
              </a:spcAft>
              <a:buNone/>
            </a:pPr>
            <a:endParaRPr sz="3484">
              <a:solidFill>
                <a:srgbClr val="C1FF7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178" name="Google Shape;178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033425" y="1765125"/>
            <a:ext cx="5105775" cy="5103275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21"/>
          <p:cNvSpPr/>
          <p:nvPr/>
        </p:nvSpPr>
        <p:spPr>
          <a:xfrm>
            <a:off x="13982865" y="2702225"/>
            <a:ext cx="3194700" cy="3195300"/>
          </a:xfrm>
          <a:prstGeom prst="rect">
            <a:avLst/>
          </a:prstGeom>
          <a:solidFill>
            <a:srgbClr val="FF0000">
              <a:alpha val="12580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21"/>
          <p:cNvSpPr/>
          <p:nvPr/>
        </p:nvSpPr>
        <p:spPr>
          <a:xfrm>
            <a:off x="13160937" y="2002137"/>
            <a:ext cx="4692600" cy="4629300"/>
          </a:xfrm>
          <a:prstGeom prst="frame">
            <a:avLst>
              <a:gd name="adj1" fmla="val 12500"/>
            </a:avLst>
          </a:prstGeom>
          <a:solidFill>
            <a:srgbClr val="0000FF">
              <a:alpha val="13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21"/>
          <p:cNvSpPr txBox="1"/>
          <p:nvPr/>
        </p:nvSpPr>
        <p:spPr>
          <a:xfrm>
            <a:off x="14436315" y="3929737"/>
            <a:ext cx="2802000" cy="47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inner channel</a:t>
            </a:r>
            <a:endParaRPr sz="32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21"/>
          <p:cNvSpPr txBox="1"/>
          <p:nvPr/>
        </p:nvSpPr>
        <p:spPr>
          <a:xfrm>
            <a:off x="14318969" y="6048430"/>
            <a:ext cx="3036600" cy="32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outer channel</a:t>
            </a:r>
            <a:endParaRPr sz="320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3" name="Google Shape;183;p21"/>
          <p:cNvPicPr preferRelativeResize="0"/>
          <p:nvPr/>
        </p:nvPicPr>
        <p:blipFill rotWithShape="1">
          <a:blip r:embed="rId4">
            <a:alphaModFix/>
          </a:blip>
          <a:srcRect l="16468" r="4698"/>
          <a:stretch/>
        </p:blipFill>
        <p:spPr>
          <a:xfrm rot="5400000">
            <a:off x="11316213" y="6452912"/>
            <a:ext cx="1606175" cy="3012350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21"/>
          <p:cNvSpPr/>
          <p:nvPr/>
        </p:nvSpPr>
        <p:spPr>
          <a:xfrm>
            <a:off x="13377450" y="6287175"/>
            <a:ext cx="186900" cy="3297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85" name="Google Shape;185;p21"/>
          <p:cNvCxnSpPr>
            <a:stCxn id="184" idx="1"/>
          </p:cNvCxnSpPr>
          <p:nvPr/>
        </p:nvCxnSpPr>
        <p:spPr>
          <a:xfrm flipH="1">
            <a:off x="12481050" y="6452025"/>
            <a:ext cx="896400" cy="600900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2"/>
          <p:cNvSpPr txBox="1"/>
          <p:nvPr/>
        </p:nvSpPr>
        <p:spPr>
          <a:xfrm>
            <a:off x="2827775" y="595425"/>
            <a:ext cx="13553100" cy="11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600">
                <a:solidFill>
                  <a:srgbClr val="FAFF72"/>
                </a:solidFill>
                <a:latin typeface="Nunito"/>
                <a:ea typeface="Nunito"/>
                <a:cs typeface="Nunito"/>
                <a:sym typeface="Nunito"/>
              </a:rPr>
              <a:t>Fabrication Process</a:t>
            </a:r>
            <a:endParaRPr sz="100">
              <a:solidFill>
                <a:srgbClr val="FAFF7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91" name="Google Shape;191;p22"/>
          <p:cNvSpPr txBox="1"/>
          <p:nvPr/>
        </p:nvSpPr>
        <p:spPr>
          <a:xfrm>
            <a:off x="764850" y="2080300"/>
            <a:ext cx="11460300" cy="8279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-462534" algn="just" rtl="0">
              <a:lnSpc>
                <a:spcPct val="100000"/>
              </a:lnSpc>
              <a:spcBef>
                <a:spcPts val="6000"/>
              </a:spcBef>
              <a:spcAft>
                <a:spcPts val="0"/>
              </a:spcAft>
              <a:buClr>
                <a:srgbClr val="C1FF72"/>
              </a:buClr>
              <a:buSzPts val="3684"/>
              <a:buFont typeface="Nunito"/>
              <a:buChar char="●"/>
            </a:pPr>
            <a:r>
              <a:rPr lang="en-US" sz="3200" dirty="0">
                <a:solidFill>
                  <a:srgbClr val="C1FF72"/>
                </a:solidFill>
                <a:latin typeface="Nunito"/>
                <a:ea typeface="Nunito"/>
                <a:cs typeface="Nunito"/>
                <a:sym typeface="Nunito"/>
              </a:rPr>
              <a:t>Double sided fabrication process with 30 nm Al </a:t>
            </a:r>
            <a:r>
              <a:rPr lang="en-US" sz="3200" dirty="0" err="1">
                <a:solidFill>
                  <a:srgbClr val="C1FF72"/>
                </a:solidFill>
                <a:latin typeface="Nunito"/>
                <a:ea typeface="Nunito"/>
                <a:cs typeface="Nunito"/>
                <a:sym typeface="Nunito"/>
              </a:rPr>
              <a:t>backgrid</a:t>
            </a:r>
            <a:r>
              <a:rPr lang="en-US" sz="3200" dirty="0">
                <a:solidFill>
                  <a:srgbClr val="C1FF72"/>
                </a:solidFill>
                <a:latin typeface="Nunito"/>
                <a:ea typeface="Nunito"/>
                <a:cs typeface="Nunito"/>
                <a:sym typeface="Nunito"/>
              </a:rPr>
              <a:t> for HV biasing</a:t>
            </a:r>
            <a:endParaRPr sz="3200" dirty="0">
              <a:solidFill>
                <a:srgbClr val="C1FF72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457200" marR="0" lvl="0" indent="-462534" algn="just" rtl="0">
              <a:lnSpc>
                <a:spcPct val="100000"/>
              </a:lnSpc>
              <a:spcBef>
                <a:spcPts val="6000"/>
              </a:spcBef>
              <a:spcAft>
                <a:spcPts val="0"/>
              </a:spcAft>
              <a:buClr>
                <a:srgbClr val="C1FF72"/>
              </a:buClr>
              <a:buSzPts val="3684"/>
              <a:buFont typeface="Nunito"/>
              <a:buChar char="●"/>
            </a:pPr>
            <a:r>
              <a:rPr lang="en-US" sz="3200" dirty="0">
                <a:solidFill>
                  <a:srgbClr val="C1FF72"/>
                </a:solidFill>
                <a:latin typeface="Nunito"/>
                <a:ea typeface="Nunito"/>
                <a:cs typeface="Nunito"/>
                <a:sym typeface="Nunito"/>
              </a:rPr>
              <a:t>40nm W tuned to 35-65mK Tc sputtered and  TESs patterned using maskless photolithography and dry etch</a:t>
            </a:r>
            <a:endParaRPr sz="3200" dirty="0">
              <a:solidFill>
                <a:srgbClr val="C1FF72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457200" marR="0" lvl="0" indent="-462534" algn="just" rtl="0">
              <a:lnSpc>
                <a:spcPct val="100000"/>
              </a:lnSpc>
              <a:spcBef>
                <a:spcPts val="6000"/>
              </a:spcBef>
              <a:spcAft>
                <a:spcPts val="0"/>
              </a:spcAft>
              <a:buClr>
                <a:srgbClr val="C1FF72"/>
              </a:buClr>
              <a:buSzPts val="3684"/>
              <a:buFont typeface="Nunito"/>
              <a:buChar char="●"/>
            </a:pPr>
            <a:r>
              <a:rPr lang="en-US" sz="3200" dirty="0">
                <a:solidFill>
                  <a:srgbClr val="C1FF72"/>
                </a:solidFill>
                <a:latin typeface="Nunito"/>
                <a:ea typeface="Nunito"/>
                <a:cs typeface="Nunito"/>
                <a:sym typeface="Nunito"/>
              </a:rPr>
              <a:t>600nm Al sputtered and patterned with a combo wet-dry etch</a:t>
            </a:r>
            <a:endParaRPr sz="3200" dirty="0">
              <a:solidFill>
                <a:srgbClr val="C1FF72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457200" marR="0" lvl="0" indent="-462534" algn="just" rtl="0">
              <a:lnSpc>
                <a:spcPct val="100000"/>
              </a:lnSpc>
              <a:spcBef>
                <a:spcPts val="6000"/>
              </a:spcBef>
              <a:spcAft>
                <a:spcPts val="6000"/>
              </a:spcAft>
              <a:buClr>
                <a:srgbClr val="C1FF72"/>
              </a:buClr>
              <a:buSzPts val="3684"/>
              <a:buFont typeface="Nunito"/>
              <a:buChar char="●"/>
            </a:pPr>
            <a:r>
              <a:rPr lang="en-US" sz="3200" dirty="0">
                <a:solidFill>
                  <a:srgbClr val="C1FF72"/>
                </a:solidFill>
                <a:latin typeface="Nunito"/>
                <a:ea typeface="Nunito"/>
                <a:cs typeface="Nunito"/>
                <a:sym typeface="Nunito"/>
              </a:rPr>
              <a:t>Typically this has been done on 4” and 2” wafers, however all steps have been tested individually on chip scale. Integration remains a challenge</a:t>
            </a:r>
            <a:endParaRPr sz="3200" dirty="0">
              <a:solidFill>
                <a:srgbClr val="C1FF7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192" name="Google Shape;192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1419104">
            <a:off x="13326932" y="3575150"/>
            <a:ext cx="4907212" cy="490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23"/>
          <p:cNvSpPr txBox="1"/>
          <p:nvPr/>
        </p:nvSpPr>
        <p:spPr>
          <a:xfrm>
            <a:off x="2827775" y="595425"/>
            <a:ext cx="13553100" cy="11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600">
                <a:solidFill>
                  <a:srgbClr val="FAFF72"/>
                </a:solidFill>
                <a:latin typeface="Nunito"/>
                <a:ea typeface="Nunito"/>
                <a:cs typeface="Nunito"/>
                <a:sym typeface="Nunito"/>
              </a:rPr>
              <a:t>Fabrication Process</a:t>
            </a:r>
            <a:endParaRPr sz="100">
              <a:solidFill>
                <a:srgbClr val="FAFF7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198" name="Google Shape;198;p23"/>
          <p:cNvPicPr preferRelativeResize="0"/>
          <p:nvPr/>
        </p:nvPicPr>
        <p:blipFill rotWithShape="1">
          <a:blip r:embed="rId3">
            <a:alphaModFix/>
          </a:blip>
          <a:srcRect t="17655"/>
          <a:stretch/>
        </p:blipFill>
        <p:spPr>
          <a:xfrm>
            <a:off x="12702975" y="2658950"/>
            <a:ext cx="3835699" cy="6766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5400000">
            <a:off x="8474361" y="1019364"/>
            <a:ext cx="2452150" cy="492932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5240383">
            <a:off x="324511" y="2766389"/>
            <a:ext cx="6551624" cy="6551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2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235775" y="4688975"/>
            <a:ext cx="5064550" cy="52932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1234</Words>
  <Application>Microsoft Office PowerPoint</Application>
  <PresentationFormat>Custom</PresentationFormat>
  <Paragraphs>181</Paragraphs>
  <Slides>28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5" baseType="lpstr">
      <vt:lpstr>Calibri</vt:lpstr>
      <vt:lpstr>Nunito</vt:lpstr>
      <vt:lpstr>Lato</vt:lpstr>
      <vt:lpstr>Georgia</vt:lpstr>
      <vt:lpstr>Arial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MEMS v.2 system</vt:lpstr>
      <vt:lpstr>MEMS v.2 system  v3 system</vt:lpstr>
      <vt:lpstr>MEMS + HVeV Data</vt:lpstr>
      <vt:lpstr>MEMS + HVeV Data</vt:lpstr>
      <vt:lpstr>PowerPoint Presentation</vt:lpstr>
      <vt:lpstr>PowerPoint Presentation</vt:lpstr>
      <vt:lpstr>MEMS + HVeV Preliminary Analysis</vt:lpstr>
      <vt:lpstr>MEMS + HVeV Preliminary Analysis</vt:lpstr>
      <vt:lpstr> Position reconstruction </vt:lpstr>
      <vt:lpstr>G4CMP Simulations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Aviv Simchony</cp:lastModifiedBy>
  <cp:revision>1</cp:revision>
  <dcterms:modified xsi:type="dcterms:W3CDTF">2026-06-03T11:54:25Z</dcterms:modified>
</cp:coreProperties>
</file>