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8"/>
  </p:notesMasterIdLst>
  <p:sldIdLst>
    <p:sldId id="261" r:id="rId2"/>
    <p:sldId id="1022" r:id="rId3"/>
    <p:sldId id="964" r:id="rId4"/>
    <p:sldId id="796" r:id="rId5"/>
    <p:sldId id="1000" r:id="rId6"/>
    <p:sldId id="1011" r:id="rId7"/>
    <p:sldId id="1004" r:id="rId8"/>
    <p:sldId id="1014" r:id="rId9"/>
    <p:sldId id="907" r:id="rId10"/>
    <p:sldId id="989" r:id="rId11"/>
    <p:sldId id="995" r:id="rId12"/>
    <p:sldId id="1005" r:id="rId13"/>
    <p:sldId id="1015" r:id="rId14"/>
    <p:sldId id="824" r:id="rId15"/>
    <p:sldId id="1006" r:id="rId16"/>
    <p:sldId id="1016" r:id="rId17"/>
    <p:sldId id="1007" r:id="rId18"/>
    <p:sldId id="1023" r:id="rId19"/>
    <p:sldId id="1024" r:id="rId20"/>
    <p:sldId id="1008" r:id="rId21"/>
    <p:sldId id="1009" r:id="rId22"/>
    <p:sldId id="938" r:id="rId23"/>
    <p:sldId id="1019" r:id="rId24"/>
    <p:sldId id="994" r:id="rId25"/>
    <p:sldId id="1018" r:id="rId26"/>
    <p:sldId id="800" r:id="rId27"/>
    <p:sldId id="1020" r:id="rId28"/>
    <p:sldId id="726" r:id="rId29"/>
    <p:sldId id="790" r:id="rId30"/>
    <p:sldId id="819" r:id="rId31"/>
    <p:sldId id="813" r:id="rId32"/>
    <p:sldId id="294" r:id="rId33"/>
    <p:sldId id="757" r:id="rId34"/>
    <p:sldId id="295" r:id="rId35"/>
    <p:sldId id="996" r:id="rId36"/>
    <p:sldId id="948" r:id="rId37"/>
    <p:sldId id="966" r:id="rId38"/>
    <p:sldId id="967" r:id="rId39"/>
    <p:sldId id="969" r:id="rId40"/>
    <p:sldId id="272" r:id="rId41"/>
    <p:sldId id="760" r:id="rId42"/>
    <p:sldId id="997" r:id="rId43"/>
    <p:sldId id="1021" r:id="rId44"/>
    <p:sldId id="1017" r:id="rId45"/>
    <p:sldId id="973" r:id="rId46"/>
    <p:sldId id="905" r:id="rId47"/>
  </p:sldIdLst>
  <p:sldSz cx="12204700" cy="6858000"/>
  <p:notesSz cx="6858000" cy="9144000"/>
  <p:defaultTextStyle>
    <a:defPPr>
      <a:defRPr lang="de-D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51" userDrawn="1">
          <p15:clr>
            <a:srgbClr val="A4A3A4"/>
          </p15:clr>
        </p15:guide>
        <p15:guide id="2" orient="horz" pos="3618" userDrawn="1">
          <p15:clr>
            <a:srgbClr val="A4A3A4"/>
          </p15:clr>
        </p15:guide>
        <p15:guide id="3" pos="227" userDrawn="1">
          <p15:clr>
            <a:srgbClr val="A4A3A4"/>
          </p15:clr>
        </p15:guide>
        <p15:guide id="4" pos="7461" userDrawn="1">
          <p15:clr>
            <a:srgbClr val="A4A3A4"/>
          </p15:clr>
        </p15:guide>
        <p15:guide id="5" orient="horz" pos="146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68B3"/>
    <a:srgbClr val="010101"/>
    <a:srgbClr val="B7B7B7"/>
    <a:srgbClr val="FAE06D"/>
    <a:srgbClr val="68CEF6"/>
    <a:srgbClr val="179A9A"/>
    <a:srgbClr val="E67441"/>
    <a:srgbClr val="FF753F"/>
    <a:srgbClr val="AC7FB7"/>
    <a:srgbClr val="39A97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204" autoAdjust="0"/>
    <p:restoredTop sz="87544" autoAdjust="0"/>
  </p:normalViewPr>
  <p:slideViewPr>
    <p:cSldViewPr snapToGrid="0" snapToObjects="1">
      <p:cViewPr varScale="1">
        <p:scale>
          <a:sx n="85" d="100"/>
          <a:sy n="85" d="100"/>
        </p:scale>
        <p:origin x="872" y="216"/>
      </p:cViewPr>
      <p:guideLst>
        <p:guide orient="horz" pos="851"/>
        <p:guide orient="horz" pos="3618"/>
        <p:guide pos="227"/>
        <p:guide pos="7461"/>
        <p:guide orient="horz" pos="1463"/>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0" d="100"/>
        <a:sy n="80" d="100"/>
      </p:scale>
      <p:origin x="0" y="0"/>
    </p:cViewPr>
  </p:sorterViewPr>
  <p:gridSpacing cx="360045" cy="360045"/>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CEDDC4-A7BF-4A62-85FF-17C95660EF76}" type="datetimeFigureOut">
              <a:rPr lang="de-DE" smtClean="0"/>
              <a:t>03.06.26</a:t>
            </a:fld>
            <a:endParaRPr lang="de-DE"/>
          </a:p>
        </p:txBody>
      </p:sp>
      <p:sp>
        <p:nvSpPr>
          <p:cNvPr id="4" name="Folienbildplatzhalter 3"/>
          <p:cNvSpPr>
            <a:spLocks noGrp="1" noRot="1" noChangeAspect="1"/>
          </p:cNvSpPr>
          <p:nvPr>
            <p:ph type="sldImg" idx="2"/>
          </p:nvPr>
        </p:nvSpPr>
        <p:spPr>
          <a:xfrm>
            <a:off x="684213" y="1143000"/>
            <a:ext cx="5489575"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6B551E-9F22-4B6E-924D-4DC3CE728678}" type="slidenum">
              <a:rPr lang="de-DE" smtClean="0"/>
              <a:t>‹#›</a:t>
            </a:fld>
            <a:endParaRPr lang="de-DE"/>
          </a:p>
        </p:txBody>
      </p:sp>
    </p:spTree>
    <p:extLst>
      <p:ext uri="{BB962C8B-B14F-4D97-AF65-F5344CB8AC3E}">
        <p14:creationId xmlns:p14="http://schemas.microsoft.com/office/powerpoint/2010/main" val="3317590323"/>
      </p:ext>
    </p:extLst>
  </p:cSld>
  <p:clrMap bg1="lt1" tx1="dk1" bg2="lt2" tx2="dk2" accent1="accent1" accent2="accent2" accent3="accent3" accent4="accent4" accent5="accent5" accent6="accent6" hlink="hlink" folHlink="folHlink"/>
  <p:notesStyle>
    <a:lvl1pPr marL="0" algn="l" defTabSz="1219170" rtl="0" eaLnBrk="1" latinLnBrk="0" hangingPunct="1">
      <a:defRPr sz="1600" kern="1200">
        <a:solidFill>
          <a:schemeClr val="tx1"/>
        </a:solidFill>
        <a:latin typeface="+mn-lt"/>
        <a:ea typeface="+mn-ea"/>
        <a:cs typeface="+mn-cs"/>
      </a:defRPr>
    </a:lvl1pPr>
    <a:lvl2pPr marL="609585" algn="l" defTabSz="1219170" rtl="0" eaLnBrk="1" latinLnBrk="0" hangingPunct="1">
      <a:defRPr sz="1600" kern="1200">
        <a:solidFill>
          <a:schemeClr val="tx1"/>
        </a:solidFill>
        <a:latin typeface="+mn-lt"/>
        <a:ea typeface="+mn-ea"/>
        <a:cs typeface="+mn-cs"/>
      </a:defRPr>
    </a:lvl2pPr>
    <a:lvl3pPr marL="1219170" algn="l" defTabSz="1219170" rtl="0" eaLnBrk="1" latinLnBrk="0" hangingPunct="1">
      <a:defRPr sz="1600" kern="1200">
        <a:solidFill>
          <a:schemeClr val="tx1"/>
        </a:solidFill>
        <a:latin typeface="+mn-lt"/>
        <a:ea typeface="+mn-ea"/>
        <a:cs typeface="+mn-cs"/>
      </a:defRPr>
    </a:lvl3pPr>
    <a:lvl4pPr marL="1828754" algn="l" defTabSz="1219170" rtl="0" eaLnBrk="1" latinLnBrk="0" hangingPunct="1">
      <a:defRPr sz="1600" kern="1200">
        <a:solidFill>
          <a:schemeClr val="tx1"/>
        </a:solidFill>
        <a:latin typeface="+mn-lt"/>
        <a:ea typeface="+mn-ea"/>
        <a:cs typeface="+mn-cs"/>
      </a:defRPr>
    </a:lvl4pPr>
    <a:lvl5pPr marL="2438339" algn="l" defTabSz="1219170" rtl="0" eaLnBrk="1" latinLnBrk="0" hangingPunct="1">
      <a:defRPr sz="1600" kern="1200">
        <a:solidFill>
          <a:schemeClr val="tx1"/>
        </a:solidFill>
        <a:latin typeface="+mn-lt"/>
        <a:ea typeface="+mn-ea"/>
        <a:cs typeface="+mn-cs"/>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AD6B551E-9F22-4B6E-924D-4DC3CE728678}" type="slidenum">
              <a:rPr lang="de-DE" smtClean="0"/>
              <a:t>1</a:t>
            </a:fld>
            <a:endParaRPr lang="de-DE"/>
          </a:p>
        </p:txBody>
      </p:sp>
    </p:spTree>
    <p:extLst>
      <p:ext uri="{BB962C8B-B14F-4D97-AF65-F5344CB8AC3E}">
        <p14:creationId xmlns:p14="http://schemas.microsoft.com/office/powerpoint/2010/main" val="24388716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Tx/>
              <a:buChar char="-"/>
            </a:pPr>
            <a:r>
              <a:rPr lang="en-US" dirty="0"/>
              <a:t>Cannot use the previous method because the alpha before has such short lifetime</a:t>
            </a:r>
          </a:p>
          <a:p>
            <a:pPr marL="285750" indent="-285750">
              <a:buFontTx/>
              <a:buChar char="-"/>
            </a:pPr>
            <a:r>
              <a:rPr lang="en-US" dirty="0"/>
              <a:t>Because of the model dep, we apply high uncertainty</a:t>
            </a:r>
          </a:p>
          <a:p>
            <a:pPr marL="285750" indent="-285750">
              <a:buFontTx/>
              <a:buChar char="-"/>
            </a:pPr>
            <a:r>
              <a:rPr lang="en-US" dirty="0"/>
              <a:t>Equilibrium assuming constant injection</a:t>
            </a:r>
          </a:p>
          <a:p>
            <a:pPr marL="285750" marR="0" lvl="0" indent="-285750" algn="l" defTabSz="1219170" rtl="0" eaLnBrk="1" fontAlgn="auto" latinLnBrk="0" hangingPunct="1">
              <a:lnSpc>
                <a:spcPct val="100000"/>
              </a:lnSpc>
              <a:spcBef>
                <a:spcPts val="0"/>
              </a:spcBef>
              <a:spcAft>
                <a:spcPts val="0"/>
              </a:spcAft>
              <a:buClrTx/>
              <a:buSzTx/>
              <a:buFontTx/>
              <a:buChar char="-"/>
              <a:tabLst/>
              <a:defRPr/>
            </a:pPr>
            <a:r>
              <a:rPr lang="en-US" sz="1600" b="0" i="0" kern="1200" dirty="0">
                <a:solidFill>
                  <a:schemeClr val="tx1"/>
                </a:solidFill>
                <a:effectLst/>
                <a:latin typeface="+mn-lt"/>
                <a:ea typeface="+mn-ea"/>
                <a:cs typeface="+mn-cs"/>
              </a:rPr>
              <a:t>18.6% and 12.2% uncertainty</a:t>
            </a:r>
          </a:p>
          <a:p>
            <a:pPr marL="285750" indent="-285750">
              <a:buFontTx/>
              <a:buChar char="-"/>
            </a:pPr>
            <a:endParaRPr lang="en-US" dirty="0"/>
          </a:p>
          <a:p>
            <a:pPr marL="285750" indent="-285750">
              <a:buFontTx/>
              <a:buChar char="-"/>
            </a:pPr>
            <a:endParaRPr lang="en-US" dirty="0"/>
          </a:p>
        </p:txBody>
      </p:sp>
      <p:sp>
        <p:nvSpPr>
          <p:cNvPr id="4" name="Slide Number Placeholder 3"/>
          <p:cNvSpPr>
            <a:spLocks noGrp="1"/>
          </p:cNvSpPr>
          <p:nvPr>
            <p:ph type="sldNum" sz="quarter" idx="5"/>
          </p:nvPr>
        </p:nvSpPr>
        <p:spPr/>
        <p:txBody>
          <a:bodyPr/>
          <a:lstStyle/>
          <a:p>
            <a:fld id="{3103AE51-0F80-C24F-A8C4-4375F9E0F282}" type="slidenum">
              <a:rPr lang="en-US" smtClean="0"/>
              <a:t>10</a:t>
            </a:fld>
            <a:endParaRPr lang="en-US"/>
          </a:p>
        </p:txBody>
      </p:sp>
    </p:spTree>
    <p:extLst>
      <p:ext uri="{BB962C8B-B14F-4D97-AF65-F5344CB8AC3E}">
        <p14:creationId xmlns:p14="http://schemas.microsoft.com/office/powerpoint/2010/main" val="23556429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To be published on </a:t>
            </a:r>
            <a:r>
              <a:rPr lang="en-US" dirty="0" err="1"/>
              <a:t>arXiv</a:t>
            </a:r>
            <a:r>
              <a:rPr lang="en-US" dirty="0"/>
              <a:t> soon</a:t>
            </a:r>
          </a:p>
        </p:txBody>
      </p:sp>
      <p:sp>
        <p:nvSpPr>
          <p:cNvPr id="4" name="Slide Number Placeholder 3"/>
          <p:cNvSpPr>
            <a:spLocks noGrp="1"/>
          </p:cNvSpPr>
          <p:nvPr>
            <p:ph type="sldNum" sz="quarter" idx="5"/>
          </p:nvPr>
        </p:nvSpPr>
        <p:spPr/>
        <p:txBody>
          <a:bodyPr/>
          <a:lstStyle/>
          <a:p>
            <a:fld id="{3103AE51-0F80-C24F-A8C4-4375F9E0F282}" type="slidenum">
              <a:rPr lang="en-US" smtClean="0"/>
              <a:t>11</a:t>
            </a:fld>
            <a:endParaRPr lang="en-US"/>
          </a:p>
        </p:txBody>
      </p:sp>
    </p:spTree>
    <p:extLst>
      <p:ext uri="{BB962C8B-B14F-4D97-AF65-F5344CB8AC3E}">
        <p14:creationId xmlns:p14="http://schemas.microsoft.com/office/powerpoint/2010/main" val="20989549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574033-729A-B735-BFE8-E069194E1F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B2A084-9F5F-EAB7-DEC4-15AEE96594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931235-64A2-6035-3F1E-B3436C4F376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7ED46E9-E901-823B-E921-982FF8E69AA1}"/>
              </a:ext>
            </a:extLst>
          </p:cNvPr>
          <p:cNvSpPr>
            <a:spLocks noGrp="1"/>
          </p:cNvSpPr>
          <p:nvPr>
            <p:ph type="sldNum" sz="quarter" idx="5"/>
          </p:nvPr>
        </p:nvSpPr>
        <p:spPr/>
        <p:txBody>
          <a:bodyPr/>
          <a:lstStyle/>
          <a:p>
            <a:fld id="{3103AE51-0F80-C24F-A8C4-4375F9E0F282}" type="slidenum">
              <a:rPr lang="en-US" smtClean="0"/>
              <a:t>12</a:t>
            </a:fld>
            <a:endParaRPr lang="en-US"/>
          </a:p>
        </p:txBody>
      </p:sp>
    </p:spTree>
    <p:extLst>
      <p:ext uri="{BB962C8B-B14F-4D97-AF65-F5344CB8AC3E}">
        <p14:creationId xmlns:p14="http://schemas.microsoft.com/office/powerpoint/2010/main" val="21183139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218AC-B03A-9210-E172-016FBCF9CD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5AD55D-7537-9125-820E-7373C8E9F3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101F6A-B78E-C7DF-260E-1B702F2ECFB4}"/>
              </a:ext>
            </a:extLst>
          </p:cNvPr>
          <p:cNvSpPr>
            <a:spLocks noGrp="1"/>
          </p:cNvSpPr>
          <p:nvPr>
            <p:ph type="body" idx="1"/>
          </p:nvPr>
        </p:nvSpPr>
        <p:spPr/>
        <p:txBody>
          <a:bodyPr/>
          <a:lstStyle/>
          <a:p>
            <a:r>
              <a:rPr lang="en-US" dirty="0"/>
              <a:t>- Using chi2 error function to incorporate the data point error bars</a:t>
            </a:r>
          </a:p>
        </p:txBody>
      </p:sp>
      <p:sp>
        <p:nvSpPr>
          <p:cNvPr id="4" name="Slide Number Placeholder 3">
            <a:extLst>
              <a:ext uri="{FF2B5EF4-FFF2-40B4-BE49-F238E27FC236}">
                <a16:creationId xmlns:a16="http://schemas.microsoft.com/office/drawing/2014/main" id="{1FDF5260-51F8-D6B2-CBBC-3962B9246EDD}"/>
              </a:ext>
            </a:extLst>
          </p:cNvPr>
          <p:cNvSpPr>
            <a:spLocks noGrp="1"/>
          </p:cNvSpPr>
          <p:nvPr>
            <p:ph type="sldNum" sz="quarter" idx="5"/>
          </p:nvPr>
        </p:nvSpPr>
        <p:spPr/>
        <p:txBody>
          <a:bodyPr/>
          <a:lstStyle/>
          <a:p>
            <a:fld id="{3103AE51-0F80-C24F-A8C4-4375F9E0F282}" type="slidenum">
              <a:rPr lang="en-US" smtClean="0"/>
              <a:t>13</a:t>
            </a:fld>
            <a:endParaRPr lang="en-US"/>
          </a:p>
        </p:txBody>
      </p:sp>
    </p:spTree>
    <p:extLst>
      <p:ext uri="{BB962C8B-B14F-4D97-AF65-F5344CB8AC3E}">
        <p14:creationId xmlns:p14="http://schemas.microsoft.com/office/powerpoint/2010/main" val="1315273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3103AE51-0F80-C24F-A8C4-4375F9E0F282}" type="slidenum">
              <a:rPr lang="en-US" smtClean="0"/>
              <a:t>14</a:t>
            </a:fld>
            <a:endParaRPr lang="en-US"/>
          </a:p>
        </p:txBody>
      </p:sp>
    </p:spTree>
    <p:extLst>
      <p:ext uri="{BB962C8B-B14F-4D97-AF65-F5344CB8AC3E}">
        <p14:creationId xmlns:p14="http://schemas.microsoft.com/office/powerpoint/2010/main" val="37062318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306027-5A55-FAB2-1F02-851BB6571E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6B826D-7D5A-87DF-A2F3-74C3A81BD8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7504C0-C95F-130F-2491-F212B5BFB40C}"/>
              </a:ext>
            </a:extLst>
          </p:cNvPr>
          <p:cNvSpPr>
            <a:spLocks noGrp="1"/>
          </p:cNvSpPr>
          <p:nvPr>
            <p:ph type="body" idx="1"/>
          </p:nvPr>
        </p:nvSpPr>
        <p:spPr/>
        <p:txBody>
          <a:bodyPr/>
          <a:lstStyle/>
          <a:p>
            <a:r>
              <a:rPr lang="en-US" dirty="0"/>
              <a:t>Since we are using a lot of xenon target</a:t>
            </a:r>
          </a:p>
        </p:txBody>
      </p:sp>
      <p:sp>
        <p:nvSpPr>
          <p:cNvPr id="4" name="Slide Number Placeholder 3">
            <a:extLst>
              <a:ext uri="{FF2B5EF4-FFF2-40B4-BE49-F238E27FC236}">
                <a16:creationId xmlns:a16="http://schemas.microsoft.com/office/drawing/2014/main" id="{68A0DBE6-C877-A9D4-BD5F-E7E48442F47E}"/>
              </a:ext>
            </a:extLst>
          </p:cNvPr>
          <p:cNvSpPr>
            <a:spLocks noGrp="1"/>
          </p:cNvSpPr>
          <p:nvPr>
            <p:ph type="sldNum" sz="quarter" idx="5"/>
          </p:nvPr>
        </p:nvSpPr>
        <p:spPr/>
        <p:txBody>
          <a:bodyPr/>
          <a:lstStyle/>
          <a:p>
            <a:fld id="{3103AE51-0F80-C24F-A8C4-4375F9E0F282}" type="slidenum">
              <a:rPr lang="en-US" smtClean="0"/>
              <a:t>15</a:t>
            </a:fld>
            <a:endParaRPr lang="en-US"/>
          </a:p>
        </p:txBody>
      </p:sp>
    </p:spTree>
    <p:extLst>
      <p:ext uri="{BB962C8B-B14F-4D97-AF65-F5344CB8AC3E}">
        <p14:creationId xmlns:p14="http://schemas.microsoft.com/office/powerpoint/2010/main" val="29002082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0C42D5-D8BC-1C2F-59B2-66E366F5F3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E3A897-8CDB-B9D9-AD69-9570045B20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A8FAD8-A497-235B-BB79-57504A95022A}"/>
              </a:ext>
            </a:extLst>
          </p:cNvPr>
          <p:cNvSpPr>
            <a:spLocks noGrp="1"/>
          </p:cNvSpPr>
          <p:nvPr>
            <p:ph type="body" idx="1"/>
          </p:nvPr>
        </p:nvSpPr>
        <p:spPr/>
        <p:txBody>
          <a:bodyPr/>
          <a:lstStyle/>
          <a:p>
            <a:r>
              <a:rPr lang="en-US" dirty="0"/>
              <a:t>Mention about the shape</a:t>
            </a:r>
          </a:p>
        </p:txBody>
      </p:sp>
      <p:sp>
        <p:nvSpPr>
          <p:cNvPr id="4" name="Slide Number Placeholder 3">
            <a:extLst>
              <a:ext uri="{FF2B5EF4-FFF2-40B4-BE49-F238E27FC236}">
                <a16:creationId xmlns:a16="http://schemas.microsoft.com/office/drawing/2014/main" id="{31BC24D0-6EDF-224B-E79C-CAFD1ED65747}"/>
              </a:ext>
            </a:extLst>
          </p:cNvPr>
          <p:cNvSpPr>
            <a:spLocks noGrp="1"/>
          </p:cNvSpPr>
          <p:nvPr>
            <p:ph type="sldNum" sz="quarter" idx="5"/>
          </p:nvPr>
        </p:nvSpPr>
        <p:spPr/>
        <p:txBody>
          <a:bodyPr/>
          <a:lstStyle/>
          <a:p>
            <a:fld id="{3103AE51-0F80-C24F-A8C4-4375F9E0F282}" type="slidenum">
              <a:rPr lang="en-US" smtClean="0"/>
              <a:t>16</a:t>
            </a:fld>
            <a:endParaRPr lang="en-US"/>
          </a:p>
        </p:txBody>
      </p:sp>
    </p:spTree>
    <p:extLst>
      <p:ext uri="{BB962C8B-B14F-4D97-AF65-F5344CB8AC3E}">
        <p14:creationId xmlns:p14="http://schemas.microsoft.com/office/powerpoint/2010/main" val="29695680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64B536-1DE8-AF17-57C7-BD8348D495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09DFB8-EBB9-2A3E-846D-A6A1FC17E5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1803A1-76AE-9999-AF81-AB18F367E6B5}"/>
              </a:ext>
            </a:extLst>
          </p:cNvPr>
          <p:cNvSpPr>
            <a:spLocks noGrp="1"/>
          </p:cNvSpPr>
          <p:nvPr>
            <p:ph type="body" idx="1"/>
          </p:nvPr>
        </p:nvSpPr>
        <p:spPr/>
        <p:txBody>
          <a:bodyPr/>
          <a:lstStyle/>
          <a:p>
            <a:r>
              <a:rPr lang="en-US" dirty="0"/>
              <a:t>- Flat due to Compton scattering</a:t>
            </a:r>
          </a:p>
        </p:txBody>
      </p:sp>
      <p:sp>
        <p:nvSpPr>
          <p:cNvPr id="4" name="Slide Number Placeholder 3">
            <a:extLst>
              <a:ext uri="{FF2B5EF4-FFF2-40B4-BE49-F238E27FC236}">
                <a16:creationId xmlns:a16="http://schemas.microsoft.com/office/drawing/2014/main" id="{C6C50C7A-ABBA-D7C7-8DB3-076ACCDFE439}"/>
              </a:ext>
            </a:extLst>
          </p:cNvPr>
          <p:cNvSpPr>
            <a:spLocks noGrp="1"/>
          </p:cNvSpPr>
          <p:nvPr>
            <p:ph type="sldNum" sz="quarter" idx="5"/>
          </p:nvPr>
        </p:nvSpPr>
        <p:spPr/>
        <p:txBody>
          <a:bodyPr/>
          <a:lstStyle/>
          <a:p>
            <a:fld id="{3103AE51-0F80-C24F-A8C4-4375F9E0F282}" type="slidenum">
              <a:rPr lang="en-US" smtClean="0"/>
              <a:t>17</a:t>
            </a:fld>
            <a:endParaRPr lang="en-US"/>
          </a:p>
        </p:txBody>
      </p:sp>
    </p:spTree>
    <p:extLst>
      <p:ext uri="{BB962C8B-B14F-4D97-AF65-F5344CB8AC3E}">
        <p14:creationId xmlns:p14="http://schemas.microsoft.com/office/powerpoint/2010/main" val="30198140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Low energy more susceptible to detector effects and event selections</a:t>
            </a:r>
          </a:p>
        </p:txBody>
      </p:sp>
      <p:sp>
        <p:nvSpPr>
          <p:cNvPr id="4" name="Slide Number Placeholder 3"/>
          <p:cNvSpPr>
            <a:spLocks noGrp="1"/>
          </p:cNvSpPr>
          <p:nvPr>
            <p:ph type="sldNum" sz="quarter" idx="5"/>
          </p:nvPr>
        </p:nvSpPr>
        <p:spPr/>
        <p:txBody>
          <a:bodyPr/>
          <a:lstStyle/>
          <a:p>
            <a:fld id="{3103AE51-0F80-C24F-A8C4-4375F9E0F282}" type="slidenum">
              <a:rPr lang="en-US" smtClean="0"/>
              <a:t>18</a:t>
            </a:fld>
            <a:endParaRPr lang="en-US"/>
          </a:p>
        </p:txBody>
      </p:sp>
    </p:spTree>
    <p:extLst>
      <p:ext uri="{BB962C8B-B14F-4D97-AF65-F5344CB8AC3E}">
        <p14:creationId xmlns:p14="http://schemas.microsoft.com/office/powerpoint/2010/main" val="26952203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en-US" dirty="0"/>
              <a:t>* Dominated by material event, while less spectrum alteration</a:t>
            </a:r>
          </a:p>
          <a:p>
            <a:pPr marL="0" marR="0" lvl="0" indent="0" algn="l" defTabSz="1219170" rtl="0" eaLnBrk="1" fontAlgn="auto" latinLnBrk="0" hangingPunct="1">
              <a:lnSpc>
                <a:spcPct val="100000"/>
              </a:lnSpc>
              <a:spcBef>
                <a:spcPts val="0"/>
              </a:spcBef>
              <a:spcAft>
                <a:spcPts val="0"/>
              </a:spcAft>
              <a:buClrTx/>
              <a:buSzTx/>
              <a:buFontTx/>
              <a:buNone/>
              <a:tabLst/>
              <a:defRPr/>
            </a:pPr>
            <a:r>
              <a:rPr lang="en-US" dirty="0"/>
              <a:t>* </a:t>
            </a:r>
            <a:r>
              <a:rPr lang="en-US" sz="1600" dirty="0">
                <a:latin typeface="Helvetica" pitchFamily="2" charset="0"/>
              </a:rPr>
              <a:t>Subtracting the central most events to isolate material background spectrum</a:t>
            </a:r>
          </a:p>
          <a:p>
            <a:endParaRPr lang="en-US" dirty="0"/>
          </a:p>
        </p:txBody>
      </p:sp>
      <p:sp>
        <p:nvSpPr>
          <p:cNvPr id="4" name="Slide Number Placeholder 3"/>
          <p:cNvSpPr>
            <a:spLocks noGrp="1"/>
          </p:cNvSpPr>
          <p:nvPr>
            <p:ph type="sldNum" sz="quarter" idx="5"/>
          </p:nvPr>
        </p:nvSpPr>
        <p:spPr/>
        <p:txBody>
          <a:bodyPr/>
          <a:lstStyle/>
          <a:p>
            <a:fld id="{3103AE51-0F80-C24F-A8C4-4375F9E0F282}" type="slidenum">
              <a:rPr lang="en-US" smtClean="0"/>
              <a:t>19</a:t>
            </a:fld>
            <a:endParaRPr lang="en-US"/>
          </a:p>
        </p:txBody>
      </p:sp>
    </p:spTree>
    <p:extLst>
      <p:ext uri="{BB962C8B-B14F-4D97-AF65-F5344CB8AC3E}">
        <p14:creationId xmlns:p14="http://schemas.microsoft.com/office/powerpoint/2010/main" val="3169249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E10A8C-7BE1-DC89-D8EA-EAA87E90CC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BBB9EF-09BF-C467-CD8F-D4DA9015B4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BCF600-03ED-2436-9E1F-0585943CC2C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2F16F4C-BDB9-095A-1253-DA65A0851F6A}"/>
              </a:ext>
            </a:extLst>
          </p:cNvPr>
          <p:cNvSpPr>
            <a:spLocks noGrp="1"/>
          </p:cNvSpPr>
          <p:nvPr>
            <p:ph type="sldNum" sz="quarter" idx="5"/>
          </p:nvPr>
        </p:nvSpPr>
        <p:spPr/>
        <p:txBody>
          <a:bodyPr/>
          <a:lstStyle/>
          <a:p>
            <a:fld id="{AD6B551E-9F22-4B6E-924D-4DC3CE728678}" type="slidenum">
              <a:rPr lang="de-DE" smtClean="0"/>
              <a:t>2</a:t>
            </a:fld>
            <a:endParaRPr lang="de-DE"/>
          </a:p>
        </p:txBody>
      </p:sp>
    </p:spTree>
    <p:extLst>
      <p:ext uri="{BB962C8B-B14F-4D97-AF65-F5344CB8AC3E}">
        <p14:creationId xmlns:p14="http://schemas.microsoft.com/office/powerpoint/2010/main" val="13021494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724EFE-0DC0-C189-4A9D-D9D5988B46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96937E-9EEF-1773-7BCA-39D35892CD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162022-BD12-217C-04EB-3179DFF26B5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79D0CEF-AE3D-FBC2-8BA7-ECBB2F076EE2}"/>
              </a:ext>
            </a:extLst>
          </p:cNvPr>
          <p:cNvSpPr>
            <a:spLocks noGrp="1"/>
          </p:cNvSpPr>
          <p:nvPr>
            <p:ph type="sldNum" sz="quarter" idx="5"/>
          </p:nvPr>
        </p:nvSpPr>
        <p:spPr/>
        <p:txBody>
          <a:bodyPr/>
          <a:lstStyle/>
          <a:p>
            <a:fld id="{3103AE51-0F80-C24F-A8C4-4375F9E0F282}" type="slidenum">
              <a:rPr lang="en-US" smtClean="0"/>
              <a:t>20</a:t>
            </a:fld>
            <a:endParaRPr lang="en-US"/>
          </a:p>
        </p:txBody>
      </p:sp>
    </p:spTree>
    <p:extLst>
      <p:ext uri="{BB962C8B-B14F-4D97-AF65-F5344CB8AC3E}">
        <p14:creationId xmlns:p14="http://schemas.microsoft.com/office/powerpoint/2010/main" val="22734132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70C5E1-FB47-9E9E-C632-398C60DEB3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A6F33F-47C1-1958-76B3-FBE9AB3325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710118-8966-5258-90D5-CEE8E750CAD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27A7F81-8D62-6CF2-FF8C-0E57B46BCEF0}"/>
              </a:ext>
            </a:extLst>
          </p:cNvPr>
          <p:cNvSpPr>
            <a:spLocks noGrp="1"/>
          </p:cNvSpPr>
          <p:nvPr>
            <p:ph type="sldNum" sz="quarter" idx="5"/>
          </p:nvPr>
        </p:nvSpPr>
        <p:spPr/>
        <p:txBody>
          <a:bodyPr/>
          <a:lstStyle/>
          <a:p>
            <a:fld id="{3103AE51-0F80-C24F-A8C4-4375F9E0F282}" type="slidenum">
              <a:rPr lang="en-US" smtClean="0"/>
              <a:t>21</a:t>
            </a:fld>
            <a:endParaRPr lang="en-US"/>
          </a:p>
        </p:txBody>
      </p:sp>
    </p:spTree>
    <p:extLst>
      <p:ext uri="{BB962C8B-B14F-4D97-AF65-F5344CB8AC3E}">
        <p14:creationId xmlns:p14="http://schemas.microsoft.com/office/powerpoint/2010/main" val="35802655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4213" y="1143000"/>
            <a:ext cx="5489575" cy="30861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None/>
              <a:tabLst/>
              <a:defRPr/>
            </a:pPr>
            <a:r>
              <a:rPr lang="en-US" dirty="0"/>
              <a:t>- The cross-section is much smaller, but signal response much larger as compared to </a:t>
            </a:r>
            <a:r>
              <a:rPr lang="en-US" dirty="0" err="1"/>
              <a:t>CEvEN</a:t>
            </a:r>
            <a:endParaRPr lang="en-US" dirty="0"/>
          </a:p>
        </p:txBody>
      </p:sp>
      <p:sp>
        <p:nvSpPr>
          <p:cNvPr id="4" name="Slide Number Placeholder 3"/>
          <p:cNvSpPr>
            <a:spLocks noGrp="1"/>
          </p:cNvSpPr>
          <p:nvPr>
            <p:ph type="sldNum" sz="quarter" idx="10"/>
          </p:nvPr>
        </p:nvSpPr>
        <p:spPr/>
        <p:txBody>
          <a:bodyPr/>
          <a:lstStyle/>
          <a:p>
            <a:fld id="{3103AE51-0F80-C24F-A8C4-4375F9E0F282}" type="slidenum">
              <a:rPr lang="en-US" smtClean="0"/>
              <a:t>22</a:t>
            </a:fld>
            <a:endParaRPr lang="en-US"/>
          </a:p>
        </p:txBody>
      </p:sp>
    </p:spTree>
    <p:extLst>
      <p:ext uri="{BB962C8B-B14F-4D97-AF65-F5344CB8AC3E}">
        <p14:creationId xmlns:p14="http://schemas.microsoft.com/office/powerpoint/2010/main" val="40729345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D0FE8-327A-404B-8B84-0E8D739B18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74F591-60F1-87C7-1BB0-9171C7C561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6123D1-EB3C-8308-AF8A-63ED73A9FE41}"/>
              </a:ext>
            </a:extLst>
          </p:cNvPr>
          <p:cNvSpPr>
            <a:spLocks noGrp="1"/>
          </p:cNvSpPr>
          <p:nvPr>
            <p:ph type="body" idx="1"/>
          </p:nvPr>
        </p:nvSpPr>
        <p:spPr/>
        <p:txBody>
          <a:bodyPr/>
          <a:lstStyle/>
          <a:p>
            <a:pPr marL="285750" indent="-285750">
              <a:buFont typeface="Arial" panose="020B0604020202020204" pitchFamily="34" charset="0"/>
              <a:buChar char="•"/>
            </a:pPr>
            <a:r>
              <a:rPr lang="en-US" dirty="0"/>
              <a:t>Background reduced to solar-pp level</a:t>
            </a:r>
          </a:p>
          <a:p>
            <a:pPr marL="285750" indent="-2857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B0BD7DEB-6624-4B42-326E-53ECA3052F8A}"/>
              </a:ext>
            </a:extLst>
          </p:cNvPr>
          <p:cNvSpPr>
            <a:spLocks noGrp="1"/>
          </p:cNvSpPr>
          <p:nvPr>
            <p:ph type="sldNum" sz="quarter" idx="5"/>
          </p:nvPr>
        </p:nvSpPr>
        <p:spPr/>
        <p:txBody>
          <a:bodyPr/>
          <a:lstStyle/>
          <a:p>
            <a:fld id="{3103AE51-0F80-C24F-A8C4-4375F9E0F282}" type="slidenum">
              <a:rPr lang="en-US" smtClean="0"/>
              <a:t>23</a:t>
            </a:fld>
            <a:endParaRPr lang="en-US"/>
          </a:p>
        </p:txBody>
      </p:sp>
    </p:spTree>
    <p:extLst>
      <p:ext uri="{BB962C8B-B14F-4D97-AF65-F5344CB8AC3E}">
        <p14:creationId xmlns:p14="http://schemas.microsoft.com/office/powerpoint/2010/main" val="40681443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Tx/>
              <a:buChar char="-"/>
            </a:pPr>
            <a:r>
              <a:rPr lang="en-US" dirty="0"/>
              <a:t>In order to measure the solar pp flux, we need to do more then rate measurement, but incorporate all the error budgets</a:t>
            </a:r>
          </a:p>
          <a:p>
            <a:pPr marL="285750" indent="-285750">
              <a:buFontTx/>
              <a:buChar char="-"/>
            </a:pPr>
            <a:endParaRPr lang="en-US" dirty="0"/>
          </a:p>
          <a:p>
            <a:pPr marL="285750" indent="-285750">
              <a:buFontTx/>
              <a:buChar char="-"/>
            </a:pPr>
            <a:r>
              <a:rPr lang="en-US" dirty="0"/>
              <a:t>Charge insensitive area by </a:t>
            </a:r>
            <a:r>
              <a:rPr lang="en-US" dirty="0" err="1"/>
              <a:t>PyCOMes</a:t>
            </a:r>
            <a:endParaRPr lang="en-US" dirty="0"/>
          </a:p>
          <a:p>
            <a:pPr marL="285750" indent="-285750">
              <a:buFontTx/>
              <a:buChar char="-"/>
            </a:pPr>
            <a:endParaRPr lang="en-US" dirty="0"/>
          </a:p>
        </p:txBody>
      </p:sp>
      <p:sp>
        <p:nvSpPr>
          <p:cNvPr id="4" name="Slide Number Placeholder 3"/>
          <p:cNvSpPr>
            <a:spLocks noGrp="1"/>
          </p:cNvSpPr>
          <p:nvPr>
            <p:ph type="sldNum" sz="quarter" idx="5"/>
          </p:nvPr>
        </p:nvSpPr>
        <p:spPr/>
        <p:txBody>
          <a:bodyPr/>
          <a:lstStyle/>
          <a:p>
            <a:fld id="{3103AE51-0F80-C24F-A8C4-4375F9E0F282}" type="slidenum">
              <a:rPr lang="en-US" smtClean="0"/>
              <a:t>24</a:t>
            </a:fld>
            <a:endParaRPr lang="en-US"/>
          </a:p>
        </p:txBody>
      </p:sp>
    </p:spTree>
    <p:extLst>
      <p:ext uri="{BB962C8B-B14F-4D97-AF65-F5344CB8AC3E}">
        <p14:creationId xmlns:p14="http://schemas.microsoft.com/office/powerpoint/2010/main" val="18411175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3E1033-65C0-3CCC-C550-DA07B2B050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1B265B-F39F-D7AE-4E3D-AFDBE5CE1B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2C5436-0E78-C359-E793-E2DA8BB68030}"/>
              </a:ext>
            </a:extLst>
          </p:cNvPr>
          <p:cNvSpPr>
            <a:spLocks noGrp="1"/>
          </p:cNvSpPr>
          <p:nvPr>
            <p:ph type="body" idx="1"/>
          </p:nvPr>
        </p:nvSpPr>
        <p:spPr/>
        <p:txBody>
          <a:bodyPr/>
          <a:lstStyle/>
          <a:p>
            <a:pPr marL="285750" indent="-285750">
              <a:buFontTx/>
              <a:buChar char="-"/>
            </a:pPr>
            <a:r>
              <a:rPr lang="en-US" dirty="0"/>
              <a:t>Charge insensitive area by </a:t>
            </a:r>
            <a:r>
              <a:rPr lang="en-US" dirty="0" err="1"/>
              <a:t>PyCOMes</a:t>
            </a:r>
            <a:endParaRPr lang="en-US" dirty="0"/>
          </a:p>
          <a:p>
            <a:pPr marL="285750" indent="-285750">
              <a:buFontTx/>
              <a:buChar char="-"/>
            </a:pPr>
            <a:endParaRPr lang="en-US" dirty="0"/>
          </a:p>
        </p:txBody>
      </p:sp>
      <p:sp>
        <p:nvSpPr>
          <p:cNvPr id="4" name="Slide Number Placeholder 3">
            <a:extLst>
              <a:ext uri="{FF2B5EF4-FFF2-40B4-BE49-F238E27FC236}">
                <a16:creationId xmlns:a16="http://schemas.microsoft.com/office/drawing/2014/main" id="{B56F1709-49AB-11CA-A660-275A015BA9B4}"/>
              </a:ext>
            </a:extLst>
          </p:cNvPr>
          <p:cNvSpPr>
            <a:spLocks noGrp="1"/>
          </p:cNvSpPr>
          <p:nvPr>
            <p:ph type="sldNum" sz="quarter" idx="5"/>
          </p:nvPr>
        </p:nvSpPr>
        <p:spPr/>
        <p:txBody>
          <a:bodyPr/>
          <a:lstStyle/>
          <a:p>
            <a:fld id="{3103AE51-0F80-C24F-A8C4-4375F9E0F282}" type="slidenum">
              <a:rPr lang="en-US" smtClean="0"/>
              <a:t>25</a:t>
            </a:fld>
            <a:endParaRPr lang="en-US"/>
          </a:p>
        </p:txBody>
      </p:sp>
    </p:spTree>
    <p:extLst>
      <p:ext uri="{BB962C8B-B14F-4D97-AF65-F5344CB8AC3E}">
        <p14:creationId xmlns:p14="http://schemas.microsoft.com/office/powerpoint/2010/main" val="10392318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With SR0/SR1 data</a:t>
            </a:r>
          </a:p>
        </p:txBody>
      </p:sp>
      <p:sp>
        <p:nvSpPr>
          <p:cNvPr id="4" name="Slide Number Placeholder 3"/>
          <p:cNvSpPr>
            <a:spLocks noGrp="1"/>
          </p:cNvSpPr>
          <p:nvPr>
            <p:ph type="sldNum" sz="quarter" idx="5"/>
          </p:nvPr>
        </p:nvSpPr>
        <p:spPr/>
        <p:txBody>
          <a:bodyPr/>
          <a:lstStyle/>
          <a:p>
            <a:fld id="{3103AE51-0F80-C24F-A8C4-4375F9E0F282}" type="slidenum">
              <a:rPr lang="en-US" smtClean="0"/>
              <a:t>26</a:t>
            </a:fld>
            <a:endParaRPr lang="en-US"/>
          </a:p>
        </p:txBody>
      </p:sp>
    </p:spTree>
    <p:extLst>
      <p:ext uri="{BB962C8B-B14F-4D97-AF65-F5344CB8AC3E}">
        <p14:creationId xmlns:p14="http://schemas.microsoft.com/office/powerpoint/2010/main" val="32592334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A5949B-F47E-C888-A7F1-451DFECD1E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276E0A-D42A-8897-6ADC-FBD47542FB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E7F35F-E3F4-4B0D-5237-1944C7C6CC47}"/>
              </a:ext>
            </a:extLst>
          </p:cNvPr>
          <p:cNvSpPr>
            <a:spLocks noGrp="1"/>
          </p:cNvSpPr>
          <p:nvPr>
            <p:ph type="body" idx="1"/>
          </p:nvPr>
        </p:nvSpPr>
        <p:spPr/>
        <p:txBody>
          <a:bodyPr/>
          <a:lstStyle/>
          <a:p>
            <a:pPr marL="285750" indent="-285750">
              <a:buFontTx/>
              <a:buChar char="-"/>
            </a:pPr>
            <a:r>
              <a:rPr lang="en-US" dirty="0"/>
              <a:t>What we have done has shown such precision measurement for solar pp flux is completely possible</a:t>
            </a:r>
          </a:p>
          <a:p>
            <a:pPr marL="285750" indent="-285750">
              <a:buFontTx/>
              <a:buChar char="-"/>
            </a:pPr>
            <a:endParaRPr lang="en-US" dirty="0"/>
          </a:p>
        </p:txBody>
      </p:sp>
      <p:sp>
        <p:nvSpPr>
          <p:cNvPr id="4" name="Slide Number Placeholder 3">
            <a:extLst>
              <a:ext uri="{FF2B5EF4-FFF2-40B4-BE49-F238E27FC236}">
                <a16:creationId xmlns:a16="http://schemas.microsoft.com/office/drawing/2014/main" id="{65C3FD75-EBB0-0061-62E8-52719DE2B35C}"/>
              </a:ext>
            </a:extLst>
          </p:cNvPr>
          <p:cNvSpPr>
            <a:spLocks noGrp="1"/>
          </p:cNvSpPr>
          <p:nvPr>
            <p:ph type="sldNum" sz="quarter" idx="5"/>
          </p:nvPr>
        </p:nvSpPr>
        <p:spPr/>
        <p:txBody>
          <a:bodyPr/>
          <a:lstStyle/>
          <a:p>
            <a:fld id="{3103AE51-0F80-C24F-A8C4-4375F9E0F282}" type="slidenum">
              <a:rPr lang="en-US" smtClean="0"/>
              <a:t>27</a:t>
            </a:fld>
            <a:endParaRPr lang="en-US"/>
          </a:p>
        </p:txBody>
      </p:sp>
    </p:spTree>
    <p:extLst>
      <p:ext uri="{BB962C8B-B14F-4D97-AF65-F5344CB8AC3E}">
        <p14:creationId xmlns:p14="http://schemas.microsoft.com/office/powerpoint/2010/main" val="33611363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4213" y="1143000"/>
            <a:ext cx="5489575" cy="30861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3103AE51-0F80-C24F-A8C4-4375F9E0F282}" type="slidenum">
              <a:rPr lang="en-US" smtClean="0"/>
              <a:t>29</a:t>
            </a:fld>
            <a:endParaRPr lang="en-US"/>
          </a:p>
        </p:txBody>
      </p:sp>
    </p:spTree>
    <p:extLst>
      <p:ext uri="{BB962C8B-B14F-4D97-AF65-F5344CB8AC3E}">
        <p14:creationId xmlns:p14="http://schemas.microsoft.com/office/powerpoint/2010/main" val="42641106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4213" y="1143000"/>
            <a:ext cx="5489575" cy="30861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None/>
              <a:tabLst/>
              <a:defRPr/>
            </a:pPr>
            <a:r>
              <a:rPr lang="en-US"/>
              <a:t>- Threshold at 2kV/cm</a:t>
            </a:r>
          </a:p>
          <a:p>
            <a:pPr marL="171450" marR="0" lvl="0" indent="-171450" algn="l" defTabSz="914400" rtl="0" eaLnBrk="1" fontAlgn="auto" latinLnBrk="0" hangingPunct="1">
              <a:lnSpc>
                <a:spcPct val="100000"/>
              </a:lnSpc>
              <a:spcBef>
                <a:spcPts val="0"/>
              </a:spcBef>
              <a:spcAft>
                <a:spcPts val="0"/>
              </a:spcAft>
              <a:buClrTx/>
              <a:buSzTx/>
              <a:buFontTx/>
              <a:buNone/>
              <a:tabLst/>
              <a:defRPr/>
            </a:pPr>
            <a:r>
              <a:rPr lang="en-US"/>
              <a:t>- Amplification of 20-30PE per electron</a:t>
            </a:r>
          </a:p>
        </p:txBody>
      </p:sp>
      <p:sp>
        <p:nvSpPr>
          <p:cNvPr id="4" name="Slide Number Placeholder 3"/>
          <p:cNvSpPr>
            <a:spLocks noGrp="1"/>
          </p:cNvSpPr>
          <p:nvPr>
            <p:ph type="sldNum" sz="quarter" idx="10"/>
          </p:nvPr>
        </p:nvSpPr>
        <p:spPr/>
        <p:txBody>
          <a:bodyPr/>
          <a:lstStyle/>
          <a:p>
            <a:fld id="{3103AE51-0F80-C24F-A8C4-4375F9E0F282}" type="slidenum">
              <a:rPr lang="en-US" smtClean="0"/>
              <a:t>30</a:t>
            </a:fld>
            <a:endParaRPr lang="en-US"/>
          </a:p>
        </p:txBody>
      </p:sp>
    </p:spTree>
    <p:extLst>
      <p:ext uri="{BB962C8B-B14F-4D97-AF65-F5344CB8AC3E}">
        <p14:creationId xmlns:p14="http://schemas.microsoft.com/office/powerpoint/2010/main" val="8600455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As a prerequisite to greatly reduce the background from the start, for the XENONnT experiment, it is located underground in the Gran Sasso National Lab, with active muon and neutron veto surrounding the detector in center here</a:t>
            </a:r>
          </a:p>
          <a:p>
            <a:pPr marL="0" indent="0">
              <a:buFontTx/>
              <a:buNone/>
            </a:pPr>
            <a:endParaRPr lang="en-US" dirty="0"/>
          </a:p>
          <a:p>
            <a:pPr marL="0" indent="0">
              <a:buFontTx/>
              <a:buNone/>
            </a:pPr>
            <a:r>
              <a:rPr lang="en-US" dirty="0"/>
              <a:t>We must protect our signal at all cost from all the other background noises that can enter into the detector. In the XENONnT, we place the detector deep in the mountain at the Gran Sasso national lab with 1.5km of rock overburden and put up a muon veto to shield from the cosmogenic background and an additional neutron veto to reduce the background from fast neutron emitted by the rocks in the mountains</a:t>
            </a:r>
          </a:p>
          <a:p>
            <a:pPr marL="171450" indent="-171450">
              <a:buFontTx/>
              <a:buChar char="-"/>
            </a:pPr>
            <a:endParaRPr lang="en-US" dirty="0"/>
          </a:p>
          <a:p>
            <a:pPr marL="171450" marR="0" lvl="0" indent="-171450" algn="l" defTabSz="1219170" rtl="0" eaLnBrk="1" fontAlgn="auto" latinLnBrk="0" hangingPunct="1">
              <a:lnSpc>
                <a:spcPct val="100000"/>
              </a:lnSpc>
              <a:spcBef>
                <a:spcPts val="0"/>
              </a:spcBef>
              <a:spcAft>
                <a:spcPts val="0"/>
              </a:spcAft>
              <a:buClrTx/>
              <a:buSzTx/>
              <a:buFontTx/>
              <a:buChar char="-"/>
              <a:tabLst/>
              <a:defRPr/>
            </a:pPr>
            <a:r>
              <a:rPr lang="en-US" dirty="0"/>
              <a:t>1.5km of rock, </a:t>
            </a:r>
            <a:r>
              <a:rPr lang="en-US" sz="1600" dirty="0">
                <a:effectLst/>
                <a:latin typeface="Helvetica" pitchFamily="2" charset="0"/>
              </a:rPr>
              <a:t>3.6 km water-equivalent</a:t>
            </a:r>
            <a:endParaRPr lang="en-US" dirty="0"/>
          </a:p>
          <a:p>
            <a:pPr marL="171450" indent="-171450">
              <a:buFontTx/>
              <a:buChar char="-"/>
            </a:pPr>
            <a:r>
              <a:rPr lang="en-US" i="1" dirty="0">
                <a:effectLst/>
                <a:latin typeface="Helvetica" pitchFamily="2" charset="0"/>
              </a:rPr>
              <a:t>Radiogenic neutrons emitted by mountain material</a:t>
            </a:r>
          </a:p>
          <a:p>
            <a:pPr marL="171450" indent="-171450">
              <a:buFontTx/>
              <a:buChar char="-"/>
            </a:pPr>
            <a:endParaRPr lang="en-US" dirty="0"/>
          </a:p>
          <a:p>
            <a:endParaRPr lang="en-US" dirty="0"/>
          </a:p>
          <a:p>
            <a:pPr marL="0" indent="0">
              <a:buFontTx/>
              <a:buNone/>
            </a:pPr>
            <a:endParaRPr lang="en-US" dirty="0"/>
          </a:p>
          <a:p>
            <a:pPr marL="0" indent="0">
              <a:buFontTx/>
              <a:buNone/>
            </a:pPr>
            <a:endParaRPr lang="en-US" dirty="0"/>
          </a:p>
          <a:p>
            <a:pPr marL="0" indent="0">
              <a:buFontTx/>
              <a:buNone/>
            </a:pPr>
            <a:r>
              <a:rPr lang="en-US" dirty="0"/>
              <a:t>For the detector, the material selection is an important effort, including screening of radioactive emanation with specifically developed instruments such as </a:t>
            </a:r>
            <a:r>
              <a:rPr lang="en-US" dirty="0" err="1"/>
              <a:t>GeMPI</a:t>
            </a:r>
            <a:r>
              <a:rPr lang="en-US" dirty="0"/>
              <a:t> and Auto-Ema. The detector is a dual phase TPC with S1 light signal and S2 drift change signal, available for fiducial volume selection. And to improve the purity of the the center most clean xenon area</a:t>
            </a:r>
          </a:p>
          <a:p>
            <a:pPr marL="285750" indent="-285750">
              <a:buFontTx/>
              <a:buChar char="-"/>
            </a:pPr>
            <a:endParaRPr lang="en-US" dirty="0"/>
          </a:p>
          <a:p>
            <a:pPr marL="285750" indent="-285750">
              <a:buFontTx/>
              <a:buChar char="-"/>
            </a:pPr>
            <a:r>
              <a:rPr lang="en-US" dirty="0"/>
              <a:t>https://www.mpi-hd.mpg.de/lin/research_LLL.en.html</a:t>
            </a:r>
          </a:p>
          <a:p>
            <a:pPr marL="285750" indent="-285750">
              <a:buFontTx/>
              <a:buChar char="-"/>
            </a:pPr>
            <a:r>
              <a:rPr lang="en-US" b="0" i="0" u="none" strike="noStrike" dirty="0">
                <a:solidFill>
                  <a:srgbClr val="444444"/>
                </a:solidFill>
                <a:effectLst/>
                <a:highlight>
                  <a:srgbClr val="FFFFFF"/>
                </a:highlight>
                <a:latin typeface="Merriweather Sans" panose="020F0502020204030204" pitchFamily="34" charset="0"/>
              </a:rPr>
              <a:t>automated emanation system (Auto-</a:t>
            </a:r>
            <a:r>
              <a:rPr lang="en-US" b="0" i="0" u="none" strike="noStrike" dirty="0" err="1">
                <a:solidFill>
                  <a:srgbClr val="444444"/>
                </a:solidFill>
                <a:effectLst/>
                <a:highlight>
                  <a:srgbClr val="FFFFFF"/>
                </a:highlight>
                <a:latin typeface="Merriweather Sans" panose="020F0502020204030204" pitchFamily="34" charset="0"/>
              </a:rPr>
              <a:t>Ema</a:t>
            </a:r>
            <a:r>
              <a:rPr lang="en-US" b="0" i="0" u="none" strike="noStrike" dirty="0">
                <a:solidFill>
                  <a:srgbClr val="444444"/>
                </a:solidFill>
                <a:effectLst/>
                <a:highlight>
                  <a:srgbClr val="FFFFFF"/>
                </a:highlight>
                <a:latin typeface="Merriweather Sans" panose="020F0502020204030204" pitchFamily="34" charset="0"/>
              </a:rPr>
              <a:t>), https://</a:t>
            </a:r>
            <a:r>
              <a:rPr lang="en-US" b="0" i="0" u="none" strike="noStrike" dirty="0" err="1">
                <a:solidFill>
                  <a:srgbClr val="444444"/>
                </a:solidFill>
                <a:effectLst/>
                <a:highlight>
                  <a:srgbClr val="FFFFFF"/>
                </a:highlight>
                <a:latin typeface="Merriweather Sans" panose="020F0502020204030204" pitchFamily="34" charset="0"/>
              </a:rPr>
              <a:t>www.mpi-hd.mpg.de</a:t>
            </a:r>
            <a:r>
              <a:rPr lang="en-US" b="0" i="0" u="none" strike="noStrike" dirty="0">
                <a:solidFill>
                  <a:srgbClr val="444444"/>
                </a:solidFill>
                <a:effectLst/>
                <a:highlight>
                  <a:srgbClr val="FFFFFF"/>
                </a:highlight>
                <a:latin typeface="Merriweather Sans" panose="020F0502020204030204" pitchFamily="34" charset="0"/>
              </a:rPr>
              <a:t>/</a:t>
            </a:r>
            <a:r>
              <a:rPr lang="en-US" b="0" i="0" u="none" strike="noStrike" dirty="0" err="1">
                <a:solidFill>
                  <a:srgbClr val="444444"/>
                </a:solidFill>
                <a:effectLst/>
                <a:highlight>
                  <a:srgbClr val="FFFFFF"/>
                </a:highlight>
                <a:latin typeface="Merriweather Sans" panose="020F0502020204030204" pitchFamily="34" charset="0"/>
              </a:rPr>
              <a:t>mpi</a:t>
            </a:r>
            <a:r>
              <a:rPr lang="en-US" b="0" i="0" u="none" strike="noStrike" dirty="0">
                <a:solidFill>
                  <a:srgbClr val="444444"/>
                </a:solidFill>
                <a:effectLst/>
                <a:highlight>
                  <a:srgbClr val="FFFFFF"/>
                </a:highlight>
                <a:latin typeface="Merriweather Sans" panose="020F0502020204030204" pitchFamily="34" charset="0"/>
              </a:rPr>
              <a:t>/</a:t>
            </a:r>
            <a:r>
              <a:rPr lang="en-US" b="0" i="0" u="none" strike="noStrike" dirty="0" err="1">
                <a:solidFill>
                  <a:srgbClr val="444444"/>
                </a:solidFill>
                <a:effectLst/>
                <a:highlight>
                  <a:srgbClr val="FFFFFF"/>
                </a:highlight>
                <a:latin typeface="Merriweather Sans" panose="020F0502020204030204" pitchFamily="34" charset="0"/>
              </a:rPr>
              <a:t>en</a:t>
            </a:r>
            <a:r>
              <a:rPr lang="en-US" b="0" i="0" u="none" strike="noStrike" dirty="0">
                <a:solidFill>
                  <a:srgbClr val="444444"/>
                </a:solidFill>
                <a:effectLst/>
                <a:highlight>
                  <a:srgbClr val="FFFFFF"/>
                </a:highlight>
                <a:latin typeface="Merriweather Sans" panose="020F0502020204030204" pitchFamily="34" charset="0"/>
              </a:rPr>
              <a:t>/public-relations/news/news-item/extreme-purity-for-the-hunt-for-dark-matter</a:t>
            </a:r>
            <a:endParaRPr lang="en-US" dirty="0"/>
          </a:p>
          <a:p>
            <a:endParaRPr lang="en-US" dirty="0"/>
          </a:p>
          <a:p>
            <a:pPr marL="285750" indent="-285750">
              <a:buFontTx/>
              <a:buChar char="-"/>
            </a:pPr>
            <a:r>
              <a:rPr lang="en-US" dirty="0"/>
              <a:t>Also leak tightness to prevent Kr from getting in, especially during the pump down stage</a:t>
            </a:r>
          </a:p>
          <a:p>
            <a:pPr marL="285750" indent="-285750">
              <a:buFontTx/>
              <a:buChar char="-"/>
            </a:pPr>
            <a:endParaRPr lang="en-US" dirty="0"/>
          </a:p>
          <a:p>
            <a:pPr marL="285750" indent="-285750">
              <a:buFontTx/>
              <a:buChar char="-"/>
            </a:pPr>
            <a:endParaRPr lang="en-US" dirty="0"/>
          </a:p>
          <a:p>
            <a:pPr marL="285750" indent="-285750">
              <a:buFontTx/>
              <a:buChar char="-"/>
            </a:pPr>
            <a:r>
              <a:rPr lang="en-US" dirty="0"/>
              <a:t>Recent development in the </a:t>
            </a:r>
            <a:r>
              <a:rPr lang="en-US" dirty="0" err="1"/>
              <a:t>Galinalium</a:t>
            </a:r>
            <a:r>
              <a:rPr lang="en-US" dirty="0"/>
              <a:t>-loaded neutron veto</a:t>
            </a:r>
          </a:p>
        </p:txBody>
      </p:sp>
      <p:sp>
        <p:nvSpPr>
          <p:cNvPr id="4" name="Slide Number Placeholder 3"/>
          <p:cNvSpPr>
            <a:spLocks noGrp="1"/>
          </p:cNvSpPr>
          <p:nvPr>
            <p:ph type="sldNum" sz="quarter" idx="5"/>
          </p:nvPr>
        </p:nvSpPr>
        <p:spPr/>
        <p:txBody>
          <a:bodyPr/>
          <a:lstStyle/>
          <a:p>
            <a:fld id="{AD6B551E-9F22-4B6E-924D-4DC3CE728678}" type="slidenum">
              <a:rPr lang="de-DE" smtClean="0"/>
              <a:t>3</a:t>
            </a:fld>
            <a:endParaRPr lang="de-DE"/>
          </a:p>
        </p:txBody>
      </p:sp>
    </p:spTree>
    <p:extLst>
      <p:ext uri="{BB962C8B-B14F-4D97-AF65-F5344CB8AC3E}">
        <p14:creationId xmlns:p14="http://schemas.microsoft.com/office/powerpoint/2010/main" val="155638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4213" y="1143000"/>
            <a:ext cx="5489575" cy="30861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3103AE51-0F80-C24F-A8C4-4375F9E0F282}" type="slidenum">
              <a:rPr lang="en-US" smtClean="0"/>
              <a:t>31</a:t>
            </a:fld>
            <a:endParaRPr lang="en-US"/>
          </a:p>
        </p:txBody>
      </p:sp>
    </p:spTree>
    <p:extLst>
      <p:ext uri="{BB962C8B-B14F-4D97-AF65-F5344CB8AC3E}">
        <p14:creationId xmlns:p14="http://schemas.microsoft.com/office/powerpoint/2010/main" val="368994621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en-US" dirty="0"/>
              <a:t>To ensure the signal quality, the first type of impurity we would like to remove </a:t>
            </a:r>
            <a:r>
              <a:rPr lang="en-US"/>
              <a:t>is this </a:t>
            </a:r>
            <a:endParaRPr lang="en-US" dirty="0"/>
          </a:p>
          <a:p>
            <a:pPr marL="0" marR="0" lvl="0" indent="0" algn="l" defTabSz="1219170" rtl="0" eaLnBrk="1" fontAlgn="auto" latinLnBrk="0" hangingPunct="1">
              <a:lnSpc>
                <a:spcPct val="100000"/>
              </a:lnSpc>
              <a:spcBef>
                <a:spcPts val="0"/>
              </a:spcBef>
              <a:spcAft>
                <a:spcPts val="0"/>
              </a:spcAft>
              <a:buClrTx/>
              <a:buSzTx/>
              <a:buFontTx/>
              <a:buNone/>
              <a:tabLst/>
              <a:defRPr/>
            </a:pPr>
            <a:endParaRPr lang="en-US" dirty="0"/>
          </a:p>
          <a:p>
            <a:pPr marL="0" marR="0" lvl="0" indent="0" algn="l" defTabSz="1219170" rtl="0" eaLnBrk="1" fontAlgn="auto" latinLnBrk="0" hangingPunct="1">
              <a:lnSpc>
                <a:spcPct val="100000"/>
              </a:lnSpc>
              <a:spcBef>
                <a:spcPts val="0"/>
              </a:spcBef>
              <a:spcAft>
                <a:spcPts val="0"/>
              </a:spcAft>
              <a:buClrTx/>
              <a:buSzTx/>
              <a:buFontTx/>
              <a:buNone/>
              <a:tabLst/>
              <a:defRPr/>
            </a:pPr>
            <a:r>
              <a:rPr lang="en-US" dirty="0"/>
              <a:t>23V/cm</a:t>
            </a:r>
          </a:p>
          <a:p>
            <a:pPr marL="0" marR="0" lvl="0" indent="0" algn="l" defTabSz="1219170" rtl="0" eaLnBrk="1" fontAlgn="auto" latinLnBrk="0" hangingPunct="1">
              <a:lnSpc>
                <a:spcPct val="100000"/>
              </a:lnSpc>
              <a:spcBef>
                <a:spcPts val="0"/>
              </a:spcBef>
              <a:spcAft>
                <a:spcPts val="0"/>
              </a:spcAft>
              <a:buClrTx/>
              <a:buSzTx/>
              <a:buFontTx/>
              <a:buNone/>
              <a:tabLst/>
              <a:defRPr/>
            </a:pPr>
            <a:r>
              <a:rPr lang="en-US" dirty="0"/>
              <a:t>Maximum drift time of 2.2ms</a:t>
            </a:r>
          </a:p>
          <a:p>
            <a:pPr marL="0" marR="0" lvl="0" indent="0" algn="l" defTabSz="1219170" rtl="0" eaLnBrk="1" fontAlgn="auto" latinLnBrk="0" hangingPunct="1">
              <a:lnSpc>
                <a:spcPct val="100000"/>
              </a:lnSpc>
              <a:spcBef>
                <a:spcPts val="0"/>
              </a:spcBef>
              <a:spcAft>
                <a:spcPts val="0"/>
              </a:spcAft>
              <a:buClrTx/>
              <a:buSzTx/>
              <a:buFontTx/>
              <a:buNone/>
              <a:tabLst/>
              <a:defRPr/>
            </a:pPr>
            <a:r>
              <a:rPr lang="en-US" dirty="0"/>
              <a:t>Height of 140cm</a:t>
            </a:r>
          </a:p>
          <a:p>
            <a:pPr marL="0" marR="0" lvl="0" indent="0" algn="l" defTabSz="1219170" rtl="0" eaLnBrk="1" fontAlgn="auto" latinLnBrk="0" hangingPunct="1">
              <a:lnSpc>
                <a:spcPct val="100000"/>
              </a:lnSpc>
              <a:spcBef>
                <a:spcPts val="0"/>
              </a:spcBef>
              <a:spcAft>
                <a:spcPts val="0"/>
              </a:spcAft>
              <a:buClrTx/>
              <a:buSzTx/>
              <a:buFontTx/>
              <a:buNone/>
              <a:tabLst/>
              <a:defRPr/>
            </a:pPr>
            <a:endParaRPr lang="en-US" dirty="0"/>
          </a:p>
          <a:p>
            <a:pPr marL="0" marR="0" lvl="0" indent="0" algn="l" defTabSz="1219170" rtl="0" eaLnBrk="1" fontAlgn="auto" latinLnBrk="0" hangingPunct="1">
              <a:lnSpc>
                <a:spcPct val="100000"/>
              </a:lnSpc>
              <a:spcBef>
                <a:spcPts val="0"/>
              </a:spcBef>
              <a:spcAft>
                <a:spcPts val="0"/>
              </a:spcAft>
              <a:buClrTx/>
              <a:buSzTx/>
              <a:buFontTx/>
              <a:buNone/>
              <a:tabLst/>
              <a:defRPr/>
            </a:pPr>
            <a:r>
              <a:rPr lang="en-US" dirty="0"/>
              <a:t>H2O:</a:t>
            </a:r>
          </a:p>
          <a:p>
            <a:r>
              <a:rPr lang="en-US" dirty="0"/>
              <a:t>- </a:t>
            </a:r>
            <a:r>
              <a:rPr lang="en-US" i="1" dirty="0">
                <a:effectLst/>
                <a:latin typeface="Helvetica" pitchFamily="2" charset="0"/>
              </a:rPr>
              <a:t>substantial light</a:t>
            </a:r>
            <a:r>
              <a:rPr lang="en-US" i="0" dirty="0">
                <a:effectLst/>
                <a:latin typeface="Helvetica" pitchFamily="2" charset="0"/>
              </a:rPr>
              <a:t> </a:t>
            </a:r>
            <a:r>
              <a:rPr lang="en-US" i="1" dirty="0">
                <a:effectLst/>
                <a:latin typeface="Helvetica" pitchFamily="2" charset="0"/>
              </a:rPr>
              <a:t>absorption cross-section at the scintillation wavelength</a:t>
            </a:r>
            <a:r>
              <a:rPr lang="en-US" i="0" dirty="0">
                <a:effectLst/>
                <a:latin typeface="Helvetica" pitchFamily="2" charset="0"/>
              </a:rPr>
              <a:t> </a:t>
            </a:r>
            <a:r>
              <a:rPr lang="en-US" i="1" dirty="0">
                <a:effectLst/>
                <a:latin typeface="Helvetica" pitchFamily="2" charset="0"/>
              </a:rPr>
              <a:t>of LXe (175 nm)</a:t>
            </a:r>
            <a:endParaRPr lang="en-US" dirty="0">
              <a:effectLst/>
              <a:latin typeface="Helvetica" pitchFamily="2" charset="0"/>
            </a:endParaRPr>
          </a:p>
          <a:p>
            <a:pPr marL="0" marR="0" lvl="0" indent="0" algn="l" defTabSz="1219170" rtl="0" eaLnBrk="1" fontAlgn="auto" latinLnBrk="0" hangingPunct="1">
              <a:lnSpc>
                <a:spcPct val="100000"/>
              </a:lnSpc>
              <a:spcBef>
                <a:spcPts val="0"/>
              </a:spcBef>
              <a:spcAft>
                <a:spcPts val="0"/>
              </a:spcAft>
              <a:buClrTx/>
              <a:buSzTx/>
              <a:buFontTx/>
              <a:buNone/>
              <a:tabLst/>
              <a:defRPr/>
            </a:pPr>
            <a:endParaRPr lang="en-US" dirty="0"/>
          </a:p>
          <a:p>
            <a:r>
              <a:rPr lang="en-US" i="0" dirty="0">
                <a:effectLst/>
                <a:latin typeface="+mn-lt"/>
              </a:rPr>
              <a:t>- </a:t>
            </a:r>
            <a:r>
              <a:rPr lang="en-US" i="1" dirty="0">
                <a:effectLst/>
                <a:latin typeface="Helvetica" pitchFamily="2" charset="0"/>
              </a:rPr>
              <a:t>H. Keller-</a:t>
            </a:r>
            <a:r>
              <a:rPr lang="en-US" i="1" dirty="0" err="1">
                <a:effectLst/>
                <a:latin typeface="Helvetica" pitchFamily="2" charset="0"/>
              </a:rPr>
              <a:t>Rudek</a:t>
            </a:r>
            <a:r>
              <a:rPr lang="en-US" i="1" dirty="0">
                <a:effectLst/>
                <a:latin typeface="Helvetica" pitchFamily="2" charset="0"/>
              </a:rPr>
              <a:t>, G. K. Moortgat, R. Sander, and</a:t>
            </a:r>
            <a:r>
              <a:rPr lang="en-US" i="0" dirty="0">
                <a:effectLst/>
                <a:latin typeface="Helvetica" pitchFamily="2" charset="0"/>
              </a:rPr>
              <a:t> </a:t>
            </a:r>
            <a:r>
              <a:rPr lang="en-US" i="1" dirty="0">
                <a:effectLst/>
                <a:latin typeface="Helvetica" pitchFamily="2" charset="0"/>
              </a:rPr>
              <a:t>R. </a:t>
            </a:r>
            <a:r>
              <a:rPr lang="en-US" i="1" dirty="0" err="1">
                <a:effectLst/>
                <a:latin typeface="Helvetica" pitchFamily="2" charset="0"/>
              </a:rPr>
              <a:t>SÅNorensen</a:t>
            </a:r>
            <a:r>
              <a:rPr lang="en-US" i="1" dirty="0">
                <a:effectLst/>
                <a:latin typeface="Helvetica" pitchFamily="2" charset="0"/>
              </a:rPr>
              <a:t>. The MPI-Mainz UV/VIS Spectral Atlas of</a:t>
            </a:r>
            <a:r>
              <a:rPr lang="en-US" i="0" dirty="0">
                <a:effectLst/>
                <a:latin typeface="Helvetica" pitchFamily="2" charset="0"/>
              </a:rPr>
              <a:t> </a:t>
            </a:r>
            <a:r>
              <a:rPr lang="en-US" i="1" dirty="0">
                <a:effectLst/>
                <a:latin typeface="Helvetica" pitchFamily="2" charset="0"/>
              </a:rPr>
              <a:t>Gaseous Molecules of Atmospheric Interest. Earth Sys1766</a:t>
            </a:r>
            <a:endParaRPr lang="en-US" dirty="0">
              <a:effectLst/>
              <a:latin typeface="Helvetica" pitchFamily="2" charset="0"/>
            </a:endParaRPr>
          </a:p>
          <a:p>
            <a:r>
              <a:rPr lang="en-US" i="1" dirty="0" err="1">
                <a:effectLst/>
                <a:latin typeface="Helvetica" pitchFamily="2" charset="0"/>
              </a:rPr>
              <a:t>tem</a:t>
            </a:r>
            <a:r>
              <a:rPr lang="en-US" i="1" dirty="0">
                <a:effectLst/>
                <a:latin typeface="Helvetica" pitchFamily="2" charset="0"/>
              </a:rPr>
              <a:t> Science Data, 5(2):365–373, 2013.</a:t>
            </a:r>
            <a:endParaRPr lang="en-US" dirty="0">
              <a:effectLst/>
              <a:latin typeface="Helvetica" pitchFamily="2" charset="0"/>
            </a:endParaRPr>
          </a:p>
          <a:p>
            <a:r>
              <a:rPr lang="en-US" i="1" dirty="0">
                <a:effectLst/>
                <a:latin typeface="Helvetica" pitchFamily="2" charset="0"/>
              </a:rPr>
              <a:t>- A. </a:t>
            </a:r>
            <a:r>
              <a:rPr lang="en-US" i="1" dirty="0" err="1">
                <a:effectLst/>
                <a:latin typeface="Helvetica" pitchFamily="2" charset="0"/>
              </a:rPr>
              <a:t>Baldini</a:t>
            </a:r>
            <a:r>
              <a:rPr lang="en-US" i="1" dirty="0">
                <a:effectLst/>
                <a:latin typeface="Helvetica" pitchFamily="2" charset="0"/>
              </a:rPr>
              <a:t> et al. Absorption of scintillation light in a</a:t>
            </a:r>
            <a:r>
              <a:rPr lang="en-US" dirty="0">
                <a:effectLst/>
                <a:latin typeface="Helvetica" pitchFamily="2" charset="0"/>
              </a:rPr>
              <a:t> </a:t>
            </a:r>
            <a:r>
              <a:rPr lang="en-US" i="1" dirty="0">
                <a:effectLst/>
                <a:latin typeface="Helvetica" pitchFamily="2" charset="0"/>
              </a:rPr>
              <a:t>100l liquid xenon </a:t>
            </a:r>
            <a:r>
              <a:rPr lang="el-GR" i="1" dirty="0">
                <a:effectLst/>
                <a:latin typeface="Helvetica" pitchFamily="2" charset="0"/>
              </a:rPr>
              <a:t>γ-</a:t>
            </a:r>
            <a:r>
              <a:rPr lang="en-US" i="1" dirty="0">
                <a:effectLst/>
                <a:latin typeface="Helvetica" pitchFamily="2" charset="0"/>
              </a:rPr>
              <a:t>ray detector and expected detector</a:t>
            </a:r>
            <a:r>
              <a:rPr lang="en-US" i="0" dirty="0">
                <a:effectLst/>
                <a:latin typeface="Helvetica" pitchFamily="2" charset="0"/>
              </a:rPr>
              <a:t> </a:t>
            </a:r>
            <a:r>
              <a:rPr lang="en-US" i="1" dirty="0">
                <a:effectLst/>
                <a:latin typeface="Helvetica" pitchFamily="2" charset="0"/>
              </a:rPr>
              <a:t>performance. </a:t>
            </a:r>
            <a:r>
              <a:rPr lang="en-US" i="1" dirty="0" err="1">
                <a:effectLst/>
                <a:latin typeface="Helvetica" pitchFamily="2" charset="0"/>
              </a:rPr>
              <a:t>Nucl</a:t>
            </a:r>
            <a:r>
              <a:rPr lang="en-US" i="1" dirty="0">
                <a:effectLst/>
                <a:latin typeface="Helvetica" pitchFamily="2" charset="0"/>
              </a:rPr>
              <a:t>. </a:t>
            </a:r>
            <a:r>
              <a:rPr lang="en-US" i="1" dirty="0" err="1">
                <a:effectLst/>
                <a:latin typeface="Helvetica" pitchFamily="2" charset="0"/>
              </a:rPr>
              <a:t>Instrum</a:t>
            </a:r>
            <a:r>
              <a:rPr lang="en-US" i="1" dirty="0">
                <a:effectLst/>
                <a:latin typeface="Helvetica" pitchFamily="2" charset="0"/>
              </a:rPr>
              <a:t>. Meth. A, 545(3):753–764,</a:t>
            </a:r>
            <a:r>
              <a:rPr lang="en-US" i="0" dirty="0">
                <a:effectLst/>
                <a:latin typeface="Helvetica" pitchFamily="2" charset="0"/>
              </a:rPr>
              <a:t> </a:t>
            </a:r>
            <a:r>
              <a:rPr lang="en-US" i="1" dirty="0">
                <a:effectLst/>
                <a:latin typeface="Helvetica" pitchFamily="2" charset="0"/>
              </a:rPr>
              <a:t>2005.</a:t>
            </a:r>
            <a:endParaRPr lang="en-US" dirty="0">
              <a:effectLst/>
              <a:latin typeface="Helvetica" pitchFamily="2" charset="0"/>
            </a:endParaRPr>
          </a:p>
          <a:p>
            <a:pPr marL="0" marR="0" lvl="0" indent="0" algn="l" defTabSz="1219170" rtl="0" eaLnBrk="1" fontAlgn="auto" latinLnBrk="0" hangingPunct="1">
              <a:lnSpc>
                <a:spcPct val="100000"/>
              </a:lnSpc>
              <a:spcBef>
                <a:spcPts val="0"/>
              </a:spcBef>
              <a:spcAft>
                <a:spcPts val="0"/>
              </a:spcAft>
              <a:buClrTx/>
              <a:buSzTx/>
              <a:buFontTx/>
              <a:buNone/>
              <a:tabLst/>
              <a:defRPr/>
            </a:pPr>
            <a:endParaRPr lang="en-US" dirty="0"/>
          </a:p>
          <a:p>
            <a:pPr marL="0" marR="0" lvl="0" indent="0" algn="l" defTabSz="1219170" rtl="0" eaLnBrk="1" fontAlgn="auto" latinLnBrk="0" hangingPunct="1">
              <a:lnSpc>
                <a:spcPct val="100000"/>
              </a:lnSpc>
              <a:spcBef>
                <a:spcPts val="0"/>
              </a:spcBef>
              <a:spcAft>
                <a:spcPts val="0"/>
              </a:spcAft>
              <a:buClrTx/>
              <a:buSzTx/>
              <a:buFontTx/>
              <a:buNone/>
              <a:tabLst/>
              <a:defRPr/>
            </a:pPr>
            <a:r>
              <a:rPr lang="en-US" dirty="0"/>
              <a:t>O2: </a:t>
            </a:r>
          </a:p>
          <a:p>
            <a:pPr marL="0" marR="0" lvl="0" indent="0" algn="l" defTabSz="1219170" rtl="0" eaLnBrk="1" fontAlgn="auto" latinLnBrk="0" hangingPunct="1">
              <a:lnSpc>
                <a:spcPct val="100000"/>
              </a:lnSpc>
              <a:spcBef>
                <a:spcPts val="0"/>
              </a:spcBef>
              <a:spcAft>
                <a:spcPts val="0"/>
              </a:spcAft>
              <a:buClrTx/>
              <a:buSzTx/>
              <a:buFontTx/>
              <a:buNone/>
              <a:tabLst/>
              <a:defRPr/>
            </a:pPr>
            <a:r>
              <a:rPr lang="en-US" dirty="0"/>
              <a:t>- https://</a:t>
            </a:r>
            <a:r>
              <a:rPr lang="en-US" dirty="0" err="1"/>
              <a:t>pubs.acs.org</a:t>
            </a:r>
            <a:r>
              <a:rPr lang="en-US" dirty="0"/>
              <a:t>/</a:t>
            </a:r>
            <a:r>
              <a:rPr lang="en-US" dirty="0" err="1"/>
              <a:t>doi</a:t>
            </a:r>
            <a:r>
              <a:rPr lang="en-US" dirty="0"/>
              <a:t>/10.1021/j100564a006</a:t>
            </a:r>
          </a:p>
        </p:txBody>
      </p:sp>
      <p:sp>
        <p:nvSpPr>
          <p:cNvPr id="4" name="Slide Number Placeholder 3"/>
          <p:cNvSpPr>
            <a:spLocks noGrp="1"/>
          </p:cNvSpPr>
          <p:nvPr>
            <p:ph type="sldNum" sz="quarter" idx="5"/>
          </p:nvPr>
        </p:nvSpPr>
        <p:spPr/>
        <p:txBody>
          <a:bodyPr/>
          <a:lstStyle/>
          <a:p>
            <a:fld id="{AD6B551E-9F22-4B6E-924D-4DC3CE728678}" type="slidenum">
              <a:rPr lang="de-DE" smtClean="0"/>
              <a:t>32</a:t>
            </a:fld>
            <a:endParaRPr lang="de-DE"/>
          </a:p>
        </p:txBody>
      </p:sp>
    </p:spTree>
    <p:extLst>
      <p:ext uri="{BB962C8B-B14F-4D97-AF65-F5344CB8AC3E}">
        <p14:creationId xmlns:p14="http://schemas.microsoft.com/office/powerpoint/2010/main" val="267501504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low as Argon shells:</a:t>
            </a:r>
          </a:p>
          <a:p>
            <a:r>
              <a:rPr lang="en-US" dirty="0"/>
              <a:t>- </a:t>
            </a:r>
            <a:r>
              <a:rPr lang="en-US" dirty="0">
                <a:effectLst/>
                <a:latin typeface="Calibri" panose="020F0502020204030204" pitchFamily="34" charset="0"/>
              </a:rPr>
              <a:t>K-shell, 2.8224 keV, 90.21%</a:t>
            </a:r>
          </a:p>
          <a:p>
            <a:r>
              <a:rPr lang="en-US" dirty="0">
                <a:effectLst/>
                <a:latin typeface="Calibri" panose="020F0502020204030204" pitchFamily="34" charset="0"/>
              </a:rPr>
              <a:t>- L-shell, 0.2702 keV, 8.72%</a:t>
            </a:r>
          </a:p>
          <a:p>
            <a:r>
              <a:rPr lang="en-US" dirty="0">
                <a:effectLst/>
                <a:latin typeface="Calibri" panose="020F0502020204030204" pitchFamily="34" charset="0"/>
              </a:rPr>
              <a:t>- M-shell, 0.0175 keV, 1.06%</a:t>
            </a:r>
          </a:p>
          <a:p>
            <a:endParaRPr lang="en-US" dirty="0"/>
          </a:p>
        </p:txBody>
      </p:sp>
      <p:sp>
        <p:nvSpPr>
          <p:cNvPr id="4" name="Slide Number Placeholder 3"/>
          <p:cNvSpPr>
            <a:spLocks noGrp="1"/>
          </p:cNvSpPr>
          <p:nvPr>
            <p:ph type="sldNum" sz="quarter" idx="5"/>
          </p:nvPr>
        </p:nvSpPr>
        <p:spPr/>
        <p:txBody>
          <a:bodyPr/>
          <a:lstStyle/>
          <a:p>
            <a:fld id="{3103AE51-0F80-C24F-A8C4-4375F9E0F282}" type="slidenum">
              <a:rPr lang="en-US" smtClean="0"/>
              <a:t>33</a:t>
            </a:fld>
            <a:endParaRPr lang="en-US"/>
          </a:p>
        </p:txBody>
      </p:sp>
    </p:spTree>
    <p:extLst>
      <p:ext uri="{BB962C8B-B14F-4D97-AF65-F5344CB8AC3E}">
        <p14:creationId xmlns:p14="http://schemas.microsoft.com/office/powerpoint/2010/main" val="426056839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Mag pump developed together with </a:t>
            </a:r>
            <a:r>
              <a:rPr lang="en-US" b="0" i="0" dirty="0">
                <a:solidFill>
                  <a:srgbClr val="333333"/>
                </a:solidFill>
                <a:effectLst/>
                <a:highlight>
                  <a:srgbClr val="FFFFFF"/>
                </a:highlight>
                <a:latin typeface="Arial" panose="020B0604020202020204" pitchFamily="34" charset="0"/>
              </a:rPr>
              <a:t>the </a:t>
            </a:r>
            <a:r>
              <a:rPr lang="en-US" b="0" i="0" dirty="0" err="1">
                <a:solidFill>
                  <a:srgbClr val="333333"/>
                </a:solidFill>
                <a:effectLst/>
                <a:highlight>
                  <a:srgbClr val="FFFFFF"/>
                </a:highlight>
                <a:latin typeface="Arial" panose="020B0604020202020204" pitchFamily="34" charset="0"/>
              </a:rPr>
              <a:t>nEXO</a:t>
            </a:r>
            <a:r>
              <a:rPr lang="en-US" b="0" i="0" dirty="0">
                <a:solidFill>
                  <a:srgbClr val="333333"/>
                </a:solidFill>
                <a:effectLst/>
                <a:highlight>
                  <a:srgbClr val="FFFFFF"/>
                </a:highlight>
                <a:latin typeface="Arial" panose="020B0604020202020204" pitchFamily="34" charset="0"/>
              </a:rPr>
              <a:t> group, already goes down to hundred of microseconds</a:t>
            </a:r>
          </a:p>
          <a:p>
            <a:endParaRPr lang="en-US" b="0" i="0" dirty="0">
              <a:solidFill>
                <a:srgbClr val="333333"/>
              </a:solidFill>
              <a:effectLst/>
              <a:highlight>
                <a:srgbClr val="FFFFFF"/>
              </a:highlight>
              <a:latin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effectLst/>
                <a:latin typeface="Helvetica" pitchFamily="2" charset="0"/>
              </a:rPr>
              <a:t>Turn-around time of about 7 days for 3.2 </a:t>
            </a:r>
            <a:r>
              <a:rPr lang="en-US" dirty="0" err="1">
                <a:effectLst/>
                <a:latin typeface="Helvetica" pitchFamily="2" charset="0"/>
              </a:rPr>
              <a:t>tonnes</a:t>
            </a:r>
            <a:r>
              <a:rPr lang="en-US" dirty="0">
                <a:effectLst/>
                <a:latin typeface="Helvetica" pitchFamily="2" charset="0"/>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effectLst/>
              <a:latin typeface="Helvetica" pitchFamily="2"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effectLst/>
                <a:latin typeface="Helvetica" pitchFamily="2" charset="0"/>
              </a:rPr>
              <a:t>Read out from pre-amp on cathode grid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effectLst/>
                <a:latin typeface="Helvetica" pitchFamily="2" charset="0"/>
              </a:rPr>
              <a:t>Electron cloud from photo-electric effect on </a:t>
            </a:r>
            <a:r>
              <a:rPr lang="en-US" dirty="0" err="1">
                <a:effectLst/>
                <a:latin typeface="Helvetica" pitchFamily="2" charset="0"/>
              </a:rPr>
              <a:t>titanian</a:t>
            </a:r>
            <a:r>
              <a:rPr lang="en-US" dirty="0">
                <a:effectLst/>
                <a:latin typeface="Helvetica" pitchFamily="2" charset="0"/>
              </a:rPr>
              <a:t>/gold coated Al disk</a:t>
            </a:r>
          </a:p>
          <a:p>
            <a:endParaRPr lang="en-US" b="1" dirty="0"/>
          </a:p>
        </p:txBody>
      </p:sp>
      <p:sp>
        <p:nvSpPr>
          <p:cNvPr id="4" name="Slide Number Placeholder 3"/>
          <p:cNvSpPr>
            <a:spLocks noGrp="1"/>
          </p:cNvSpPr>
          <p:nvPr>
            <p:ph type="sldNum" sz="quarter" idx="5"/>
          </p:nvPr>
        </p:nvSpPr>
        <p:spPr/>
        <p:txBody>
          <a:bodyPr/>
          <a:lstStyle/>
          <a:p>
            <a:fld id="{AD6B551E-9F22-4B6E-924D-4DC3CE728678}" type="slidenum">
              <a:rPr lang="de-DE" smtClean="0"/>
              <a:t>34</a:t>
            </a:fld>
            <a:endParaRPr lang="de-DE"/>
          </a:p>
        </p:txBody>
      </p:sp>
    </p:spTree>
    <p:extLst>
      <p:ext uri="{BB962C8B-B14F-4D97-AF65-F5344CB8AC3E}">
        <p14:creationId xmlns:p14="http://schemas.microsoft.com/office/powerpoint/2010/main" val="31756785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en-US" dirty="0"/>
              <a:t>1 LPM ~ 500 </a:t>
            </a:r>
            <a:r>
              <a:rPr lang="en-US" dirty="0" err="1"/>
              <a:t>slpm</a:t>
            </a:r>
            <a:r>
              <a:rPr lang="en-US" dirty="0"/>
              <a:t> ~ 180 kg/h </a:t>
            </a:r>
          </a:p>
          <a:p>
            <a:pPr marL="0" marR="0" lvl="0" indent="0" algn="l" defTabSz="1219170" rtl="0" eaLnBrk="1" fontAlgn="auto" latinLnBrk="0" hangingPunct="1">
              <a:lnSpc>
                <a:spcPct val="100000"/>
              </a:lnSpc>
              <a:spcBef>
                <a:spcPts val="0"/>
              </a:spcBef>
              <a:spcAft>
                <a:spcPts val="0"/>
              </a:spcAft>
              <a:buClrTx/>
              <a:buSzTx/>
              <a:buFontTx/>
              <a:buNone/>
              <a:tabLst/>
              <a:defRPr/>
            </a:pPr>
            <a:r>
              <a:rPr lang="en-US" dirty="0"/>
              <a:t>100 </a:t>
            </a:r>
            <a:r>
              <a:rPr lang="en-US" dirty="0" err="1"/>
              <a:t>slpm</a:t>
            </a:r>
            <a:r>
              <a:rPr lang="en-US" dirty="0"/>
              <a:t> ~ 36kg/h</a:t>
            </a:r>
          </a:p>
          <a:p>
            <a:endParaRPr lang="en-US" dirty="0"/>
          </a:p>
        </p:txBody>
      </p:sp>
      <p:sp>
        <p:nvSpPr>
          <p:cNvPr id="4" name="Slide Number Placeholder 3"/>
          <p:cNvSpPr>
            <a:spLocks noGrp="1"/>
          </p:cNvSpPr>
          <p:nvPr>
            <p:ph type="sldNum" sz="quarter" idx="5"/>
          </p:nvPr>
        </p:nvSpPr>
        <p:spPr/>
        <p:txBody>
          <a:bodyPr/>
          <a:lstStyle/>
          <a:p>
            <a:fld id="{AD6B551E-9F22-4B6E-924D-4DC3CE728678}" type="slidenum">
              <a:rPr lang="de-DE" smtClean="0"/>
              <a:t>35</a:t>
            </a:fld>
            <a:endParaRPr lang="de-DE"/>
          </a:p>
        </p:txBody>
      </p:sp>
    </p:spTree>
    <p:extLst>
      <p:ext uri="{BB962C8B-B14F-4D97-AF65-F5344CB8AC3E}">
        <p14:creationId xmlns:p14="http://schemas.microsoft.com/office/powerpoint/2010/main" val="414424647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en-US" dirty="0">
                <a:solidFill>
                  <a:srgbClr val="252525"/>
                </a:solidFill>
                <a:effectLst/>
                <a:latin typeface="Helvetica" pitchFamily="2" charset="0"/>
              </a:rPr>
              <a:t>Turn-around time of 0.9 days for entire 8.6 </a:t>
            </a:r>
            <a:r>
              <a:rPr lang="en-US" dirty="0" err="1">
                <a:solidFill>
                  <a:srgbClr val="252525"/>
                </a:solidFill>
                <a:effectLst/>
                <a:latin typeface="Helvetica" pitchFamily="2" charset="0"/>
              </a:rPr>
              <a:t>tonnes</a:t>
            </a:r>
            <a:r>
              <a:rPr lang="en-US" dirty="0">
                <a:solidFill>
                  <a:srgbClr val="252525"/>
                </a:solidFill>
                <a:effectLst/>
                <a:latin typeface="Helvetica" pitchFamily="2" charset="0"/>
              </a:rPr>
              <a:t> </a:t>
            </a:r>
          </a:p>
          <a:p>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effectLst/>
                <a:latin typeface="Helvetica" pitchFamily="2" charset="0"/>
              </a:rPr>
              <a:t>Read out from pre-amp on cathode grid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effectLst/>
                <a:latin typeface="Helvetica" pitchFamily="2" charset="0"/>
              </a:rPr>
              <a:t>Electron cloud from photo-electric effect on </a:t>
            </a:r>
            <a:r>
              <a:rPr lang="en-US" dirty="0" err="1">
                <a:effectLst/>
                <a:latin typeface="Helvetica" pitchFamily="2" charset="0"/>
              </a:rPr>
              <a:t>titanian</a:t>
            </a:r>
            <a:r>
              <a:rPr lang="en-US" dirty="0">
                <a:effectLst/>
                <a:latin typeface="Helvetica" pitchFamily="2" charset="0"/>
              </a:rPr>
              <a:t>/gold coated Al disk</a:t>
            </a:r>
          </a:p>
          <a:p>
            <a:endParaRPr lang="en-US" dirty="0"/>
          </a:p>
        </p:txBody>
      </p:sp>
      <p:sp>
        <p:nvSpPr>
          <p:cNvPr id="4" name="Slide Number Placeholder 3"/>
          <p:cNvSpPr>
            <a:spLocks noGrp="1"/>
          </p:cNvSpPr>
          <p:nvPr>
            <p:ph type="sldNum" sz="quarter" idx="5"/>
          </p:nvPr>
        </p:nvSpPr>
        <p:spPr/>
        <p:txBody>
          <a:bodyPr/>
          <a:lstStyle/>
          <a:p>
            <a:fld id="{AD6B551E-9F22-4B6E-924D-4DC3CE728678}" type="slidenum">
              <a:rPr lang="de-DE" smtClean="0"/>
              <a:t>36</a:t>
            </a:fld>
            <a:endParaRPr lang="de-DE"/>
          </a:p>
        </p:txBody>
      </p:sp>
    </p:spTree>
    <p:extLst>
      <p:ext uri="{BB962C8B-B14F-4D97-AF65-F5344CB8AC3E}">
        <p14:creationId xmlns:p14="http://schemas.microsoft.com/office/powerpoint/2010/main" val="272424792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Talk about condenser, reboiler</a:t>
            </a:r>
          </a:p>
          <a:p>
            <a:pPr marL="285750" indent="-285750">
              <a:buFontTx/>
              <a:buChar char="-"/>
            </a:pPr>
            <a:r>
              <a:rPr lang="en-US" dirty="0"/>
              <a:t>Packing material required to </a:t>
            </a:r>
            <a:r>
              <a:rPr lang="en-US" dirty="0" err="1"/>
              <a:t>facilate</a:t>
            </a:r>
            <a:r>
              <a:rPr lang="en-US" dirty="0"/>
              <a:t> the separation between gas and liquid concentration</a:t>
            </a:r>
          </a:p>
          <a:p>
            <a:pPr marL="285750" indent="-285750">
              <a:buFontTx/>
              <a:buChar char="-"/>
            </a:pPr>
            <a:endParaRPr lang="en-US" dirty="0"/>
          </a:p>
          <a:p>
            <a:pPr marL="285750" indent="-285750">
              <a:buFontTx/>
              <a:buChar char="-"/>
            </a:pPr>
            <a:endParaRPr lang="en-US" dirty="0"/>
          </a:p>
          <a:p>
            <a:endParaRPr lang="en-US" dirty="0"/>
          </a:p>
        </p:txBody>
      </p:sp>
      <p:sp>
        <p:nvSpPr>
          <p:cNvPr id="4" name="Slide Number Placeholder 3"/>
          <p:cNvSpPr>
            <a:spLocks noGrp="1"/>
          </p:cNvSpPr>
          <p:nvPr>
            <p:ph type="sldNum" sz="quarter" idx="5"/>
          </p:nvPr>
        </p:nvSpPr>
        <p:spPr/>
        <p:txBody>
          <a:bodyPr/>
          <a:lstStyle/>
          <a:p>
            <a:fld id="{AD6B551E-9F22-4B6E-924D-4DC3CE728678}" type="slidenum">
              <a:rPr lang="de-DE" smtClean="0"/>
              <a:t>37</a:t>
            </a:fld>
            <a:endParaRPr lang="de-DE"/>
          </a:p>
        </p:txBody>
      </p:sp>
    </p:spTree>
    <p:extLst>
      <p:ext uri="{BB962C8B-B14F-4D97-AF65-F5344CB8AC3E}">
        <p14:creationId xmlns:p14="http://schemas.microsoft.com/office/powerpoint/2010/main" val="102682682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6B551E-9F22-4B6E-924D-4DC3CE728678}" type="slidenum">
              <a:rPr lang="de-DE" smtClean="0"/>
              <a:t>38</a:t>
            </a:fld>
            <a:endParaRPr lang="de-DE"/>
          </a:p>
        </p:txBody>
      </p:sp>
    </p:spTree>
    <p:extLst>
      <p:ext uri="{BB962C8B-B14F-4D97-AF65-F5344CB8AC3E}">
        <p14:creationId xmlns:p14="http://schemas.microsoft.com/office/powerpoint/2010/main" val="386535990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en-US" dirty="0">
                <a:effectLst/>
                <a:latin typeface="Helvetica" pitchFamily="2" charset="0"/>
              </a:rPr>
              <a:t>* While Kr is concentrated in the gaseous form, radon stays well inside LXe, most effective with LXe inlet: Type1, Type2 source</a:t>
            </a:r>
          </a:p>
          <a:p>
            <a:pPr marL="0" marR="0" lvl="0" indent="0" algn="l" defTabSz="1219170" rtl="0" eaLnBrk="1" fontAlgn="auto" latinLnBrk="0" hangingPunct="1">
              <a:lnSpc>
                <a:spcPct val="100000"/>
              </a:lnSpc>
              <a:spcBef>
                <a:spcPts val="0"/>
              </a:spcBef>
              <a:spcAft>
                <a:spcPts val="0"/>
              </a:spcAft>
              <a:buClrTx/>
              <a:buSzTx/>
              <a:buFontTx/>
              <a:buNone/>
              <a:tabLst/>
              <a:defRPr/>
            </a:pPr>
            <a:r>
              <a:rPr lang="en-US" dirty="0">
                <a:effectLst/>
                <a:latin typeface="Helvetica" pitchFamily="2" charset="0"/>
              </a:rPr>
              <a:t>* Factor of 3 reduction in power required, drastically reduce nitrogen consumption</a:t>
            </a:r>
          </a:p>
          <a:p>
            <a:endParaRPr lang="en-US" dirty="0"/>
          </a:p>
        </p:txBody>
      </p:sp>
      <p:sp>
        <p:nvSpPr>
          <p:cNvPr id="4" name="Slide Number Placeholder 3"/>
          <p:cNvSpPr>
            <a:spLocks noGrp="1"/>
          </p:cNvSpPr>
          <p:nvPr>
            <p:ph type="sldNum" sz="quarter" idx="5"/>
          </p:nvPr>
        </p:nvSpPr>
        <p:spPr/>
        <p:txBody>
          <a:bodyPr/>
          <a:lstStyle/>
          <a:p>
            <a:fld id="{AD6B551E-9F22-4B6E-924D-4DC3CE728678}" type="slidenum">
              <a:rPr lang="de-DE" smtClean="0"/>
              <a:t>39</a:t>
            </a:fld>
            <a:endParaRPr lang="de-DE"/>
          </a:p>
        </p:txBody>
      </p:sp>
    </p:spTree>
    <p:extLst>
      <p:ext uri="{BB962C8B-B14F-4D97-AF65-F5344CB8AC3E}">
        <p14:creationId xmlns:p14="http://schemas.microsoft.com/office/powerpoint/2010/main" val="226661865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2c14435e19f_0_128:notes"/>
          <p:cNvSpPr>
            <a:spLocks noGrp="1" noRot="1" noChangeAspect="1"/>
          </p:cNvSpPr>
          <p:nvPr>
            <p:ph type="sldImg" idx="2"/>
          </p:nvPr>
        </p:nvSpPr>
        <p:spPr>
          <a:xfrm>
            <a:off x="377825" y="685800"/>
            <a:ext cx="61023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 name="Google Shape;238;g2c14435e19f_0_1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n-US" dirty="0"/>
              <a:t>Should be in principle the same background data set</a:t>
            </a:r>
            <a:endParaRPr dirty="0"/>
          </a:p>
        </p:txBody>
      </p:sp>
    </p:spTree>
    <p:extLst>
      <p:ext uri="{BB962C8B-B14F-4D97-AF65-F5344CB8AC3E}">
        <p14:creationId xmlns:p14="http://schemas.microsoft.com/office/powerpoint/2010/main" val="11679552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Tx/>
              <a:buChar char="-"/>
            </a:pPr>
            <a:r>
              <a:rPr lang="en-US" dirty="0"/>
              <a:t>Lindhard quenching</a:t>
            </a:r>
          </a:p>
          <a:p>
            <a:pPr marL="285750" indent="-285750">
              <a:buFontTx/>
              <a:buChar char="-"/>
            </a:pPr>
            <a:endParaRPr lang="en-US" dirty="0"/>
          </a:p>
          <a:p>
            <a:pPr marL="285750" indent="-285750">
              <a:buFontTx/>
              <a:buChar char="-"/>
            </a:pPr>
            <a:r>
              <a:rPr lang="en-US" dirty="0"/>
              <a:t>In calibration data versus in the science data, the majority of the remaining background events are ER events</a:t>
            </a:r>
          </a:p>
        </p:txBody>
      </p:sp>
      <p:sp>
        <p:nvSpPr>
          <p:cNvPr id="4" name="Slide Number Placeholder 3"/>
          <p:cNvSpPr>
            <a:spLocks noGrp="1"/>
          </p:cNvSpPr>
          <p:nvPr>
            <p:ph type="sldNum" sz="quarter" idx="5"/>
          </p:nvPr>
        </p:nvSpPr>
        <p:spPr/>
        <p:txBody>
          <a:bodyPr/>
          <a:lstStyle/>
          <a:p>
            <a:fld id="{3103AE51-0F80-C24F-A8C4-4375F9E0F282}" type="slidenum">
              <a:rPr lang="en-US" smtClean="0"/>
              <a:t>4</a:t>
            </a:fld>
            <a:endParaRPr lang="en-US"/>
          </a:p>
        </p:txBody>
      </p:sp>
    </p:spTree>
    <p:extLst>
      <p:ext uri="{BB962C8B-B14F-4D97-AF65-F5344CB8AC3E}">
        <p14:creationId xmlns:p14="http://schemas.microsoft.com/office/powerpoint/2010/main" val="316649842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Also blind analysis</a:t>
            </a:r>
          </a:p>
        </p:txBody>
      </p:sp>
      <p:sp>
        <p:nvSpPr>
          <p:cNvPr id="4" name="Slide Number Placeholder 3"/>
          <p:cNvSpPr>
            <a:spLocks noGrp="1"/>
          </p:cNvSpPr>
          <p:nvPr>
            <p:ph type="sldNum" sz="quarter" idx="5"/>
          </p:nvPr>
        </p:nvSpPr>
        <p:spPr/>
        <p:txBody>
          <a:bodyPr/>
          <a:lstStyle/>
          <a:p>
            <a:fld id="{3103AE51-0F80-C24F-A8C4-4375F9E0F282}" type="slidenum">
              <a:rPr lang="en-US" smtClean="0"/>
              <a:t>41</a:t>
            </a:fld>
            <a:endParaRPr lang="en-US"/>
          </a:p>
        </p:txBody>
      </p:sp>
    </p:spTree>
    <p:extLst>
      <p:ext uri="{BB962C8B-B14F-4D97-AF65-F5344CB8AC3E}">
        <p14:creationId xmlns:p14="http://schemas.microsoft.com/office/powerpoint/2010/main" val="246018596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en-US" dirty="0"/>
              <a:t>* Dominated by material event, while less spectrum alteration</a:t>
            </a:r>
          </a:p>
          <a:p>
            <a:pPr marL="285750" marR="0" lvl="0" indent="-28575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latin typeface="Helvetica" pitchFamily="2" charset="0"/>
              </a:rPr>
              <a:t>Subtracting the central most events to isolate material background spectrum</a:t>
            </a:r>
          </a:p>
          <a:p>
            <a:pPr marL="285750" marR="0" lvl="0" indent="-28575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600" dirty="0">
              <a:latin typeface="Helvetica" pitchFamily="2" charset="0"/>
            </a:endParaRPr>
          </a:p>
          <a:p>
            <a:pPr marL="285750" marR="0" lvl="0" indent="-28575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latin typeface="Helvetica" pitchFamily="2" charset="0"/>
              </a:rPr>
              <a:t>Rate comparison between the simulation and data as systematic uncertainty</a:t>
            </a:r>
          </a:p>
          <a:p>
            <a:pPr marL="285750" marR="0" lvl="0" indent="-28575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600" dirty="0">
              <a:latin typeface="Helvetica" pitchFamily="2" charset="0"/>
            </a:endParaRPr>
          </a:p>
          <a:p>
            <a:endParaRPr lang="en-US" dirty="0"/>
          </a:p>
        </p:txBody>
      </p:sp>
      <p:sp>
        <p:nvSpPr>
          <p:cNvPr id="4" name="Slide Number Placeholder 3"/>
          <p:cNvSpPr>
            <a:spLocks noGrp="1"/>
          </p:cNvSpPr>
          <p:nvPr>
            <p:ph type="sldNum" sz="quarter" idx="5"/>
          </p:nvPr>
        </p:nvSpPr>
        <p:spPr/>
        <p:txBody>
          <a:bodyPr/>
          <a:lstStyle/>
          <a:p>
            <a:fld id="{3103AE51-0F80-C24F-A8C4-4375F9E0F282}" type="slidenum">
              <a:rPr lang="en-US" smtClean="0"/>
              <a:t>42</a:t>
            </a:fld>
            <a:endParaRPr lang="en-US"/>
          </a:p>
        </p:txBody>
      </p:sp>
    </p:spTree>
    <p:extLst>
      <p:ext uri="{BB962C8B-B14F-4D97-AF65-F5344CB8AC3E}">
        <p14:creationId xmlns:p14="http://schemas.microsoft.com/office/powerpoint/2010/main" val="418439854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9E9B7C-B92E-ECE8-D643-D8257F8C9C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F61BCF-CFA0-39D1-0A35-C8D174718C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C572CF-BC7B-6580-DE39-4D918DF6F8E8}"/>
              </a:ext>
            </a:extLst>
          </p:cNvPr>
          <p:cNvSpPr>
            <a:spLocks noGrp="1"/>
          </p:cNvSpPr>
          <p:nvPr>
            <p:ph type="body" idx="1"/>
          </p:nvPr>
        </p:nvSpPr>
        <p:spPr/>
        <p:txBody>
          <a:bodyPr/>
          <a:lstStyle/>
          <a:p>
            <a:r>
              <a:rPr lang="en-US" dirty="0"/>
              <a:t>Background reduced to solar-pp level</a:t>
            </a:r>
          </a:p>
        </p:txBody>
      </p:sp>
      <p:sp>
        <p:nvSpPr>
          <p:cNvPr id="4" name="Slide Number Placeholder 3">
            <a:extLst>
              <a:ext uri="{FF2B5EF4-FFF2-40B4-BE49-F238E27FC236}">
                <a16:creationId xmlns:a16="http://schemas.microsoft.com/office/drawing/2014/main" id="{7818CBE4-39E5-22AC-8D48-240789C9DCF3}"/>
              </a:ext>
            </a:extLst>
          </p:cNvPr>
          <p:cNvSpPr>
            <a:spLocks noGrp="1"/>
          </p:cNvSpPr>
          <p:nvPr>
            <p:ph type="sldNum" sz="quarter" idx="5"/>
          </p:nvPr>
        </p:nvSpPr>
        <p:spPr/>
        <p:txBody>
          <a:bodyPr/>
          <a:lstStyle/>
          <a:p>
            <a:fld id="{3103AE51-0F80-C24F-A8C4-4375F9E0F282}" type="slidenum">
              <a:rPr lang="en-US" smtClean="0"/>
              <a:t>43</a:t>
            </a:fld>
            <a:endParaRPr lang="en-US"/>
          </a:p>
        </p:txBody>
      </p:sp>
    </p:spTree>
    <p:extLst>
      <p:ext uri="{BB962C8B-B14F-4D97-AF65-F5344CB8AC3E}">
        <p14:creationId xmlns:p14="http://schemas.microsoft.com/office/powerpoint/2010/main" val="278045873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97E74-DBB4-AACC-55A0-2BB304BAA3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C24F93-5F17-545D-C695-5639B3C902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A538C2-FEA9-8B80-7A15-20A451AE084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67F05EC-616C-D77F-EAFC-1163FC762123}"/>
              </a:ext>
            </a:extLst>
          </p:cNvPr>
          <p:cNvSpPr>
            <a:spLocks noGrp="1"/>
          </p:cNvSpPr>
          <p:nvPr>
            <p:ph type="sldNum" sz="quarter" idx="5"/>
          </p:nvPr>
        </p:nvSpPr>
        <p:spPr/>
        <p:txBody>
          <a:bodyPr/>
          <a:lstStyle/>
          <a:p>
            <a:fld id="{3103AE51-0F80-C24F-A8C4-4375F9E0F282}" type="slidenum">
              <a:rPr lang="en-US" smtClean="0"/>
              <a:t>44</a:t>
            </a:fld>
            <a:endParaRPr lang="en-US"/>
          </a:p>
        </p:txBody>
      </p:sp>
    </p:spTree>
    <p:extLst>
      <p:ext uri="{BB962C8B-B14F-4D97-AF65-F5344CB8AC3E}">
        <p14:creationId xmlns:p14="http://schemas.microsoft.com/office/powerpoint/2010/main" val="59294733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6B551E-9F22-4B6E-924D-4DC3CE728678}" type="slidenum">
              <a:rPr lang="de-DE" smtClean="0"/>
              <a:t>45</a:t>
            </a:fld>
            <a:endParaRPr lang="de-DE"/>
          </a:p>
        </p:txBody>
      </p:sp>
    </p:spTree>
    <p:extLst>
      <p:ext uri="{BB962C8B-B14F-4D97-AF65-F5344CB8AC3E}">
        <p14:creationId xmlns:p14="http://schemas.microsoft.com/office/powerpoint/2010/main" val="79362972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4213" y="1143000"/>
            <a:ext cx="5489575" cy="30861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dirty="0">
                <a:latin typeface="Helvetica" pitchFamily="2" charset="0"/>
              </a:rPr>
              <a:t>Not only does xenon has sensitivity in B8 from </a:t>
            </a:r>
            <a:r>
              <a:rPr lang="en-US" sz="1200" dirty="0" err="1">
                <a:latin typeface="Helvetica" pitchFamily="2" charset="0"/>
              </a:rPr>
              <a:t>CEvNS</a:t>
            </a:r>
            <a:endParaRPr lang="en-US" sz="1200" dirty="0">
              <a:latin typeface="Helvetica" pitchFamily="2" charset="0"/>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dirty="0">
                <a:latin typeface="Helvetica" pitchFamily="2" charset="0"/>
              </a:rPr>
              <a:t>Only BOREXINO has live signal for solar pp</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sz="1200" dirty="0">
              <a:latin typeface="Helvetica" pitchFamily="2" charset="0"/>
            </a:endParaRPr>
          </a:p>
        </p:txBody>
      </p:sp>
      <p:sp>
        <p:nvSpPr>
          <p:cNvPr id="4" name="Slide Number Placeholder 3"/>
          <p:cNvSpPr>
            <a:spLocks noGrp="1"/>
          </p:cNvSpPr>
          <p:nvPr>
            <p:ph type="sldNum" sz="quarter" idx="10"/>
          </p:nvPr>
        </p:nvSpPr>
        <p:spPr/>
        <p:txBody>
          <a:bodyPr/>
          <a:lstStyle/>
          <a:p>
            <a:fld id="{3103AE51-0F80-C24F-A8C4-4375F9E0F282}" type="slidenum">
              <a:rPr lang="en-US" smtClean="0"/>
              <a:t>46</a:t>
            </a:fld>
            <a:endParaRPr lang="en-US"/>
          </a:p>
        </p:txBody>
      </p:sp>
    </p:spTree>
    <p:extLst>
      <p:ext uri="{BB962C8B-B14F-4D97-AF65-F5344CB8AC3E}">
        <p14:creationId xmlns:p14="http://schemas.microsoft.com/office/powerpoint/2010/main" val="23725993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8C2C3E-7328-E288-8A85-AC19BA1E9E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231867-6FAE-D2B9-AE81-316C57C81E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2B198A-3045-4A60-1980-138B476F24D8}"/>
              </a:ext>
            </a:extLst>
          </p:cNvPr>
          <p:cNvSpPr>
            <a:spLocks noGrp="1"/>
          </p:cNvSpPr>
          <p:nvPr>
            <p:ph type="body" idx="1"/>
          </p:nvPr>
        </p:nvSpPr>
        <p:spPr/>
        <p:txBody>
          <a:bodyPr/>
          <a:lstStyle/>
          <a:p>
            <a:r>
              <a:rPr lang="en-US" dirty="0"/>
              <a:t>* Beyond the Standard Model</a:t>
            </a:r>
          </a:p>
        </p:txBody>
      </p:sp>
      <p:sp>
        <p:nvSpPr>
          <p:cNvPr id="4" name="Slide Number Placeholder 3">
            <a:extLst>
              <a:ext uri="{FF2B5EF4-FFF2-40B4-BE49-F238E27FC236}">
                <a16:creationId xmlns:a16="http://schemas.microsoft.com/office/drawing/2014/main" id="{1B2DED88-54D2-173F-A964-D915E646AC08}"/>
              </a:ext>
            </a:extLst>
          </p:cNvPr>
          <p:cNvSpPr>
            <a:spLocks noGrp="1"/>
          </p:cNvSpPr>
          <p:nvPr>
            <p:ph type="sldNum" sz="quarter" idx="5"/>
          </p:nvPr>
        </p:nvSpPr>
        <p:spPr/>
        <p:txBody>
          <a:bodyPr/>
          <a:lstStyle/>
          <a:p>
            <a:fld id="{3103AE51-0F80-C24F-A8C4-4375F9E0F282}" type="slidenum">
              <a:rPr lang="en-US" smtClean="0"/>
              <a:t>5</a:t>
            </a:fld>
            <a:endParaRPr lang="en-US"/>
          </a:p>
        </p:txBody>
      </p:sp>
    </p:spTree>
    <p:extLst>
      <p:ext uri="{BB962C8B-B14F-4D97-AF65-F5344CB8AC3E}">
        <p14:creationId xmlns:p14="http://schemas.microsoft.com/office/powerpoint/2010/main" val="41156426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F5D67F-914F-F2E7-9955-E3CFA4807E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02D550-BADA-49CD-918E-EC5F9EE1FD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67A89D-86AE-E4C0-20D4-EC73CFCFE6D9}"/>
              </a:ext>
            </a:extLst>
          </p:cNvPr>
          <p:cNvSpPr>
            <a:spLocks noGrp="1"/>
          </p:cNvSpPr>
          <p:nvPr>
            <p:ph type="body" idx="1"/>
          </p:nvPr>
        </p:nvSpPr>
        <p:spPr/>
        <p:txBody>
          <a:bodyPr/>
          <a:lstStyle/>
          <a:p>
            <a:r>
              <a:rPr lang="en-US" dirty="0"/>
              <a:t>Mention </a:t>
            </a:r>
            <a:r>
              <a:rPr lang="en-US" dirty="0" err="1"/>
              <a:t>it;s</a:t>
            </a:r>
            <a:r>
              <a:rPr lang="en-US" dirty="0"/>
              <a:t> </a:t>
            </a:r>
          </a:p>
        </p:txBody>
      </p:sp>
      <p:sp>
        <p:nvSpPr>
          <p:cNvPr id="4" name="Slide Number Placeholder 3">
            <a:extLst>
              <a:ext uri="{FF2B5EF4-FFF2-40B4-BE49-F238E27FC236}">
                <a16:creationId xmlns:a16="http://schemas.microsoft.com/office/drawing/2014/main" id="{EE86B890-E1AE-207F-B4A8-08FFF8DAA6B4}"/>
              </a:ext>
            </a:extLst>
          </p:cNvPr>
          <p:cNvSpPr>
            <a:spLocks noGrp="1"/>
          </p:cNvSpPr>
          <p:nvPr>
            <p:ph type="sldNum" sz="quarter" idx="5"/>
          </p:nvPr>
        </p:nvSpPr>
        <p:spPr/>
        <p:txBody>
          <a:bodyPr/>
          <a:lstStyle/>
          <a:p>
            <a:fld id="{3103AE51-0F80-C24F-A8C4-4375F9E0F282}" type="slidenum">
              <a:rPr lang="en-US" smtClean="0"/>
              <a:t>6</a:t>
            </a:fld>
            <a:endParaRPr lang="en-US"/>
          </a:p>
        </p:txBody>
      </p:sp>
    </p:spTree>
    <p:extLst>
      <p:ext uri="{BB962C8B-B14F-4D97-AF65-F5344CB8AC3E}">
        <p14:creationId xmlns:p14="http://schemas.microsoft.com/office/powerpoint/2010/main" val="19551649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84EC90-4FC3-F3BB-362E-53886B4F66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7D53B1-00F5-3D65-13CE-CAA51CE18C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1B0E03-4738-11BF-57D5-1F816C16CFFF}"/>
              </a:ext>
            </a:extLst>
          </p:cNvPr>
          <p:cNvSpPr>
            <a:spLocks noGrp="1"/>
          </p:cNvSpPr>
          <p:nvPr>
            <p:ph type="body" idx="1"/>
          </p:nvPr>
        </p:nvSpPr>
        <p:spPr/>
        <p:txBody>
          <a:bodyPr/>
          <a:lstStyle/>
          <a:p>
            <a:r>
              <a:rPr lang="en-US" dirty="0"/>
              <a:t>- Detector material</a:t>
            </a:r>
          </a:p>
        </p:txBody>
      </p:sp>
      <p:sp>
        <p:nvSpPr>
          <p:cNvPr id="4" name="Slide Number Placeholder 3">
            <a:extLst>
              <a:ext uri="{FF2B5EF4-FFF2-40B4-BE49-F238E27FC236}">
                <a16:creationId xmlns:a16="http://schemas.microsoft.com/office/drawing/2014/main" id="{02D69914-F2C8-3E9D-C52B-3761B3C67DD7}"/>
              </a:ext>
            </a:extLst>
          </p:cNvPr>
          <p:cNvSpPr>
            <a:spLocks noGrp="1"/>
          </p:cNvSpPr>
          <p:nvPr>
            <p:ph type="sldNum" sz="quarter" idx="5"/>
          </p:nvPr>
        </p:nvSpPr>
        <p:spPr/>
        <p:txBody>
          <a:bodyPr/>
          <a:lstStyle/>
          <a:p>
            <a:fld id="{3103AE51-0F80-C24F-A8C4-4375F9E0F282}" type="slidenum">
              <a:rPr lang="en-US" smtClean="0"/>
              <a:t>7</a:t>
            </a:fld>
            <a:endParaRPr lang="en-US"/>
          </a:p>
        </p:txBody>
      </p:sp>
    </p:spTree>
    <p:extLst>
      <p:ext uri="{BB962C8B-B14F-4D97-AF65-F5344CB8AC3E}">
        <p14:creationId xmlns:p14="http://schemas.microsoft.com/office/powerpoint/2010/main" val="14459945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08F7C4-E589-BE20-669D-D3868EDD5D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590790-4313-70BE-55ED-1A0B08DAF3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07EE35-5189-00DD-578C-0058C770E7D9}"/>
              </a:ext>
            </a:extLst>
          </p:cNvPr>
          <p:cNvSpPr>
            <a:spLocks noGrp="1"/>
          </p:cNvSpPr>
          <p:nvPr>
            <p:ph type="body" idx="1"/>
          </p:nvPr>
        </p:nvSpPr>
        <p:spPr/>
        <p:txBody>
          <a:bodyPr/>
          <a:lstStyle/>
          <a:p>
            <a:r>
              <a:rPr lang="en-US" dirty="0"/>
              <a:t>- In other word, we can use </a:t>
            </a:r>
            <a:r>
              <a:rPr lang="en-US" dirty="0" err="1"/>
              <a:t>XENONnT</a:t>
            </a:r>
            <a:r>
              <a:rPr lang="en-US" dirty="0"/>
              <a:t> data to set such constraint</a:t>
            </a:r>
          </a:p>
          <a:p>
            <a:pPr marL="171450" indent="-171450">
              <a:buFontTx/>
              <a:buChar char="-"/>
            </a:pPr>
            <a:r>
              <a:rPr lang="en-US" dirty="0"/>
              <a:t>Pb210 lifetime too long so settle on the wall</a:t>
            </a:r>
          </a:p>
          <a:p>
            <a:pPr marL="171450" indent="-171450">
              <a:buFontTx/>
              <a:buChar char="-"/>
            </a:pPr>
            <a:r>
              <a:rPr lang="en-US" dirty="0"/>
              <a:t>The focus will be on the Rn222 analysis, but as accuracy improves, so will be contribution from Rn220</a:t>
            </a:r>
          </a:p>
          <a:p>
            <a:pPr marL="171450" indent="-171450">
              <a:buFontTx/>
              <a:buChar char="-"/>
            </a:pPr>
            <a:endParaRPr lang="en-US" dirty="0"/>
          </a:p>
          <a:p>
            <a:pPr marL="171450" indent="-171450">
              <a:buFontTx/>
              <a:buChar char="-"/>
            </a:pPr>
            <a:r>
              <a:rPr lang="en-US" dirty="0"/>
              <a:t>Explain plate-out ratio</a:t>
            </a:r>
          </a:p>
        </p:txBody>
      </p:sp>
      <p:sp>
        <p:nvSpPr>
          <p:cNvPr id="4" name="Slide Number Placeholder 3">
            <a:extLst>
              <a:ext uri="{FF2B5EF4-FFF2-40B4-BE49-F238E27FC236}">
                <a16:creationId xmlns:a16="http://schemas.microsoft.com/office/drawing/2014/main" id="{220DC039-3362-3F6D-A45B-6E68D1ABDDF2}"/>
              </a:ext>
            </a:extLst>
          </p:cNvPr>
          <p:cNvSpPr>
            <a:spLocks noGrp="1"/>
          </p:cNvSpPr>
          <p:nvPr>
            <p:ph type="sldNum" sz="quarter" idx="5"/>
          </p:nvPr>
        </p:nvSpPr>
        <p:spPr/>
        <p:txBody>
          <a:bodyPr/>
          <a:lstStyle/>
          <a:p>
            <a:fld id="{3103AE51-0F80-C24F-A8C4-4375F9E0F282}" type="slidenum">
              <a:rPr lang="en-US" smtClean="0"/>
              <a:t>8</a:t>
            </a:fld>
            <a:endParaRPr lang="en-US"/>
          </a:p>
        </p:txBody>
      </p:sp>
    </p:spTree>
    <p:extLst>
      <p:ext uri="{BB962C8B-B14F-4D97-AF65-F5344CB8AC3E}">
        <p14:creationId xmlns:p14="http://schemas.microsoft.com/office/powerpoint/2010/main" val="21580311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Event rate goes up by 2 orders of magnitude</a:t>
            </a:r>
          </a:p>
          <a:p>
            <a:r>
              <a:rPr lang="en-US" dirty="0"/>
              <a:t>- Remove the first few data point as not at equilibrium</a:t>
            </a:r>
          </a:p>
          <a:p>
            <a:r>
              <a:rPr lang="en-US" dirty="0"/>
              <a:t>- RAD at work in removing Rn222</a:t>
            </a:r>
          </a:p>
        </p:txBody>
      </p:sp>
      <p:sp>
        <p:nvSpPr>
          <p:cNvPr id="4" name="Slide Number Placeholder 3"/>
          <p:cNvSpPr>
            <a:spLocks noGrp="1"/>
          </p:cNvSpPr>
          <p:nvPr>
            <p:ph type="sldNum" sz="quarter" idx="5"/>
          </p:nvPr>
        </p:nvSpPr>
        <p:spPr/>
        <p:txBody>
          <a:bodyPr/>
          <a:lstStyle/>
          <a:p>
            <a:fld id="{3103AE51-0F80-C24F-A8C4-4375F9E0F282}" type="slidenum">
              <a:rPr lang="en-US" smtClean="0"/>
              <a:t>9</a:t>
            </a:fld>
            <a:endParaRPr lang="en-US"/>
          </a:p>
        </p:txBody>
      </p:sp>
    </p:spTree>
    <p:extLst>
      <p:ext uri="{BB962C8B-B14F-4D97-AF65-F5344CB8AC3E}">
        <p14:creationId xmlns:p14="http://schemas.microsoft.com/office/powerpoint/2010/main" val="39029865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2.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3.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4.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5.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6.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7.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8.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9.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0.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1.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2.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sv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5.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6.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jpe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Hinweise zur Nutzung">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75E98729-2C3A-4C7E-99CD-2A40338DCFD0}"/>
              </a:ext>
            </a:extLst>
          </p:cNvPr>
          <p:cNvSpPr txBox="1"/>
          <p:nvPr userDrawn="1"/>
        </p:nvSpPr>
        <p:spPr>
          <a:xfrm>
            <a:off x="323167" y="957515"/>
            <a:ext cx="11525934" cy="5570756"/>
          </a:xfrm>
          <a:prstGeom prst="rect">
            <a:avLst/>
          </a:prstGeom>
          <a:noFill/>
        </p:spPr>
        <p:txBody>
          <a:bodyPr wrap="square" lIns="0" tIns="0" rIns="0" bIns="0" rtlCol="0">
            <a:spAutoFit/>
          </a:bodyPr>
          <a:lstStyle/>
          <a:p>
            <a:pPr marL="23628" lvl="1" indent="0" algn="l" defTabSz="2267851" rtl="0" eaLnBrk="1" latinLnBrk="0" hangingPunct="1">
              <a:lnSpc>
                <a:spcPct val="100000"/>
              </a:lnSpc>
              <a:spcBef>
                <a:spcPts val="0"/>
              </a:spcBef>
              <a:spcAft>
                <a:spcPts val="1200"/>
              </a:spcAft>
              <a:buFont typeface="Meta Offc Pro" panose="020B0504030101020102" pitchFamily="34" charset="0"/>
              <a:buNone/>
              <a:tabLst/>
            </a:pPr>
            <a:r>
              <a:rPr lang="de-DE" sz="2000" b="1" kern="1200" baseline="0" dirty="0">
                <a:solidFill>
                  <a:schemeClr val="tx1"/>
                </a:solidFill>
                <a:latin typeface="Calibri" panose="020F0502020204030204" pitchFamily="34" charset="0"/>
                <a:ea typeface="+mn-ea"/>
                <a:cs typeface="Calibri" panose="020F0502020204030204" pitchFamily="34" charset="0"/>
              </a:rPr>
              <a:t>Hinweise zur Nutzung / </a:t>
            </a:r>
            <a:r>
              <a:rPr lang="de-DE" sz="2000" b="1" kern="1200" baseline="0" dirty="0" err="1">
                <a:solidFill>
                  <a:schemeClr val="tx1"/>
                </a:solidFill>
                <a:latin typeface="Calibri" panose="020F0502020204030204" pitchFamily="34" charset="0"/>
                <a:ea typeface="+mn-ea"/>
                <a:cs typeface="Calibri" panose="020F0502020204030204" pitchFamily="34" charset="0"/>
              </a:rPr>
              <a:t>Tips</a:t>
            </a:r>
            <a:r>
              <a:rPr lang="de-DE" sz="2000" b="1" kern="1200" baseline="0" dirty="0">
                <a:solidFill>
                  <a:schemeClr val="tx1"/>
                </a:solidFill>
                <a:latin typeface="Calibri" panose="020F0502020204030204" pitchFamily="34" charset="0"/>
                <a:ea typeface="+mn-ea"/>
                <a:cs typeface="Calibri" panose="020F0502020204030204" pitchFamily="34" charset="0"/>
              </a:rPr>
              <a:t> on </a:t>
            </a:r>
            <a:r>
              <a:rPr lang="de-DE" sz="2000" b="1" kern="1200" baseline="0" dirty="0" err="1">
                <a:solidFill>
                  <a:schemeClr val="tx1"/>
                </a:solidFill>
                <a:latin typeface="Calibri" panose="020F0502020204030204" pitchFamily="34" charset="0"/>
                <a:ea typeface="+mn-ea"/>
                <a:cs typeface="Calibri" panose="020F0502020204030204" pitchFamily="34" charset="0"/>
              </a:rPr>
              <a:t>use</a:t>
            </a:r>
            <a:endParaRPr lang="de-DE" sz="2000" b="1" kern="1200" baseline="0" dirty="0">
              <a:solidFill>
                <a:schemeClr val="tx1"/>
              </a:solidFill>
              <a:latin typeface="Calibri" panose="020F0502020204030204" pitchFamily="34" charset="0"/>
              <a:ea typeface="+mn-ea"/>
              <a:cs typeface="Calibri" panose="020F0502020204030204" pitchFamily="34" charset="0"/>
            </a:endParaRPr>
          </a:p>
          <a:p>
            <a:pPr marL="182563" lvl="1" indent="-158750" algn="l" defTabSz="2267851" rtl="0" eaLnBrk="1" latinLnBrk="0" hangingPunct="1">
              <a:lnSpc>
                <a:spcPct val="100000"/>
              </a:lnSpc>
              <a:spcBef>
                <a:spcPts val="0"/>
              </a:spcBef>
              <a:spcAft>
                <a:spcPts val="600"/>
              </a:spcAft>
              <a:buFont typeface="Meta Offc Pro" panose="020B0504030101020102" pitchFamily="34" charset="0"/>
              <a:buChar char="-"/>
              <a:tabLst>
                <a:tab pos="182563" algn="l"/>
              </a:tabLst>
            </a:pPr>
            <a:r>
              <a:rPr lang="de-DE" sz="1200" b="0" kern="1200" baseline="0" dirty="0">
                <a:solidFill>
                  <a:schemeClr val="tx1"/>
                </a:solidFill>
                <a:latin typeface="Calibri" panose="020F0502020204030204" pitchFamily="34" charset="0"/>
                <a:ea typeface="+mn-ea"/>
                <a:cs typeface="Calibri" panose="020F0502020204030204" pitchFamily="34" charset="0"/>
              </a:rPr>
              <a:t>Die Layouts der Folien sind </a:t>
            </a:r>
            <a:r>
              <a:rPr lang="de-DE" sz="1200" b="1" kern="1200" baseline="0" dirty="0">
                <a:solidFill>
                  <a:schemeClr val="tx1"/>
                </a:solidFill>
                <a:latin typeface="Calibri" panose="020F0502020204030204" pitchFamily="34" charset="0"/>
                <a:ea typeface="+mn-ea"/>
                <a:cs typeface="Calibri" panose="020F0502020204030204" pitchFamily="34" charset="0"/>
              </a:rPr>
              <a:t>Vorlagen</a:t>
            </a:r>
            <a:r>
              <a:rPr lang="de-DE" sz="1200" b="0" kern="1200" baseline="0" dirty="0">
                <a:solidFill>
                  <a:schemeClr val="tx1"/>
                </a:solidFill>
                <a:latin typeface="Calibri" panose="020F0502020204030204" pitchFamily="34" charset="0"/>
                <a:ea typeface="+mn-ea"/>
                <a:cs typeface="Calibri" panose="020F0502020204030204" pitchFamily="34" charset="0"/>
              </a:rPr>
              <a:t> und können angepasst werden. Folgende </a:t>
            </a:r>
            <a:r>
              <a:rPr lang="de-DE" sz="1200" b="1" kern="1200" baseline="0" dirty="0">
                <a:solidFill>
                  <a:schemeClr val="tx1"/>
                </a:solidFill>
                <a:latin typeface="Calibri" panose="020F0502020204030204" pitchFamily="34" charset="0"/>
                <a:ea typeface="+mn-ea"/>
                <a:cs typeface="Calibri" panose="020F0502020204030204" pitchFamily="34" charset="0"/>
              </a:rPr>
              <a:t>Änderungen</a:t>
            </a:r>
            <a:r>
              <a:rPr lang="de-DE" sz="1200" b="0" kern="1200" baseline="0" dirty="0">
                <a:solidFill>
                  <a:schemeClr val="tx1"/>
                </a:solidFill>
                <a:latin typeface="Calibri" panose="020F0502020204030204" pitchFamily="34" charset="0"/>
                <a:ea typeface="+mn-ea"/>
                <a:cs typeface="Calibri" panose="020F0502020204030204" pitchFamily="34" charset="0"/>
              </a:rPr>
              <a:t> sind möglich:</a:t>
            </a:r>
          </a:p>
          <a:p>
            <a:pPr marL="449263" lvl="1" indent="-182563" algn="l" defTabSz="2267851" rtl="0" eaLnBrk="1" latinLnBrk="0" hangingPunct="1">
              <a:lnSpc>
                <a:spcPct val="100000"/>
              </a:lnSpc>
              <a:spcBef>
                <a:spcPts val="0"/>
              </a:spcBef>
              <a:spcAft>
                <a:spcPts val="600"/>
              </a:spcAft>
              <a:buFont typeface="Meta Offc Pro" panose="020B0504030101020102" pitchFamily="34" charset="0"/>
              <a:buChar char="-"/>
              <a:tabLst/>
            </a:pPr>
            <a:r>
              <a:rPr lang="de-DE" sz="1200" b="0" u="sng" kern="1200" baseline="0" dirty="0">
                <a:solidFill>
                  <a:schemeClr val="tx1"/>
                </a:solidFill>
                <a:latin typeface="Calibri" panose="020F0502020204030204" pitchFamily="34" charset="0"/>
                <a:ea typeface="+mn-ea"/>
                <a:cs typeface="Calibri" panose="020F0502020204030204" pitchFamily="34" charset="0"/>
              </a:rPr>
              <a:t>Design und Copyright</a:t>
            </a:r>
            <a:r>
              <a:rPr lang="de-DE" sz="1200" b="0" u="none" kern="1200" baseline="0" dirty="0">
                <a:solidFill>
                  <a:schemeClr val="tx1"/>
                </a:solidFill>
                <a:latin typeface="Calibri" panose="020F0502020204030204" pitchFamily="34" charset="0"/>
                <a:ea typeface="+mn-ea"/>
                <a:cs typeface="Calibri" panose="020F0502020204030204" pitchFamily="34" charset="0"/>
              </a:rPr>
              <a:t>: Folienmaster öffnen. </a:t>
            </a:r>
            <a:r>
              <a:rPr lang="de-DE" sz="1200" b="0" u="sng" kern="1200" baseline="0" dirty="0">
                <a:solidFill>
                  <a:schemeClr val="tx1"/>
                </a:solidFill>
                <a:latin typeface="Calibri" panose="020F0502020204030204" pitchFamily="34" charset="0"/>
                <a:ea typeface="+mn-ea"/>
                <a:cs typeface="Calibri" panose="020F0502020204030204" pitchFamily="34" charset="0"/>
              </a:rPr>
              <a:t>Text</a:t>
            </a:r>
            <a:r>
              <a:rPr lang="de-DE" sz="1200" b="0" u="none" kern="1200" baseline="0" dirty="0">
                <a:solidFill>
                  <a:schemeClr val="tx1"/>
                </a:solidFill>
                <a:latin typeface="Calibri" panose="020F0502020204030204" pitchFamily="34" charset="0"/>
                <a:ea typeface="+mn-ea"/>
                <a:cs typeface="Calibri" panose="020F0502020204030204" pitchFamily="34" charset="0"/>
              </a:rPr>
              <a:t>: Folienmaster nicht öffnen</a:t>
            </a:r>
          </a:p>
          <a:p>
            <a:pPr marL="449263" lvl="1" indent="-182563" algn="l" defTabSz="2267851" rtl="0" eaLnBrk="1" latinLnBrk="0" hangingPunct="1">
              <a:lnSpc>
                <a:spcPct val="100000"/>
              </a:lnSpc>
              <a:spcBef>
                <a:spcPts val="0"/>
              </a:spcBef>
              <a:spcAft>
                <a:spcPts val="600"/>
              </a:spcAft>
              <a:buFont typeface="Meta Offc Pro" panose="020B0504030101020102" pitchFamily="34" charset="0"/>
              <a:buChar char="-"/>
              <a:tabLst/>
            </a:pPr>
            <a:r>
              <a:rPr lang="de-DE" sz="1200" b="0" u="sng" kern="1200" baseline="0" dirty="0">
                <a:solidFill>
                  <a:schemeClr val="tx1"/>
                </a:solidFill>
                <a:latin typeface="Calibri" panose="020F0502020204030204" pitchFamily="34" charset="0"/>
                <a:ea typeface="+mn-ea"/>
                <a:cs typeface="Calibri" panose="020F0502020204030204" pitchFamily="34" charset="0"/>
              </a:rPr>
              <a:t>Designfarben</a:t>
            </a:r>
            <a:r>
              <a:rPr lang="de-DE" sz="1200" b="0" kern="1200" baseline="0" dirty="0">
                <a:solidFill>
                  <a:schemeClr val="tx1"/>
                </a:solidFill>
                <a:latin typeface="Calibri" panose="020F0502020204030204" pitchFamily="34" charset="0"/>
                <a:ea typeface="+mn-ea"/>
                <a:cs typeface="Calibri" panose="020F0502020204030204" pitchFamily="34" charset="0"/>
              </a:rPr>
              <a:t>: Ansicht &gt; Folienmaster &gt; Form anklicken &gt; Formformat &gt; Formkontur (bei Linien) bzw. Fülleffekt (bei Flächen) &gt; Farbe wählen (Uni-Farben sind hinterlegt)</a:t>
            </a:r>
          </a:p>
          <a:p>
            <a:pPr marL="449263" lvl="1" indent="-182563" algn="l" defTabSz="2267851" rtl="0" eaLnBrk="1" latinLnBrk="0" hangingPunct="1">
              <a:lnSpc>
                <a:spcPct val="100000"/>
              </a:lnSpc>
              <a:spcBef>
                <a:spcPts val="0"/>
              </a:spcBef>
              <a:spcAft>
                <a:spcPts val="600"/>
              </a:spcAft>
              <a:buFont typeface="Meta Offc Pro" panose="020B0504030101020102" pitchFamily="34" charset="0"/>
              <a:buChar char="-"/>
              <a:tabLst/>
            </a:pPr>
            <a:r>
              <a:rPr lang="de-DE" sz="1200" b="0" u="sng" kern="1200" baseline="0" dirty="0">
                <a:solidFill>
                  <a:schemeClr val="tx1"/>
                </a:solidFill>
                <a:latin typeface="Calibri" panose="020F0502020204030204" pitchFamily="34" charset="0"/>
                <a:ea typeface="+mn-ea"/>
                <a:cs typeface="Calibri" panose="020F0502020204030204" pitchFamily="34" charset="0"/>
              </a:rPr>
              <a:t>Bilder</a:t>
            </a:r>
            <a:r>
              <a:rPr lang="de-DE" sz="1200" b="0" kern="1200" baseline="0" dirty="0">
                <a:solidFill>
                  <a:schemeClr val="tx1"/>
                </a:solidFill>
                <a:latin typeface="Calibri" panose="020F0502020204030204" pitchFamily="34" charset="0"/>
                <a:ea typeface="+mn-ea"/>
                <a:cs typeface="Calibri" panose="020F0502020204030204" pitchFamily="34" charset="0"/>
              </a:rPr>
              <a:t>: Ansicht &gt; Folienmaster &gt; Bild anklicken &gt; (ggf. Farbfläche/-filter beiseite schieben) &gt; Bild anklicken &gt; Bildformat &gt; „Bild ändern“ &gt; Bild hochladen &gt;  (ggf. Farbfläche/-filter wieder über das Bild schieben) </a:t>
            </a:r>
          </a:p>
          <a:p>
            <a:pPr marL="449263" lvl="1" indent="-182563" algn="l" defTabSz="2267851" rtl="0" eaLnBrk="1" latinLnBrk="0" hangingPunct="1">
              <a:lnSpc>
                <a:spcPct val="100000"/>
              </a:lnSpc>
              <a:spcBef>
                <a:spcPts val="0"/>
              </a:spcBef>
              <a:spcAft>
                <a:spcPts val="600"/>
              </a:spcAft>
              <a:buFont typeface="Meta Offc Pro" panose="020B0504030101020102" pitchFamily="34" charset="0"/>
              <a:buChar char="-"/>
              <a:tabLst/>
            </a:pPr>
            <a:r>
              <a:rPr lang="de-DE" sz="1200" b="0" u="sng" kern="1200" baseline="0" dirty="0">
                <a:solidFill>
                  <a:schemeClr val="tx1"/>
                </a:solidFill>
                <a:latin typeface="Calibri" panose="020F0502020204030204" pitchFamily="34" charset="0"/>
                <a:ea typeface="+mn-ea"/>
                <a:cs typeface="Calibri" panose="020F0502020204030204" pitchFamily="34" charset="0"/>
              </a:rPr>
              <a:t>Bilder formatieren/positionieren</a:t>
            </a:r>
            <a:r>
              <a:rPr lang="de-DE" sz="1200" b="0" kern="1200" baseline="0" dirty="0">
                <a:solidFill>
                  <a:schemeClr val="tx1"/>
                </a:solidFill>
                <a:latin typeface="Calibri" panose="020F0502020204030204" pitchFamily="34" charset="0"/>
                <a:ea typeface="+mn-ea"/>
                <a:cs typeface="Calibri" panose="020F0502020204030204" pitchFamily="34" charset="0"/>
              </a:rPr>
              <a:t>: Rechter Mausklick auf das Bild &gt; „Zuschneiden“. ACHTUNG: Verzerren Sie das Bild nicht! Nutzen Sie beim Skalieren ausschließlich die Eckpunkte und halten Sie die Shifttaste währenddessen gedrückt</a:t>
            </a:r>
          </a:p>
          <a:p>
            <a:pPr marL="449263" lvl="1" indent="-182563" algn="l" defTabSz="2267851" rtl="0" eaLnBrk="1" latinLnBrk="0" hangingPunct="1">
              <a:lnSpc>
                <a:spcPct val="100000"/>
              </a:lnSpc>
              <a:spcBef>
                <a:spcPts val="0"/>
              </a:spcBef>
              <a:spcAft>
                <a:spcPts val="1200"/>
              </a:spcAft>
              <a:buFont typeface="Meta Offc Pro" panose="020B0504030101020102" pitchFamily="34" charset="0"/>
              <a:buChar char="-"/>
              <a:tabLst/>
            </a:pPr>
            <a:r>
              <a:rPr lang="de-DE" sz="1200" b="1" u="sng" kern="1200" baseline="0" dirty="0">
                <a:solidFill>
                  <a:schemeClr val="tx1"/>
                </a:solidFill>
                <a:latin typeface="Calibri" panose="020F0502020204030204" pitchFamily="34" charset="0"/>
                <a:ea typeface="+mn-ea"/>
                <a:cs typeface="Calibri" panose="020F0502020204030204" pitchFamily="34" charset="0"/>
              </a:rPr>
              <a:t>Druck</a:t>
            </a:r>
            <a:r>
              <a:rPr lang="de-DE" sz="1200" b="1" u="none" kern="1200" baseline="0" dirty="0">
                <a:solidFill>
                  <a:schemeClr val="tx1"/>
                </a:solidFill>
                <a:latin typeface="Calibri" panose="020F0502020204030204" pitchFamily="34" charset="0"/>
                <a:ea typeface="+mn-ea"/>
                <a:cs typeface="Calibri" panose="020F0502020204030204" pitchFamily="34" charset="0"/>
              </a:rPr>
              <a:t>: Folie erst als PDF speichern! </a:t>
            </a:r>
            <a:r>
              <a:rPr lang="de-DE" sz="1200" b="0" kern="1200" baseline="0" dirty="0">
                <a:solidFill>
                  <a:schemeClr val="tx1"/>
                </a:solidFill>
                <a:latin typeface="Calibri" panose="020F0502020204030204" pitchFamily="34" charset="0"/>
                <a:ea typeface="+mn-ea"/>
                <a:cs typeface="Calibri" panose="020F0502020204030204" pitchFamily="34" charset="0"/>
              </a:rPr>
              <a:t>Datei &gt; speichern unter &gt; Ort suchen &gt; Dateityp PDF wählen &gt; Optionen anklicken &gt; gewünschte Folie auswählen &gt; mit „OK“ bestätigen &gt; speichern</a:t>
            </a:r>
          </a:p>
          <a:p>
            <a:pPr marL="182563" marR="0" lvl="1" indent="-158750" algn="l" defTabSz="2267851" rtl="0" eaLnBrk="1" fontAlgn="auto" latinLnBrk="0" hangingPunct="1">
              <a:lnSpc>
                <a:spcPct val="100000"/>
              </a:lnSpc>
              <a:spcBef>
                <a:spcPts val="0"/>
              </a:spcBef>
              <a:spcAft>
                <a:spcPts val="600"/>
              </a:spcAft>
              <a:buClrTx/>
              <a:buSzTx/>
              <a:buFont typeface="Meta Offc Pro" panose="020B0504030101020102" pitchFamily="34" charset="0"/>
              <a:buChar char="-"/>
              <a:tabLst/>
              <a:defRPr/>
            </a:pPr>
            <a:r>
              <a:rPr lang="de-DE" sz="1200" b="0" kern="1200" baseline="0" dirty="0">
                <a:solidFill>
                  <a:schemeClr val="tx1"/>
                </a:solidFill>
                <a:latin typeface="Calibri" panose="020F0502020204030204" pitchFamily="34" charset="0"/>
                <a:ea typeface="+mn-ea"/>
                <a:cs typeface="Calibri" panose="020F0502020204030204" pitchFamily="34" charset="0"/>
              </a:rPr>
              <a:t>Geben Sie bei der Verwendung von Bildern bitte das Copyright an. </a:t>
            </a:r>
          </a:p>
          <a:p>
            <a:pPr marL="441021" marR="0" lvl="1" indent="-417393" algn="l" defTabSz="2267851" rtl="0" eaLnBrk="1" fontAlgn="auto" latinLnBrk="0" hangingPunct="1">
              <a:lnSpc>
                <a:spcPct val="100000"/>
              </a:lnSpc>
              <a:spcBef>
                <a:spcPts val="0"/>
              </a:spcBef>
              <a:spcAft>
                <a:spcPts val="600"/>
              </a:spcAft>
              <a:buClrTx/>
              <a:buSzTx/>
              <a:buFont typeface="Meta Offc Pro" panose="020B0504030101020102" pitchFamily="34" charset="0"/>
              <a:buChar char="-"/>
              <a:tabLst/>
              <a:defRPr/>
            </a:pPr>
            <a:endParaRPr lang="de-DE" sz="1200" b="0" kern="1200" baseline="0" dirty="0">
              <a:solidFill>
                <a:schemeClr val="tx1"/>
              </a:solidFill>
              <a:latin typeface="Calibri" panose="020F0502020204030204" pitchFamily="34" charset="0"/>
              <a:ea typeface="+mn-ea"/>
              <a:cs typeface="Calibri" panose="020F0502020204030204" pitchFamily="34" charset="0"/>
            </a:endParaRPr>
          </a:p>
          <a:p>
            <a:pPr marL="182563" marR="0" lvl="1" indent="-158750" algn="l" defTabSz="2267851" rtl="0" eaLnBrk="1" fontAlgn="auto" latinLnBrk="0" hangingPunct="1">
              <a:lnSpc>
                <a:spcPct val="100000"/>
              </a:lnSpc>
              <a:spcBef>
                <a:spcPts val="0"/>
              </a:spcBef>
              <a:spcAft>
                <a:spcPts val="600"/>
              </a:spcAft>
              <a:buClrTx/>
              <a:buSzTx/>
              <a:buFont typeface="Meta Offc Pro" panose="020B0504030101020102" pitchFamily="34" charset="0"/>
              <a:buChar char="-"/>
              <a:tabLst/>
              <a:defRPr/>
            </a:pPr>
            <a:r>
              <a:rPr lang="en-US" sz="1200" b="0" kern="1200" baseline="0" dirty="0">
                <a:solidFill>
                  <a:schemeClr val="tx1"/>
                </a:solidFill>
                <a:latin typeface="Calibri" panose="020F0502020204030204" pitchFamily="34" charset="0"/>
                <a:ea typeface="+mn-ea"/>
                <a:cs typeface="Calibri" panose="020F0502020204030204" pitchFamily="34" charset="0"/>
              </a:rPr>
              <a:t>The slide layouts are </a:t>
            </a:r>
            <a:r>
              <a:rPr lang="en-US" sz="1200" b="1" kern="1200" baseline="0" dirty="0">
                <a:solidFill>
                  <a:schemeClr val="tx1"/>
                </a:solidFill>
                <a:latin typeface="Calibri" panose="020F0502020204030204" pitchFamily="34" charset="0"/>
                <a:ea typeface="+mn-ea"/>
                <a:cs typeface="Calibri" panose="020F0502020204030204" pitchFamily="34" charset="0"/>
              </a:rPr>
              <a:t>templates</a:t>
            </a:r>
            <a:r>
              <a:rPr lang="en-US" sz="1200" b="0" kern="1200" baseline="0" dirty="0">
                <a:solidFill>
                  <a:schemeClr val="tx1"/>
                </a:solidFill>
                <a:latin typeface="Calibri" panose="020F0502020204030204" pitchFamily="34" charset="0"/>
                <a:ea typeface="+mn-ea"/>
                <a:cs typeface="Calibri" panose="020F0502020204030204" pitchFamily="34" charset="0"/>
              </a:rPr>
              <a:t> and can be adapted. The following </a:t>
            </a:r>
            <a:r>
              <a:rPr lang="en-US" sz="1200" b="1" kern="1200" baseline="0" dirty="0">
                <a:solidFill>
                  <a:schemeClr val="tx1"/>
                </a:solidFill>
                <a:latin typeface="Calibri" panose="020F0502020204030204" pitchFamily="34" charset="0"/>
                <a:ea typeface="+mn-ea"/>
                <a:cs typeface="Calibri" panose="020F0502020204030204" pitchFamily="34" charset="0"/>
              </a:rPr>
              <a:t>changes</a:t>
            </a:r>
            <a:r>
              <a:rPr lang="en-US" sz="1200" b="0" kern="1200" baseline="0" dirty="0">
                <a:solidFill>
                  <a:schemeClr val="tx1"/>
                </a:solidFill>
                <a:latin typeface="Calibri" panose="020F0502020204030204" pitchFamily="34" charset="0"/>
                <a:ea typeface="+mn-ea"/>
                <a:cs typeface="Calibri" panose="020F0502020204030204" pitchFamily="34" charset="0"/>
              </a:rPr>
              <a:t> are possible:</a:t>
            </a:r>
          </a:p>
          <a:p>
            <a:pPr marL="449263" marR="0" lvl="1" indent="-182563" algn="l" defTabSz="2267851" rtl="0" eaLnBrk="1" fontAlgn="auto" latinLnBrk="0" hangingPunct="1">
              <a:lnSpc>
                <a:spcPct val="100000"/>
              </a:lnSpc>
              <a:spcBef>
                <a:spcPts val="0"/>
              </a:spcBef>
              <a:spcAft>
                <a:spcPts val="600"/>
              </a:spcAft>
              <a:buClrTx/>
              <a:buSzTx/>
              <a:buFont typeface="Meta Offc Pro" panose="020B0504030101020102" pitchFamily="34" charset="0"/>
              <a:buChar char="-"/>
              <a:tabLst/>
              <a:defRPr/>
            </a:pPr>
            <a:r>
              <a:rPr lang="en-US" sz="1200" b="0" u="sng" kern="1200" baseline="0" dirty="0">
                <a:solidFill>
                  <a:schemeClr val="tx1"/>
                </a:solidFill>
                <a:latin typeface="Calibri" panose="020F0502020204030204" pitchFamily="34" charset="0"/>
                <a:ea typeface="+mn-ea"/>
                <a:cs typeface="Calibri" panose="020F0502020204030204" pitchFamily="34" charset="0"/>
              </a:rPr>
              <a:t>Design and copyright</a:t>
            </a:r>
            <a:r>
              <a:rPr lang="en-US" sz="1200" b="0" u="none" kern="1200" baseline="0" dirty="0">
                <a:solidFill>
                  <a:schemeClr val="tx1"/>
                </a:solidFill>
                <a:latin typeface="Calibri" panose="020F0502020204030204" pitchFamily="34" charset="0"/>
                <a:ea typeface="+mn-ea"/>
                <a:cs typeface="Calibri" panose="020F0502020204030204" pitchFamily="34" charset="0"/>
              </a:rPr>
              <a:t>: Open slide master. </a:t>
            </a:r>
            <a:r>
              <a:rPr lang="en-US" sz="1200" b="0" u="sng" kern="1200" baseline="0" dirty="0">
                <a:solidFill>
                  <a:schemeClr val="tx1"/>
                </a:solidFill>
                <a:latin typeface="Calibri" panose="020F0502020204030204" pitchFamily="34" charset="0"/>
                <a:ea typeface="+mn-ea"/>
                <a:cs typeface="Calibri" panose="020F0502020204030204" pitchFamily="34" charset="0"/>
              </a:rPr>
              <a:t>Text</a:t>
            </a:r>
            <a:r>
              <a:rPr lang="en-US" sz="1200" b="0" u="none" kern="1200" baseline="0" dirty="0">
                <a:solidFill>
                  <a:schemeClr val="tx1"/>
                </a:solidFill>
                <a:latin typeface="Calibri" panose="020F0502020204030204" pitchFamily="34" charset="0"/>
                <a:ea typeface="+mn-ea"/>
                <a:cs typeface="Calibri" panose="020F0502020204030204" pitchFamily="34" charset="0"/>
              </a:rPr>
              <a:t>: Slide master must be closed</a:t>
            </a:r>
          </a:p>
          <a:p>
            <a:pPr marL="449263" marR="0" lvl="1" indent="-182563" algn="l" defTabSz="2267851" rtl="0" eaLnBrk="1" fontAlgn="auto" latinLnBrk="0" hangingPunct="1">
              <a:lnSpc>
                <a:spcPct val="100000"/>
              </a:lnSpc>
              <a:spcBef>
                <a:spcPts val="0"/>
              </a:spcBef>
              <a:spcAft>
                <a:spcPts val="600"/>
              </a:spcAft>
              <a:buClrTx/>
              <a:buSzTx/>
              <a:buFont typeface="Meta Offc Pro" panose="020B0504030101020102" pitchFamily="34" charset="0"/>
              <a:buChar char="-"/>
              <a:tabLst/>
              <a:defRPr/>
            </a:pPr>
            <a:r>
              <a:rPr lang="en-US" sz="1200" b="0" u="sng" kern="1200" baseline="0" dirty="0">
                <a:solidFill>
                  <a:schemeClr val="tx1"/>
                </a:solidFill>
                <a:latin typeface="Calibri" panose="020F0502020204030204" pitchFamily="34" charset="0"/>
                <a:ea typeface="+mn-ea"/>
                <a:cs typeface="Calibri" panose="020F0502020204030204" pitchFamily="34" charset="0"/>
              </a:rPr>
              <a:t>Design </a:t>
            </a:r>
            <a:r>
              <a:rPr lang="en-US" sz="1200" b="0" u="sng" kern="1200" baseline="0" dirty="0" err="1">
                <a:solidFill>
                  <a:schemeClr val="tx1"/>
                </a:solidFill>
                <a:latin typeface="Calibri" panose="020F0502020204030204" pitchFamily="34" charset="0"/>
                <a:ea typeface="+mn-ea"/>
                <a:cs typeface="Calibri" panose="020F0502020204030204" pitchFamily="34" charset="0"/>
              </a:rPr>
              <a:t>colours</a:t>
            </a:r>
            <a:r>
              <a:rPr lang="en-US" sz="1200" b="0" kern="1200" baseline="0" dirty="0">
                <a:solidFill>
                  <a:schemeClr val="tx1"/>
                </a:solidFill>
                <a:latin typeface="Calibri" panose="020F0502020204030204" pitchFamily="34" charset="0"/>
                <a:ea typeface="+mn-ea"/>
                <a:cs typeface="Calibri" panose="020F0502020204030204" pitchFamily="34" charset="0"/>
              </a:rPr>
              <a:t>: View &gt; Slide master &gt; Click on form &gt; Format &gt; Shape contour (for lines) or Fill effect (for areas) &gt; Select </a:t>
            </a:r>
            <a:r>
              <a:rPr lang="en-US" sz="1200" b="0" kern="1200" baseline="0" dirty="0" err="1">
                <a:solidFill>
                  <a:schemeClr val="tx1"/>
                </a:solidFill>
                <a:latin typeface="Calibri" panose="020F0502020204030204" pitchFamily="34" charset="0"/>
                <a:ea typeface="+mn-ea"/>
                <a:cs typeface="Calibri" panose="020F0502020204030204" pitchFamily="34" charset="0"/>
              </a:rPr>
              <a:t>colour</a:t>
            </a:r>
            <a:endParaRPr lang="en-US" sz="1200" b="0" kern="1200" baseline="0" dirty="0">
              <a:solidFill>
                <a:schemeClr val="tx1"/>
              </a:solidFill>
              <a:latin typeface="Calibri" panose="020F0502020204030204" pitchFamily="34" charset="0"/>
              <a:ea typeface="+mn-ea"/>
              <a:cs typeface="Calibri" panose="020F0502020204030204" pitchFamily="34" charset="0"/>
            </a:endParaRPr>
          </a:p>
          <a:p>
            <a:pPr marL="449263" marR="0" lvl="1" indent="-182563" algn="l" defTabSz="2267851" rtl="0" eaLnBrk="1" fontAlgn="auto" latinLnBrk="0" hangingPunct="1">
              <a:lnSpc>
                <a:spcPct val="100000"/>
              </a:lnSpc>
              <a:spcBef>
                <a:spcPts val="0"/>
              </a:spcBef>
              <a:spcAft>
                <a:spcPts val="600"/>
              </a:spcAft>
              <a:buClrTx/>
              <a:buSzTx/>
              <a:buFont typeface="Meta Offc Pro" panose="020B0504030101020102" pitchFamily="34" charset="0"/>
              <a:buChar char="-"/>
              <a:tabLst/>
              <a:defRPr/>
            </a:pPr>
            <a:r>
              <a:rPr lang="en-US" sz="1200" b="0" u="sng" kern="1200" baseline="0" dirty="0">
                <a:solidFill>
                  <a:schemeClr val="tx1"/>
                </a:solidFill>
                <a:latin typeface="Calibri" panose="020F0502020204030204" pitchFamily="34" charset="0"/>
                <a:ea typeface="+mn-ea"/>
                <a:cs typeface="Calibri" panose="020F0502020204030204" pitchFamily="34" charset="0"/>
              </a:rPr>
              <a:t>Images</a:t>
            </a:r>
            <a:r>
              <a:rPr lang="en-US" sz="1200" b="0" kern="1200" baseline="0" dirty="0">
                <a:solidFill>
                  <a:schemeClr val="tx1"/>
                </a:solidFill>
                <a:latin typeface="Calibri" panose="020F0502020204030204" pitchFamily="34" charset="0"/>
                <a:ea typeface="+mn-ea"/>
                <a:cs typeface="Calibri" panose="020F0502020204030204" pitchFamily="34" charset="0"/>
              </a:rPr>
              <a:t>: &gt; View &gt; Slide master &gt; Click on image &gt; (Where required: Shift the </a:t>
            </a:r>
            <a:r>
              <a:rPr lang="en-US" sz="1200" b="0" kern="1200" baseline="0" dirty="0" err="1">
                <a:solidFill>
                  <a:schemeClr val="tx1"/>
                </a:solidFill>
                <a:latin typeface="Calibri" panose="020F0502020204030204" pitchFamily="34" charset="0"/>
                <a:ea typeface="+mn-ea"/>
                <a:cs typeface="Calibri" panose="020F0502020204030204" pitchFamily="34" charset="0"/>
              </a:rPr>
              <a:t>colour</a:t>
            </a:r>
            <a:r>
              <a:rPr lang="en-US" sz="1200" b="0" kern="1200" baseline="0" dirty="0">
                <a:solidFill>
                  <a:schemeClr val="tx1"/>
                </a:solidFill>
                <a:latin typeface="Calibri" panose="020F0502020204030204" pitchFamily="34" charset="0"/>
                <a:ea typeface="+mn-ea"/>
                <a:cs typeface="Calibri" panose="020F0502020204030204" pitchFamily="34" charset="0"/>
              </a:rPr>
              <a:t> filter to one side) &gt; Image format &gt; Select "Change image" &gt; Upload picture (Where required: Replace the </a:t>
            </a:r>
            <a:r>
              <a:rPr lang="en-US" sz="1200" b="0" kern="1200" baseline="0" dirty="0" err="1">
                <a:solidFill>
                  <a:schemeClr val="tx1"/>
                </a:solidFill>
                <a:latin typeface="Calibri" panose="020F0502020204030204" pitchFamily="34" charset="0"/>
                <a:ea typeface="+mn-ea"/>
                <a:cs typeface="Calibri" panose="020F0502020204030204" pitchFamily="34" charset="0"/>
              </a:rPr>
              <a:t>colour</a:t>
            </a:r>
            <a:r>
              <a:rPr lang="en-US" sz="1200" b="0" kern="1200" baseline="0" dirty="0">
                <a:solidFill>
                  <a:schemeClr val="tx1"/>
                </a:solidFill>
                <a:latin typeface="Calibri" panose="020F0502020204030204" pitchFamily="34" charset="0"/>
                <a:ea typeface="+mn-ea"/>
                <a:cs typeface="Calibri" panose="020F0502020204030204" pitchFamily="34" charset="0"/>
              </a:rPr>
              <a:t> filter)</a:t>
            </a:r>
          </a:p>
          <a:p>
            <a:pPr marL="449263" marR="0" lvl="1" indent="-182563" algn="l" defTabSz="2267851" rtl="0" eaLnBrk="1" fontAlgn="auto" latinLnBrk="0" hangingPunct="1">
              <a:lnSpc>
                <a:spcPct val="100000"/>
              </a:lnSpc>
              <a:spcBef>
                <a:spcPts val="0"/>
              </a:spcBef>
              <a:spcAft>
                <a:spcPts val="600"/>
              </a:spcAft>
              <a:buClrTx/>
              <a:buSzTx/>
              <a:buFont typeface="Meta Offc Pro" panose="020B0504030101020102" pitchFamily="34" charset="0"/>
              <a:buChar char="-"/>
              <a:tabLst/>
              <a:defRPr/>
            </a:pPr>
            <a:r>
              <a:rPr lang="en-US" sz="1200" b="0" u="sng" kern="1200" baseline="0" dirty="0">
                <a:solidFill>
                  <a:schemeClr val="tx1"/>
                </a:solidFill>
                <a:latin typeface="Calibri" panose="020F0502020204030204" pitchFamily="34" charset="0"/>
                <a:ea typeface="+mn-ea"/>
                <a:cs typeface="Calibri" panose="020F0502020204030204" pitchFamily="34" charset="0"/>
              </a:rPr>
              <a:t>Format images</a:t>
            </a:r>
            <a:r>
              <a:rPr lang="en-US" sz="1200" b="0" kern="1200" baseline="0" dirty="0">
                <a:solidFill>
                  <a:schemeClr val="tx1"/>
                </a:solidFill>
                <a:latin typeface="Calibri" panose="020F0502020204030204" pitchFamily="34" charset="0"/>
                <a:ea typeface="+mn-ea"/>
                <a:cs typeface="Calibri" panose="020F0502020204030204" pitchFamily="34" charset="0"/>
              </a:rPr>
              <a:t>: Right mouse-click on background image and select &gt; "Crop". PLEASE NOTE: Do not distort the image! When resizing an image, use only the corner marks and keep the shift button pressed while doing so.</a:t>
            </a:r>
          </a:p>
          <a:p>
            <a:pPr marL="449263" marR="0" lvl="1" indent="-182563" algn="l" defTabSz="2267851" rtl="0" eaLnBrk="1" fontAlgn="auto" latinLnBrk="0" hangingPunct="1">
              <a:lnSpc>
                <a:spcPct val="100000"/>
              </a:lnSpc>
              <a:spcBef>
                <a:spcPts val="0"/>
              </a:spcBef>
              <a:spcAft>
                <a:spcPts val="1200"/>
              </a:spcAft>
              <a:buClrTx/>
              <a:buSzTx/>
              <a:buFont typeface="Meta Offc Pro" panose="020B0504030101020102" pitchFamily="34" charset="0"/>
              <a:buChar char="-"/>
              <a:tabLst/>
              <a:defRPr/>
            </a:pPr>
            <a:r>
              <a:rPr lang="en-US" sz="1200" b="1" u="sng" kern="1200" baseline="0" dirty="0">
                <a:solidFill>
                  <a:schemeClr val="tx1"/>
                </a:solidFill>
                <a:latin typeface="Calibri" panose="020F0502020204030204" pitchFamily="34" charset="0"/>
                <a:ea typeface="+mn-ea"/>
                <a:cs typeface="Calibri" panose="020F0502020204030204" pitchFamily="34" charset="0"/>
              </a:rPr>
              <a:t>Print</a:t>
            </a:r>
            <a:r>
              <a:rPr lang="en-US" sz="1200" b="1" kern="1200" baseline="0" dirty="0">
                <a:solidFill>
                  <a:schemeClr val="tx1"/>
                </a:solidFill>
                <a:latin typeface="Calibri" panose="020F0502020204030204" pitchFamily="34" charset="0"/>
                <a:ea typeface="+mn-ea"/>
                <a:cs typeface="Calibri" panose="020F0502020204030204" pitchFamily="34" charset="0"/>
              </a:rPr>
              <a:t>: Save slide as PDF first! </a:t>
            </a:r>
            <a:r>
              <a:rPr lang="en-US" sz="1200" b="0" kern="1200" baseline="0" dirty="0">
                <a:solidFill>
                  <a:schemeClr val="tx1"/>
                </a:solidFill>
                <a:latin typeface="Calibri" panose="020F0502020204030204" pitchFamily="34" charset="0"/>
                <a:ea typeface="+mn-ea"/>
                <a:cs typeface="Calibri" panose="020F0502020204030204" pitchFamily="34" charset="0"/>
              </a:rPr>
              <a:t>File &gt; save as &gt; search location &gt; select file type PDF &gt; click options &gt; select desired slide &gt; confirm with "OK" &gt; save</a:t>
            </a:r>
          </a:p>
          <a:p>
            <a:pPr marL="182563" marR="0" lvl="1" indent="-158750" algn="l" defTabSz="2267851" rtl="0" eaLnBrk="1" fontAlgn="auto" latinLnBrk="0" hangingPunct="1">
              <a:lnSpc>
                <a:spcPct val="100000"/>
              </a:lnSpc>
              <a:spcBef>
                <a:spcPts val="0"/>
              </a:spcBef>
              <a:spcAft>
                <a:spcPts val="600"/>
              </a:spcAft>
              <a:buClrTx/>
              <a:buSzTx/>
              <a:buFont typeface="Meta Offc Pro" panose="020B0504030101020102" pitchFamily="34" charset="0"/>
              <a:buChar char="-"/>
              <a:tabLst/>
              <a:defRPr/>
            </a:pPr>
            <a:r>
              <a:rPr lang="en-US" sz="1200" b="0" kern="1200" baseline="0" dirty="0">
                <a:solidFill>
                  <a:schemeClr val="tx1"/>
                </a:solidFill>
                <a:latin typeface="Calibri" panose="020F0502020204030204" pitchFamily="34" charset="0"/>
                <a:ea typeface="+mn-ea"/>
                <a:cs typeface="Calibri" panose="020F0502020204030204" pitchFamily="34" charset="0"/>
              </a:rPr>
              <a:t>Using pictures, please quote the copyright. </a:t>
            </a:r>
          </a:p>
        </p:txBody>
      </p:sp>
    </p:spTree>
    <p:extLst>
      <p:ext uri="{BB962C8B-B14F-4D97-AF65-F5344CB8AC3E}">
        <p14:creationId xmlns:p14="http://schemas.microsoft.com/office/powerpoint/2010/main" val="2904365802"/>
      </p:ext>
    </p:extLst>
  </p:cSld>
  <p:clrMapOvr>
    <a:masterClrMapping/>
  </p:clrMapOvr>
  <p:extLst>
    <p:ext uri="{DCECCB84-F9BA-43D5-87BE-67443E8EF086}">
      <p15:sldGuideLst xmlns:p15="http://schemas.microsoft.com/office/powerpoint/2012/main">
        <p15:guide id="2" orient="horz" pos="845">
          <p15:clr>
            <a:srgbClr val="FBAE40"/>
          </p15:clr>
        </p15:guide>
        <p15:guide id="3" orient="horz" pos="1457">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6_Design D.5 // Forschung 3 // Titel">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38E54224-1B74-F332-D84A-57FBCCC16341}"/>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l="495" t="14363" r="7040" b="12439"/>
          <a:stretch/>
        </p:blipFill>
        <p:spPr>
          <a:xfrm>
            <a:off x="2957069" y="0"/>
            <a:ext cx="9247631" cy="4135281"/>
          </a:xfrm>
          <a:custGeom>
            <a:avLst/>
            <a:gdLst>
              <a:gd name="connsiteX0" fmla="*/ 0 w 9247631"/>
              <a:gd name="connsiteY0" fmla="*/ 0 h 4135281"/>
              <a:gd name="connsiteX1" fmla="*/ 9247631 w 9247631"/>
              <a:gd name="connsiteY1" fmla="*/ 0 h 4135281"/>
              <a:gd name="connsiteX2" fmla="*/ 9247631 w 9247631"/>
              <a:gd name="connsiteY2" fmla="*/ 4135281 h 4135281"/>
              <a:gd name="connsiteX3" fmla="*/ 9242106 w 9247631"/>
              <a:gd name="connsiteY3" fmla="*/ 4135281 h 4135281"/>
              <a:gd name="connsiteX4" fmla="*/ 0 w 9247631"/>
              <a:gd name="connsiteY4" fmla="*/ 2473 h 41352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7631" h="4135281">
                <a:moveTo>
                  <a:pt x="0" y="0"/>
                </a:moveTo>
                <a:lnTo>
                  <a:pt x="9247631" y="0"/>
                </a:lnTo>
                <a:lnTo>
                  <a:pt x="9247631" y="4135281"/>
                </a:lnTo>
                <a:lnTo>
                  <a:pt x="9242106" y="4135281"/>
                </a:lnTo>
                <a:lnTo>
                  <a:pt x="0" y="2473"/>
                </a:lnTo>
                <a:close/>
              </a:path>
            </a:pathLst>
          </a:custGeom>
        </p:spPr>
      </p:pic>
      <p:sp>
        <p:nvSpPr>
          <p:cNvPr id="4" name="Freihandform 3">
            <a:extLst>
              <a:ext uri="{FF2B5EF4-FFF2-40B4-BE49-F238E27FC236}">
                <a16:creationId xmlns:a16="http://schemas.microsoft.com/office/drawing/2014/main" id="{03E6B18D-3473-07D1-82AE-DA67470918F4}"/>
              </a:ext>
            </a:extLst>
          </p:cNvPr>
          <p:cNvSpPr/>
          <p:nvPr userDrawn="1"/>
        </p:nvSpPr>
        <p:spPr>
          <a:xfrm>
            <a:off x="1" y="5114349"/>
            <a:ext cx="12204700" cy="1743449"/>
          </a:xfrm>
          <a:custGeom>
            <a:avLst/>
            <a:gdLst>
              <a:gd name="connsiteX0" fmla="*/ 0 w 12204700"/>
              <a:gd name="connsiteY0" fmla="*/ 0 h 1743449"/>
              <a:gd name="connsiteX1" fmla="*/ 3051 w 12204700"/>
              <a:gd name="connsiteY1" fmla="*/ 0 h 1743449"/>
              <a:gd name="connsiteX2" fmla="*/ 3181 w 12204700"/>
              <a:gd name="connsiteY2" fmla="*/ 17350 h 1743449"/>
              <a:gd name="connsiteX3" fmla="*/ 12204688 w 12204700"/>
              <a:gd name="connsiteY3" fmla="*/ 1336195 h 1743449"/>
              <a:gd name="connsiteX4" fmla="*/ 12204688 w 12204700"/>
              <a:gd name="connsiteY4" fmla="*/ 0 h 1743449"/>
              <a:gd name="connsiteX5" fmla="*/ 12204700 w 12204700"/>
              <a:gd name="connsiteY5" fmla="*/ 0 h 1743449"/>
              <a:gd name="connsiteX6" fmla="*/ 12204700 w 12204700"/>
              <a:gd name="connsiteY6" fmla="*/ 1743449 h 1743449"/>
              <a:gd name="connsiteX7" fmla="*/ 0 w 12204700"/>
              <a:gd name="connsiteY7" fmla="*/ 1743449 h 1743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04700" h="1743449">
                <a:moveTo>
                  <a:pt x="0" y="0"/>
                </a:moveTo>
                <a:lnTo>
                  <a:pt x="3051" y="0"/>
                </a:lnTo>
                <a:lnTo>
                  <a:pt x="3181" y="17350"/>
                </a:lnTo>
                <a:lnTo>
                  <a:pt x="12204688" y="1336195"/>
                </a:lnTo>
                <a:lnTo>
                  <a:pt x="12204688" y="0"/>
                </a:lnTo>
                <a:lnTo>
                  <a:pt x="12204700" y="0"/>
                </a:lnTo>
                <a:lnTo>
                  <a:pt x="12204700" y="1743449"/>
                </a:lnTo>
                <a:lnTo>
                  <a:pt x="0" y="1743449"/>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32" name="Vertikaler Textplatzhalter 2">
            <a:extLst>
              <a:ext uri="{FF2B5EF4-FFF2-40B4-BE49-F238E27FC236}">
                <a16:creationId xmlns:a16="http://schemas.microsoft.com/office/drawing/2014/main" id="{17D363D7-5B0A-390A-CE33-8AE204EBB79A}"/>
              </a:ext>
            </a:extLst>
          </p:cNvPr>
          <p:cNvSpPr>
            <a:spLocks noGrp="1"/>
          </p:cNvSpPr>
          <p:nvPr>
            <p:ph type="body" orient="vert" idx="13" hasCustomPrompt="1"/>
          </p:nvPr>
        </p:nvSpPr>
        <p:spPr>
          <a:xfrm>
            <a:off x="3238775" y="6069200"/>
            <a:ext cx="5185224" cy="468000"/>
          </a:xfrm>
        </p:spPr>
        <p:txBody>
          <a:bodyPr vert="horz" anchor="b" anchorCtr="0"/>
          <a:lstStyle>
            <a:lvl1pPr marL="0" indent="0" algn="l">
              <a:lnSpc>
                <a:spcPct val="100000"/>
              </a:lnSpc>
              <a:spcBef>
                <a:spcPts val="0"/>
              </a:spcBef>
              <a:buFont typeface="Arial" panose="020B0604020202020204" pitchFamily="34" charset="0"/>
              <a:buNone/>
              <a:defRPr sz="1400" b="0">
                <a:solidFill>
                  <a:srgbClr val="FFFFFF"/>
                </a:solidFill>
              </a:defRPr>
            </a:lvl1pPr>
            <a:lvl2pPr marL="0" indent="0" algn="r">
              <a:lnSpc>
                <a:spcPct val="100000"/>
              </a:lnSpc>
              <a:spcBef>
                <a:spcPts val="0"/>
              </a:spcBef>
              <a:buNone/>
              <a:defRPr sz="1400" b="0"/>
            </a:lvl2pPr>
            <a:lvl3pPr marL="0" indent="0" algn="r">
              <a:lnSpc>
                <a:spcPct val="100000"/>
              </a:lnSpc>
              <a:spcBef>
                <a:spcPts val="0"/>
              </a:spcBef>
              <a:buNone/>
              <a:defRPr sz="1400" b="0"/>
            </a:lvl3pPr>
            <a:lvl4pPr marL="0" indent="0" algn="r">
              <a:lnSpc>
                <a:spcPct val="100000"/>
              </a:lnSpc>
              <a:spcBef>
                <a:spcPts val="0"/>
              </a:spcBef>
              <a:buNone/>
              <a:defRPr sz="1400" b="0"/>
            </a:lvl4pPr>
            <a:lvl5pPr marL="0" indent="0" algn="r">
              <a:lnSpc>
                <a:spcPct val="100000"/>
              </a:lnSpc>
              <a:spcBef>
                <a:spcPts val="0"/>
              </a:spcBef>
              <a:buNone/>
              <a:defRPr sz="1400" b="0"/>
            </a:lvl5pPr>
            <a:lvl6pPr marL="0" indent="0" algn="r">
              <a:lnSpc>
                <a:spcPct val="100000"/>
              </a:lnSpc>
              <a:spcBef>
                <a:spcPts val="0"/>
              </a:spcBef>
              <a:buNone/>
              <a:defRPr sz="1400" b="0"/>
            </a:lvl6pPr>
            <a:lvl7pPr marL="0" indent="0" algn="r">
              <a:lnSpc>
                <a:spcPct val="100000"/>
              </a:lnSpc>
              <a:spcBef>
                <a:spcPts val="0"/>
              </a:spcBef>
              <a:buNone/>
              <a:defRPr sz="1400" b="0"/>
            </a:lvl7pPr>
            <a:lvl8pPr marL="0" indent="0" algn="r">
              <a:lnSpc>
                <a:spcPct val="100000"/>
              </a:lnSpc>
              <a:spcBef>
                <a:spcPts val="0"/>
              </a:spcBef>
              <a:buNone/>
              <a:defRPr sz="1400" b="0"/>
            </a:lvl8pPr>
            <a:lvl9pPr marL="0" indent="0" algn="r">
              <a:lnSpc>
                <a:spcPct val="100000"/>
              </a:lnSpc>
              <a:spcBef>
                <a:spcPts val="0"/>
              </a:spcBef>
              <a:buNone/>
              <a:defRPr sz="1400" b="0"/>
            </a:lvl9pPr>
          </a:lstStyle>
          <a:p>
            <a:pPr lvl="0"/>
            <a:r>
              <a:rPr lang="en-US" dirty="0"/>
              <a:t>Space for secondary logo(s) / Name</a:t>
            </a:r>
          </a:p>
          <a:p>
            <a:pPr lvl="0"/>
            <a:r>
              <a:rPr lang="en-US" dirty="0"/>
              <a:t>of the Department, the Institute or the CRC</a:t>
            </a:r>
          </a:p>
        </p:txBody>
      </p:sp>
      <p:sp>
        <p:nvSpPr>
          <p:cNvPr id="33" name="Titel 1">
            <a:extLst>
              <a:ext uri="{FF2B5EF4-FFF2-40B4-BE49-F238E27FC236}">
                <a16:creationId xmlns:a16="http://schemas.microsoft.com/office/drawing/2014/main" id="{AE2A2275-CE74-9235-4FC1-F06FA153A6E8}"/>
              </a:ext>
            </a:extLst>
          </p:cNvPr>
          <p:cNvSpPr>
            <a:spLocks noGrp="1"/>
          </p:cNvSpPr>
          <p:nvPr>
            <p:ph type="ctrTitle" hasCustomPrompt="1"/>
          </p:nvPr>
        </p:nvSpPr>
        <p:spPr>
          <a:xfrm>
            <a:off x="360000" y="2067931"/>
            <a:ext cx="6408000" cy="1276350"/>
          </a:xfrm>
        </p:spPr>
        <p:txBody>
          <a:bodyPr anchor="t" anchorCtr="0"/>
          <a:lstStyle>
            <a:lvl1pPr marL="0" indent="0" algn="l">
              <a:lnSpc>
                <a:spcPct val="90000"/>
              </a:lnSpc>
              <a:buFont typeface="Arial" panose="020B0604020202020204" pitchFamily="34" charset="0"/>
              <a:buNone/>
              <a:defRPr sz="3600" b="1">
                <a:solidFill>
                  <a:schemeClr val="accent1"/>
                </a:solidFill>
              </a:defRPr>
            </a:lvl1pPr>
          </a:lstStyle>
          <a:p>
            <a:r>
              <a:rPr lang="en-US" dirty="0"/>
              <a:t>Add title of the presentation</a:t>
            </a:r>
            <a:br>
              <a:rPr lang="en-US" dirty="0"/>
            </a:br>
            <a:r>
              <a:rPr lang="en-US" dirty="0"/>
              <a:t>on two lines</a:t>
            </a:r>
            <a:endParaRPr lang="de-DE" dirty="0"/>
          </a:p>
        </p:txBody>
      </p:sp>
      <p:sp>
        <p:nvSpPr>
          <p:cNvPr id="34" name="Untertitel 2">
            <a:extLst>
              <a:ext uri="{FF2B5EF4-FFF2-40B4-BE49-F238E27FC236}">
                <a16:creationId xmlns:a16="http://schemas.microsoft.com/office/drawing/2014/main" id="{7125A2FF-8C5A-CCF3-ACE3-0A5816ED6D69}"/>
              </a:ext>
            </a:extLst>
          </p:cNvPr>
          <p:cNvSpPr>
            <a:spLocks noGrp="1"/>
          </p:cNvSpPr>
          <p:nvPr>
            <p:ph type="subTitle" idx="1" hasCustomPrompt="1"/>
          </p:nvPr>
        </p:nvSpPr>
        <p:spPr>
          <a:xfrm>
            <a:off x="360000" y="3344281"/>
            <a:ext cx="6408000" cy="900000"/>
          </a:xfrm>
        </p:spPr>
        <p:txBody>
          <a:bodyPr/>
          <a:lstStyle>
            <a:lvl1pPr marL="0" indent="0" algn="l">
              <a:lnSpc>
                <a:spcPct val="100000"/>
              </a:lnSpc>
              <a:spcBef>
                <a:spcPts val="0"/>
              </a:spcBef>
              <a:buFont typeface="Arial" panose="020B0604020202020204" pitchFamily="34" charset="0"/>
              <a:buNone/>
              <a:defRPr sz="1800" b="0">
                <a:solidFill>
                  <a:srgbClr val="333F48"/>
                </a:solidFill>
              </a:defRPr>
            </a:lvl1pPr>
            <a:lvl2pPr marL="0" indent="0" algn="l">
              <a:lnSpc>
                <a:spcPct val="100000"/>
              </a:lnSpc>
              <a:spcBef>
                <a:spcPts val="0"/>
              </a:spcBef>
              <a:buFont typeface="Arial" panose="020B0604020202020204" pitchFamily="34" charset="0"/>
              <a:buNone/>
              <a:defRPr sz="1800" b="0">
                <a:solidFill>
                  <a:schemeClr val="bg2"/>
                </a:solidFill>
              </a:defRPr>
            </a:lvl2pPr>
            <a:lvl3pPr marL="0" indent="0" algn="l">
              <a:lnSpc>
                <a:spcPct val="100000"/>
              </a:lnSpc>
              <a:spcBef>
                <a:spcPts val="0"/>
              </a:spcBef>
              <a:buFont typeface="Arial" panose="020B0604020202020204" pitchFamily="34" charset="0"/>
              <a:buNone/>
              <a:defRPr sz="1800" b="0">
                <a:solidFill>
                  <a:schemeClr val="bg2"/>
                </a:solidFill>
              </a:defRPr>
            </a:lvl3pPr>
            <a:lvl4pPr marL="0" indent="0" algn="l">
              <a:lnSpc>
                <a:spcPct val="100000"/>
              </a:lnSpc>
              <a:spcBef>
                <a:spcPts val="0"/>
              </a:spcBef>
              <a:buFont typeface="Arial" panose="020B0604020202020204" pitchFamily="34" charset="0"/>
              <a:buNone/>
              <a:defRPr sz="1800" b="0">
                <a:solidFill>
                  <a:schemeClr val="bg2"/>
                </a:solidFill>
              </a:defRPr>
            </a:lvl4pPr>
            <a:lvl5pPr marL="0" indent="0" algn="l">
              <a:lnSpc>
                <a:spcPct val="100000"/>
              </a:lnSpc>
              <a:spcBef>
                <a:spcPts val="0"/>
              </a:spcBef>
              <a:buFont typeface="Arial" panose="020B0604020202020204" pitchFamily="34" charset="0"/>
              <a:buNone/>
              <a:defRPr sz="1800" b="0">
                <a:solidFill>
                  <a:schemeClr val="bg2"/>
                </a:solidFill>
              </a:defRPr>
            </a:lvl5pPr>
            <a:lvl6pPr marL="0" indent="0" algn="l">
              <a:lnSpc>
                <a:spcPct val="100000"/>
              </a:lnSpc>
              <a:spcBef>
                <a:spcPts val="0"/>
              </a:spcBef>
              <a:buFont typeface="Arial" panose="020B0604020202020204" pitchFamily="34" charset="0"/>
              <a:buNone/>
              <a:defRPr sz="1800" b="0">
                <a:solidFill>
                  <a:schemeClr val="bg2"/>
                </a:solidFill>
              </a:defRPr>
            </a:lvl6pPr>
            <a:lvl7pPr marL="0" indent="0" algn="l">
              <a:lnSpc>
                <a:spcPct val="100000"/>
              </a:lnSpc>
              <a:spcBef>
                <a:spcPts val="0"/>
              </a:spcBef>
              <a:buFont typeface="Arial" panose="020B0604020202020204" pitchFamily="34" charset="0"/>
              <a:buNone/>
              <a:defRPr sz="1800" b="0">
                <a:solidFill>
                  <a:schemeClr val="bg2"/>
                </a:solidFill>
              </a:defRPr>
            </a:lvl7pPr>
            <a:lvl8pPr marL="0" indent="0" algn="l">
              <a:lnSpc>
                <a:spcPct val="100000"/>
              </a:lnSpc>
              <a:spcBef>
                <a:spcPts val="0"/>
              </a:spcBef>
              <a:buFont typeface="Arial" panose="020B0604020202020204" pitchFamily="34" charset="0"/>
              <a:buNone/>
              <a:defRPr sz="1800" b="0">
                <a:solidFill>
                  <a:schemeClr val="bg2"/>
                </a:solidFill>
              </a:defRPr>
            </a:lvl8pPr>
            <a:lvl9pPr marL="0" indent="0" algn="l">
              <a:lnSpc>
                <a:spcPct val="100000"/>
              </a:lnSpc>
              <a:spcBef>
                <a:spcPts val="0"/>
              </a:spcBef>
              <a:buFont typeface="Arial" panose="020B0604020202020204" pitchFamily="34" charset="0"/>
              <a:buNone/>
              <a:defRPr sz="1800" b="0">
                <a:solidFill>
                  <a:schemeClr val="bg2"/>
                </a:solidFill>
              </a:defRPr>
            </a:lvl9pPr>
          </a:lstStyle>
          <a:p>
            <a:pPr lvl="0"/>
            <a:r>
              <a:rPr lang="en-US" dirty="0"/>
              <a:t>Subtitle or short description of the presentation</a:t>
            </a:r>
          </a:p>
          <a:p>
            <a:pPr lvl="0"/>
            <a:r>
              <a:rPr lang="en-US" dirty="0"/>
              <a:t>Name: of the speaker</a:t>
            </a:r>
          </a:p>
        </p:txBody>
      </p:sp>
      <p:grpSp>
        <p:nvGrpSpPr>
          <p:cNvPr id="2" name="Gruppieren 1">
            <a:extLst>
              <a:ext uri="{FF2B5EF4-FFF2-40B4-BE49-F238E27FC236}">
                <a16:creationId xmlns:a16="http://schemas.microsoft.com/office/drawing/2014/main" id="{08ED576E-A035-EC43-AB96-E951C149AB11}"/>
              </a:ext>
            </a:extLst>
          </p:cNvPr>
          <p:cNvGrpSpPr/>
          <p:nvPr userDrawn="1"/>
        </p:nvGrpSpPr>
        <p:grpSpPr>
          <a:xfrm>
            <a:off x="-468000" y="-468000"/>
            <a:ext cx="13140000" cy="7776000"/>
            <a:chOff x="-468000" y="-468000"/>
            <a:chExt cx="13140000" cy="7776000"/>
          </a:xfrm>
        </p:grpSpPr>
        <p:cxnSp>
          <p:nvCxnSpPr>
            <p:cNvPr id="6" name="Linie">
              <a:extLst>
                <a:ext uri="{FF2B5EF4-FFF2-40B4-BE49-F238E27FC236}">
                  <a16:creationId xmlns:a16="http://schemas.microsoft.com/office/drawing/2014/main" id="{D570C8CB-F89B-230A-AFB1-B0DACE17AC5D}"/>
                </a:ext>
              </a:extLst>
            </p:cNvPr>
            <p:cNvCxnSpPr/>
            <p:nvPr userDrawn="1"/>
          </p:nvCxnSpPr>
          <p:spPr>
            <a:xfrm>
              <a:off x="12312000" y="5742000"/>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 name="Linie">
              <a:extLst>
                <a:ext uri="{FF2B5EF4-FFF2-40B4-BE49-F238E27FC236}">
                  <a16:creationId xmlns:a16="http://schemas.microsoft.com/office/drawing/2014/main" id="{C935E6B5-CC75-0754-1628-2B3374AB3065}"/>
                </a:ext>
              </a:extLst>
            </p:cNvPr>
            <p:cNvCxnSpPr/>
            <p:nvPr userDrawn="1"/>
          </p:nvCxnSpPr>
          <p:spPr>
            <a:xfrm>
              <a:off x="11844000" y="-46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8" name="Linie">
              <a:extLst>
                <a:ext uri="{FF2B5EF4-FFF2-40B4-BE49-F238E27FC236}">
                  <a16:creationId xmlns:a16="http://schemas.microsoft.com/office/drawing/2014/main" id="{541B388C-0A60-DEF1-3FF8-120CD6EE4CA7}"/>
                </a:ext>
              </a:extLst>
            </p:cNvPr>
            <p:cNvCxnSpPr/>
            <p:nvPr userDrawn="1"/>
          </p:nvCxnSpPr>
          <p:spPr>
            <a:xfrm>
              <a:off x="360000" y="-46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 name="Linie">
              <a:extLst>
                <a:ext uri="{FF2B5EF4-FFF2-40B4-BE49-F238E27FC236}">
                  <a16:creationId xmlns:a16="http://schemas.microsoft.com/office/drawing/2014/main" id="{84D91832-3BBF-A95B-2514-81DD292A6C74}"/>
                </a:ext>
              </a:extLst>
            </p:cNvPr>
            <p:cNvCxnSpPr/>
            <p:nvPr userDrawn="1"/>
          </p:nvCxnSpPr>
          <p:spPr>
            <a:xfrm>
              <a:off x="11844000" y="694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0" name="Linie">
              <a:extLst>
                <a:ext uri="{FF2B5EF4-FFF2-40B4-BE49-F238E27FC236}">
                  <a16:creationId xmlns:a16="http://schemas.microsoft.com/office/drawing/2014/main" id="{3BDFB873-3196-0679-E5E5-1014F6AD39FF}"/>
                </a:ext>
              </a:extLst>
            </p:cNvPr>
            <p:cNvCxnSpPr/>
            <p:nvPr userDrawn="1"/>
          </p:nvCxnSpPr>
          <p:spPr>
            <a:xfrm>
              <a:off x="360000" y="694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 name="Linie">
              <a:extLst>
                <a:ext uri="{FF2B5EF4-FFF2-40B4-BE49-F238E27FC236}">
                  <a16:creationId xmlns:a16="http://schemas.microsoft.com/office/drawing/2014/main" id="{8D292526-988C-3B02-EB64-915CF6509D2B}"/>
                </a:ext>
              </a:extLst>
            </p:cNvPr>
            <p:cNvCxnSpPr/>
            <p:nvPr userDrawn="1"/>
          </p:nvCxnSpPr>
          <p:spPr>
            <a:xfrm>
              <a:off x="-468000" y="5742000"/>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 name="Linie">
              <a:extLst>
                <a:ext uri="{FF2B5EF4-FFF2-40B4-BE49-F238E27FC236}">
                  <a16:creationId xmlns:a16="http://schemas.microsoft.com/office/drawing/2014/main" id="{85E17717-849A-BC6A-6E15-F3D7D95F50F4}"/>
                </a:ext>
              </a:extLst>
            </p:cNvPr>
            <p:cNvCxnSpPr/>
            <p:nvPr userDrawn="1"/>
          </p:nvCxnSpPr>
          <p:spPr>
            <a:xfrm>
              <a:off x="-468000" y="1346554"/>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24" name="Hilfslinien">
            <a:extLst>
              <a:ext uri="{FF2B5EF4-FFF2-40B4-BE49-F238E27FC236}">
                <a16:creationId xmlns:a16="http://schemas.microsoft.com/office/drawing/2014/main" id="{F0EA4BE7-6406-4D75-B100-FC6F7DAE500B}"/>
              </a:ext>
            </a:extLst>
          </p:cNvPr>
          <p:cNvSpPr txBox="1"/>
          <p:nvPr userDrawn="1"/>
        </p:nvSpPr>
        <p:spPr>
          <a:xfrm rot="10800000" flipH="1" flipV="1">
            <a:off x="126387" y="-476666"/>
            <a:ext cx="114840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lumMod val="60000"/>
                    <a:lumOff val="40000"/>
                  </a:schemeClr>
                </a:solidFill>
                <a:effectLst/>
                <a:uLnTx/>
                <a:uFillTx/>
                <a:latin typeface="+mn-lt"/>
                <a:ea typeface="+mn-ea"/>
                <a:cs typeface="+mn-cs"/>
              </a:rPr>
              <a:t>Show gridlines via menu: </a:t>
            </a:r>
            <a:r>
              <a:rPr kumimoji="0" lang="en-US" sz="1100" b="1" i="0" u="none" strike="noStrike" kern="1200" cap="none" spc="0" normalizeH="0" baseline="0" noProof="0" dirty="0">
                <a:ln>
                  <a:noFill/>
                </a:ln>
                <a:solidFill>
                  <a:schemeClr val="tx1">
                    <a:lumMod val="60000"/>
                    <a:lumOff val="40000"/>
                  </a:schemeClr>
                </a:solidFill>
                <a:effectLst/>
                <a:uLnTx/>
                <a:uFillTx/>
                <a:latin typeface="+mn-lt"/>
                <a:ea typeface="+mn-ea"/>
                <a:cs typeface="+mn-cs"/>
              </a:rPr>
              <a:t>View &gt; Show &gt; tick gridlines</a:t>
            </a:r>
            <a:endParaRPr kumimoji="0" lang="de-DE" sz="1100" b="1"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p:txBody>
      </p:sp>
      <p:sp>
        <p:nvSpPr>
          <p:cNvPr id="27" name="Hilfslinien">
            <a:extLst>
              <a:ext uri="{FF2B5EF4-FFF2-40B4-BE49-F238E27FC236}">
                <a16:creationId xmlns:a16="http://schemas.microsoft.com/office/drawing/2014/main" id="{C367BABA-C1BA-4E0C-B967-75180EACABB3}"/>
              </a:ext>
            </a:extLst>
          </p:cNvPr>
          <p:cNvSpPr txBox="1"/>
          <p:nvPr userDrawn="1"/>
        </p:nvSpPr>
        <p:spPr>
          <a:xfrm rot="10800000" flipH="1" flipV="1">
            <a:off x="358469" y="6931403"/>
            <a:ext cx="114840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endParaRPr kumimoji="0" lang="de-DE" sz="1100" b="0"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a:p>
            <a:pPr marL="0" marR="0" lvl="0" indent="0" algn="ctr" defTabSz="137785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lumMod val="60000"/>
                    <a:lumOff val="40000"/>
                  </a:schemeClr>
                </a:solidFill>
                <a:effectLst/>
                <a:uLnTx/>
                <a:uFillTx/>
                <a:latin typeface="+mn-lt"/>
                <a:ea typeface="+mn-ea"/>
                <a:cs typeface="+mn-cs"/>
              </a:rPr>
              <a:t>Lines and areas can be changed in line with the Corporate Design rules (see Corporate Design manual)</a:t>
            </a:r>
            <a:endParaRPr kumimoji="0" lang="de-DE" sz="1100" b="1"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p:txBody>
      </p:sp>
      <p:pic>
        <p:nvPicPr>
          <p:cNvPr id="5" name="Grafik 4">
            <a:extLst>
              <a:ext uri="{FF2B5EF4-FFF2-40B4-BE49-F238E27FC236}">
                <a16:creationId xmlns:a16="http://schemas.microsoft.com/office/drawing/2014/main" id="{190BF494-651B-C5B5-EF33-06A02283E82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41312" y="276642"/>
            <a:ext cx="2909931" cy="813335"/>
          </a:xfrm>
          <a:prstGeom prst="rect">
            <a:avLst/>
          </a:prstGeom>
        </p:spPr>
      </p:pic>
      <p:pic>
        <p:nvPicPr>
          <p:cNvPr id="21" name="Grafik 20">
            <a:extLst>
              <a:ext uri="{FF2B5EF4-FFF2-40B4-BE49-F238E27FC236}">
                <a16:creationId xmlns:a16="http://schemas.microsoft.com/office/drawing/2014/main" id="{D7661A20-3042-4E94-8096-87FF3C72C671}"/>
              </a:ext>
            </a:extLst>
          </p:cNvPr>
          <p:cNvPicPr>
            <a:picLocks noChangeAspect="1"/>
          </p:cNvPicPr>
          <p:nvPr userDrawn="1"/>
        </p:nvPicPr>
        <p:blipFill>
          <a:blip r:embed="rId4"/>
          <a:stretch>
            <a:fillRect/>
          </a:stretch>
        </p:blipFill>
        <p:spPr>
          <a:xfrm>
            <a:off x="371272" y="6349245"/>
            <a:ext cx="1439991" cy="190412"/>
          </a:xfrm>
          <a:prstGeom prst="rect">
            <a:avLst/>
          </a:prstGeom>
        </p:spPr>
      </p:pic>
      <p:sp>
        <p:nvSpPr>
          <p:cNvPr id="23" name="Textfeld 22">
            <a:extLst>
              <a:ext uri="{FF2B5EF4-FFF2-40B4-BE49-F238E27FC236}">
                <a16:creationId xmlns:a16="http://schemas.microsoft.com/office/drawing/2014/main" id="{19286162-63AB-49C3-A2D2-5336F79C2351}"/>
              </a:ext>
            </a:extLst>
          </p:cNvPr>
          <p:cNvSpPr txBox="1"/>
          <p:nvPr userDrawn="1"/>
        </p:nvSpPr>
        <p:spPr>
          <a:xfrm>
            <a:off x="11931194" y="652727"/>
            <a:ext cx="276999" cy="1136863"/>
          </a:xfrm>
          <a:prstGeom prst="rect">
            <a:avLst/>
          </a:prstGeom>
          <a:noFill/>
        </p:spPr>
        <p:txBody>
          <a:bodyPr vert="vert270" wrap="square" rtlCol="0" anchor="ctr">
            <a:spAutoFit/>
          </a:bodyPr>
          <a:lstStyle/>
          <a:p>
            <a:r>
              <a:rPr lang="de-DE" sz="600" dirty="0">
                <a:solidFill>
                  <a:schemeClr val="bg1">
                    <a:lumMod val="50000"/>
                  </a:schemeClr>
                </a:solidFill>
              </a:rPr>
              <a:t>© Uni Münster – Nike Gais</a:t>
            </a:r>
          </a:p>
        </p:txBody>
      </p:sp>
    </p:spTree>
    <p:extLst>
      <p:ext uri="{BB962C8B-B14F-4D97-AF65-F5344CB8AC3E}">
        <p14:creationId xmlns:p14="http://schemas.microsoft.com/office/powerpoint/2010/main" val="2871929390"/>
      </p:ext>
    </p:extLst>
  </p:cSld>
  <p:clrMapOvr>
    <a:masterClrMapping/>
  </p:clrMapOvr>
  <p:extLst>
    <p:ext uri="{DCECCB84-F9BA-43D5-87BE-67443E8EF086}">
      <p15:sldGuideLst xmlns:p15="http://schemas.microsoft.com/office/powerpoint/2012/main">
        <p15:guide id="1" orient="horz" pos="1298">
          <p15:clr>
            <a:srgbClr val="FBAE40"/>
          </p15:clr>
        </p15:guide>
        <p15:guide id="2" orient="horz" pos="2092">
          <p15:clr>
            <a:srgbClr val="FBAE40"/>
          </p15:clr>
        </p15:guide>
        <p15:guide id="5" pos="203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0_Design D.7 // Geisteswissenschaften 2 // Titel">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EEB0042C-AA9E-E8A6-71F6-604E45F1CE2F}"/>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l="414" t="29495" r="1025" b="4463"/>
          <a:stretch/>
        </p:blipFill>
        <p:spPr>
          <a:xfrm>
            <a:off x="2957069" y="0"/>
            <a:ext cx="9247631" cy="4135281"/>
          </a:xfrm>
          <a:custGeom>
            <a:avLst/>
            <a:gdLst>
              <a:gd name="connsiteX0" fmla="*/ 0 w 9247631"/>
              <a:gd name="connsiteY0" fmla="*/ 0 h 4135281"/>
              <a:gd name="connsiteX1" fmla="*/ 9247631 w 9247631"/>
              <a:gd name="connsiteY1" fmla="*/ 0 h 4135281"/>
              <a:gd name="connsiteX2" fmla="*/ 9247631 w 9247631"/>
              <a:gd name="connsiteY2" fmla="*/ 4135281 h 4135281"/>
              <a:gd name="connsiteX3" fmla="*/ 9242106 w 9247631"/>
              <a:gd name="connsiteY3" fmla="*/ 4135281 h 4135281"/>
              <a:gd name="connsiteX4" fmla="*/ 0 w 9247631"/>
              <a:gd name="connsiteY4" fmla="*/ 2473 h 41352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7631" h="4135281">
                <a:moveTo>
                  <a:pt x="0" y="0"/>
                </a:moveTo>
                <a:lnTo>
                  <a:pt x="9247631" y="0"/>
                </a:lnTo>
                <a:lnTo>
                  <a:pt x="9247631" y="4135281"/>
                </a:lnTo>
                <a:lnTo>
                  <a:pt x="9242106" y="4135281"/>
                </a:lnTo>
                <a:lnTo>
                  <a:pt x="0" y="2473"/>
                </a:lnTo>
                <a:close/>
              </a:path>
            </a:pathLst>
          </a:custGeom>
        </p:spPr>
      </p:pic>
      <p:sp>
        <p:nvSpPr>
          <p:cNvPr id="4" name="Freihandform 3">
            <a:extLst>
              <a:ext uri="{FF2B5EF4-FFF2-40B4-BE49-F238E27FC236}">
                <a16:creationId xmlns:a16="http://schemas.microsoft.com/office/drawing/2014/main" id="{A149FA84-F02F-91B9-6EC1-B041F89E6494}"/>
              </a:ext>
            </a:extLst>
          </p:cNvPr>
          <p:cNvSpPr/>
          <p:nvPr userDrawn="1"/>
        </p:nvSpPr>
        <p:spPr>
          <a:xfrm>
            <a:off x="1" y="5159678"/>
            <a:ext cx="12204700" cy="1743449"/>
          </a:xfrm>
          <a:custGeom>
            <a:avLst/>
            <a:gdLst>
              <a:gd name="connsiteX0" fmla="*/ 0 w 12204700"/>
              <a:gd name="connsiteY0" fmla="*/ 0 h 1743449"/>
              <a:gd name="connsiteX1" fmla="*/ 3051 w 12204700"/>
              <a:gd name="connsiteY1" fmla="*/ 0 h 1743449"/>
              <a:gd name="connsiteX2" fmla="*/ 3181 w 12204700"/>
              <a:gd name="connsiteY2" fmla="*/ 17350 h 1743449"/>
              <a:gd name="connsiteX3" fmla="*/ 12204688 w 12204700"/>
              <a:gd name="connsiteY3" fmla="*/ 1336195 h 1743449"/>
              <a:gd name="connsiteX4" fmla="*/ 12204688 w 12204700"/>
              <a:gd name="connsiteY4" fmla="*/ 0 h 1743449"/>
              <a:gd name="connsiteX5" fmla="*/ 12204700 w 12204700"/>
              <a:gd name="connsiteY5" fmla="*/ 0 h 1743449"/>
              <a:gd name="connsiteX6" fmla="*/ 12204700 w 12204700"/>
              <a:gd name="connsiteY6" fmla="*/ 1743449 h 1743449"/>
              <a:gd name="connsiteX7" fmla="*/ 0 w 12204700"/>
              <a:gd name="connsiteY7" fmla="*/ 1743449 h 1743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04700" h="1743449">
                <a:moveTo>
                  <a:pt x="0" y="0"/>
                </a:moveTo>
                <a:lnTo>
                  <a:pt x="3051" y="0"/>
                </a:lnTo>
                <a:lnTo>
                  <a:pt x="3181" y="17350"/>
                </a:lnTo>
                <a:lnTo>
                  <a:pt x="12204688" y="1336195"/>
                </a:lnTo>
                <a:lnTo>
                  <a:pt x="12204688" y="0"/>
                </a:lnTo>
                <a:lnTo>
                  <a:pt x="12204700" y="0"/>
                </a:lnTo>
                <a:lnTo>
                  <a:pt x="12204700" y="1743449"/>
                </a:lnTo>
                <a:lnTo>
                  <a:pt x="0" y="1743449"/>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32" name="Vertikaler Textplatzhalter 2">
            <a:extLst>
              <a:ext uri="{FF2B5EF4-FFF2-40B4-BE49-F238E27FC236}">
                <a16:creationId xmlns:a16="http://schemas.microsoft.com/office/drawing/2014/main" id="{17D363D7-5B0A-390A-CE33-8AE204EBB79A}"/>
              </a:ext>
            </a:extLst>
          </p:cNvPr>
          <p:cNvSpPr>
            <a:spLocks noGrp="1"/>
          </p:cNvSpPr>
          <p:nvPr>
            <p:ph type="body" orient="vert" idx="13" hasCustomPrompt="1"/>
          </p:nvPr>
        </p:nvSpPr>
        <p:spPr>
          <a:xfrm>
            <a:off x="3238775" y="6069200"/>
            <a:ext cx="5185224" cy="468000"/>
          </a:xfrm>
        </p:spPr>
        <p:txBody>
          <a:bodyPr vert="horz" anchor="b" anchorCtr="0"/>
          <a:lstStyle>
            <a:lvl1pPr marL="0" indent="0" algn="l">
              <a:lnSpc>
                <a:spcPct val="100000"/>
              </a:lnSpc>
              <a:spcBef>
                <a:spcPts val="0"/>
              </a:spcBef>
              <a:buFont typeface="Arial" panose="020B0604020202020204" pitchFamily="34" charset="0"/>
              <a:buNone/>
              <a:defRPr sz="1400" b="0">
                <a:solidFill>
                  <a:srgbClr val="FFFFFF"/>
                </a:solidFill>
              </a:defRPr>
            </a:lvl1pPr>
            <a:lvl2pPr marL="0" indent="0" algn="r">
              <a:lnSpc>
                <a:spcPct val="100000"/>
              </a:lnSpc>
              <a:spcBef>
                <a:spcPts val="0"/>
              </a:spcBef>
              <a:buNone/>
              <a:defRPr sz="1400" b="0"/>
            </a:lvl2pPr>
            <a:lvl3pPr marL="0" indent="0" algn="r">
              <a:lnSpc>
                <a:spcPct val="100000"/>
              </a:lnSpc>
              <a:spcBef>
                <a:spcPts val="0"/>
              </a:spcBef>
              <a:buNone/>
              <a:defRPr sz="1400" b="0"/>
            </a:lvl3pPr>
            <a:lvl4pPr marL="0" indent="0" algn="r">
              <a:lnSpc>
                <a:spcPct val="100000"/>
              </a:lnSpc>
              <a:spcBef>
                <a:spcPts val="0"/>
              </a:spcBef>
              <a:buNone/>
              <a:defRPr sz="1400" b="0"/>
            </a:lvl4pPr>
            <a:lvl5pPr marL="0" indent="0" algn="r">
              <a:lnSpc>
                <a:spcPct val="100000"/>
              </a:lnSpc>
              <a:spcBef>
                <a:spcPts val="0"/>
              </a:spcBef>
              <a:buNone/>
              <a:defRPr sz="1400" b="0"/>
            </a:lvl5pPr>
            <a:lvl6pPr marL="0" indent="0" algn="r">
              <a:lnSpc>
                <a:spcPct val="100000"/>
              </a:lnSpc>
              <a:spcBef>
                <a:spcPts val="0"/>
              </a:spcBef>
              <a:buNone/>
              <a:defRPr sz="1400" b="0"/>
            </a:lvl6pPr>
            <a:lvl7pPr marL="0" indent="0" algn="r">
              <a:lnSpc>
                <a:spcPct val="100000"/>
              </a:lnSpc>
              <a:spcBef>
                <a:spcPts val="0"/>
              </a:spcBef>
              <a:buNone/>
              <a:defRPr sz="1400" b="0"/>
            </a:lvl7pPr>
            <a:lvl8pPr marL="0" indent="0" algn="r">
              <a:lnSpc>
                <a:spcPct val="100000"/>
              </a:lnSpc>
              <a:spcBef>
                <a:spcPts val="0"/>
              </a:spcBef>
              <a:buNone/>
              <a:defRPr sz="1400" b="0"/>
            </a:lvl8pPr>
            <a:lvl9pPr marL="0" indent="0" algn="r">
              <a:lnSpc>
                <a:spcPct val="100000"/>
              </a:lnSpc>
              <a:spcBef>
                <a:spcPts val="0"/>
              </a:spcBef>
              <a:buNone/>
              <a:defRPr sz="1400" b="0"/>
            </a:lvl9pPr>
          </a:lstStyle>
          <a:p>
            <a:pPr lvl="0"/>
            <a:r>
              <a:rPr lang="en-US" dirty="0"/>
              <a:t>Space for secondary logo(s) / Name</a:t>
            </a:r>
          </a:p>
          <a:p>
            <a:pPr lvl="0"/>
            <a:r>
              <a:rPr lang="en-US" dirty="0"/>
              <a:t>of the Department, the Institute or the CRC</a:t>
            </a:r>
          </a:p>
        </p:txBody>
      </p:sp>
      <p:sp>
        <p:nvSpPr>
          <p:cNvPr id="33" name="Titel 1">
            <a:extLst>
              <a:ext uri="{FF2B5EF4-FFF2-40B4-BE49-F238E27FC236}">
                <a16:creationId xmlns:a16="http://schemas.microsoft.com/office/drawing/2014/main" id="{AE2A2275-CE74-9235-4FC1-F06FA153A6E8}"/>
              </a:ext>
            </a:extLst>
          </p:cNvPr>
          <p:cNvSpPr>
            <a:spLocks noGrp="1"/>
          </p:cNvSpPr>
          <p:nvPr>
            <p:ph type="ctrTitle" hasCustomPrompt="1"/>
          </p:nvPr>
        </p:nvSpPr>
        <p:spPr>
          <a:xfrm>
            <a:off x="360000" y="2067931"/>
            <a:ext cx="6408000" cy="1276350"/>
          </a:xfrm>
        </p:spPr>
        <p:txBody>
          <a:bodyPr anchor="t" anchorCtr="0"/>
          <a:lstStyle>
            <a:lvl1pPr marL="0" indent="0" algn="l">
              <a:lnSpc>
                <a:spcPct val="90000"/>
              </a:lnSpc>
              <a:buFont typeface="Arial" panose="020B0604020202020204" pitchFamily="34" charset="0"/>
              <a:buNone/>
              <a:defRPr sz="3600" b="1">
                <a:solidFill>
                  <a:schemeClr val="bg2"/>
                </a:solidFill>
              </a:defRPr>
            </a:lvl1pPr>
          </a:lstStyle>
          <a:p>
            <a:r>
              <a:rPr lang="en-US" dirty="0"/>
              <a:t>Add title of the presentation</a:t>
            </a:r>
            <a:br>
              <a:rPr lang="en-US" dirty="0"/>
            </a:br>
            <a:r>
              <a:rPr lang="en-US" dirty="0"/>
              <a:t>on two lines</a:t>
            </a:r>
            <a:endParaRPr lang="de-DE" dirty="0"/>
          </a:p>
        </p:txBody>
      </p:sp>
      <p:sp>
        <p:nvSpPr>
          <p:cNvPr id="34" name="Untertitel 2">
            <a:extLst>
              <a:ext uri="{FF2B5EF4-FFF2-40B4-BE49-F238E27FC236}">
                <a16:creationId xmlns:a16="http://schemas.microsoft.com/office/drawing/2014/main" id="{7125A2FF-8C5A-CCF3-ACE3-0A5816ED6D69}"/>
              </a:ext>
            </a:extLst>
          </p:cNvPr>
          <p:cNvSpPr>
            <a:spLocks noGrp="1"/>
          </p:cNvSpPr>
          <p:nvPr>
            <p:ph type="subTitle" idx="1" hasCustomPrompt="1"/>
          </p:nvPr>
        </p:nvSpPr>
        <p:spPr>
          <a:xfrm>
            <a:off x="360000" y="3344281"/>
            <a:ext cx="6408000" cy="900000"/>
          </a:xfrm>
        </p:spPr>
        <p:txBody>
          <a:bodyPr/>
          <a:lstStyle>
            <a:lvl1pPr marL="0" indent="0" algn="l">
              <a:lnSpc>
                <a:spcPct val="100000"/>
              </a:lnSpc>
              <a:spcBef>
                <a:spcPts val="0"/>
              </a:spcBef>
              <a:buFont typeface="Arial" panose="020B0604020202020204" pitchFamily="34" charset="0"/>
              <a:buNone/>
              <a:defRPr sz="1800" b="0">
                <a:solidFill>
                  <a:srgbClr val="333F48"/>
                </a:solidFill>
              </a:defRPr>
            </a:lvl1pPr>
            <a:lvl2pPr marL="0" indent="0" algn="l">
              <a:lnSpc>
                <a:spcPct val="100000"/>
              </a:lnSpc>
              <a:spcBef>
                <a:spcPts val="0"/>
              </a:spcBef>
              <a:buFont typeface="Arial" panose="020B0604020202020204" pitchFamily="34" charset="0"/>
              <a:buNone/>
              <a:defRPr sz="1800" b="0">
                <a:solidFill>
                  <a:schemeClr val="bg2"/>
                </a:solidFill>
              </a:defRPr>
            </a:lvl2pPr>
            <a:lvl3pPr marL="0" indent="0" algn="l">
              <a:lnSpc>
                <a:spcPct val="100000"/>
              </a:lnSpc>
              <a:spcBef>
                <a:spcPts val="0"/>
              </a:spcBef>
              <a:buFont typeface="Arial" panose="020B0604020202020204" pitchFamily="34" charset="0"/>
              <a:buNone/>
              <a:defRPr sz="1800" b="0">
                <a:solidFill>
                  <a:schemeClr val="bg2"/>
                </a:solidFill>
              </a:defRPr>
            </a:lvl3pPr>
            <a:lvl4pPr marL="0" indent="0" algn="l">
              <a:lnSpc>
                <a:spcPct val="100000"/>
              </a:lnSpc>
              <a:spcBef>
                <a:spcPts val="0"/>
              </a:spcBef>
              <a:buFont typeface="Arial" panose="020B0604020202020204" pitchFamily="34" charset="0"/>
              <a:buNone/>
              <a:defRPr sz="1800" b="0">
                <a:solidFill>
                  <a:schemeClr val="bg2"/>
                </a:solidFill>
              </a:defRPr>
            </a:lvl4pPr>
            <a:lvl5pPr marL="0" indent="0" algn="l">
              <a:lnSpc>
                <a:spcPct val="100000"/>
              </a:lnSpc>
              <a:spcBef>
                <a:spcPts val="0"/>
              </a:spcBef>
              <a:buFont typeface="Arial" panose="020B0604020202020204" pitchFamily="34" charset="0"/>
              <a:buNone/>
              <a:defRPr sz="1800" b="0">
                <a:solidFill>
                  <a:schemeClr val="bg2"/>
                </a:solidFill>
              </a:defRPr>
            </a:lvl5pPr>
            <a:lvl6pPr marL="0" indent="0" algn="l">
              <a:lnSpc>
                <a:spcPct val="100000"/>
              </a:lnSpc>
              <a:spcBef>
                <a:spcPts val="0"/>
              </a:spcBef>
              <a:buFont typeface="Arial" panose="020B0604020202020204" pitchFamily="34" charset="0"/>
              <a:buNone/>
              <a:defRPr sz="1800" b="0">
                <a:solidFill>
                  <a:schemeClr val="bg2"/>
                </a:solidFill>
              </a:defRPr>
            </a:lvl6pPr>
            <a:lvl7pPr marL="0" indent="0" algn="l">
              <a:lnSpc>
                <a:spcPct val="100000"/>
              </a:lnSpc>
              <a:spcBef>
                <a:spcPts val="0"/>
              </a:spcBef>
              <a:buFont typeface="Arial" panose="020B0604020202020204" pitchFamily="34" charset="0"/>
              <a:buNone/>
              <a:defRPr sz="1800" b="0">
                <a:solidFill>
                  <a:schemeClr val="bg2"/>
                </a:solidFill>
              </a:defRPr>
            </a:lvl7pPr>
            <a:lvl8pPr marL="0" indent="0" algn="l">
              <a:lnSpc>
                <a:spcPct val="100000"/>
              </a:lnSpc>
              <a:spcBef>
                <a:spcPts val="0"/>
              </a:spcBef>
              <a:buFont typeface="Arial" panose="020B0604020202020204" pitchFamily="34" charset="0"/>
              <a:buNone/>
              <a:defRPr sz="1800" b="0">
                <a:solidFill>
                  <a:schemeClr val="bg2"/>
                </a:solidFill>
              </a:defRPr>
            </a:lvl8pPr>
            <a:lvl9pPr marL="0" indent="0" algn="l">
              <a:lnSpc>
                <a:spcPct val="100000"/>
              </a:lnSpc>
              <a:spcBef>
                <a:spcPts val="0"/>
              </a:spcBef>
              <a:buFont typeface="Arial" panose="020B0604020202020204" pitchFamily="34" charset="0"/>
              <a:buNone/>
              <a:defRPr sz="1800" b="0">
                <a:solidFill>
                  <a:schemeClr val="bg2"/>
                </a:solidFill>
              </a:defRPr>
            </a:lvl9pPr>
          </a:lstStyle>
          <a:p>
            <a:pPr lvl="0"/>
            <a:r>
              <a:rPr lang="en-US" dirty="0"/>
              <a:t>Subtitle or short description of the presentation</a:t>
            </a:r>
          </a:p>
          <a:p>
            <a:pPr lvl="0"/>
            <a:r>
              <a:rPr lang="en-US" dirty="0"/>
              <a:t>Name: of the speaker</a:t>
            </a:r>
          </a:p>
        </p:txBody>
      </p:sp>
      <p:sp>
        <p:nvSpPr>
          <p:cNvPr id="24" name="Hilfslinien">
            <a:extLst>
              <a:ext uri="{FF2B5EF4-FFF2-40B4-BE49-F238E27FC236}">
                <a16:creationId xmlns:a16="http://schemas.microsoft.com/office/drawing/2014/main" id="{BF61A106-2EB4-4425-8C92-4F7E662B70AD}"/>
              </a:ext>
            </a:extLst>
          </p:cNvPr>
          <p:cNvSpPr txBox="1"/>
          <p:nvPr userDrawn="1"/>
        </p:nvSpPr>
        <p:spPr>
          <a:xfrm rot="10800000" flipH="1" flipV="1">
            <a:off x="126387" y="-476666"/>
            <a:ext cx="114840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lumMod val="60000"/>
                    <a:lumOff val="40000"/>
                  </a:schemeClr>
                </a:solidFill>
                <a:effectLst/>
                <a:uLnTx/>
                <a:uFillTx/>
                <a:latin typeface="+mn-lt"/>
                <a:ea typeface="+mn-ea"/>
                <a:cs typeface="+mn-cs"/>
              </a:rPr>
              <a:t>Show gridlines via menu: </a:t>
            </a:r>
            <a:r>
              <a:rPr kumimoji="0" lang="en-US" sz="1100" b="1" i="0" u="none" strike="noStrike" kern="1200" cap="none" spc="0" normalizeH="0" baseline="0" noProof="0" dirty="0">
                <a:ln>
                  <a:noFill/>
                </a:ln>
                <a:solidFill>
                  <a:schemeClr val="tx1">
                    <a:lumMod val="60000"/>
                    <a:lumOff val="40000"/>
                  </a:schemeClr>
                </a:solidFill>
                <a:effectLst/>
                <a:uLnTx/>
                <a:uFillTx/>
                <a:latin typeface="+mn-lt"/>
                <a:ea typeface="+mn-ea"/>
                <a:cs typeface="+mn-cs"/>
              </a:rPr>
              <a:t>View &gt; Show &gt; tick gridlines</a:t>
            </a:r>
            <a:endParaRPr kumimoji="0" lang="de-DE" sz="1100" b="1"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p:txBody>
      </p:sp>
      <p:sp>
        <p:nvSpPr>
          <p:cNvPr id="25" name="Hilfslinien">
            <a:extLst>
              <a:ext uri="{FF2B5EF4-FFF2-40B4-BE49-F238E27FC236}">
                <a16:creationId xmlns:a16="http://schemas.microsoft.com/office/drawing/2014/main" id="{8E4EE280-5246-4B62-A8DC-76534867320D}"/>
              </a:ext>
            </a:extLst>
          </p:cNvPr>
          <p:cNvSpPr txBox="1"/>
          <p:nvPr userDrawn="1"/>
        </p:nvSpPr>
        <p:spPr>
          <a:xfrm rot="10800000" flipH="1" flipV="1">
            <a:off x="358469" y="6931403"/>
            <a:ext cx="114840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endParaRPr kumimoji="0" lang="de-DE" sz="1100" b="0"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a:p>
            <a:pPr marL="0" marR="0" lvl="0" indent="0" algn="ctr" defTabSz="137785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lumMod val="60000"/>
                    <a:lumOff val="40000"/>
                  </a:schemeClr>
                </a:solidFill>
                <a:effectLst/>
                <a:uLnTx/>
                <a:uFillTx/>
                <a:latin typeface="+mn-lt"/>
                <a:ea typeface="+mn-ea"/>
                <a:cs typeface="+mn-cs"/>
              </a:rPr>
              <a:t>Lines and areas can be changed in line with the Corporate Design rules (see Corporate Design manual)</a:t>
            </a:r>
            <a:endParaRPr kumimoji="0" lang="de-DE" sz="1100" b="1"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p:txBody>
      </p:sp>
      <p:pic>
        <p:nvPicPr>
          <p:cNvPr id="2" name="Grafik 1">
            <a:extLst>
              <a:ext uri="{FF2B5EF4-FFF2-40B4-BE49-F238E27FC236}">
                <a16:creationId xmlns:a16="http://schemas.microsoft.com/office/drawing/2014/main" id="{D7956EF7-F794-7717-F683-BF37A63E03B7}"/>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41312" y="276642"/>
            <a:ext cx="2909931" cy="813335"/>
          </a:xfrm>
          <a:prstGeom prst="rect">
            <a:avLst/>
          </a:prstGeom>
        </p:spPr>
      </p:pic>
      <p:pic>
        <p:nvPicPr>
          <p:cNvPr id="13" name="Grafik 12">
            <a:extLst>
              <a:ext uri="{FF2B5EF4-FFF2-40B4-BE49-F238E27FC236}">
                <a16:creationId xmlns:a16="http://schemas.microsoft.com/office/drawing/2014/main" id="{B3DC1CAF-DC86-4DEF-AD3E-FA4852BC9FC4}"/>
              </a:ext>
            </a:extLst>
          </p:cNvPr>
          <p:cNvPicPr>
            <a:picLocks noChangeAspect="1"/>
          </p:cNvPicPr>
          <p:nvPr userDrawn="1"/>
        </p:nvPicPr>
        <p:blipFill>
          <a:blip r:embed="rId4"/>
          <a:stretch>
            <a:fillRect/>
          </a:stretch>
        </p:blipFill>
        <p:spPr>
          <a:xfrm>
            <a:off x="371272" y="6349245"/>
            <a:ext cx="1439991" cy="190412"/>
          </a:xfrm>
          <a:prstGeom prst="rect">
            <a:avLst/>
          </a:prstGeom>
        </p:spPr>
      </p:pic>
      <p:sp>
        <p:nvSpPr>
          <p:cNvPr id="15" name="Textfeld 14">
            <a:extLst>
              <a:ext uri="{FF2B5EF4-FFF2-40B4-BE49-F238E27FC236}">
                <a16:creationId xmlns:a16="http://schemas.microsoft.com/office/drawing/2014/main" id="{BE97483C-17BC-4DF6-B000-7235C9F32558}"/>
              </a:ext>
            </a:extLst>
          </p:cNvPr>
          <p:cNvSpPr txBox="1"/>
          <p:nvPr userDrawn="1"/>
        </p:nvSpPr>
        <p:spPr>
          <a:xfrm>
            <a:off x="11951876" y="2085974"/>
            <a:ext cx="276999" cy="1797505"/>
          </a:xfrm>
          <a:prstGeom prst="rect">
            <a:avLst/>
          </a:prstGeom>
          <a:noFill/>
        </p:spPr>
        <p:txBody>
          <a:bodyPr vert="vert270" wrap="square" rtlCol="0" anchor="ctr">
            <a:spAutoFit/>
          </a:bodyPr>
          <a:lstStyle/>
          <a:p>
            <a:r>
              <a:rPr lang="de-DE" sz="600" dirty="0">
                <a:solidFill>
                  <a:schemeClr val="bg1">
                    <a:lumMod val="25000"/>
                  </a:schemeClr>
                </a:solidFill>
              </a:rPr>
              <a:t>© stock.adobe.com - Jade Maas/</a:t>
            </a:r>
            <a:r>
              <a:rPr lang="de-DE" sz="600" dirty="0" err="1">
                <a:solidFill>
                  <a:schemeClr val="bg1">
                    <a:lumMod val="25000"/>
                  </a:schemeClr>
                </a:solidFill>
              </a:rPr>
              <a:t>peopleimages.coms</a:t>
            </a:r>
            <a:endParaRPr lang="de-DE" sz="600" dirty="0">
              <a:solidFill>
                <a:schemeClr val="bg1">
                  <a:lumMod val="25000"/>
                </a:schemeClr>
              </a:solidFill>
            </a:endParaRPr>
          </a:p>
        </p:txBody>
      </p:sp>
    </p:spTree>
    <p:extLst>
      <p:ext uri="{BB962C8B-B14F-4D97-AF65-F5344CB8AC3E}">
        <p14:creationId xmlns:p14="http://schemas.microsoft.com/office/powerpoint/2010/main" val="929864159"/>
      </p:ext>
    </p:extLst>
  </p:cSld>
  <p:clrMapOvr>
    <a:masterClrMapping/>
  </p:clrMapOvr>
  <p:extLst>
    <p:ext uri="{DCECCB84-F9BA-43D5-87BE-67443E8EF086}">
      <p15:sldGuideLst xmlns:p15="http://schemas.microsoft.com/office/powerpoint/2012/main">
        <p15:guide id="1" orient="horz" pos="1298">
          <p15:clr>
            <a:srgbClr val="FBAE40"/>
          </p15:clr>
        </p15:guide>
        <p15:guide id="2" orient="horz" pos="2092">
          <p15:clr>
            <a:srgbClr val="FBAE40"/>
          </p15:clr>
        </p15:guide>
        <p15:guide id="5" pos="203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2_Design D.8 // Studierende 1 // Titel">
    <p:spTree>
      <p:nvGrpSpPr>
        <p:cNvPr id="1" name=""/>
        <p:cNvGrpSpPr/>
        <p:nvPr/>
      </p:nvGrpSpPr>
      <p:grpSpPr>
        <a:xfrm>
          <a:off x="0" y="0"/>
          <a:ext cx="0" cy="0"/>
          <a:chOff x="0" y="0"/>
          <a:chExt cx="0" cy="0"/>
        </a:xfrm>
      </p:grpSpPr>
      <p:sp>
        <p:nvSpPr>
          <p:cNvPr id="12" name="Freihandform 11">
            <a:extLst>
              <a:ext uri="{FF2B5EF4-FFF2-40B4-BE49-F238E27FC236}">
                <a16:creationId xmlns:a16="http://schemas.microsoft.com/office/drawing/2014/main" id="{C84F029B-552D-B878-C5C3-EDD87518B4DC}"/>
              </a:ext>
            </a:extLst>
          </p:cNvPr>
          <p:cNvSpPr/>
          <p:nvPr userDrawn="1"/>
        </p:nvSpPr>
        <p:spPr>
          <a:xfrm>
            <a:off x="1" y="5114349"/>
            <a:ext cx="12204700" cy="1743449"/>
          </a:xfrm>
          <a:custGeom>
            <a:avLst/>
            <a:gdLst>
              <a:gd name="connsiteX0" fmla="*/ 0 w 12204700"/>
              <a:gd name="connsiteY0" fmla="*/ 0 h 1743449"/>
              <a:gd name="connsiteX1" fmla="*/ 3051 w 12204700"/>
              <a:gd name="connsiteY1" fmla="*/ 0 h 1743449"/>
              <a:gd name="connsiteX2" fmla="*/ 3181 w 12204700"/>
              <a:gd name="connsiteY2" fmla="*/ 17350 h 1743449"/>
              <a:gd name="connsiteX3" fmla="*/ 12204688 w 12204700"/>
              <a:gd name="connsiteY3" fmla="*/ 1336195 h 1743449"/>
              <a:gd name="connsiteX4" fmla="*/ 12204688 w 12204700"/>
              <a:gd name="connsiteY4" fmla="*/ 0 h 1743449"/>
              <a:gd name="connsiteX5" fmla="*/ 12204700 w 12204700"/>
              <a:gd name="connsiteY5" fmla="*/ 0 h 1743449"/>
              <a:gd name="connsiteX6" fmla="*/ 12204700 w 12204700"/>
              <a:gd name="connsiteY6" fmla="*/ 1743449 h 1743449"/>
              <a:gd name="connsiteX7" fmla="*/ 0 w 12204700"/>
              <a:gd name="connsiteY7" fmla="*/ 1743449 h 1743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04700" h="1743449">
                <a:moveTo>
                  <a:pt x="0" y="0"/>
                </a:moveTo>
                <a:lnTo>
                  <a:pt x="3051" y="0"/>
                </a:lnTo>
                <a:lnTo>
                  <a:pt x="3181" y="17350"/>
                </a:lnTo>
                <a:lnTo>
                  <a:pt x="12204688" y="1336195"/>
                </a:lnTo>
                <a:lnTo>
                  <a:pt x="12204688" y="0"/>
                </a:lnTo>
                <a:lnTo>
                  <a:pt x="12204700" y="0"/>
                </a:lnTo>
                <a:lnTo>
                  <a:pt x="12204700" y="1743449"/>
                </a:lnTo>
                <a:lnTo>
                  <a:pt x="0" y="1743449"/>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pic>
        <p:nvPicPr>
          <p:cNvPr id="4" name="Grafik 3">
            <a:extLst>
              <a:ext uri="{FF2B5EF4-FFF2-40B4-BE49-F238E27FC236}">
                <a16:creationId xmlns:a16="http://schemas.microsoft.com/office/drawing/2014/main" id="{56BF6E44-7F0A-2B91-64F9-9F04B1EBA271}"/>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l="385" t="35075" r="25626" b="15240"/>
          <a:stretch/>
        </p:blipFill>
        <p:spPr>
          <a:xfrm>
            <a:off x="2957069" y="0"/>
            <a:ext cx="9247631" cy="4135281"/>
          </a:xfrm>
          <a:custGeom>
            <a:avLst/>
            <a:gdLst>
              <a:gd name="connsiteX0" fmla="*/ 0 w 9247631"/>
              <a:gd name="connsiteY0" fmla="*/ 0 h 4135281"/>
              <a:gd name="connsiteX1" fmla="*/ 9247631 w 9247631"/>
              <a:gd name="connsiteY1" fmla="*/ 0 h 4135281"/>
              <a:gd name="connsiteX2" fmla="*/ 9247631 w 9247631"/>
              <a:gd name="connsiteY2" fmla="*/ 4135281 h 4135281"/>
              <a:gd name="connsiteX3" fmla="*/ 9242106 w 9247631"/>
              <a:gd name="connsiteY3" fmla="*/ 4135281 h 4135281"/>
              <a:gd name="connsiteX4" fmla="*/ 0 w 9247631"/>
              <a:gd name="connsiteY4" fmla="*/ 2473 h 41352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7631" h="4135281">
                <a:moveTo>
                  <a:pt x="0" y="0"/>
                </a:moveTo>
                <a:lnTo>
                  <a:pt x="9247631" y="0"/>
                </a:lnTo>
                <a:lnTo>
                  <a:pt x="9247631" y="4135281"/>
                </a:lnTo>
                <a:lnTo>
                  <a:pt x="9242106" y="4135281"/>
                </a:lnTo>
                <a:lnTo>
                  <a:pt x="0" y="2473"/>
                </a:lnTo>
                <a:close/>
              </a:path>
            </a:pathLst>
          </a:custGeom>
        </p:spPr>
      </p:pic>
      <p:sp>
        <p:nvSpPr>
          <p:cNvPr id="32" name="Vertikaler Textplatzhalter 2">
            <a:extLst>
              <a:ext uri="{FF2B5EF4-FFF2-40B4-BE49-F238E27FC236}">
                <a16:creationId xmlns:a16="http://schemas.microsoft.com/office/drawing/2014/main" id="{17D363D7-5B0A-390A-CE33-8AE204EBB79A}"/>
              </a:ext>
            </a:extLst>
          </p:cNvPr>
          <p:cNvSpPr>
            <a:spLocks noGrp="1"/>
          </p:cNvSpPr>
          <p:nvPr>
            <p:ph type="body" orient="vert" idx="13" hasCustomPrompt="1"/>
          </p:nvPr>
        </p:nvSpPr>
        <p:spPr>
          <a:xfrm>
            <a:off x="3238775" y="6069200"/>
            <a:ext cx="5185224" cy="468000"/>
          </a:xfrm>
        </p:spPr>
        <p:txBody>
          <a:bodyPr vert="horz" anchor="b" anchorCtr="0"/>
          <a:lstStyle>
            <a:lvl1pPr marL="0" indent="0" algn="l">
              <a:lnSpc>
                <a:spcPct val="100000"/>
              </a:lnSpc>
              <a:spcBef>
                <a:spcPts val="0"/>
              </a:spcBef>
              <a:buFont typeface="Arial" panose="020B0604020202020204" pitchFamily="34" charset="0"/>
              <a:buNone/>
              <a:defRPr sz="1400" b="0">
                <a:solidFill>
                  <a:srgbClr val="FFFFFF"/>
                </a:solidFill>
              </a:defRPr>
            </a:lvl1pPr>
            <a:lvl2pPr marL="0" indent="0" algn="r">
              <a:lnSpc>
                <a:spcPct val="100000"/>
              </a:lnSpc>
              <a:spcBef>
                <a:spcPts val="0"/>
              </a:spcBef>
              <a:buNone/>
              <a:defRPr sz="1400" b="0"/>
            </a:lvl2pPr>
            <a:lvl3pPr marL="0" indent="0" algn="r">
              <a:lnSpc>
                <a:spcPct val="100000"/>
              </a:lnSpc>
              <a:spcBef>
                <a:spcPts val="0"/>
              </a:spcBef>
              <a:buNone/>
              <a:defRPr sz="1400" b="0"/>
            </a:lvl3pPr>
            <a:lvl4pPr marL="0" indent="0" algn="r">
              <a:lnSpc>
                <a:spcPct val="100000"/>
              </a:lnSpc>
              <a:spcBef>
                <a:spcPts val="0"/>
              </a:spcBef>
              <a:buNone/>
              <a:defRPr sz="1400" b="0"/>
            </a:lvl4pPr>
            <a:lvl5pPr marL="0" indent="0" algn="r">
              <a:lnSpc>
                <a:spcPct val="100000"/>
              </a:lnSpc>
              <a:spcBef>
                <a:spcPts val="0"/>
              </a:spcBef>
              <a:buNone/>
              <a:defRPr sz="1400" b="0"/>
            </a:lvl5pPr>
            <a:lvl6pPr marL="0" indent="0" algn="r">
              <a:lnSpc>
                <a:spcPct val="100000"/>
              </a:lnSpc>
              <a:spcBef>
                <a:spcPts val="0"/>
              </a:spcBef>
              <a:buNone/>
              <a:defRPr sz="1400" b="0"/>
            </a:lvl6pPr>
            <a:lvl7pPr marL="0" indent="0" algn="r">
              <a:lnSpc>
                <a:spcPct val="100000"/>
              </a:lnSpc>
              <a:spcBef>
                <a:spcPts val="0"/>
              </a:spcBef>
              <a:buNone/>
              <a:defRPr sz="1400" b="0"/>
            </a:lvl7pPr>
            <a:lvl8pPr marL="0" indent="0" algn="r">
              <a:lnSpc>
                <a:spcPct val="100000"/>
              </a:lnSpc>
              <a:spcBef>
                <a:spcPts val="0"/>
              </a:spcBef>
              <a:buNone/>
              <a:defRPr sz="1400" b="0"/>
            </a:lvl8pPr>
            <a:lvl9pPr marL="0" indent="0" algn="r">
              <a:lnSpc>
                <a:spcPct val="100000"/>
              </a:lnSpc>
              <a:spcBef>
                <a:spcPts val="0"/>
              </a:spcBef>
              <a:buNone/>
              <a:defRPr sz="1400" b="0"/>
            </a:lvl9pPr>
          </a:lstStyle>
          <a:p>
            <a:pPr lvl="0"/>
            <a:r>
              <a:rPr lang="en-US" dirty="0"/>
              <a:t>Space for secondary logo(s) / Name</a:t>
            </a:r>
          </a:p>
          <a:p>
            <a:pPr lvl="0"/>
            <a:r>
              <a:rPr lang="en-US" dirty="0"/>
              <a:t>of the Department, the Institute or the CRC</a:t>
            </a:r>
          </a:p>
        </p:txBody>
      </p:sp>
      <p:sp>
        <p:nvSpPr>
          <p:cNvPr id="33" name="Titel 1">
            <a:extLst>
              <a:ext uri="{FF2B5EF4-FFF2-40B4-BE49-F238E27FC236}">
                <a16:creationId xmlns:a16="http://schemas.microsoft.com/office/drawing/2014/main" id="{AE2A2275-CE74-9235-4FC1-F06FA153A6E8}"/>
              </a:ext>
            </a:extLst>
          </p:cNvPr>
          <p:cNvSpPr>
            <a:spLocks noGrp="1"/>
          </p:cNvSpPr>
          <p:nvPr>
            <p:ph type="ctrTitle" hasCustomPrompt="1"/>
          </p:nvPr>
        </p:nvSpPr>
        <p:spPr>
          <a:xfrm>
            <a:off x="360000" y="2067931"/>
            <a:ext cx="6408000" cy="1276350"/>
          </a:xfrm>
        </p:spPr>
        <p:txBody>
          <a:bodyPr anchor="t" anchorCtr="0"/>
          <a:lstStyle>
            <a:lvl1pPr marL="0" indent="0" algn="l">
              <a:lnSpc>
                <a:spcPct val="90000"/>
              </a:lnSpc>
              <a:buFont typeface="Arial" panose="020B0604020202020204" pitchFamily="34" charset="0"/>
              <a:buNone/>
              <a:defRPr sz="3600" b="1">
                <a:solidFill>
                  <a:schemeClr val="accent3"/>
                </a:solidFill>
              </a:defRPr>
            </a:lvl1pPr>
          </a:lstStyle>
          <a:p>
            <a:r>
              <a:rPr lang="en-US" dirty="0"/>
              <a:t>Add title of the presentation</a:t>
            </a:r>
            <a:br>
              <a:rPr lang="en-US" dirty="0"/>
            </a:br>
            <a:r>
              <a:rPr lang="en-US" dirty="0"/>
              <a:t>on two lines</a:t>
            </a:r>
            <a:endParaRPr lang="de-DE" dirty="0"/>
          </a:p>
        </p:txBody>
      </p:sp>
      <p:sp>
        <p:nvSpPr>
          <p:cNvPr id="34" name="Untertitel 2">
            <a:extLst>
              <a:ext uri="{FF2B5EF4-FFF2-40B4-BE49-F238E27FC236}">
                <a16:creationId xmlns:a16="http://schemas.microsoft.com/office/drawing/2014/main" id="{7125A2FF-8C5A-CCF3-ACE3-0A5816ED6D69}"/>
              </a:ext>
            </a:extLst>
          </p:cNvPr>
          <p:cNvSpPr>
            <a:spLocks noGrp="1"/>
          </p:cNvSpPr>
          <p:nvPr>
            <p:ph type="subTitle" idx="1" hasCustomPrompt="1"/>
          </p:nvPr>
        </p:nvSpPr>
        <p:spPr>
          <a:xfrm>
            <a:off x="360000" y="3344281"/>
            <a:ext cx="6408000" cy="900000"/>
          </a:xfrm>
        </p:spPr>
        <p:txBody>
          <a:bodyPr/>
          <a:lstStyle>
            <a:lvl1pPr marL="0" indent="0" algn="l">
              <a:lnSpc>
                <a:spcPct val="100000"/>
              </a:lnSpc>
              <a:spcBef>
                <a:spcPts val="0"/>
              </a:spcBef>
              <a:buFont typeface="Arial" panose="020B0604020202020204" pitchFamily="34" charset="0"/>
              <a:buNone/>
              <a:defRPr sz="1800" b="0">
                <a:solidFill>
                  <a:srgbClr val="333F48"/>
                </a:solidFill>
              </a:defRPr>
            </a:lvl1pPr>
            <a:lvl2pPr marL="0" indent="0" algn="l">
              <a:lnSpc>
                <a:spcPct val="100000"/>
              </a:lnSpc>
              <a:spcBef>
                <a:spcPts val="0"/>
              </a:spcBef>
              <a:buFont typeface="Arial" panose="020B0604020202020204" pitchFamily="34" charset="0"/>
              <a:buNone/>
              <a:defRPr sz="1800" b="0">
                <a:solidFill>
                  <a:schemeClr val="bg2"/>
                </a:solidFill>
              </a:defRPr>
            </a:lvl2pPr>
            <a:lvl3pPr marL="0" indent="0" algn="l">
              <a:lnSpc>
                <a:spcPct val="100000"/>
              </a:lnSpc>
              <a:spcBef>
                <a:spcPts val="0"/>
              </a:spcBef>
              <a:buFont typeface="Arial" panose="020B0604020202020204" pitchFamily="34" charset="0"/>
              <a:buNone/>
              <a:defRPr sz="1800" b="0">
                <a:solidFill>
                  <a:schemeClr val="bg2"/>
                </a:solidFill>
              </a:defRPr>
            </a:lvl3pPr>
            <a:lvl4pPr marL="0" indent="0" algn="l">
              <a:lnSpc>
                <a:spcPct val="100000"/>
              </a:lnSpc>
              <a:spcBef>
                <a:spcPts val="0"/>
              </a:spcBef>
              <a:buFont typeface="Arial" panose="020B0604020202020204" pitchFamily="34" charset="0"/>
              <a:buNone/>
              <a:defRPr sz="1800" b="0">
                <a:solidFill>
                  <a:schemeClr val="bg2"/>
                </a:solidFill>
              </a:defRPr>
            </a:lvl4pPr>
            <a:lvl5pPr marL="0" indent="0" algn="l">
              <a:lnSpc>
                <a:spcPct val="100000"/>
              </a:lnSpc>
              <a:spcBef>
                <a:spcPts val="0"/>
              </a:spcBef>
              <a:buFont typeface="Arial" panose="020B0604020202020204" pitchFamily="34" charset="0"/>
              <a:buNone/>
              <a:defRPr sz="1800" b="0">
                <a:solidFill>
                  <a:schemeClr val="bg2"/>
                </a:solidFill>
              </a:defRPr>
            </a:lvl5pPr>
            <a:lvl6pPr marL="0" indent="0" algn="l">
              <a:lnSpc>
                <a:spcPct val="100000"/>
              </a:lnSpc>
              <a:spcBef>
                <a:spcPts val="0"/>
              </a:spcBef>
              <a:buFont typeface="Arial" panose="020B0604020202020204" pitchFamily="34" charset="0"/>
              <a:buNone/>
              <a:defRPr sz="1800" b="0">
                <a:solidFill>
                  <a:schemeClr val="bg2"/>
                </a:solidFill>
              </a:defRPr>
            </a:lvl6pPr>
            <a:lvl7pPr marL="0" indent="0" algn="l">
              <a:lnSpc>
                <a:spcPct val="100000"/>
              </a:lnSpc>
              <a:spcBef>
                <a:spcPts val="0"/>
              </a:spcBef>
              <a:buFont typeface="Arial" panose="020B0604020202020204" pitchFamily="34" charset="0"/>
              <a:buNone/>
              <a:defRPr sz="1800" b="0">
                <a:solidFill>
                  <a:schemeClr val="bg2"/>
                </a:solidFill>
              </a:defRPr>
            </a:lvl7pPr>
            <a:lvl8pPr marL="0" indent="0" algn="l">
              <a:lnSpc>
                <a:spcPct val="100000"/>
              </a:lnSpc>
              <a:spcBef>
                <a:spcPts val="0"/>
              </a:spcBef>
              <a:buFont typeface="Arial" panose="020B0604020202020204" pitchFamily="34" charset="0"/>
              <a:buNone/>
              <a:defRPr sz="1800" b="0">
                <a:solidFill>
                  <a:schemeClr val="bg2"/>
                </a:solidFill>
              </a:defRPr>
            </a:lvl8pPr>
            <a:lvl9pPr marL="0" indent="0" algn="l">
              <a:lnSpc>
                <a:spcPct val="100000"/>
              </a:lnSpc>
              <a:spcBef>
                <a:spcPts val="0"/>
              </a:spcBef>
              <a:buFont typeface="Arial" panose="020B0604020202020204" pitchFamily="34" charset="0"/>
              <a:buNone/>
              <a:defRPr sz="1800" b="0">
                <a:solidFill>
                  <a:schemeClr val="bg2"/>
                </a:solidFill>
              </a:defRPr>
            </a:lvl9pPr>
          </a:lstStyle>
          <a:p>
            <a:pPr lvl="0"/>
            <a:r>
              <a:rPr lang="en-US" dirty="0"/>
              <a:t>Subtitle or short description of the presentation</a:t>
            </a:r>
          </a:p>
          <a:p>
            <a:pPr lvl="0"/>
            <a:r>
              <a:rPr lang="en-US" dirty="0"/>
              <a:t>Name: of the speaker</a:t>
            </a:r>
          </a:p>
        </p:txBody>
      </p:sp>
      <p:grpSp>
        <p:nvGrpSpPr>
          <p:cNvPr id="2" name="Gruppieren 1">
            <a:extLst>
              <a:ext uri="{FF2B5EF4-FFF2-40B4-BE49-F238E27FC236}">
                <a16:creationId xmlns:a16="http://schemas.microsoft.com/office/drawing/2014/main" id="{08ED576E-A035-EC43-AB96-E951C149AB11}"/>
              </a:ext>
            </a:extLst>
          </p:cNvPr>
          <p:cNvGrpSpPr/>
          <p:nvPr userDrawn="1"/>
        </p:nvGrpSpPr>
        <p:grpSpPr>
          <a:xfrm>
            <a:off x="-468000" y="-468000"/>
            <a:ext cx="13140000" cy="7776000"/>
            <a:chOff x="-468000" y="-468000"/>
            <a:chExt cx="13140000" cy="7776000"/>
          </a:xfrm>
        </p:grpSpPr>
        <p:cxnSp>
          <p:nvCxnSpPr>
            <p:cNvPr id="6" name="Linie">
              <a:extLst>
                <a:ext uri="{FF2B5EF4-FFF2-40B4-BE49-F238E27FC236}">
                  <a16:creationId xmlns:a16="http://schemas.microsoft.com/office/drawing/2014/main" id="{D570C8CB-F89B-230A-AFB1-B0DACE17AC5D}"/>
                </a:ext>
              </a:extLst>
            </p:cNvPr>
            <p:cNvCxnSpPr/>
            <p:nvPr userDrawn="1"/>
          </p:nvCxnSpPr>
          <p:spPr>
            <a:xfrm>
              <a:off x="12312000" y="5742000"/>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 name="Linie">
              <a:extLst>
                <a:ext uri="{FF2B5EF4-FFF2-40B4-BE49-F238E27FC236}">
                  <a16:creationId xmlns:a16="http://schemas.microsoft.com/office/drawing/2014/main" id="{C935E6B5-CC75-0754-1628-2B3374AB3065}"/>
                </a:ext>
              </a:extLst>
            </p:cNvPr>
            <p:cNvCxnSpPr/>
            <p:nvPr userDrawn="1"/>
          </p:nvCxnSpPr>
          <p:spPr>
            <a:xfrm>
              <a:off x="11844000" y="-46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8" name="Linie">
              <a:extLst>
                <a:ext uri="{FF2B5EF4-FFF2-40B4-BE49-F238E27FC236}">
                  <a16:creationId xmlns:a16="http://schemas.microsoft.com/office/drawing/2014/main" id="{541B388C-0A60-DEF1-3FF8-120CD6EE4CA7}"/>
                </a:ext>
              </a:extLst>
            </p:cNvPr>
            <p:cNvCxnSpPr/>
            <p:nvPr userDrawn="1"/>
          </p:nvCxnSpPr>
          <p:spPr>
            <a:xfrm>
              <a:off x="360000" y="-46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 name="Linie">
              <a:extLst>
                <a:ext uri="{FF2B5EF4-FFF2-40B4-BE49-F238E27FC236}">
                  <a16:creationId xmlns:a16="http://schemas.microsoft.com/office/drawing/2014/main" id="{84D91832-3BBF-A95B-2514-81DD292A6C74}"/>
                </a:ext>
              </a:extLst>
            </p:cNvPr>
            <p:cNvCxnSpPr/>
            <p:nvPr userDrawn="1"/>
          </p:nvCxnSpPr>
          <p:spPr>
            <a:xfrm>
              <a:off x="11844000" y="694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0" name="Linie">
              <a:extLst>
                <a:ext uri="{FF2B5EF4-FFF2-40B4-BE49-F238E27FC236}">
                  <a16:creationId xmlns:a16="http://schemas.microsoft.com/office/drawing/2014/main" id="{3BDFB873-3196-0679-E5E5-1014F6AD39FF}"/>
                </a:ext>
              </a:extLst>
            </p:cNvPr>
            <p:cNvCxnSpPr/>
            <p:nvPr userDrawn="1"/>
          </p:nvCxnSpPr>
          <p:spPr>
            <a:xfrm>
              <a:off x="360000" y="694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 name="Linie">
              <a:extLst>
                <a:ext uri="{FF2B5EF4-FFF2-40B4-BE49-F238E27FC236}">
                  <a16:creationId xmlns:a16="http://schemas.microsoft.com/office/drawing/2014/main" id="{8D292526-988C-3B02-EB64-915CF6509D2B}"/>
                </a:ext>
              </a:extLst>
            </p:cNvPr>
            <p:cNvCxnSpPr/>
            <p:nvPr userDrawn="1"/>
          </p:nvCxnSpPr>
          <p:spPr>
            <a:xfrm>
              <a:off x="-468000" y="5742000"/>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 name="Linie">
              <a:extLst>
                <a:ext uri="{FF2B5EF4-FFF2-40B4-BE49-F238E27FC236}">
                  <a16:creationId xmlns:a16="http://schemas.microsoft.com/office/drawing/2014/main" id="{85E17717-849A-BC6A-6E15-F3D7D95F50F4}"/>
                </a:ext>
              </a:extLst>
            </p:cNvPr>
            <p:cNvCxnSpPr/>
            <p:nvPr userDrawn="1"/>
          </p:nvCxnSpPr>
          <p:spPr>
            <a:xfrm>
              <a:off x="-468000" y="1346554"/>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24" name="Hilfslinien">
            <a:extLst>
              <a:ext uri="{FF2B5EF4-FFF2-40B4-BE49-F238E27FC236}">
                <a16:creationId xmlns:a16="http://schemas.microsoft.com/office/drawing/2014/main" id="{F69562A8-4D8C-47BD-923D-CC48DB0DD178}"/>
              </a:ext>
            </a:extLst>
          </p:cNvPr>
          <p:cNvSpPr txBox="1"/>
          <p:nvPr userDrawn="1"/>
        </p:nvSpPr>
        <p:spPr>
          <a:xfrm rot="10800000" flipH="1" flipV="1">
            <a:off x="126387" y="-476666"/>
            <a:ext cx="114840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lumMod val="60000"/>
                    <a:lumOff val="40000"/>
                  </a:schemeClr>
                </a:solidFill>
                <a:effectLst/>
                <a:uLnTx/>
                <a:uFillTx/>
                <a:latin typeface="+mn-lt"/>
                <a:ea typeface="+mn-ea"/>
                <a:cs typeface="+mn-cs"/>
              </a:rPr>
              <a:t>Show gridlines via menu: </a:t>
            </a:r>
            <a:r>
              <a:rPr kumimoji="0" lang="en-US" sz="1100" b="1" i="0" u="none" strike="noStrike" kern="1200" cap="none" spc="0" normalizeH="0" baseline="0" noProof="0" dirty="0">
                <a:ln>
                  <a:noFill/>
                </a:ln>
                <a:solidFill>
                  <a:schemeClr val="tx1">
                    <a:lumMod val="60000"/>
                    <a:lumOff val="40000"/>
                  </a:schemeClr>
                </a:solidFill>
                <a:effectLst/>
                <a:uLnTx/>
                <a:uFillTx/>
                <a:latin typeface="+mn-lt"/>
                <a:ea typeface="+mn-ea"/>
                <a:cs typeface="+mn-cs"/>
              </a:rPr>
              <a:t>View &gt; Show &gt; tick gridlines</a:t>
            </a:r>
            <a:endParaRPr kumimoji="0" lang="de-DE" sz="1100" b="1"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p:txBody>
      </p:sp>
      <p:sp>
        <p:nvSpPr>
          <p:cNvPr id="25" name="Hilfslinien">
            <a:extLst>
              <a:ext uri="{FF2B5EF4-FFF2-40B4-BE49-F238E27FC236}">
                <a16:creationId xmlns:a16="http://schemas.microsoft.com/office/drawing/2014/main" id="{AA87578C-646E-47E9-ADB2-FC5189847BE1}"/>
              </a:ext>
            </a:extLst>
          </p:cNvPr>
          <p:cNvSpPr txBox="1"/>
          <p:nvPr userDrawn="1"/>
        </p:nvSpPr>
        <p:spPr>
          <a:xfrm rot="10800000" flipH="1" flipV="1">
            <a:off x="358469" y="6931403"/>
            <a:ext cx="114840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endParaRPr kumimoji="0" lang="de-DE" sz="1100" b="0"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a:p>
            <a:pPr marL="0" marR="0" lvl="0" indent="0" algn="ctr" defTabSz="137785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lumMod val="60000"/>
                    <a:lumOff val="40000"/>
                  </a:schemeClr>
                </a:solidFill>
                <a:effectLst/>
                <a:uLnTx/>
                <a:uFillTx/>
                <a:latin typeface="+mn-lt"/>
                <a:ea typeface="+mn-ea"/>
                <a:cs typeface="+mn-cs"/>
              </a:rPr>
              <a:t>Lines and areas can be changed in line with the Corporate Design rules (see Corporate Design manual)</a:t>
            </a:r>
            <a:endParaRPr kumimoji="0" lang="de-DE" sz="1100" b="1"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p:txBody>
      </p:sp>
      <p:pic>
        <p:nvPicPr>
          <p:cNvPr id="5" name="Grafik 4">
            <a:extLst>
              <a:ext uri="{FF2B5EF4-FFF2-40B4-BE49-F238E27FC236}">
                <a16:creationId xmlns:a16="http://schemas.microsoft.com/office/drawing/2014/main" id="{A5B9DA8F-290E-616C-AAAF-73357F5659C3}"/>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41312" y="276642"/>
            <a:ext cx="2909931" cy="813335"/>
          </a:xfrm>
          <a:prstGeom prst="rect">
            <a:avLst/>
          </a:prstGeom>
        </p:spPr>
      </p:pic>
      <p:pic>
        <p:nvPicPr>
          <p:cNvPr id="21" name="Grafik 20">
            <a:extLst>
              <a:ext uri="{FF2B5EF4-FFF2-40B4-BE49-F238E27FC236}">
                <a16:creationId xmlns:a16="http://schemas.microsoft.com/office/drawing/2014/main" id="{C300896A-B1A8-4A06-8A1D-35EA9DB047B4}"/>
              </a:ext>
            </a:extLst>
          </p:cNvPr>
          <p:cNvPicPr>
            <a:picLocks noChangeAspect="1"/>
          </p:cNvPicPr>
          <p:nvPr userDrawn="1"/>
        </p:nvPicPr>
        <p:blipFill>
          <a:blip r:embed="rId4"/>
          <a:stretch>
            <a:fillRect/>
          </a:stretch>
        </p:blipFill>
        <p:spPr>
          <a:xfrm>
            <a:off x="371272" y="6349245"/>
            <a:ext cx="1439991" cy="190412"/>
          </a:xfrm>
          <a:prstGeom prst="rect">
            <a:avLst/>
          </a:prstGeom>
        </p:spPr>
      </p:pic>
      <p:sp>
        <p:nvSpPr>
          <p:cNvPr id="23" name="Textfeld 22">
            <a:extLst>
              <a:ext uri="{FF2B5EF4-FFF2-40B4-BE49-F238E27FC236}">
                <a16:creationId xmlns:a16="http://schemas.microsoft.com/office/drawing/2014/main" id="{332E199C-AEE2-4BEB-A9C8-0C863447FF4A}"/>
              </a:ext>
            </a:extLst>
          </p:cNvPr>
          <p:cNvSpPr txBox="1"/>
          <p:nvPr userDrawn="1"/>
        </p:nvSpPr>
        <p:spPr>
          <a:xfrm>
            <a:off x="11913776" y="2411888"/>
            <a:ext cx="276999" cy="1136863"/>
          </a:xfrm>
          <a:prstGeom prst="rect">
            <a:avLst/>
          </a:prstGeom>
          <a:noFill/>
        </p:spPr>
        <p:txBody>
          <a:bodyPr vert="vert270" wrap="square" rtlCol="0" anchor="ctr">
            <a:spAutoFit/>
          </a:bodyPr>
          <a:lstStyle/>
          <a:p>
            <a:r>
              <a:rPr lang="de-DE" sz="600" dirty="0">
                <a:solidFill>
                  <a:schemeClr val="bg1">
                    <a:lumMod val="50000"/>
                  </a:schemeClr>
                </a:solidFill>
              </a:rPr>
              <a:t>© Uni Münster – Nike Gais</a:t>
            </a:r>
          </a:p>
        </p:txBody>
      </p:sp>
    </p:spTree>
    <p:extLst>
      <p:ext uri="{BB962C8B-B14F-4D97-AF65-F5344CB8AC3E}">
        <p14:creationId xmlns:p14="http://schemas.microsoft.com/office/powerpoint/2010/main" val="3674223796"/>
      </p:ext>
    </p:extLst>
  </p:cSld>
  <p:clrMapOvr>
    <a:masterClrMapping/>
  </p:clrMapOvr>
  <p:extLst>
    <p:ext uri="{DCECCB84-F9BA-43D5-87BE-67443E8EF086}">
      <p15:sldGuideLst xmlns:p15="http://schemas.microsoft.com/office/powerpoint/2012/main">
        <p15:guide id="1" orient="horz" pos="1298">
          <p15:clr>
            <a:srgbClr val="FBAE40"/>
          </p15:clr>
        </p15:guide>
        <p15:guide id="2" orient="horz" pos="2092">
          <p15:clr>
            <a:srgbClr val="FBAE40"/>
          </p15:clr>
        </p15:guide>
        <p15:guide id="5" pos="203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9_Design D.9 // Studierende 2 // Titel">
    <p:spTree>
      <p:nvGrpSpPr>
        <p:cNvPr id="1" name=""/>
        <p:cNvGrpSpPr/>
        <p:nvPr/>
      </p:nvGrpSpPr>
      <p:grpSpPr>
        <a:xfrm>
          <a:off x="0" y="0"/>
          <a:ext cx="0" cy="0"/>
          <a:chOff x="0" y="0"/>
          <a:chExt cx="0" cy="0"/>
        </a:xfrm>
      </p:grpSpPr>
      <p:sp>
        <p:nvSpPr>
          <p:cNvPr id="12" name="Freihandform 11">
            <a:extLst>
              <a:ext uri="{FF2B5EF4-FFF2-40B4-BE49-F238E27FC236}">
                <a16:creationId xmlns:a16="http://schemas.microsoft.com/office/drawing/2014/main" id="{5750FA79-D612-24FE-418F-2C1EDD6408A3}"/>
              </a:ext>
            </a:extLst>
          </p:cNvPr>
          <p:cNvSpPr/>
          <p:nvPr userDrawn="1"/>
        </p:nvSpPr>
        <p:spPr>
          <a:xfrm>
            <a:off x="1" y="5114349"/>
            <a:ext cx="12204700" cy="1743449"/>
          </a:xfrm>
          <a:custGeom>
            <a:avLst/>
            <a:gdLst>
              <a:gd name="connsiteX0" fmla="*/ 0 w 12204700"/>
              <a:gd name="connsiteY0" fmla="*/ 0 h 1743449"/>
              <a:gd name="connsiteX1" fmla="*/ 3051 w 12204700"/>
              <a:gd name="connsiteY1" fmla="*/ 0 h 1743449"/>
              <a:gd name="connsiteX2" fmla="*/ 3181 w 12204700"/>
              <a:gd name="connsiteY2" fmla="*/ 17350 h 1743449"/>
              <a:gd name="connsiteX3" fmla="*/ 12204688 w 12204700"/>
              <a:gd name="connsiteY3" fmla="*/ 1336195 h 1743449"/>
              <a:gd name="connsiteX4" fmla="*/ 12204688 w 12204700"/>
              <a:gd name="connsiteY4" fmla="*/ 0 h 1743449"/>
              <a:gd name="connsiteX5" fmla="*/ 12204700 w 12204700"/>
              <a:gd name="connsiteY5" fmla="*/ 0 h 1743449"/>
              <a:gd name="connsiteX6" fmla="*/ 12204700 w 12204700"/>
              <a:gd name="connsiteY6" fmla="*/ 1743449 h 1743449"/>
              <a:gd name="connsiteX7" fmla="*/ 0 w 12204700"/>
              <a:gd name="connsiteY7" fmla="*/ 1743449 h 1743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04700" h="1743449">
                <a:moveTo>
                  <a:pt x="0" y="0"/>
                </a:moveTo>
                <a:lnTo>
                  <a:pt x="3051" y="0"/>
                </a:lnTo>
                <a:lnTo>
                  <a:pt x="3181" y="17350"/>
                </a:lnTo>
                <a:lnTo>
                  <a:pt x="12204688" y="1336195"/>
                </a:lnTo>
                <a:lnTo>
                  <a:pt x="12204688" y="0"/>
                </a:lnTo>
                <a:lnTo>
                  <a:pt x="12204700" y="0"/>
                </a:lnTo>
                <a:lnTo>
                  <a:pt x="12204700" y="1743449"/>
                </a:lnTo>
                <a:lnTo>
                  <a:pt x="0" y="1743449"/>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pic>
        <p:nvPicPr>
          <p:cNvPr id="4" name="Grafik 3">
            <a:extLst>
              <a:ext uri="{FF2B5EF4-FFF2-40B4-BE49-F238E27FC236}">
                <a16:creationId xmlns:a16="http://schemas.microsoft.com/office/drawing/2014/main" id="{F25EE5AE-750C-2056-2030-53FB6787557E}"/>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l="593" t="2626" r="571" b="31028"/>
          <a:stretch/>
        </p:blipFill>
        <p:spPr>
          <a:xfrm>
            <a:off x="2957069" y="0"/>
            <a:ext cx="9247631" cy="4135281"/>
          </a:xfrm>
          <a:custGeom>
            <a:avLst/>
            <a:gdLst>
              <a:gd name="connsiteX0" fmla="*/ 0 w 9247631"/>
              <a:gd name="connsiteY0" fmla="*/ 0 h 4135281"/>
              <a:gd name="connsiteX1" fmla="*/ 9247631 w 9247631"/>
              <a:gd name="connsiteY1" fmla="*/ 0 h 4135281"/>
              <a:gd name="connsiteX2" fmla="*/ 9247631 w 9247631"/>
              <a:gd name="connsiteY2" fmla="*/ 4135281 h 4135281"/>
              <a:gd name="connsiteX3" fmla="*/ 9242106 w 9247631"/>
              <a:gd name="connsiteY3" fmla="*/ 4135281 h 4135281"/>
              <a:gd name="connsiteX4" fmla="*/ 0 w 9247631"/>
              <a:gd name="connsiteY4" fmla="*/ 2473 h 41352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7631" h="4135281">
                <a:moveTo>
                  <a:pt x="0" y="0"/>
                </a:moveTo>
                <a:lnTo>
                  <a:pt x="9247631" y="0"/>
                </a:lnTo>
                <a:lnTo>
                  <a:pt x="9247631" y="4135281"/>
                </a:lnTo>
                <a:lnTo>
                  <a:pt x="9242106" y="4135281"/>
                </a:lnTo>
                <a:lnTo>
                  <a:pt x="0" y="2473"/>
                </a:lnTo>
                <a:close/>
              </a:path>
            </a:pathLst>
          </a:custGeom>
        </p:spPr>
      </p:pic>
      <p:sp>
        <p:nvSpPr>
          <p:cNvPr id="32" name="Vertikaler Textplatzhalter 2">
            <a:extLst>
              <a:ext uri="{FF2B5EF4-FFF2-40B4-BE49-F238E27FC236}">
                <a16:creationId xmlns:a16="http://schemas.microsoft.com/office/drawing/2014/main" id="{17D363D7-5B0A-390A-CE33-8AE204EBB79A}"/>
              </a:ext>
            </a:extLst>
          </p:cNvPr>
          <p:cNvSpPr>
            <a:spLocks noGrp="1"/>
          </p:cNvSpPr>
          <p:nvPr>
            <p:ph type="body" orient="vert" idx="13" hasCustomPrompt="1"/>
          </p:nvPr>
        </p:nvSpPr>
        <p:spPr>
          <a:xfrm>
            <a:off x="3238775" y="6069200"/>
            <a:ext cx="5185224" cy="468000"/>
          </a:xfrm>
        </p:spPr>
        <p:txBody>
          <a:bodyPr vert="horz" anchor="b" anchorCtr="0"/>
          <a:lstStyle>
            <a:lvl1pPr marL="0" indent="0" algn="l">
              <a:lnSpc>
                <a:spcPct val="100000"/>
              </a:lnSpc>
              <a:spcBef>
                <a:spcPts val="0"/>
              </a:spcBef>
              <a:buFont typeface="Arial" panose="020B0604020202020204" pitchFamily="34" charset="0"/>
              <a:buNone/>
              <a:defRPr sz="1400" b="0">
                <a:solidFill>
                  <a:srgbClr val="FFFFFF"/>
                </a:solidFill>
              </a:defRPr>
            </a:lvl1pPr>
            <a:lvl2pPr marL="0" indent="0" algn="r">
              <a:lnSpc>
                <a:spcPct val="100000"/>
              </a:lnSpc>
              <a:spcBef>
                <a:spcPts val="0"/>
              </a:spcBef>
              <a:buNone/>
              <a:defRPr sz="1400" b="0"/>
            </a:lvl2pPr>
            <a:lvl3pPr marL="0" indent="0" algn="r">
              <a:lnSpc>
                <a:spcPct val="100000"/>
              </a:lnSpc>
              <a:spcBef>
                <a:spcPts val="0"/>
              </a:spcBef>
              <a:buNone/>
              <a:defRPr sz="1400" b="0"/>
            </a:lvl3pPr>
            <a:lvl4pPr marL="0" indent="0" algn="r">
              <a:lnSpc>
                <a:spcPct val="100000"/>
              </a:lnSpc>
              <a:spcBef>
                <a:spcPts val="0"/>
              </a:spcBef>
              <a:buNone/>
              <a:defRPr sz="1400" b="0"/>
            </a:lvl4pPr>
            <a:lvl5pPr marL="0" indent="0" algn="r">
              <a:lnSpc>
                <a:spcPct val="100000"/>
              </a:lnSpc>
              <a:spcBef>
                <a:spcPts val="0"/>
              </a:spcBef>
              <a:buNone/>
              <a:defRPr sz="1400" b="0"/>
            </a:lvl5pPr>
            <a:lvl6pPr marL="0" indent="0" algn="r">
              <a:lnSpc>
                <a:spcPct val="100000"/>
              </a:lnSpc>
              <a:spcBef>
                <a:spcPts val="0"/>
              </a:spcBef>
              <a:buNone/>
              <a:defRPr sz="1400" b="0"/>
            </a:lvl6pPr>
            <a:lvl7pPr marL="0" indent="0" algn="r">
              <a:lnSpc>
                <a:spcPct val="100000"/>
              </a:lnSpc>
              <a:spcBef>
                <a:spcPts val="0"/>
              </a:spcBef>
              <a:buNone/>
              <a:defRPr sz="1400" b="0"/>
            </a:lvl7pPr>
            <a:lvl8pPr marL="0" indent="0" algn="r">
              <a:lnSpc>
                <a:spcPct val="100000"/>
              </a:lnSpc>
              <a:spcBef>
                <a:spcPts val="0"/>
              </a:spcBef>
              <a:buNone/>
              <a:defRPr sz="1400" b="0"/>
            </a:lvl8pPr>
            <a:lvl9pPr marL="0" indent="0" algn="r">
              <a:lnSpc>
                <a:spcPct val="100000"/>
              </a:lnSpc>
              <a:spcBef>
                <a:spcPts val="0"/>
              </a:spcBef>
              <a:buNone/>
              <a:defRPr sz="1400" b="0"/>
            </a:lvl9pPr>
          </a:lstStyle>
          <a:p>
            <a:pPr lvl="0"/>
            <a:r>
              <a:rPr lang="en-US" dirty="0"/>
              <a:t>Space for secondary logo(s) / Name</a:t>
            </a:r>
          </a:p>
          <a:p>
            <a:pPr lvl="0"/>
            <a:r>
              <a:rPr lang="en-US" dirty="0"/>
              <a:t>of the Department, the Institute or the CRC</a:t>
            </a:r>
          </a:p>
        </p:txBody>
      </p:sp>
      <p:sp>
        <p:nvSpPr>
          <p:cNvPr id="33" name="Titel 1">
            <a:extLst>
              <a:ext uri="{FF2B5EF4-FFF2-40B4-BE49-F238E27FC236}">
                <a16:creationId xmlns:a16="http://schemas.microsoft.com/office/drawing/2014/main" id="{AE2A2275-CE74-9235-4FC1-F06FA153A6E8}"/>
              </a:ext>
            </a:extLst>
          </p:cNvPr>
          <p:cNvSpPr>
            <a:spLocks noGrp="1"/>
          </p:cNvSpPr>
          <p:nvPr>
            <p:ph type="ctrTitle" hasCustomPrompt="1"/>
          </p:nvPr>
        </p:nvSpPr>
        <p:spPr>
          <a:xfrm>
            <a:off x="360000" y="2067931"/>
            <a:ext cx="6408000" cy="1276350"/>
          </a:xfrm>
        </p:spPr>
        <p:txBody>
          <a:bodyPr anchor="t" anchorCtr="0"/>
          <a:lstStyle>
            <a:lvl1pPr marL="0" indent="0" algn="l">
              <a:lnSpc>
                <a:spcPct val="90000"/>
              </a:lnSpc>
              <a:buFont typeface="Arial" panose="020B0604020202020204" pitchFamily="34" charset="0"/>
              <a:buNone/>
              <a:defRPr sz="3600" b="1">
                <a:solidFill>
                  <a:schemeClr val="bg2"/>
                </a:solidFill>
              </a:defRPr>
            </a:lvl1pPr>
          </a:lstStyle>
          <a:p>
            <a:r>
              <a:rPr lang="en-US" dirty="0"/>
              <a:t>Add title of the presentation</a:t>
            </a:r>
            <a:br>
              <a:rPr lang="en-US" dirty="0"/>
            </a:br>
            <a:r>
              <a:rPr lang="en-US" dirty="0"/>
              <a:t>on two lines</a:t>
            </a:r>
            <a:endParaRPr lang="de-DE" dirty="0"/>
          </a:p>
        </p:txBody>
      </p:sp>
      <p:sp>
        <p:nvSpPr>
          <p:cNvPr id="34" name="Untertitel 2">
            <a:extLst>
              <a:ext uri="{FF2B5EF4-FFF2-40B4-BE49-F238E27FC236}">
                <a16:creationId xmlns:a16="http://schemas.microsoft.com/office/drawing/2014/main" id="{7125A2FF-8C5A-CCF3-ACE3-0A5816ED6D69}"/>
              </a:ext>
            </a:extLst>
          </p:cNvPr>
          <p:cNvSpPr>
            <a:spLocks noGrp="1"/>
          </p:cNvSpPr>
          <p:nvPr>
            <p:ph type="subTitle" idx="1" hasCustomPrompt="1"/>
          </p:nvPr>
        </p:nvSpPr>
        <p:spPr>
          <a:xfrm>
            <a:off x="360000" y="3344281"/>
            <a:ext cx="6408000" cy="900000"/>
          </a:xfrm>
        </p:spPr>
        <p:txBody>
          <a:bodyPr/>
          <a:lstStyle>
            <a:lvl1pPr marL="0" indent="0" algn="l">
              <a:lnSpc>
                <a:spcPct val="100000"/>
              </a:lnSpc>
              <a:spcBef>
                <a:spcPts val="0"/>
              </a:spcBef>
              <a:buFont typeface="Arial" panose="020B0604020202020204" pitchFamily="34" charset="0"/>
              <a:buNone/>
              <a:defRPr sz="1800" b="0">
                <a:solidFill>
                  <a:srgbClr val="333F48"/>
                </a:solidFill>
              </a:defRPr>
            </a:lvl1pPr>
            <a:lvl2pPr marL="0" indent="0" algn="l">
              <a:lnSpc>
                <a:spcPct val="100000"/>
              </a:lnSpc>
              <a:spcBef>
                <a:spcPts val="0"/>
              </a:spcBef>
              <a:buFont typeface="Arial" panose="020B0604020202020204" pitchFamily="34" charset="0"/>
              <a:buNone/>
              <a:defRPr sz="1800" b="0">
                <a:solidFill>
                  <a:schemeClr val="bg2"/>
                </a:solidFill>
              </a:defRPr>
            </a:lvl2pPr>
            <a:lvl3pPr marL="0" indent="0" algn="l">
              <a:lnSpc>
                <a:spcPct val="100000"/>
              </a:lnSpc>
              <a:spcBef>
                <a:spcPts val="0"/>
              </a:spcBef>
              <a:buFont typeface="Arial" panose="020B0604020202020204" pitchFamily="34" charset="0"/>
              <a:buNone/>
              <a:defRPr sz="1800" b="0">
                <a:solidFill>
                  <a:schemeClr val="bg2"/>
                </a:solidFill>
              </a:defRPr>
            </a:lvl3pPr>
            <a:lvl4pPr marL="0" indent="0" algn="l">
              <a:lnSpc>
                <a:spcPct val="100000"/>
              </a:lnSpc>
              <a:spcBef>
                <a:spcPts val="0"/>
              </a:spcBef>
              <a:buFont typeface="Arial" panose="020B0604020202020204" pitchFamily="34" charset="0"/>
              <a:buNone/>
              <a:defRPr sz="1800" b="0">
                <a:solidFill>
                  <a:schemeClr val="bg2"/>
                </a:solidFill>
              </a:defRPr>
            </a:lvl4pPr>
            <a:lvl5pPr marL="0" indent="0" algn="l">
              <a:lnSpc>
                <a:spcPct val="100000"/>
              </a:lnSpc>
              <a:spcBef>
                <a:spcPts val="0"/>
              </a:spcBef>
              <a:buFont typeface="Arial" panose="020B0604020202020204" pitchFamily="34" charset="0"/>
              <a:buNone/>
              <a:defRPr sz="1800" b="0">
                <a:solidFill>
                  <a:schemeClr val="bg2"/>
                </a:solidFill>
              </a:defRPr>
            </a:lvl5pPr>
            <a:lvl6pPr marL="0" indent="0" algn="l">
              <a:lnSpc>
                <a:spcPct val="100000"/>
              </a:lnSpc>
              <a:spcBef>
                <a:spcPts val="0"/>
              </a:spcBef>
              <a:buFont typeface="Arial" panose="020B0604020202020204" pitchFamily="34" charset="0"/>
              <a:buNone/>
              <a:defRPr sz="1800" b="0">
                <a:solidFill>
                  <a:schemeClr val="bg2"/>
                </a:solidFill>
              </a:defRPr>
            </a:lvl6pPr>
            <a:lvl7pPr marL="0" indent="0" algn="l">
              <a:lnSpc>
                <a:spcPct val="100000"/>
              </a:lnSpc>
              <a:spcBef>
                <a:spcPts val="0"/>
              </a:spcBef>
              <a:buFont typeface="Arial" panose="020B0604020202020204" pitchFamily="34" charset="0"/>
              <a:buNone/>
              <a:defRPr sz="1800" b="0">
                <a:solidFill>
                  <a:schemeClr val="bg2"/>
                </a:solidFill>
              </a:defRPr>
            </a:lvl7pPr>
            <a:lvl8pPr marL="0" indent="0" algn="l">
              <a:lnSpc>
                <a:spcPct val="100000"/>
              </a:lnSpc>
              <a:spcBef>
                <a:spcPts val="0"/>
              </a:spcBef>
              <a:buFont typeface="Arial" panose="020B0604020202020204" pitchFamily="34" charset="0"/>
              <a:buNone/>
              <a:defRPr sz="1800" b="0">
                <a:solidFill>
                  <a:schemeClr val="bg2"/>
                </a:solidFill>
              </a:defRPr>
            </a:lvl8pPr>
            <a:lvl9pPr marL="0" indent="0" algn="l">
              <a:lnSpc>
                <a:spcPct val="100000"/>
              </a:lnSpc>
              <a:spcBef>
                <a:spcPts val="0"/>
              </a:spcBef>
              <a:buFont typeface="Arial" panose="020B0604020202020204" pitchFamily="34" charset="0"/>
              <a:buNone/>
              <a:defRPr sz="1800" b="0">
                <a:solidFill>
                  <a:schemeClr val="bg2"/>
                </a:solidFill>
              </a:defRPr>
            </a:lvl9pPr>
          </a:lstStyle>
          <a:p>
            <a:pPr lvl="0"/>
            <a:r>
              <a:rPr lang="en-US" dirty="0"/>
              <a:t>Subtitle or short description of the presentation</a:t>
            </a:r>
          </a:p>
          <a:p>
            <a:pPr lvl="0"/>
            <a:r>
              <a:rPr lang="en-US" dirty="0"/>
              <a:t>Name: of the speaker</a:t>
            </a:r>
          </a:p>
        </p:txBody>
      </p:sp>
      <p:grpSp>
        <p:nvGrpSpPr>
          <p:cNvPr id="2" name="Gruppieren 1">
            <a:extLst>
              <a:ext uri="{FF2B5EF4-FFF2-40B4-BE49-F238E27FC236}">
                <a16:creationId xmlns:a16="http://schemas.microsoft.com/office/drawing/2014/main" id="{08ED576E-A035-EC43-AB96-E951C149AB11}"/>
              </a:ext>
            </a:extLst>
          </p:cNvPr>
          <p:cNvGrpSpPr/>
          <p:nvPr userDrawn="1"/>
        </p:nvGrpSpPr>
        <p:grpSpPr>
          <a:xfrm>
            <a:off x="-468000" y="-468000"/>
            <a:ext cx="13140000" cy="7776000"/>
            <a:chOff x="-468000" y="-468000"/>
            <a:chExt cx="13140000" cy="7776000"/>
          </a:xfrm>
        </p:grpSpPr>
        <p:cxnSp>
          <p:nvCxnSpPr>
            <p:cNvPr id="6" name="Linie">
              <a:extLst>
                <a:ext uri="{FF2B5EF4-FFF2-40B4-BE49-F238E27FC236}">
                  <a16:creationId xmlns:a16="http://schemas.microsoft.com/office/drawing/2014/main" id="{D570C8CB-F89B-230A-AFB1-B0DACE17AC5D}"/>
                </a:ext>
              </a:extLst>
            </p:cNvPr>
            <p:cNvCxnSpPr/>
            <p:nvPr userDrawn="1"/>
          </p:nvCxnSpPr>
          <p:spPr>
            <a:xfrm>
              <a:off x="12312000" y="5742000"/>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 name="Linie">
              <a:extLst>
                <a:ext uri="{FF2B5EF4-FFF2-40B4-BE49-F238E27FC236}">
                  <a16:creationId xmlns:a16="http://schemas.microsoft.com/office/drawing/2014/main" id="{C935E6B5-CC75-0754-1628-2B3374AB3065}"/>
                </a:ext>
              </a:extLst>
            </p:cNvPr>
            <p:cNvCxnSpPr/>
            <p:nvPr userDrawn="1"/>
          </p:nvCxnSpPr>
          <p:spPr>
            <a:xfrm>
              <a:off x="11844000" y="-46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8" name="Linie">
              <a:extLst>
                <a:ext uri="{FF2B5EF4-FFF2-40B4-BE49-F238E27FC236}">
                  <a16:creationId xmlns:a16="http://schemas.microsoft.com/office/drawing/2014/main" id="{541B388C-0A60-DEF1-3FF8-120CD6EE4CA7}"/>
                </a:ext>
              </a:extLst>
            </p:cNvPr>
            <p:cNvCxnSpPr/>
            <p:nvPr userDrawn="1"/>
          </p:nvCxnSpPr>
          <p:spPr>
            <a:xfrm>
              <a:off x="360000" y="-46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 name="Linie">
              <a:extLst>
                <a:ext uri="{FF2B5EF4-FFF2-40B4-BE49-F238E27FC236}">
                  <a16:creationId xmlns:a16="http://schemas.microsoft.com/office/drawing/2014/main" id="{84D91832-3BBF-A95B-2514-81DD292A6C74}"/>
                </a:ext>
              </a:extLst>
            </p:cNvPr>
            <p:cNvCxnSpPr/>
            <p:nvPr userDrawn="1"/>
          </p:nvCxnSpPr>
          <p:spPr>
            <a:xfrm>
              <a:off x="11844000" y="694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0" name="Linie">
              <a:extLst>
                <a:ext uri="{FF2B5EF4-FFF2-40B4-BE49-F238E27FC236}">
                  <a16:creationId xmlns:a16="http://schemas.microsoft.com/office/drawing/2014/main" id="{3BDFB873-3196-0679-E5E5-1014F6AD39FF}"/>
                </a:ext>
              </a:extLst>
            </p:cNvPr>
            <p:cNvCxnSpPr/>
            <p:nvPr userDrawn="1"/>
          </p:nvCxnSpPr>
          <p:spPr>
            <a:xfrm>
              <a:off x="360000" y="694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 name="Linie">
              <a:extLst>
                <a:ext uri="{FF2B5EF4-FFF2-40B4-BE49-F238E27FC236}">
                  <a16:creationId xmlns:a16="http://schemas.microsoft.com/office/drawing/2014/main" id="{8D292526-988C-3B02-EB64-915CF6509D2B}"/>
                </a:ext>
              </a:extLst>
            </p:cNvPr>
            <p:cNvCxnSpPr/>
            <p:nvPr userDrawn="1"/>
          </p:nvCxnSpPr>
          <p:spPr>
            <a:xfrm>
              <a:off x="-468000" y="5742000"/>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 name="Linie">
              <a:extLst>
                <a:ext uri="{FF2B5EF4-FFF2-40B4-BE49-F238E27FC236}">
                  <a16:creationId xmlns:a16="http://schemas.microsoft.com/office/drawing/2014/main" id="{85E17717-849A-BC6A-6E15-F3D7D95F50F4}"/>
                </a:ext>
              </a:extLst>
            </p:cNvPr>
            <p:cNvCxnSpPr/>
            <p:nvPr userDrawn="1"/>
          </p:nvCxnSpPr>
          <p:spPr>
            <a:xfrm>
              <a:off x="-468000" y="1346554"/>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24" name="Hilfslinien">
            <a:extLst>
              <a:ext uri="{FF2B5EF4-FFF2-40B4-BE49-F238E27FC236}">
                <a16:creationId xmlns:a16="http://schemas.microsoft.com/office/drawing/2014/main" id="{C8B7EDC0-5FF0-47C8-865A-7F2A86572CA0}"/>
              </a:ext>
            </a:extLst>
          </p:cNvPr>
          <p:cNvSpPr txBox="1"/>
          <p:nvPr userDrawn="1"/>
        </p:nvSpPr>
        <p:spPr>
          <a:xfrm rot="10800000" flipH="1" flipV="1">
            <a:off x="126387" y="-476666"/>
            <a:ext cx="114840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lumMod val="60000"/>
                    <a:lumOff val="40000"/>
                  </a:schemeClr>
                </a:solidFill>
                <a:effectLst/>
                <a:uLnTx/>
                <a:uFillTx/>
                <a:latin typeface="+mn-lt"/>
                <a:ea typeface="+mn-ea"/>
                <a:cs typeface="+mn-cs"/>
              </a:rPr>
              <a:t>Show gridlines via menu: </a:t>
            </a:r>
            <a:r>
              <a:rPr kumimoji="0" lang="en-US" sz="1100" b="1" i="0" u="none" strike="noStrike" kern="1200" cap="none" spc="0" normalizeH="0" baseline="0" noProof="0" dirty="0">
                <a:ln>
                  <a:noFill/>
                </a:ln>
                <a:solidFill>
                  <a:schemeClr val="tx1">
                    <a:lumMod val="60000"/>
                    <a:lumOff val="40000"/>
                  </a:schemeClr>
                </a:solidFill>
                <a:effectLst/>
                <a:uLnTx/>
                <a:uFillTx/>
                <a:latin typeface="+mn-lt"/>
                <a:ea typeface="+mn-ea"/>
                <a:cs typeface="+mn-cs"/>
              </a:rPr>
              <a:t>View &gt; Show &gt; tick gridlines</a:t>
            </a:r>
            <a:endParaRPr kumimoji="0" lang="de-DE" sz="1100" b="1"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p:txBody>
      </p:sp>
      <p:sp>
        <p:nvSpPr>
          <p:cNvPr id="25" name="Hilfslinien">
            <a:extLst>
              <a:ext uri="{FF2B5EF4-FFF2-40B4-BE49-F238E27FC236}">
                <a16:creationId xmlns:a16="http://schemas.microsoft.com/office/drawing/2014/main" id="{77D3B0FB-D4B4-408B-B5AC-F8780AA3B844}"/>
              </a:ext>
            </a:extLst>
          </p:cNvPr>
          <p:cNvSpPr txBox="1"/>
          <p:nvPr userDrawn="1"/>
        </p:nvSpPr>
        <p:spPr>
          <a:xfrm rot="10800000" flipH="1" flipV="1">
            <a:off x="358469" y="6931403"/>
            <a:ext cx="114840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endParaRPr kumimoji="0" lang="de-DE" sz="1100" b="0"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a:p>
            <a:pPr marL="0" marR="0" lvl="0" indent="0" algn="ctr" defTabSz="137785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lumMod val="60000"/>
                    <a:lumOff val="40000"/>
                  </a:schemeClr>
                </a:solidFill>
                <a:effectLst/>
                <a:uLnTx/>
                <a:uFillTx/>
                <a:latin typeface="+mn-lt"/>
                <a:ea typeface="+mn-ea"/>
                <a:cs typeface="+mn-cs"/>
              </a:rPr>
              <a:t>Lines and areas can be changed in line with the Corporate Design rules (see Corporate Design manual)</a:t>
            </a:r>
            <a:endParaRPr kumimoji="0" lang="de-DE" sz="1100" b="1"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p:txBody>
      </p:sp>
      <p:pic>
        <p:nvPicPr>
          <p:cNvPr id="5" name="Grafik 4">
            <a:extLst>
              <a:ext uri="{FF2B5EF4-FFF2-40B4-BE49-F238E27FC236}">
                <a16:creationId xmlns:a16="http://schemas.microsoft.com/office/drawing/2014/main" id="{8254C8FC-AB15-E016-6FC4-805E2889B54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41312" y="276642"/>
            <a:ext cx="2909931" cy="813335"/>
          </a:xfrm>
          <a:prstGeom prst="rect">
            <a:avLst/>
          </a:prstGeom>
        </p:spPr>
      </p:pic>
      <p:pic>
        <p:nvPicPr>
          <p:cNvPr id="21" name="Grafik 20">
            <a:extLst>
              <a:ext uri="{FF2B5EF4-FFF2-40B4-BE49-F238E27FC236}">
                <a16:creationId xmlns:a16="http://schemas.microsoft.com/office/drawing/2014/main" id="{8773CA7D-5F48-4A69-9F72-0EC72412F9C1}"/>
              </a:ext>
            </a:extLst>
          </p:cNvPr>
          <p:cNvPicPr>
            <a:picLocks noChangeAspect="1"/>
          </p:cNvPicPr>
          <p:nvPr userDrawn="1"/>
        </p:nvPicPr>
        <p:blipFill>
          <a:blip r:embed="rId4"/>
          <a:stretch>
            <a:fillRect/>
          </a:stretch>
        </p:blipFill>
        <p:spPr>
          <a:xfrm>
            <a:off x="371272" y="6349245"/>
            <a:ext cx="1439991" cy="190412"/>
          </a:xfrm>
          <a:prstGeom prst="rect">
            <a:avLst/>
          </a:prstGeom>
        </p:spPr>
      </p:pic>
      <p:sp>
        <p:nvSpPr>
          <p:cNvPr id="26" name="Textfeld 25">
            <a:extLst>
              <a:ext uri="{FF2B5EF4-FFF2-40B4-BE49-F238E27FC236}">
                <a16:creationId xmlns:a16="http://schemas.microsoft.com/office/drawing/2014/main" id="{EAE897AB-2594-4395-A956-647BB7B628B6}"/>
              </a:ext>
            </a:extLst>
          </p:cNvPr>
          <p:cNvSpPr txBox="1"/>
          <p:nvPr userDrawn="1"/>
        </p:nvSpPr>
        <p:spPr>
          <a:xfrm>
            <a:off x="11913776" y="-26530"/>
            <a:ext cx="276999" cy="1136863"/>
          </a:xfrm>
          <a:prstGeom prst="rect">
            <a:avLst/>
          </a:prstGeom>
          <a:noFill/>
        </p:spPr>
        <p:txBody>
          <a:bodyPr vert="vert270" wrap="square" rtlCol="0" anchor="ctr">
            <a:spAutoFit/>
          </a:bodyPr>
          <a:lstStyle/>
          <a:p>
            <a:r>
              <a:rPr lang="de-DE" sz="600" dirty="0">
                <a:solidFill>
                  <a:schemeClr val="bg1">
                    <a:lumMod val="50000"/>
                  </a:schemeClr>
                </a:solidFill>
              </a:rPr>
              <a:t>© Uni Münster – Nike Gais</a:t>
            </a:r>
          </a:p>
        </p:txBody>
      </p:sp>
    </p:spTree>
    <p:extLst>
      <p:ext uri="{BB962C8B-B14F-4D97-AF65-F5344CB8AC3E}">
        <p14:creationId xmlns:p14="http://schemas.microsoft.com/office/powerpoint/2010/main" val="2566687299"/>
      </p:ext>
    </p:extLst>
  </p:cSld>
  <p:clrMapOvr>
    <a:masterClrMapping/>
  </p:clrMapOvr>
  <p:extLst>
    <p:ext uri="{DCECCB84-F9BA-43D5-87BE-67443E8EF086}">
      <p15:sldGuideLst xmlns:p15="http://schemas.microsoft.com/office/powerpoint/2012/main">
        <p15:guide id="1" orient="horz" pos="1298">
          <p15:clr>
            <a:srgbClr val="FBAE40"/>
          </p15:clr>
        </p15:guide>
        <p15:guide id="2" orient="horz" pos="2092">
          <p15:clr>
            <a:srgbClr val="FBAE40"/>
          </p15:clr>
        </p15:guide>
        <p15:guide id="5" pos="203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0_Design D.9 // Studierende 2 // Titel">
    <p:spTree>
      <p:nvGrpSpPr>
        <p:cNvPr id="1" name=""/>
        <p:cNvGrpSpPr/>
        <p:nvPr/>
      </p:nvGrpSpPr>
      <p:grpSpPr>
        <a:xfrm>
          <a:off x="0" y="0"/>
          <a:ext cx="0" cy="0"/>
          <a:chOff x="0" y="0"/>
          <a:chExt cx="0" cy="0"/>
        </a:xfrm>
      </p:grpSpPr>
      <p:sp>
        <p:nvSpPr>
          <p:cNvPr id="12" name="Freihandform 11">
            <a:extLst>
              <a:ext uri="{FF2B5EF4-FFF2-40B4-BE49-F238E27FC236}">
                <a16:creationId xmlns:a16="http://schemas.microsoft.com/office/drawing/2014/main" id="{105C0A3A-F55E-B0E0-9829-B8A355B71722}"/>
              </a:ext>
            </a:extLst>
          </p:cNvPr>
          <p:cNvSpPr/>
          <p:nvPr userDrawn="1"/>
        </p:nvSpPr>
        <p:spPr>
          <a:xfrm>
            <a:off x="1" y="5114349"/>
            <a:ext cx="12204700" cy="1743449"/>
          </a:xfrm>
          <a:custGeom>
            <a:avLst/>
            <a:gdLst>
              <a:gd name="connsiteX0" fmla="*/ 0 w 12204700"/>
              <a:gd name="connsiteY0" fmla="*/ 0 h 1743449"/>
              <a:gd name="connsiteX1" fmla="*/ 3051 w 12204700"/>
              <a:gd name="connsiteY1" fmla="*/ 0 h 1743449"/>
              <a:gd name="connsiteX2" fmla="*/ 3181 w 12204700"/>
              <a:gd name="connsiteY2" fmla="*/ 17350 h 1743449"/>
              <a:gd name="connsiteX3" fmla="*/ 12204688 w 12204700"/>
              <a:gd name="connsiteY3" fmla="*/ 1336195 h 1743449"/>
              <a:gd name="connsiteX4" fmla="*/ 12204688 w 12204700"/>
              <a:gd name="connsiteY4" fmla="*/ 0 h 1743449"/>
              <a:gd name="connsiteX5" fmla="*/ 12204700 w 12204700"/>
              <a:gd name="connsiteY5" fmla="*/ 0 h 1743449"/>
              <a:gd name="connsiteX6" fmla="*/ 12204700 w 12204700"/>
              <a:gd name="connsiteY6" fmla="*/ 1743449 h 1743449"/>
              <a:gd name="connsiteX7" fmla="*/ 0 w 12204700"/>
              <a:gd name="connsiteY7" fmla="*/ 1743449 h 1743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04700" h="1743449">
                <a:moveTo>
                  <a:pt x="0" y="0"/>
                </a:moveTo>
                <a:lnTo>
                  <a:pt x="3051" y="0"/>
                </a:lnTo>
                <a:lnTo>
                  <a:pt x="3181" y="17350"/>
                </a:lnTo>
                <a:lnTo>
                  <a:pt x="12204688" y="1336195"/>
                </a:lnTo>
                <a:lnTo>
                  <a:pt x="12204688" y="0"/>
                </a:lnTo>
                <a:lnTo>
                  <a:pt x="12204700" y="0"/>
                </a:lnTo>
                <a:lnTo>
                  <a:pt x="12204700" y="1743449"/>
                </a:lnTo>
                <a:lnTo>
                  <a:pt x="0" y="1743449"/>
                </a:lnTo>
                <a:close/>
              </a:path>
            </a:pathLst>
          </a:custGeom>
          <a:solidFill>
            <a:srgbClr val="B1C8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pic>
        <p:nvPicPr>
          <p:cNvPr id="4" name="Grafik 3">
            <a:extLst>
              <a:ext uri="{FF2B5EF4-FFF2-40B4-BE49-F238E27FC236}">
                <a16:creationId xmlns:a16="http://schemas.microsoft.com/office/drawing/2014/main" id="{16B3F723-0433-0505-479C-C7AD4CF5BA6F}"/>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l="278" t="26009" r="184" b="1026"/>
          <a:stretch/>
        </p:blipFill>
        <p:spPr>
          <a:xfrm>
            <a:off x="2957069" y="0"/>
            <a:ext cx="9247631" cy="4135281"/>
          </a:xfrm>
          <a:custGeom>
            <a:avLst/>
            <a:gdLst>
              <a:gd name="connsiteX0" fmla="*/ 0 w 9247631"/>
              <a:gd name="connsiteY0" fmla="*/ 0 h 4135281"/>
              <a:gd name="connsiteX1" fmla="*/ 9247631 w 9247631"/>
              <a:gd name="connsiteY1" fmla="*/ 0 h 4135281"/>
              <a:gd name="connsiteX2" fmla="*/ 9247631 w 9247631"/>
              <a:gd name="connsiteY2" fmla="*/ 4135281 h 4135281"/>
              <a:gd name="connsiteX3" fmla="*/ 9242106 w 9247631"/>
              <a:gd name="connsiteY3" fmla="*/ 4135281 h 4135281"/>
              <a:gd name="connsiteX4" fmla="*/ 0 w 9247631"/>
              <a:gd name="connsiteY4" fmla="*/ 2473 h 41352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7631" h="4135281">
                <a:moveTo>
                  <a:pt x="0" y="0"/>
                </a:moveTo>
                <a:lnTo>
                  <a:pt x="9247631" y="0"/>
                </a:lnTo>
                <a:lnTo>
                  <a:pt x="9247631" y="4135281"/>
                </a:lnTo>
                <a:lnTo>
                  <a:pt x="9242106" y="4135281"/>
                </a:lnTo>
                <a:lnTo>
                  <a:pt x="0" y="2473"/>
                </a:lnTo>
                <a:close/>
              </a:path>
            </a:pathLst>
          </a:custGeom>
        </p:spPr>
      </p:pic>
      <p:sp>
        <p:nvSpPr>
          <p:cNvPr id="32" name="Vertikaler Textplatzhalter 2">
            <a:extLst>
              <a:ext uri="{FF2B5EF4-FFF2-40B4-BE49-F238E27FC236}">
                <a16:creationId xmlns:a16="http://schemas.microsoft.com/office/drawing/2014/main" id="{17D363D7-5B0A-390A-CE33-8AE204EBB79A}"/>
              </a:ext>
            </a:extLst>
          </p:cNvPr>
          <p:cNvSpPr>
            <a:spLocks noGrp="1"/>
          </p:cNvSpPr>
          <p:nvPr>
            <p:ph type="body" orient="vert" idx="13" hasCustomPrompt="1"/>
          </p:nvPr>
        </p:nvSpPr>
        <p:spPr>
          <a:xfrm>
            <a:off x="3238775" y="6069200"/>
            <a:ext cx="5185224" cy="468000"/>
          </a:xfrm>
        </p:spPr>
        <p:txBody>
          <a:bodyPr vert="horz" anchor="b" anchorCtr="0"/>
          <a:lstStyle>
            <a:lvl1pPr marL="0" indent="0" algn="l">
              <a:lnSpc>
                <a:spcPct val="100000"/>
              </a:lnSpc>
              <a:spcBef>
                <a:spcPts val="0"/>
              </a:spcBef>
              <a:buFont typeface="Arial" panose="020B0604020202020204" pitchFamily="34" charset="0"/>
              <a:buNone/>
              <a:defRPr sz="1400" b="0">
                <a:solidFill>
                  <a:srgbClr val="FFFFFF"/>
                </a:solidFill>
              </a:defRPr>
            </a:lvl1pPr>
            <a:lvl2pPr marL="0" indent="0" algn="r">
              <a:lnSpc>
                <a:spcPct val="100000"/>
              </a:lnSpc>
              <a:spcBef>
                <a:spcPts val="0"/>
              </a:spcBef>
              <a:buNone/>
              <a:defRPr sz="1400" b="0"/>
            </a:lvl2pPr>
            <a:lvl3pPr marL="0" indent="0" algn="r">
              <a:lnSpc>
                <a:spcPct val="100000"/>
              </a:lnSpc>
              <a:spcBef>
                <a:spcPts val="0"/>
              </a:spcBef>
              <a:buNone/>
              <a:defRPr sz="1400" b="0"/>
            </a:lvl3pPr>
            <a:lvl4pPr marL="0" indent="0" algn="r">
              <a:lnSpc>
                <a:spcPct val="100000"/>
              </a:lnSpc>
              <a:spcBef>
                <a:spcPts val="0"/>
              </a:spcBef>
              <a:buNone/>
              <a:defRPr sz="1400" b="0"/>
            </a:lvl4pPr>
            <a:lvl5pPr marL="0" indent="0" algn="r">
              <a:lnSpc>
                <a:spcPct val="100000"/>
              </a:lnSpc>
              <a:spcBef>
                <a:spcPts val="0"/>
              </a:spcBef>
              <a:buNone/>
              <a:defRPr sz="1400" b="0"/>
            </a:lvl5pPr>
            <a:lvl6pPr marL="0" indent="0" algn="r">
              <a:lnSpc>
                <a:spcPct val="100000"/>
              </a:lnSpc>
              <a:spcBef>
                <a:spcPts val="0"/>
              </a:spcBef>
              <a:buNone/>
              <a:defRPr sz="1400" b="0"/>
            </a:lvl6pPr>
            <a:lvl7pPr marL="0" indent="0" algn="r">
              <a:lnSpc>
                <a:spcPct val="100000"/>
              </a:lnSpc>
              <a:spcBef>
                <a:spcPts val="0"/>
              </a:spcBef>
              <a:buNone/>
              <a:defRPr sz="1400" b="0"/>
            </a:lvl7pPr>
            <a:lvl8pPr marL="0" indent="0" algn="r">
              <a:lnSpc>
                <a:spcPct val="100000"/>
              </a:lnSpc>
              <a:spcBef>
                <a:spcPts val="0"/>
              </a:spcBef>
              <a:buNone/>
              <a:defRPr sz="1400" b="0"/>
            </a:lvl8pPr>
            <a:lvl9pPr marL="0" indent="0" algn="r">
              <a:lnSpc>
                <a:spcPct val="100000"/>
              </a:lnSpc>
              <a:spcBef>
                <a:spcPts val="0"/>
              </a:spcBef>
              <a:buNone/>
              <a:defRPr sz="1400" b="0"/>
            </a:lvl9pPr>
          </a:lstStyle>
          <a:p>
            <a:pPr lvl="0"/>
            <a:r>
              <a:rPr lang="en-US" dirty="0"/>
              <a:t>Space for secondary logo(s) / Name</a:t>
            </a:r>
          </a:p>
          <a:p>
            <a:pPr lvl="0"/>
            <a:r>
              <a:rPr lang="en-US" dirty="0"/>
              <a:t>of the Department, the Institute or the CRC</a:t>
            </a:r>
          </a:p>
        </p:txBody>
      </p:sp>
      <p:sp>
        <p:nvSpPr>
          <p:cNvPr id="33" name="Titel 1">
            <a:extLst>
              <a:ext uri="{FF2B5EF4-FFF2-40B4-BE49-F238E27FC236}">
                <a16:creationId xmlns:a16="http://schemas.microsoft.com/office/drawing/2014/main" id="{AE2A2275-CE74-9235-4FC1-F06FA153A6E8}"/>
              </a:ext>
            </a:extLst>
          </p:cNvPr>
          <p:cNvSpPr>
            <a:spLocks noGrp="1"/>
          </p:cNvSpPr>
          <p:nvPr>
            <p:ph type="ctrTitle" hasCustomPrompt="1"/>
          </p:nvPr>
        </p:nvSpPr>
        <p:spPr>
          <a:xfrm>
            <a:off x="360000" y="2067931"/>
            <a:ext cx="6408000" cy="1276350"/>
          </a:xfrm>
        </p:spPr>
        <p:txBody>
          <a:bodyPr anchor="t" anchorCtr="0"/>
          <a:lstStyle>
            <a:lvl1pPr marL="0" indent="0" algn="l">
              <a:lnSpc>
                <a:spcPct val="90000"/>
              </a:lnSpc>
              <a:buFont typeface="Arial" panose="020B0604020202020204" pitchFamily="34" charset="0"/>
              <a:buNone/>
              <a:defRPr sz="3600" b="1">
                <a:solidFill>
                  <a:srgbClr val="B1C800"/>
                </a:solidFill>
              </a:defRPr>
            </a:lvl1pPr>
          </a:lstStyle>
          <a:p>
            <a:r>
              <a:rPr lang="en-US" dirty="0"/>
              <a:t>Add title of the presentation</a:t>
            </a:r>
            <a:br>
              <a:rPr lang="en-US" dirty="0"/>
            </a:br>
            <a:r>
              <a:rPr lang="en-US" dirty="0"/>
              <a:t>on two lines</a:t>
            </a:r>
            <a:endParaRPr lang="de-DE" dirty="0"/>
          </a:p>
        </p:txBody>
      </p:sp>
      <p:sp>
        <p:nvSpPr>
          <p:cNvPr id="34" name="Untertitel 2">
            <a:extLst>
              <a:ext uri="{FF2B5EF4-FFF2-40B4-BE49-F238E27FC236}">
                <a16:creationId xmlns:a16="http://schemas.microsoft.com/office/drawing/2014/main" id="{7125A2FF-8C5A-CCF3-ACE3-0A5816ED6D69}"/>
              </a:ext>
            </a:extLst>
          </p:cNvPr>
          <p:cNvSpPr>
            <a:spLocks noGrp="1"/>
          </p:cNvSpPr>
          <p:nvPr>
            <p:ph type="subTitle" idx="1" hasCustomPrompt="1"/>
          </p:nvPr>
        </p:nvSpPr>
        <p:spPr>
          <a:xfrm>
            <a:off x="360000" y="3344281"/>
            <a:ext cx="6408000" cy="900000"/>
          </a:xfrm>
        </p:spPr>
        <p:txBody>
          <a:bodyPr/>
          <a:lstStyle>
            <a:lvl1pPr marL="0" indent="0" algn="l">
              <a:lnSpc>
                <a:spcPct val="100000"/>
              </a:lnSpc>
              <a:spcBef>
                <a:spcPts val="0"/>
              </a:spcBef>
              <a:buFont typeface="Arial" panose="020B0604020202020204" pitchFamily="34" charset="0"/>
              <a:buNone/>
              <a:defRPr sz="1800" b="0">
                <a:solidFill>
                  <a:srgbClr val="333F48"/>
                </a:solidFill>
              </a:defRPr>
            </a:lvl1pPr>
            <a:lvl2pPr marL="0" indent="0" algn="l">
              <a:lnSpc>
                <a:spcPct val="100000"/>
              </a:lnSpc>
              <a:spcBef>
                <a:spcPts val="0"/>
              </a:spcBef>
              <a:buFont typeface="Arial" panose="020B0604020202020204" pitchFamily="34" charset="0"/>
              <a:buNone/>
              <a:defRPr sz="1800" b="0">
                <a:solidFill>
                  <a:schemeClr val="bg2"/>
                </a:solidFill>
              </a:defRPr>
            </a:lvl2pPr>
            <a:lvl3pPr marL="0" indent="0" algn="l">
              <a:lnSpc>
                <a:spcPct val="100000"/>
              </a:lnSpc>
              <a:spcBef>
                <a:spcPts val="0"/>
              </a:spcBef>
              <a:buFont typeface="Arial" panose="020B0604020202020204" pitchFamily="34" charset="0"/>
              <a:buNone/>
              <a:defRPr sz="1800" b="0">
                <a:solidFill>
                  <a:schemeClr val="bg2"/>
                </a:solidFill>
              </a:defRPr>
            </a:lvl3pPr>
            <a:lvl4pPr marL="0" indent="0" algn="l">
              <a:lnSpc>
                <a:spcPct val="100000"/>
              </a:lnSpc>
              <a:spcBef>
                <a:spcPts val="0"/>
              </a:spcBef>
              <a:buFont typeface="Arial" panose="020B0604020202020204" pitchFamily="34" charset="0"/>
              <a:buNone/>
              <a:defRPr sz="1800" b="0">
                <a:solidFill>
                  <a:schemeClr val="bg2"/>
                </a:solidFill>
              </a:defRPr>
            </a:lvl4pPr>
            <a:lvl5pPr marL="0" indent="0" algn="l">
              <a:lnSpc>
                <a:spcPct val="100000"/>
              </a:lnSpc>
              <a:spcBef>
                <a:spcPts val="0"/>
              </a:spcBef>
              <a:buFont typeface="Arial" panose="020B0604020202020204" pitchFamily="34" charset="0"/>
              <a:buNone/>
              <a:defRPr sz="1800" b="0">
                <a:solidFill>
                  <a:schemeClr val="bg2"/>
                </a:solidFill>
              </a:defRPr>
            </a:lvl5pPr>
            <a:lvl6pPr marL="0" indent="0" algn="l">
              <a:lnSpc>
                <a:spcPct val="100000"/>
              </a:lnSpc>
              <a:spcBef>
                <a:spcPts val="0"/>
              </a:spcBef>
              <a:buFont typeface="Arial" panose="020B0604020202020204" pitchFamily="34" charset="0"/>
              <a:buNone/>
              <a:defRPr sz="1800" b="0">
                <a:solidFill>
                  <a:schemeClr val="bg2"/>
                </a:solidFill>
              </a:defRPr>
            </a:lvl6pPr>
            <a:lvl7pPr marL="0" indent="0" algn="l">
              <a:lnSpc>
                <a:spcPct val="100000"/>
              </a:lnSpc>
              <a:spcBef>
                <a:spcPts val="0"/>
              </a:spcBef>
              <a:buFont typeface="Arial" panose="020B0604020202020204" pitchFamily="34" charset="0"/>
              <a:buNone/>
              <a:defRPr sz="1800" b="0">
                <a:solidFill>
                  <a:schemeClr val="bg2"/>
                </a:solidFill>
              </a:defRPr>
            </a:lvl7pPr>
            <a:lvl8pPr marL="0" indent="0" algn="l">
              <a:lnSpc>
                <a:spcPct val="100000"/>
              </a:lnSpc>
              <a:spcBef>
                <a:spcPts val="0"/>
              </a:spcBef>
              <a:buFont typeface="Arial" panose="020B0604020202020204" pitchFamily="34" charset="0"/>
              <a:buNone/>
              <a:defRPr sz="1800" b="0">
                <a:solidFill>
                  <a:schemeClr val="bg2"/>
                </a:solidFill>
              </a:defRPr>
            </a:lvl8pPr>
            <a:lvl9pPr marL="0" indent="0" algn="l">
              <a:lnSpc>
                <a:spcPct val="100000"/>
              </a:lnSpc>
              <a:spcBef>
                <a:spcPts val="0"/>
              </a:spcBef>
              <a:buFont typeface="Arial" panose="020B0604020202020204" pitchFamily="34" charset="0"/>
              <a:buNone/>
              <a:defRPr sz="1800" b="0">
                <a:solidFill>
                  <a:schemeClr val="bg2"/>
                </a:solidFill>
              </a:defRPr>
            </a:lvl9pPr>
          </a:lstStyle>
          <a:p>
            <a:pPr lvl="0"/>
            <a:r>
              <a:rPr lang="en-US" dirty="0"/>
              <a:t>Subtitle or short description of the presentation</a:t>
            </a:r>
          </a:p>
          <a:p>
            <a:pPr lvl="0"/>
            <a:r>
              <a:rPr lang="en-US" dirty="0"/>
              <a:t>Name: of the speaker</a:t>
            </a:r>
          </a:p>
        </p:txBody>
      </p:sp>
      <p:grpSp>
        <p:nvGrpSpPr>
          <p:cNvPr id="2" name="Gruppieren 1">
            <a:extLst>
              <a:ext uri="{FF2B5EF4-FFF2-40B4-BE49-F238E27FC236}">
                <a16:creationId xmlns:a16="http://schemas.microsoft.com/office/drawing/2014/main" id="{08ED576E-A035-EC43-AB96-E951C149AB11}"/>
              </a:ext>
            </a:extLst>
          </p:cNvPr>
          <p:cNvGrpSpPr/>
          <p:nvPr userDrawn="1"/>
        </p:nvGrpSpPr>
        <p:grpSpPr>
          <a:xfrm>
            <a:off x="-468000" y="-468000"/>
            <a:ext cx="13140000" cy="7776000"/>
            <a:chOff x="-468000" y="-468000"/>
            <a:chExt cx="13140000" cy="7776000"/>
          </a:xfrm>
        </p:grpSpPr>
        <p:cxnSp>
          <p:nvCxnSpPr>
            <p:cNvPr id="6" name="Linie">
              <a:extLst>
                <a:ext uri="{FF2B5EF4-FFF2-40B4-BE49-F238E27FC236}">
                  <a16:creationId xmlns:a16="http://schemas.microsoft.com/office/drawing/2014/main" id="{D570C8CB-F89B-230A-AFB1-B0DACE17AC5D}"/>
                </a:ext>
              </a:extLst>
            </p:cNvPr>
            <p:cNvCxnSpPr/>
            <p:nvPr userDrawn="1"/>
          </p:nvCxnSpPr>
          <p:spPr>
            <a:xfrm>
              <a:off x="12312000" y="5742000"/>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 name="Linie">
              <a:extLst>
                <a:ext uri="{FF2B5EF4-FFF2-40B4-BE49-F238E27FC236}">
                  <a16:creationId xmlns:a16="http://schemas.microsoft.com/office/drawing/2014/main" id="{C935E6B5-CC75-0754-1628-2B3374AB3065}"/>
                </a:ext>
              </a:extLst>
            </p:cNvPr>
            <p:cNvCxnSpPr/>
            <p:nvPr userDrawn="1"/>
          </p:nvCxnSpPr>
          <p:spPr>
            <a:xfrm>
              <a:off x="11844000" y="-46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8" name="Linie">
              <a:extLst>
                <a:ext uri="{FF2B5EF4-FFF2-40B4-BE49-F238E27FC236}">
                  <a16:creationId xmlns:a16="http://schemas.microsoft.com/office/drawing/2014/main" id="{541B388C-0A60-DEF1-3FF8-120CD6EE4CA7}"/>
                </a:ext>
              </a:extLst>
            </p:cNvPr>
            <p:cNvCxnSpPr/>
            <p:nvPr userDrawn="1"/>
          </p:nvCxnSpPr>
          <p:spPr>
            <a:xfrm>
              <a:off x="360000" y="-46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 name="Linie">
              <a:extLst>
                <a:ext uri="{FF2B5EF4-FFF2-40B4-BE49-F238E27FC236}">
                  <a16:creationId xmlns:a16="http://schemas.microsoft.com/office/drawing/2014/main" id="{84D91832-3BBF-A95B-2514-81DD292A6C74}"/>
                </a:ext>
              </a:extLst>
            </p:cNvPr>
            <p:cNvCxnSpPr/>
            <p:nvPr userDrawn="1"/>
          </p:nvCxnSpPr>
          <p:spPr>
            <a:xfrm>
              <a:off x="11844000" y="694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0" name="Linie">
              <a:extLst>
                <a:ext uri="{FF2B5EF4-FFF2-40B4-BE49-F238E27FC236}">
                  <a16:creationId xmlns:a16="http://schemas.microsoft.com/office/drawing/2014/main" id="{3BDFB873-3196-0679-E5E5-1014F6AD39FF}"/>
                </a:ext>
              </a:extLst>
            </p:cNvPr>
            <p:cNvCxnSpPr/>
            <p:nvPr userDrawn="1"/>
          </p:nvCxnSpPr>
          <p:spPr>
            <a:xfrm>
              <a:off x="360000" y="694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 name="Linie">
              <a:extLst>
                <a:ext uri="{FF2B5EF4-FFF2-40B4-BE49-F238E27FC236}">
                  <a16:creationId xmlns:a16="http://schemas.microsoft.com/office/drawing/2014/main" id="{8D292526-988C-3B02-EB64-915CF6509D2B}"/>
                </a:ext>
              </a:extLst>
            </p:cNvPr>
            <p:cNvCxnSpPr/>
            <p:nvPr userDrawn="1"/>
          </p:nvCxnSpPr>
          <p:spPr>
            <a:xfrm>
              <a:off x="-468000" y="5742000"/>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 name="Linie">
              <a:extLst>
                <a:ext uri="{FF2B5EF4-FFF2-40B4-BE49-F238E27FC236}">
                  <a16:creationId xmlns:a16="http://schemas.microsoft.com/office/drawing/2014/main" id="{85E17717-849A-BC6A-6E15-F3D7D95F50F4}"/>
                </a:ext>
              </a:extLst>
            </p:cNvPr>
            <p:cNvCxnSpPr/>
            <p:nvPr userDrawn="1"/>
          </p:nvCxnSpPr>
          <p:spPr>
            <a:xfrm>
              <a:off x="-468000" y="1346554"/>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25" name="Hilfslinien">
            <a:extLst>
              <a:ext uri="{FF2B5EF4-FFF2-40B4-BE49-F238E27FC236}">
                <a16:creationId xmlns:a16="http://schemas.microsoft.com/office/drawing/2014/main" id="{4DA3AFFA-39C4-409A-A67D-EF92EA1F4ACE}"/>
              </a:ext>
            </a:extLst>
          </p:cNvPr>
          <p:cNvSpPr txBox="1"/>
          <p:nvPr userDrawn="1"/>
        </p:nvSpPr>
        <p:spPr>
          <a:xfrm rot="10800000" flipH="1" flipV="1">
            <a:off x="126387" y="-476666"/>
            <a:ext cx="114840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lumMod val="60000"/>
                    <a:lumOff val="40000"/>
                  </a:schemeClr>
                </a:solidFill>
                <a:effectLst/>
                <a:uLnTx/>
                <a:uFillTx/>
                <a:latin typeface="+mn-lt"/>
                <a:ea typeface="+mn-ea"/>
                <a:cs typeface="+mn-cs"/>
              </a:rPr>
              <a:t>Show gridlines via menu: </a:t>
            </a:r>
            <a:r>
              <a:rPr kumimoji="0" lang="en-US" sz="1100" b="1" i="0" u="none" strike="noStrike" kern="1200" cap="none" spc="0" normalizeH="0" baseline="0" noProof="0" dirty="0">
                <a:ln>
                  <a:noFill/>
                </a:ln>
                <a:solidFill>
                  <a:schemeClr val="tx1">
                    <a:lumMod val="60000"/>
                    <a:lumOff val="40000"/>
                  </a:schemeClr>
                </a:solidFill>
                <a:effectLst/>
                <a:uLnTx/>
                <a:uFillTx/>
                <a:latin typeface="+mn-lt"/>
                <a:ea typeface="+mn-ea"/>
                <a:cs typeface="+mn-cs"/>
              </a:rPr>
              <a:t>View &gt; Show &gt; tick gridlines</a:t>
            </a:r>
            <a:endParaRPr kumimoji="0" lang="de-DE" sz="1100" b="1"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p:txBody>
      </p:sp>
      <p:sp>
        <p:nvSpPr>
          <p:cNvPr id="26" name="Hilfslinien">
            <a:extLst>
              <a:ext uri="{FF2B5EF4-FFF2-40B4-BE49-F238E27FC236}">
                <a16:creationId xmlns:a16="http://schemas.microsoft.com/office/drawing/2014/main" id="{851E3C00-F389-4AA1-A0B3-5A4692412A86}"/>
              </a:ext>
            </a:extLst>
          </p:cNvPr>
          <p:cNvSpPr txBox="1"/>
          <p:nvPr userDrawn="1"/>
        </p:nvSpPr>
        <p:spPr>
          <a:xfrm rot="10800000" flipH="1" flipV="1">
            <a:off x="358469" y="6931403"/>
            <a:ext cx="114840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endParaRPr kumimoji="0" lang="de-DE" sz="1100" b="0"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a:p>
            <a:pPr marL="0" marR="0" lvl="0" indent="0" algn="ctr" defTabSz="137785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lumMod val="60000"/>
                    <a:lumOff val="40000"/>
                  </a:schemeClr>
                </a:solidFill>
                <a:effectLst/>
                <a:uLnTx/>
                <a:uFillTx/>
                <a:latin typeface="+mn-lt"/>
                <a:ea typeface="+mn-ea"/>
                <a:cs typeface="+mn-cs"/>
              </a:rPr>
              <a:t>Lines and areas can be changed in line with the Corporate Design rules (see Corporate Design manual)</a:t>
            </a:r>
            <a:endParaRPr kumimoji="0" lang="de-DE" sz="1100" b="1"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p:txBody>
      </p:sp>
      <p:pic>
        <p:nvPicPr>
          <p:cNvPr id="5" name="Grafik 4">
            <a:extLst>
              <a:ext uri="{FF2B5EF4-FFF2-40B4-BE49-F238E27FC236}">
                <a16:creationId xmlns:a16="http://schemas.microsoft.com/office/drawing/2014/main" id="{70B7D97C-9CAC-FEA2-4B9C-14BC54E7B253}"/>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41312" y="276642"/>
            <a:ext cx="2909931" cy="813335"/>
          </a:xfrm>
          <a:prstGeom prst="rect">
            <a:avLst/>
          </a:prstGeom>
        </p:spPr>
      </p:pic>
      <p:pic>
        <p:nvPicPr>
          <p:cNvPr id="21" name="Grafik 20">
            <a:extLst>
              <a:ext uri="{FF2B5EF4-FFF2-40B4-BE49-F238E27FC236}">
                <a16:creationId xmlns:a16="http://schemas.microsoft.com/office/drawing/2014/main" id="{9B72657A-67B7-4CC4-AE84-0EB7001652B6}"/>
              </a:ext>
            </a:extLst>
          </p:cNvPr>
          <p:cNvPicPr>
            <a:picLocks noChangeAspect="1"/>
          </p:cNvPicPr>
          <p:nvPr userDrawn="1"/>
        </p:nvPicPr>
        <p:blipFill>
          <a:blip r:embed="rId4"/>
          <a:stretch>
            <a:fillRect/>
          </a:stretch>
        </p:blipFill>
        <p:spPr>
          <a:xfrm>
            <a:off x="371272" y="6349245"/>
            <a:ext cx="1439991" cy="190412"/>
          </a:xfrm>
          <a:prstGeom prst="rect">
            <a:avLst/>
          </a:prstGeom>
        </p:spPr>
      </p:pic>
      <p:sp>
        <p:nvSpPr>
          <p:cNvPr id="23" name="Textfeld 22">
            <a:extLst>
              <a:ext uri="{FF2B5EF4-FFF2-40B4-BE49-F238E27FC236}">
                <a16:creationId xmlns:a16="http://schemas.microsoft.com/office/drawing/2014/main" id="{F322FAB6-9267-4AD0-9635-AC8B65E12845}"/>
              </a:ext>
            </a:extLst>
          </p:cNvPr>
          <p:cNvSpPr txBox="1"/>
          <p:nvPr userDrawn="1"/>
        </p:nvSpPr>
        <p:spPr>
          <a:xfrm>
            <a:off x="11948610" y="2803757"/>
            <a:ext cx="276999" cy="1136863"/>
          </a:xfrm>
          <a:prstGeom prst="rect">
            <a:avLst/>
          </a:prstGeom>
          <a:noFill/>
        </p:spPr>
        <p:txBody>
          <a:bodyPr vert="vert270" wrap="square" rtlCol="0" anchor="ctr">
            <a:spAutoFit/>
          </a:bodyPr>
          <a:lstStyle/>
          <a:p>
            <a:r>
              <a:rPr lang="de-DE" sz="600" dirty="0">
                <a:solidFill>
                  <a:schemeClr val="bg1">
                    <a:lumMod val="25000"/>
                  </a:schemeClr>
                </a:solidFill>
              </a:rPr>
              <a:t>© Uni Münster – Nike Gais</a:t>
            </a:r>
          </a:p>
        </p:txBody>
      </p:sp>
    </p:spTree>
    <p:extLst>
      <p:ext uri="{BB962C8B-B14F-4D97-AF65-F5344CB8AC3E}">
        <p14:creationId xmlns:p14="http://schemas.microsoft.com/office/powerpoint/2010/main" val="657338578"/>
      </p:ext>
    </p:extLst>
  </p:cSld>
  <p:clrMapOvr>
    <a:masterClrMapping/>
  </p:clrMapOvr>
  <p:extLst>
    <p:ext uri="{DCECCB84-F9BA-43D5-87BE-67443E8EF086}">
      <p15:sldGuideLst xmlns:p15="http://schemas.microsoft.com/office/powerpoint/2012/main">
        <p15:guide id="1" orient="horz" pos="1298">
          <p15:clr>
            <a:srgbClr val="FBAE40"/>
          </p15:clr>
        </p15:guide>
        <p15:guide id="2" orient="horz" pos="2092">
          <p15:clr>
            <a:srgbClr val="FBAE40"/>
          </p15:clr>
        </p15:guide>
        <p15:guide id="5" pos="203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Design F.1 // Forschung 1 // Titel">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1715575E-929A-058E-56FD-AA4BB32689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5584" t="14262" b="6169"/>
          <a:stretch/>
        </p:blipFill>
        <p:spPr>
          <a:xfrm>
            <a:off x="-14640" y="3088"/>
            <a:ext cx="12219340" cy="6862741"/>
          </a:xfrm>
          <a:prstGeom prst="rect">
            <a:avLst/>
          </a:prstGeom>
        </p:spPr>
      </p:pic>
      <p:sp>
        <p:nvSpPr>
          <p:cNvPr id="48" name="Titel 1"/>
          <p:cNvSpPr>
            <a:spLocks noGrp="1"/>
          </p:cNvSpPr>
          <p:nvPr>
            <p:ph type="ctrTitle" hasCustomPrompt="1"/>
          </p:nvPr>
        </p:nvSpPr>
        <p:spPr>
          <a:xfrm>
            <a:off x="360000" y="2609492"/>
            <a:ext cx="6408000" cy="1276350"/>
          </a:xfrm>
        </p:spPr>
        <p:txBody>
          <a:bodyPr anchor="t" anchorCtr="0"/>
          <a:lstStyle>
            <a:lvl1pPr marL="0" indent="0" algn="l">
              <a:lnSpc>
                <a:spcPct val="90000"/>
              </a:lnSpc>
              <a:buFont typeface="Arial" panose="020B0604020202020204" pitchFamily="34" charset="0"/>
              <a:buNone/>
              <a:defRPr sz="3600" b="1">
                <a:solidFill>
                  <a:schemeClr val="accent2"/>
                </a:solidFill>
              </a:defRPr>
            </a:lvl1pPr>
          </a:lstStyle>
          <a:p>
            <a:r>
              <a:rPr lang="en-US" dirty="0"/>
              <a:t>Add title of the presentation</a:t>
            </a:r>
            <a:br>
              <a:rPr lang="en-US" dirty="0"/>
            </a:br>
            <a:r>
              <a:rPr lang="en-US" dirty="0"/>
              <a:t>on two lines</a:t>
            </a:r>
            <a:endParaRPr lang="de-DE" dirty="0"/>
          </a:p>
        </p:txBody>
      </p:sp>
      <p:sp>
        <p:nvSpPr>
          <p:cNvPr id="49" name="Untertitel 2"/>
          <p:cNvSpPr>
            <a:spLocks noGrp="1"/>
          </p:cNvSpPr>
          <p:nvPr>
            <p:ph type="subTitle" idx="1" hasCustomPrompt="1"/>
          </p:nvPr>
        </p:nvSpPr>
        <p:spPr>
          <a:xfrm>
            <a:off x="360000" y="3885842"/>
            <a:ext cx="6408000" cy="900000"/>
          </a:xfrm>
        </p:spPr>
        <p:txBody>
          <a:bodyPr/>
          <a:lstStyle>
            <a:lvl1pPr marL="0" indent="0" algn="l">
              <a:lnSpc>
                <a:spcPct val="100000"/>
              </a:lnSpc>
              <a:spcBef>
                <a:spcPts val="0"/>
              </a:spcBef>
              <a:buFont typeface="Arial" panose="020B0604020202020204" pitchFamily="34" charset="0"/>
              <a:buNone/>
              <a:defRPr sz="1800" b="0">
                <a:solidFill>
                  <a:schemeClr val="tx1"/>
                </a:solidFill>
              </a:defRPr>
            </a:lvl1pPr>
            <a:lvl2pPr marL="0" indent="0" algn="l">
              <a:lnSpc>
                <a:spcPct val="100000"/>
              </a:lnSpc>
              <a:spcBef>
                <a:spcPts val="0"/>
              </a:spcBef>
              <a:buFont typeface="Arial" panose="020B0604020202020204" pitchFamily="34" charset="0"/>
              <a:buNone/>
              <a:defRPr sz="1800" b="0">
                <a:solidFill>
                  <a:schemeClr val="bg2"/>
                </a:solidFill>
              </a:defRPr>
            </a:lvl2pPr>
            <a:lvl3pPr marL="0" indent="0" algn="l">
              <a:lnSpc>
                <a:spcPct val="100000"/>
              </a:lnSpc>
              <a:spcBef>
                <a:spcPts val="0"/>
              </a:spcBef>
              <a:buFont typeface="Arial" panose="020B0604020202020204" pitchFamily="34" charset="0"/>
              <a:buNone/>
              <a:defRPr sz="1800" b="0">
                <a:solidFill>
                  <a:schemeClr val="bg2"/>
                </a:solidFill>
              </a:defRPr>
            </a:lvl3pPr>
            <a:lvl4pPr marL="0" indent="0" algn="l">
              <a:lnSpc>
                <a:spcPct val="100000"/>
              </a:lnSpc>
              <a:spcBef>
                <a:spcPts val="0"/>
              </a:spcBef>
              <a:buFont typeface="Arial" panose="020B0604020202020204" pitchFamily="34" charset="0"/>
              <a:buNone/>
              <a:defRPr sz="1800" b="0">
                <a:solidFill>
                  <a:schemeClr val="bg2"/>
                </a:solidFill>
              </a:defRPr>
            </a:lvl4pPr>
            <a:lvl5pPr marL="0" indent="0" algn="l">
              <a:lnSpc>
                <a:spcPct val="100000"/>
              </a:lnSpc>
              <a:spcBef>
                <a:spcPts val="0"/>
              </a:spcBef>
              <a:buFont typeface="Arial" panose="020B0604020202020204" pitchFamily="34" charset="0"/>
              <a:buNone/>
              <a:defRPr sz="1800" b="0">
                <a:solidFill>
                  <a:schemeClr val="bg2"/>
                </a:solidFill>
              </a:defRPr>
            </a:lvl5pPr>
            <a:lvl6pPr marL="0" indent="0" algn="l">
              <a:lnSpc>
                <a:spcPct val="100000"/>
              </a:lnSpc>
              <a:spcBef>
                <a:spcPts val="0"/>
              </a:spcBef>
              <a:buFont typeface="Arial" panose="020B0604020202020204" pitchFamily="34" charset="0"/>
              <a:buNone/>
              <a:defRPr sz="1800" b="0">
                <a:solidFill>
                  <a:schemeClr val="bg2"/>
                </a:solidFill>
              </a:defRPr>
            </a:lvl6pPr>
            <a:lvl7pPr marL="0" indent="0" algn="l">
              <a:lnSpc>
                <a:spcPct val="100000"/>
              </a:lnSpc>
              <a:spcBef>
                <a:spcPts val="0"/>
              </a:spcBef>
              <a:buFont typeface="Arial" panose="020B0604020202020204" pitchFamily="34" charset="0"/>
              <a:buNone/>
              <a:defRPr sz="1800" b="0">
                <a:solidFill>
                  <a:schemeClr val="bg2"/>
                </a:solidFill>
              </a:defRPr>
            </a:lvl7pPr>
            <a:lvl8pPr marL="0" indent="0" algn="l">
              <a:lnSpc>
                <a:spcPct val="100000"/>
              </a:lnSpc>
              <a:spcBef>
                <a:spcPts val="0"/>
              </a:spcBef>
              <a:buFont typeface="Arial" panose="020B0604020202020204" pitchFamily="34" charset="0"/>
              <a:buNone/>
              <a:defRPr sz="1800" b="0">
                <a:solidFill>
                  <a:schemeClr val="bg2"/>
                </a:solidFill>
              </a:defRPr>
            </a:lvl8pPr>
            <a:lvl9pPr marL="0" indent="0" algn="l">
              <a:lnSpc>
                <a:spcPct val="100000"/>
              </a:lnSpc>
              <a:spcBef>
                <a:spcPts val="0"/>
              </a:spcBef>
              <a:buFont typeface="Arial" panose="020B0604020202020204" pitchFamily="34" charset="0"/>
              <a:buNone/>
              <a:defRPr sz="1800" b="0">
                <a:solidFill>
                  <a:schemeClr val="bg2"/>
                </a:solidFill>
              </a:defRPr>
            </a:lvl9pPr>
          </a:lstStyle>
          <a:p>
            <a:pPr lvl="0"/>
            <a:r>
              <a:rPr lang="en-US" dirty="0"/>
              <a:t>Subtitle or short description of the presentation</a:t>
            </a:r>
          </a:p>
          <a:p>
            <a:pPr lvl="0"/>
            <a:r>
              <a:rPr lang="en-US" dirty="0"/>
              <a:t>Name: of the speaker</a:t>
            </a:r>
          </a:p>
        </p:txBody>
      </p:sp>
      <p:sp>
        <p:nvSpPr>
          <p:cNvPr id="2" name="Rechteck 2">
            <a:extLst>
              <a:ext uri="{FF2B5EF4-FFF2-40B4-BE49-F238E27FC236}">
                <a16:creationId xmlns:a16="http://schemas.microsoft.com/office/drawing/2014/main" id="{C5FCF425-F40A-D955-4162-CDB8AA61A791}"/>
              </a:ext>
            </a:extLst>
          </p:cNvPr>
          <p:cNvSpPr/>
          <p:nvPr userDrawn="1"/>
        </p:nvSpPr>
        <p:spPr>
          <a:xfrm>
            <a:off x="0" y="0"/>
            <a:ext cx="9503923" cy="2023353"/>
          </a:xfrm>
          <a:custGeom>
            <a:avLst/>
            <a:gdLst>
              <a:gd name="connsiteX0" fmla="*/ 0 w 9503923"/>
              <a:gd name="connsiteY0" fmla="*/ 0 h 2023353"/>
              <a:gd name="connsiteX1" fmla="*/ 9503923 w 9503923"/>
              <a:gd name="connsiteY1" fmla="*/ 0 h 2023353"/>
              <a:gd name="connsiteX2" fmla="*/ 9503923 w 9503923"/>
              <a:gd name="connsiteY2" fmla="*/ 2023353 h 2023353"/>
              <a:gd name="connsiteX3" fmla="*/ 0 w 9503923"/>
              <a:gd name="connsiteY3" fmla="*/ 2023353 h 2023353"/>
              <a:gd name="connsiteX4" fmla="*/ 0 w 9503923"/>
              <a:gd name="connsiteY4" fmla="*/ 0 h 2023353"/>
              <a:gd name="connsiteX0" fmla="*/ 0 w 9503923"/>
              <a:gd name="connsiteY0" fmla="*/ 0 h 2023353"/>
              <a:gd name="connsiteX1" fmla="*/ 9503923 w 9503923"/>
              <a:gd name="connsiteY1" fmla="*/ 0 h 2023353"/>
              <a:gd name="connsiteX2" fmla="*/ 0 w 9503923"/>
              <a:gd name="connsiteY2" fmla="*/ 2023353 h 2023353"/>
              <a:gd name="connsiteX3" fmla="*/ 0 w 9503923"/>
              <a:gd name="connsiteY3" fmla="*/ 0 h 2023353"/>
            </a:gdLst>
            <a:ahLst/>
            <a:cxnLst>
              <a:cxn ang="0">
                <a:pos x="connsiteX0" y="connsiteY0"/>
              </a:cxn>
              <a:cxn ang="0">
                <a:pos x="connsiteX1" y="connsiteY1"/>
              </a:cxn>
              <a:cxn ang="0">
                <a:pos x="connsiteX2" y="connsiteY2"/>
              </a:cxn>
              <a:cxn ang="0">
                <a:pos x="connsiteX3" y="connsiteY3"/>
              </a:cxn>
            </a:cxnLst>
            <a:rect l="l" t="t" r="r" b="b"/>
            <a:pathLst>
              <a:path w="9503923" h="2023353">
                <a:moveTo>
                  <a:pt x="0" y="0"/>
                </a:moveTo>
                <a:lnTo>
                  <a:pt x="9503923" y="0"/>
                </a:lnTo>
                <a:lnTo>
                  <a:pt x="0" y="2023353"/>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3" name="Gruppieren 2">
            <a:extLst>
              <a:ext uri="{FF2B5EF4-FFF2-40B4-BE49-F238E27FC236}">
                <a16:creationId xmlns:a16="http://schemas.microsoft.com/office/drawing/2014/main" id="{66234BC3-0B58-A40E-D8EC-F8213D251D77}"/>
              </a:ext>
            </a:extLst>
          </p:cNvPr>
          <p:cNvGrpSpPr/>
          <p:nvPr userDrawn="1"/>
        </p:nvGrpSpPr>
        <p:grpSpPr>
          <a:xfrm>
            <a:off x="-468000" y="-468000"/>
            <a:ext cx="13140000" cy="7776000"/>
            <a:chOff x="-468000" y="-468000"/>
            <a:chExt cx="13140000" cy="7776000"/>
          </a:xfrm>
        </p:grpSpPr>
        <p:cxnSp>
          <p:nvCxnSpPr>
            <p:cNvPr id="8" name="Linie">
              <a:extLst>
                <a:ext uri="{FF2B5EF4-FFF2-40B4-BE49-F238E27FC236}">
                  <a16:creationId xmlns:a16="http://schemas.microsoft.com/office/drawing/2014/main" id="{7FBC7988-B0EC-1014-158E-279877C9B451}"/>
                </a:ext>
              </a:extLst>
            </p:cNvPr>
            <p:cNvCxnSpPr/>
            <p:nvPr userDrawn="1"/>
          </p:nvCxnSpPr>
          <p:spPr>
            <a:xfrm>
              <a:off x="12312000" y="5742000"/>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 name="Linie">
              <a:extLst>
                <a:ext uri="{FF2B5EF4-FFF2-40B4-BE49-F238E27FC236}">
                  <a16:creationId xmlns:a16="http://schemas.microsoft.com/office/drawing/2014/main" id="{3C35C003-A0D8-FDE1-8C48-6FA37F709C4E}"/>
                </a:ext>
              </a:extLst>
            </p:cNvPr>
            <p:cNvCxnSpPr/>
            <p:nvPr userDrawn="1"/>
          </p:nvCxnSpPr>
          <p:spPr>
            <a:xfrm>
              <a:off x="11844000" y="-46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 name="Linie">
              <a:extLst>
                <a:ext uri="{FF2B5EF4-FFF2-40B4-BE49-F238E27FC236}">
                  <a16:creationId xmlns:a16="http://schemas.microsoft.com/office/drawing/2014/main" id="{601D163C-9CF0-1386-42BE-07482BD5CF05}"/>
                </a:ext>
              </a:extLst>
            </p:cNvPr>
            <p:cNvCxnSpPr/>
            <p:nvPr userDrawn="1"/>
          </p:nvCxnSpPr>
          <p:spPr>
            <a:xfrm>
              <a:off x="360000" y="-46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 name="Linie">
              <a:extLst>
                <a:ext uri="{FF2B5EF4-FFF2-40B4-BE49-F238E27FC236}">
                  <a16:creationId xmlns:a16="http://schemas.microsoft.com/office/drawing/2014/main" id="{E2343A27-15A5-B967-D2F1-E97DEE3C2370}"/>
                </a:ext>
              </a:extLst>
            </p:cNvPr>
            <p:cNvCxnSpPr/>
            <p:nvPr userDrawn="1"/>
          </p:nvCxnSpPr>
          <p:spPr>
            <a:xfrm>
              <a:off x="11844000" y="694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4" name="Linie">
              <a:extLst>
                <a:ext uri="{FF2B5EF4-FFF2-40B4-BE49-F238E27FC236}">
                  <a16:creationId xmlns:a16="http://schemas.microsoft.com/office/drawing/2014/main" id="{127838DB-3D27-D9D5-573D-2093DEA3F412}"/>
                </a:ext>
              </a:extLst>
            </p:cNvPr>
            <p:cNvCxnSpPr/>
            <p:nvPr userDrawn="1"/>
          </p:nvCxnSpPr>
          <p:spPr>
            <a:xfrm>
              <a:off x="360000" y="694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5" name="Linie">
              <a:extLst>
                <a:ext uri="{FF2B5EF4-FFF2-40B4-BE49-F238E27FC236}">
                  <a16:creationId xmlns:a16="http://schemas.microsoft.com/office/drawing/2014/main" id="{D335F13D-E418-67A6-031E-51CEBC1C9201}"/>
                </a:ext>
              </a:extLst>
            </p:cNvPr>
            <p:cNvCxnSpPr/>
            <p:nvPr userDrawn="1"/>
          </p:nvCxnSpPr>
          <p:spPr>
            <a:xfrm>
              <a:off x="-468000" y="5742000"/>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7" name="Linie">
              <a:extLst>
                <a:ext uri="{FF2B5EF4-FFF2-40B4-BE49-F238E27FC236}">
                  <a16:creationId xmlns:a16="http://schemas.microsoft.com/office/drawing/2014/main" id="{D3F14C6D-5D88-FD47-F5D3-2A4370434F4B}"/>
                </a:ext>
              </a:extLst>
            </p:cNvPr>
            <p:cNvCxnSpPr/>
            <p:nvPr userDrawn="1"/>
          </p:nvCxnSpPr>
          <p:spPr>
            <a:xfrm>
              <a:off x="-468000" y="1346554"/>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grpSp>
      <p:cxnSp>
        <p:nvCxnSpPr>
          <p:cNvPr id="6" name="Gerade Verbindung 5">
            <a:extLst>
              <a:ext uri="{FF2B5EF4-FFF2-40B4-BE49-F238E27FC236}">
                <a16:creationId xmlns:a16="http://schemas.microsoft.com/office/drawing/2014/main" id="{0C6D6F75-1082-9AE5-CB00-421663BF3F1A}"/>
              </a:ext>
            </a:extLst>
          </p:cNvPr>
          <p:cNvCxnSpPr>
            <a:cxnSpLocks/>
          </p:cNvCxnSpPr>
          <p:nvPr userDrawn="1"/>
        </p:nvCxnSpPr>
        <p:spPr>
          <a:xfrm rot="720000">
            <a:off x="-238223" y="6236942"/>
            <a:ext cx="6840000" cy="0"/>
          </a:xfrm>
          <a:prstGeom prst="line">
            <a:avLst/>
          </a:prstGeom>
          <a:ln w="571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5" name="Grafik 24">
            <a:extLst>
              <a:ext uri="{FF2B5EF4-FFF2-40B4-BE49-F238E27FC236}">
                <a16:creationId xmlns:a16="http://schemas.microsoft.com/office/drawing/2014/main" id="{9D175489-3B32-EF94-34E3-18404B08547C}"/>
              </a:ext>
            </a:extLst>
          </p:cNvPr>
          <p:cNvPicPr>
            <a:picLocks noChangeAspect="1"/>
          </p:cNvPicPr>
          <p:nvPr userDrawn="1"/>
        </p:nvPicPr>
        <p:blipFill>
          <a:blip r:embed="rId3"/>
          <a:srcRect/>
          <a:stretch/>
        </p:blipFill>
        <p:spPr>
          <a:xfrm>
            <a:off x="358775" y="293869"/>
            <a:ext cx="2880000" cy="780560"/>
          </a:xfrm>
          <a:prstGeom prst="rect">
            <a:avLst/>
          </a:prstGeom>
          <a:noFill/>
        </p:spPr>
      </p:pic>
      <p:sp>
        <p:nvSpPr>
          <p:cNvPr id="27" name="Vertikaler Textplatzhalter 2">
            <a:extLst>
              <a:ext uri="{FF2B5EF4-FFF2-40B4-BE49-F238E27FC236}">
                <a16:creationId xmlns:a16="http://schemas.microsoft.com/office/drawing/2014/main" id="{86F0FAEE-0395-37A3-D420-3A17210C49F4}"/>
              </a:ext>
            </a:extLst>
          </p:cNvPr>
          <p:cNvSpPr>
            <a:spLocks noGrp="1"/>
          </p:cNvSpPr>
          <p:nvPr>
            <p:ph type="body" orient="vert" idx="13" hasCustomPrompt="1"/>
          </p:nvPr>
        </p:nvSpPr>
        <p:spPr>
          <a:xfrm>
            <a:off x="6658776" y="6069200"/>
            <a:ext cx="5185224" cy="468000"/>
          </a:xfrm>
        </p:spPr>
        <p:txBody>
          <a:bodyPr vert="horz" anchor="b" anchorCtr="0"/>
          <a:lstStyle>
            <a:lvl1pPr marL="0" indent="0" algn="r">
              <a:lnSpc>
                <a:spcPct val="100000"/>
              </a:lnSpc>
              <a:spcBef>
                <a:spcPts val="0"/>
              </a:spcBef>
              <a:buFont typeface="Arial" panose="020B0604020202020204" pitchFamily="34" charset="0"/>
              <a:buNone/>
              <a:defRPr sz="1400" b="0"/>
            </a:lvl1pPr>
            <a:lvl2pPr marL="0" indent="0" algn="r">
              <a:lnSpc>
                <a:spcPct val="100000"/>
              </a:lnSpc>
              <a:spcBef>
                <a:spcPts val="0"/>
              </a:spcBef>
              <a:buNone/>
              <a:defRPr sz="1400" b="0"/>
            </a:lvl2pPr>
            <a:lvl3pPr marL="0" indent="0" algn="r">
              <a:lnSpc>
                <a:spcPct val="100000"/>
              </a:lnSpc>
              <a:spcBef>
                <a:spcPts val="0"/>
              </a:spcBef>
              <a:buNone/>
              <a:defRPr sz="1400" b="0"/>
            </a:lvl3pPr>
            <a:lvl4pPr marL="0" indent="0" algn="r">
              <a:lnSpc>
                <a:spcPct val="100000"/>
              </a:lnSpc>
              <a:spcBef>
                <a:spcPts val="0"/>
              </a:spcBef>
              <a:buNone/>
              <a:defRPr sz="1400" b="0"/>
            </a:lvl4pPr>
            <a:lvl5pPr marL="0" indent="0" algn="r">
              <a:lnSpc>
                <a:spcPct val="100000"/>
              </a:lnSpc>
              <a:spcBef>
                <a:spcPts val="0"/>
              </a:spcBef>
              <a:buNone/>
              <a:defRPr sz="1400" b="0"/>
            </a:lvl5pPr>
            <a:lvl6pPr marL="0" indent="0" algn="r">
              <a:lnSpc>
                <a:spcPct val="100000"/>
              </a:lnSpc>
              <a:spcBef>
                <a:spcPts val="0"/>
              </a:spcBef>
              <a:buNone/>
              <a:defRPr sz="1400" b="0"/>
            </a:lvl6pPr>
            <a:lvl7pPr marL="0" indent="0" algn="r">
              <a:lnSpc>
                <a:spcPct val="100000"/>
              </a:lnSpc>
              <a:spcBef>
                <a:spcPts val="0"/>
              </a:spcBef>
              <a:buNone/>
              <a:defRPr sz="1400" b="0"/>
            </a:lvl7pPr>
            <a:lvl8pPr marL="0" indent="0" algn="r">
              <a:lnSpc>
                <a:spcPct val="100000"/>
              </a:lnSpc>
              <a:spcBef>
                <a:spcPts val="0"/>
              </a:spcBef>
              <a:buNone/>
              <a:defRPr sz="1400" b="0"/>
            </a:lvl8pPr>
            <a:lvl9pPr marL="0" indent="0" algn="r">
              <a:lnSpc>
                <a:spcPct val="100000"/>
              </a:lnSpc>
              <a:spcBef>
                <a:spcPts val="0"/>
              </a:spcBef>
              <a:buNone/>
              <a:defRPr sz="1400" b="0"/>
            </a:lvl9pPr>
          </a:lstStyle>
          <a:p>
            <a:pPr lvl="0"/>
            <a:r>
              <a:rPr lang="en-US" dirty="0"/>
              <a:t>Space for secondary logo(s) / Name</a:t>
            </a:r>
          </a:p>
          <a:p>
            <a:pPr lvl="0"/>
            <a:r>
              <a:rPr lang="en-US" dirty="0"/>
              <a:t>of the Department, the Institute or the CRC</a:t>
            </a:r>
          </a:p>
        </p:txBody>
      </p:sp>
      <p:sp>
        <p:nvSpPr>
          <p:cNvPr id="26" name="Hilfslinien">
            <a:extLst>
              <a:ext uri="{FF2B5EF4-FFF2-40B4-BE49-F238E27FC236}">
                <a16:creationId xmlns:a16="http://schemas.microsoft.com/office/drawing/2014/main" id="{727E5BA1-C4B4-4849-8481-D8352918DB86}"/>
              </a:ext>
            </a:extLst>
          </p:cNvPr>
          <p:cNvSpPr txBox="1"/>
          <p:nvPr userDrawn="1"/>
        </p:nvSpPr>
        <p:spPr>
          <a:xfrm rot="10800000" flipH="1" flipV="1">
            <a:off x="215287" y="-446173"/>
            <a:ext cx="114840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lumMod val="60000"/>
                    <a:lumOff val="40000"/>
                  </a:schemeClr>
                </a:solidFill>
                <a:effectLst/>
                <a:uLnTx/>
                <a:uFillTx/>
                <a:latin typeface="+mn-lt"/>
                <a:ea typeface="+mn-ea"/>
                <a:cs typeface="+mn-cs"/>
              </a:rPr>
              <a:t>Show gridlines via menu: </a:t>
            </a:r>
            <a:r>
              <a:rPr kumimoji="0" lang="en-US" sz="1100" b="1" i="0" u="none" strike="noStrike" kern="1200" cap="none" spc="0" normalizeH="0" baseline="0" noProof="0" dirty="0">
                <a:ln>
                  <a:noFill/>
                </a:ln>
                <a:solidFill>
                  <a:schemeClr val="tx1">
                    <a:lumMod val="60000"/>
                    <a:lumOff val="40000"/>
                  </a:schemeClr>
                </a:solidFill>
                <a:effectLst/>
                <a:uLnTx/>
                <a:uFillTx/>
                <a:latin typeface="+mn-lt"/>
                <a:ea typeface="+mn-ea"/>
                <a:cs typeface="+mn-cs"/>
              </a:rPr>
              <a:t>View &gt; Show &gt; tick gridlines</a:t>
            </a:r>
            <a:endParaRPr kumimoji="0" lang="de-DE" sz="1100" b="1"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p:txBody>
      </p:sp>
      <p:sp>
        <p:nvSpPr>
          <p:cNvPr id="30" name="Hilfslinien">
            <a:extLst>
              <a:ext uri="{FF2B5EF4-FFF2-40B4-BE49-F238E27FC236}">
                <a16:creationId xmlns:a16="http://schemas.microsoft.com/office/drawing/2014/main" id="{C40CD674-5963-4EC9-894A-21A67494E3B6}"/>
              </a:ext>
            </a:extLst>
          </p:cNvPr>
          <p:cNvSpPr txBox="1"/>
          <p:nvPr userDrawn="1"/>
        </p:nvSpPr>
        <p:spPr>
          <a:xfrm rot="10800000" flipH="1" flipV="1">
            <a:off x="358469" y="6931403"/>
            <a:ext cx="114840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endParaRPr kumimoji="0" lang="de-DE" sz="1100" b="0"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a:p>
            <a:pPr marL="0" marR="0" lvl="0" indent="0" algn="ctr" defTabSz="137785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lumMod val="60000"/>
                    <a:lumOff val="40000"/>
                  </a:schemeClr>
                </a:solidFill>
                <a:effectLst/>
                <a:uLnTx/>
                <a:uFillTx/>
                <a:latin typeface="+mn-lt"/>
                <a:ea typeface="+mn-ea"/>
                <a:cs typeface="+mn-cs"/>
              </a:rPr>
              <a:t>Lines and areas can be changed in line with the Corporate Design rules (see Corporate Design manual)</a:t>
            </a:r>
            <a:endParaRPr kumimoji="0" lang="de-DE" sz="1100" b="1"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p:txBody>
      </p:sp>
      <p:pic>
        <p:nvPicPr>
          <p:cNvPr id="4" name="Grafik 3">
            <a:extLst>
              <a:ext uri="{FF2B5EF4-FFF2-40B4-BE49-F238E27FC236}">
                <a16:creationId xmlns:a16="http://schemas.microsoft.com/office/drawing/2014/main" id="{FB0A8B45-9DB0-F52A-A8D8-379C2CAE3CDD}"/>
              </a:ext>
            </a:extLst>
          </p:cNvPr>
          <p:cNvPicPr>
            <a:picLocks noChangeAspect="1"/>
          </p:cNvPicPr>
          <p:nvPr userDrawn="1"/>
        </p:nvPicPr>
        <p:blipFill rotWithShape="1">
          <a:blip>
            <a:extLst>
              <a:ext uri="{96DAC541-7B7A-43D3-8B79-37D633B846F1}">
                <asvg:svgBlip xmlns:asvg="http://schemas.microsoft.com/office/drawing/2016/SVG/main" r:embed="rId4"/>
              </a:ext>
            </a:extLst>
          </a:blip>
          <a:srcRect t="-463" b="-463"/>
          <a:stretch/>
        </p:blipFill>
        <p:spPr>
          <a:xfrm>
            <a:off x="331786" y="6338585"/>
            <a:ext cx="1483200" cy="219733"/>
          </a:xfrm>
          <a:prstGeom prst="rect">
            <a:avLst/>
          </a:prstGeom>
        </p:spPr>
      </p:pic>
      <p:sp>
        <p:nvSpPr>
          <p:cNvPr id="22" name="Textfeld 21">
            <a:extLst>
              <a:ext uri="{FF2B5EF4-FFF2-40B4-BE49-F238E27FC236}">
                <a16:creationId xmlns:a16="http://schemas.microsoft.com/office/drawing/2014/main" id="{4C5CF693-6D88-4D67-BEB7-8771B475DF99}"/>
              </a:ext>
            </a:extLst>
          </p:cNvPr>
          <p:cNvSpPr txBox="1"/>
          <p:nvPr userDrawn="1"/>
        </p:nvSpPr>
        <p:spPr>
          <a:xfrm>
            <a:off x="11913776" y="1963927"/>
            <a:ext cx="276999" cy="1136863"/>
          </a:xfrm>
          <a:prstGeom prst="rect">
            <a:avLst/>
          </a:prstGeom>
          <a:noFill/>
        </p:spPr>
        <p:txBody>
          <a:bodyPr vert="vert270" wrap="square" rtlCol="0" anchor="ctr">
            <a:spAutoFit/>
          </a:bodyPr>
          <a:lstStyle/>
          <a:p>
            <a:r>
              <a:rPr lang="de-DE" sz="600" dirty="0">
                <a:solidFill>
                  <a:schemeClr val="bg1">
                    <a:lumMod val="50000"/>
                  </a:schemeClr>
                </a:solidFill>
              </a:rPr>
              <a:t>© Uni Münster – Nike Gais</a:t>
            </a:r>
          </a:p>
        </p:txBody>
      </p:sp>
    </p:spTree>
    <p:extLst>
      <p:ext uri="{BB962C8B-B14F-4D97-AF65-F5344CB8AC3E}">
        <p14:creationId xmlns:p14="http://schemas.microsoft.com/office/powerpoint/2010/main" val="2083638983"/>
      </p:ext>
    </p:extLst>
  </p:cSld>
  <p:clrMapOvr>
    <a:masterClrMapping/>
  </p:clrMapOvr>
  <p:extLst>
    <p:ext uri="{DCECCB84-F9BA-43D5-87BE-67443E8EF086}">
      <p15:sldGuideLst xmlns:p15="http://schemas.microsoft.com/office/powerpoint/2012/main">
        <p15:guide id="1" orient="horz" pos="1638">
          <p15:clr>
            <a:srgbClr val="FBAE40"/>
          </p15:clr>
        </p15:guide>
        <p15:guide id="2" orient="horz" pos="2432">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3_Design F.2 // Forschung 2 // Titel">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1715575E-929A-058E-56FD-AA4BB32689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490" t="21567" r="7108" b="560"/>
          <a:stretch/>
        </p:blipFill>
        <p:spPr>
          <a:xfrm>
            <a:off x="-700" y="3089"/>
            <a:ext cx="12205400" cy="6854912"/>
          </a:xfrm>
          <a:prstGeom prst="rect">
            <a:avLst/>
          </a:prstGeom>
        </p:spPr>
      </p:pic>
      <p:sp>
        <p:nvSpPr>
          <p:cNvPr id="31" name="Rechteck 30">
            <a:extLst>
              <a:ext uri="{FF2B5EF4-FFF2-40B4-BE49-F238E27FC236}">
                <a16:creationId xmlns:a16="http://schemas.microsoft.com/office/drawing/2014/main" id="{DC8E386C-4D74-9DCE-A3AD-98C4DDEFC74B}"/>
              </a:ext>
            </a:extLst>
          </p:cNvPr>
          <p:cNvSpPr/>
          <p:nvPr userDrawn="1"/>
        </p:nvSpPr>
        <p:spPr>
          <a:xfrm>
            <a:off x="16322" y="12999"/>
            <a:ext cx="12204698" cy="6858000"/>
          </a:xfrm>
          <a:prstGeom prst="rect">
            <a:avLst/>
          </a:prstGeom>
          <a:solidFill>
            <a:schemeClr val="accent1">
              <a:alpha val="2473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 name="Freihandform 5">
            <a:extLst>
              <a:ext uri="{FF2B5EF4-FFF2-40B4-BE49-F238E27FC236}">
                <a16:creationId xmlns:a16="http://schemas.microsoft.com/office/drawing/2014/main" id="{3B8786AE-EFD0-2E85-B1F3-8854B929CCD7}"/>
              </a:ext>
            </a:extLst>
          </p:cNvPr>
          <p:cNvSpPr/>
          <p:nvPr userDrawn="1"/>
        </p:nvSpPr>
        <p:spPr>
          <a:xfrm>
            <a:off x="1" y="5114349"/>
            <a:ext cx="12204700" cy="1743449"/>
          </a:xfrm>
          <a:custGeom>
            <a:avLst/>
            <a:gdLst>
              <a:gd name="connsiteX0" fmla="*/ 0 w 12204700"/>
              <a:gd name="connsiteY0" fmla="*/ 0 h 1743449"/>
              <a:gd name="connsiteX1" fmla="*/ 3051 w 12204700"/>
              <a:gd name="connsiteY1" fmla="*/ 0 h 1743449"/>
              <a:gd name="connsiteX2" fmla="*/ 3181 w 12204700"/>
              <a:gd name="connsiteY2" fmla="*/ 17350 h 1743449"/>
              <a:gd name="connsiteX3" fmla="*/ 12204688 w 12204700"/>
              <a:gd name="connsiteY3" fmla="*/ 1336195 h 1743449"/>
              <a:gd name="connsiteX4" fmla="*/ 12204688 w 12204700"/>
              <a:gd name="connsiteY4" fmla="*/ 0 h 1743449"/>
              <a:gd name="connsiteX5" fmla="*/ 12204700 w 12204700"/>
              <a:gd name="connsiteY5" fmla="*/ 0 h 1743449"/>
              <a:gd name="connsiteX6" fmla="*/ 12204700 w 12204700"/>
              <a:gd name="connsiteY6" fmla="*/ 1743449 h 1743449"/>
              <a:gd name="connsiteX7" fmla="*/ 0 w 12204700"/>
              <a:gd name="connsiteY7" fmla="*/ 1743449 h 1743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04700" h="1743449">
                <a:moveTo>
                  <a:pt x="0" y="0"/>
                </a:moveTo>
                <a:lnTo>
                  <a:pt x="3051" y="0"/>
                </a:lnTo>
                <a:lnTo>
                  <a:pt x="3181" y="17350"/>
                </a:lnTo>
                <a:lnTo>
                  <a:pt x="12204688" y="1336195"/>
                </a:lnTo>
                <a:lnTo>
                  <a:pt x="12204688" y="0"/>
                </a:lnTo>
                <a:lnTo>
                  <a:pt x="12204700" y="0"/>
                </a:lnTo>
                <a:lnTo>
                  <a:pt x="12204700" y="1743449"/>
                </a:lnTo>
                <a:lnTo>
                  <a:pt x="0" y="1743449"/>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48" name="Titel 1"/>
          <p:cNvSpPr>
            <a:spLocks noGrp="1"/>
          </p:cNvSpPr>
          <p:nvPr>
            <p:ph type="ctrTitle" hasCustomPrompt="1"/>
          </p:nvPr>
        </p:nvSpPr>
        <p:spPr>
          <a:xfrm>
            <a:off x="360000" y="2609492"/>
            <a:ext cx="6408000" cy="1276350"/>
          </a:xfrm>
        </p:spPr>
        <p:txBody>
          <a:bodyPr anchor="t" anchorCtr="0"/>
          <a:lstStyle>
            <a:lvl1pPr marL="0" indent="0" algn="l">
              <a:lnSpc>
                <a:spcPct val="90000"/>
              </a:lnSpc>
              <a:buFont typeface="Arial" panose="020B0604020202020204" pitchFamily="34" charset="0"/>
              <a:buNone/>
              <a:defRPr sz="3600" b="1">
                <a:solidFill>
                  <a:srgbClr val="FFFFFF"/>
                </a:solidFill>
              </a:defRPr>
            </a:lvl1pPr>
          </a:lstStyle>
          <a:p>
            <a:r>
              <a:rPr lang="en-US" dirty="0"/>
              <a:t>Add title of the presentation</a:t>
            </a:r>
            <a:br>
              <a:rPr lang="en-US" dirty="0"/>
            </a:br>
            <a:r>
              <a:rPr lang="en-US" dirty="0"/>
              <a:t>on two lines</a:t>
            </a:r>
            <a:endParaRPr lang="de-DE" dirty="0"/>
          </a:p>
        </p:txBody>
      </p:sp>
      <p:sp>
        <p:nvSpPr>
          <p:cNvPr id="49" name="Untertitel 2"/>
          <p:cNvSpPr>
            <a:spLocks noGrp="1"/>
          </p:cNvSpPr>
          <p:nvPr>
            <p:ph type="subTitle" idx="1" hasCustomPrompt="1"/>
          </p:nvPr>
        </p:nvSpPr>
        <p:spPr>
          <a:xfrm>
            <a:off x="360000" y="3885842"/>
            <a:ext cx="6408000" cy="900000"/>
          </a:xfrm>
        </p:spPr>
        <p:txBody>
          <a:bodyPr/>
          <a:lstStyle>
            <a:lvl1pPr marL="0" indent="0" algn="l">
              <a:lnSpc>
                <a:spcPct val="100000"/>
              </a:lnSpc>
              <a:spcBef>
                <a:spcPts val="0"/>
              </a:spcBef>
              <a:buFont typeface="Arial" panose="020B0604020202020204" pitchFamily="34" charset="0"/>
              <a:buNone/>
              <a:defRPr sz="1800" b="0">
                <a:solidFill>
                  <a:srgbClr val="FFFFFF"/>
                </a:solidFill>
              </a:defRPr>
            </a:lvl1pPr>
            <a:lvl2pPr marL="0" indent="0" algn="l">
              <a:lnSpc>
                <a:spcPct val="100000"/>
              </a:lnSpc>
              <a:spcBef>
                <a:spcPts val="0"/>
              </a:spcBef>
              <a:buFont typeface="Arial" panose="020B0604020202020204" pitchFamily="34" charset="0"/>
              <a:buNone/>
              <a:defRPr sz="1800" b="0">
                <a:solidFill>
                  <a:schemeClr val="bg2"/>
                </a:solidFill>
              </a:defRPr>
            </a:lvl2pPr>
            <a:lvl3pPr marL="0" indent="0" algn="l">
              <a:lnSpc>
                <a:spcPct val="100000"/>
              </a:lnSpc>
              <a:spcBef>
                <a:spcPts val="0"/>
              </a:spcBef>
              <a:buFont typeface="Arial" panose="020B0604020202020204" pitchFamily="34" charset="0"/>
              <a:buNone/>
              <a:defRPr sz="1800" b="0">
                <a:solidFill>
                  <a:schemeClr val="bg2"/>
                </a:solidFill>
              </a:defRPr>
            </a:lvl3pPr>
            <a:lvl4pPr marL="0" indent="0" algn="l">
              <a:lnSpc>
                <a:spcPct val="100000"/>
              </a:lnSpc>
              <a:spcBef>
                <a:spcPts val="0"/>
              </a:spcBef>
              <a:buFont typeface="Arial" panose="020B0604020202020204" pitchFamily="34" charset="0"/>
              <a:buNone/>
              <a:defRPr sz="1800" b="0">
                <a:solidFill>
                  <a:schemeClr val="bg2"/>
                </a:solidFill>
              </a:defRPr>
            </a:lvl4pPr>
            <a:lvl5pPr marL="0" indent="0" algn="l">
              <a:lnSpc>
                <a:spcPct val="100000"/>
              </a:lnSpc>
              <a:spcBef>
                <a:spcPts val="0"/>
              </a:spcBef>
              <a:buFont typeface="Arial" panose="020B0604020202020204" pitchFamily="34" charset="0"/>
              <a:buNone/>
              <a:defRPr sz="1800" b="0">
                <a:solidFill>
                  <a:schemeClr val="bg2"/>
                </a:solidFill>
              </a:defRPr>
            </a:lvl5pPr>
            <a:lvl6pPr marL="0" indent="0" algn="l">
              <a:lnSpc>
                <a:spcPct val="100000"/>
              </a:lnSpc>
              <a:spcBef>
                <a:spcPts val="0"/>
              </a:spcBef>
              <a:buFont typeface="Arial" panose="020B0604020202020204" pitchFamily="34" charset="0"/>
              <a:buNone/>
              <a:defRPr sz="1800" b="0">
                <a:solidFill>
                  <a:schemeClr val="bg2"/>
                </a:solidFill>
              </a:defRPr>
            </a:lvl6pPr>
            <a:lvl7pPr marL="0" indent="0" algn="l">
              <a:lnSpc>
                <a:spcPct val="100000"/>
              </a:lnSpc>
              <a:spcBef>
                <a:spcPts val="0"/>
              </a:spcBef>
              <a:buFont typeface="Arial" panose="020B0604020202020204" pitchFamily="34" charset="0"/>
              <a:buNone/>
              <a:defRPr sz="1800" b="0">
                <a:solidFill>
                  <a:schemeClr val="bg2"/>
                </a:solidFill>
              </a:defRPr>
            </a:lvl7pPr>
            <a:lvl8pPr marL="0" indent="0" algn="l">
              <a:lnSpc>
                <a:spcPct val="100000"/>
              </a:lnSpc>
              <a:spcBef>
                <a:spcPts val="0"/>
              </a:spcBef>
              <a:buFont typeface="Arial" panose="020B0604020202020204" pitchFamily="34" charset="0"/>
              <a:buNone/>
              <a:defRPr sz="1800" b="0">
                <a:solidFill>
                  <a:schemeClr val="bg2"/>
                </a:solidFill>
              </a:defRPr>
            </a:lvl8pPr>
            <a:lvl9pPr marL="0" indent="0" algn="l">
              <a:lnSpc>
                <a:spcPct val="100000"/>
              </a:lnSpc>
              <a:spcBef>
                <a:spcPts val="0"/>
              </a:spcBef>
              <a:buFont typeface="Arial" panose="020B0604020202020204" pitchFamily="34" charset="0"/>
              <a:buNone/>
              <a:defRPr sz="1800" b="0">
                <a:solidFill>
                  <a:schemeClr val="bg2"/>
                </a:solidFill>
              </a:defRPr>
            </a:lvl9pPr>
          </a:lstStyle>
          <a:p>
            <a:pPr lvl="0"/>
            <a:r>
              <a:rPr lang="en-US" dirty="0"/>
              <a:t>Subtitle or short description of the presentation</a:t>
            </a:r>
          </a:p>
          <a:p>
            <a:pPr lvl="0"/>
            <a:r>
              <a:rPr lang="en-US" dirty="0"/>
              <a:t>Name: of the speaker</a:t>
            </a:r>
          </a:p>
        </p:txBody>
      </p:sp>
      <p:sp>
        <p:nvSpPr>
          <p:cNvPr id="2" name="Rechteck 2">
            <a:extLst>
              <a:ext uri="{FF2B5EF4-FFF2-40B4-BE49-F238E27FC236}">
                <a16:creationId xmlns:a16="http://schemas.microsoft.com/office/drawing/2014/main" id="{C5FCF425-F40A-D955-4162-CDB8AA61A791}"/>
              </a:ext>
            </a:extLst>
          </p:cNvPr>
          <p:cNvSpPr/>
          <p:nvPr userDrawn="1"/>
        </p:nvSpPr>
        <p:spPr>
          <a:xfrm>
            <a:off x="0" y="0"/>
            <a:ext cx="9503923" cy="2023353"/>
          </a:xfrm>
          <a:custGeom>
            <a:avLst/>
            <a:gdLst>
              <a:gd name="connsiteX0" fmla="*/ 0 w 9503923"/>
              <a:gd name="connsiteY0" fmla="*/ 0 h 2023353"/>
              <a:gd name="connsiteX1" fmla="*/ 9503923 w 9503923"/>
              <a:gd name="connsiteY1" fmla="*/ 0 h 2023353"/>
              <a:gd name="connsiteX2" fmla="*/ 9503923 w 9503923"/>
              <a:gd name="connsiteY2" fmla="*/ 2023353 h 2023353"/>
              <a:gd name="connsiteX3" fmla="*/ 0 w 9503923"/>
              <a:gd name="connsiteY3" fmla="*/ 2023353 h 2023353"/>
              <a:gd name="connsiteX4" fmla="*/ 0 w 9503923"/>
              <a:gd name="connsiteY4" fmla="*/ 0 h 2023353"/>
              <a:gd name="connsiteX0" fmla="*/ 0 w 9503923"/>
              <a:gd name="connsiteY0" fmla="*/ 0 h 2023353"/>
              <a:gd name="connsiteX1" fmla="*/ 9503923 w 9503923"/>
              <a:gd name="connsiteY1" fmla="*/ 0 h 2023353"/>
              <a:gd name="connsiteX2" fmla="*/ 0 w 9503923"/>
              <a:gd name="connsiteY2" fmla="*/ 2023353 h 2023353"/>
              <a:gd name="connsiteX3" fmla="*/ 0 w 9503923"/>
              <a:gd name="connsiteY3" fmla="*/ 0 h 2023353"/>
            </a:gdLst>
            <a:ahLst/>
            <a:cxnLst>
              <a:cxn ang="0">
                <a:pos x="connsiteX0" y="connsiteY0"/>
              </a:cxn>
              <a:cxn ang="0">
                <a:pos x="connsiteX1" y="connsiteY1"/>
              </a:cxn>
              <a:cxn ang="0">
                <a:pos x="connsiteX2" y="connsiteY2"/>
              </a:cxn>
              <a:cxn ang="0">
                <a:pos x="connsiteX3" y="connsiteY3"/>
              </a:cxn>
            </a:cxnLst>
            <a:rect l="l" t="t" r="r" b="b"/>
            <a:pathLst>
              <a:path w="9503923" h="2023353">
                <a:moveTo>
                  <a:pt x="0" y="0"/>
                </a:moveTo>
                <a:lnTo>
                  <a:pt x="9503923" y="0"/>
                </a:lnTo>
                <a:lnTo>
                  <a:pt x="0" y="2023353"/>
                </a:lnTo>
                <a:lnTo>
                  <a:pt x="0"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3" name="Gruppieren 2">
            <a:extLst>
              <a:ext uri="{FF2B5EF4-FFF2-40B4-BE49-F238E27FC236}">
                <a16:creationId xmlns:a16="http://schemas.microsoft.com/office/drawing/2014/main" id="{66234BC3-0B58-A40E-D8EC-F8213D251D77}"/>
              </a:ext>
            </a:extLst>
          </p:cNvPr>
          <p:cNvGrpSpPr/>
          <p:nvPr userDrawn="1"/>
        </p:nvGrpSpPr>
        <p:grpSpPr>
          <a:xfrm>
            <a:off x="-468000" y="-468000"/>
            <a:ext cx="13140000" cy="7776000"/>
            <a:chOff x="-468000" y="-468000"/>
            <a:chExt cx="13140000" cy="7776000"/>
          </a:xfrm>
        </p:grpSpPr>
        <p:cxnSp>
          <p:nvCxnSpPr>
            <p:cNvPr id="8" name="Linie">
              <a:extLst>
                <a:ext uri="{FF2B5EF4-FFF2-40B4-BE49-F238E27FC236}">
                  <a16:creationId xmlns:a16="http://schemas.microsoft.com/office/drawing/2014/main" id="{7FBC7988-B0EC-1014-158E-279877C9B451}"/>
                </a:ext>
              </a:extLst>
            </p:cNvPr>
            <p:cNvCxnSpPr/>
            <p:nvPr userDrawn="1"/>
          </p:nvCxnSpPr>
          <p:spPr>
            <a:xfrm>
              <a:off x="12312000" y="5742000"/>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 name="Linie">
              <a:extLst>
                <a:ext uri="{FF2B5EF4-FFF2-40B4-BE49-F238E27FC236}">
                  <a16:creationId xmlns:a16="http://schemas.microsoft.com/office/drawing/2014/main" id="{3C35C003-A0D8-FDE1-8C48-6FA37F709C4E}"/>
                </a:ext>
              </a:extLst>
            </p:cNvPr>
            <p:cNvCxnSpPr/>
            <p:nvPr userDrawn="1"/>
          </p:nvCxnSpPr>
          <p:spPr>
            <a:xfrm>
              <a:off x="11844000" y="-46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 name="Linie">
              <a:extLst>
                <a:ext uri="{FF2B5EF4-FFF2-40B4-BE49-F238E27FC236}">
                  <a16:creationId xmlns:a16="http://schemas.microsoft.com/office/drawing/2014/main" id="{601D163C-9CF0-1386-42BE-07482BD5CF05}"/>
                </a:ext>
              </a:extLst>
            </p:cNvPr>
            <p:cNvCxnSpPr/>
            <p:nvPr userDrawn="1"/>
          </p:nvCxnSpPr>
          <p:spPr>
            <a:xfrm>
              <a:off x="360000" y="-46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 name="Linie">
              <a:extLst>
                <a:ext uri="{FF2B5EF4-FFF2-40B4-BE49-F238E27FC236}">
                  <a16:creationId xmlns:a16="http://schemas.microsoft.com/office/drawing/2014/main" id="{E2343A27-15A5-B967-D2F1-E97DEE3C2370}"/>
                </a:ext>
              </a:extLst>
            </p:cNvPr>
            <p:cNvCxnSpPr/>
            <p:nvPr userDrawn="1"/>
          </p:nvCxnSpPr>
          <p:spPr>
            <a:xfrm>
              <a:off x="11844000" y="694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4" name="Linie">
              <a:extLst>
                <a:ext uri="{FF2B5EF4-FFF2-40B4-BE49-F238E27FC236}">
                  <a16:creationId xmlns:a16="http://schemas.microsoft.com/office/drawing/2014/main" id="{127838DB-3D27-D9D5-573D-2093DEA3F412}"/>
                </a:ext>
              </a:extLst>
            </p:cNvPr>
            <p:cNvCxnSpPr/>
            <p:nvPr userDrawn="1"/>
          </p:nvCxnSpPr>
          <p:spPr>
            <a:xfrm>
              <a:off x="360000" y="694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5" name="Linie">
              <a:extLst>
                <a:ext uri="{FF2B5EF4-FFF2-40B4-BE49-F238E27FC236}">
                  <a16:creationId xmlns:a16="http://schemas.microsoft.com/office/drawing/2014/main" id="{D335F13D-E418-67A6-031E-51CEBC1C9201}"/>
                </a:ext>
              </a:extLst>
            </p:cNvPr>
            <p:cNvCxnSpPr/>
            <p:nvPr userDrawn="1"/>
          </p:nvCxnSpPr>
          <p:spPr>
            <a:xfrm>
              <a:off x="-468000" y="5742000"/>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7" name="Linie">
              <a:extLst>
                <a:ext uri="{FF2B5EF4-FFF2-40B4-BE49-F238E27FC236}">
                  <a16:creationId xmlns:a16="http://schemas.microsoft.com/office/drawing/2014/main" id="{D3F14C6D-5D88-FD47-F5D3-2A4370434F4B}"/>
                </a:ext>
              </a:extLst>
            </p:cNvPr>
            <p:cNvCxnSpPr/>
            <p:nvPr userDrawn="1"/>
          </p:nvCxnSpPr>
          <p:spPr>
            <a:xfrm>
              <a:off x="-468000" y="1346554"/>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30" name="Vertikaler Textplatzhalter 2">
            <a:extLst>
              <a:ext uri="{FF2B5EF4-FFF2-40B4-BE49-F238E27FC236}">
                <a16:creationId xmlns:a16="http://schemas.microsoft.com/office/drawing/2014/main" id="{66FBEF87-AE8E-B562-8F54-29B3B2831A28}"/>
              </a:ext>
            </a:extLst>
          </p:cNvPr>
          <p:cNvSpPr>
            <a:spLocks noGrp="1"/>
          </p:cNvSpPr>
          <p:nvPr>
            <p:ph type="body" orient="vert" idx="13" hasCustomPrompt="1"/>
          </p:nvPr>
        </p:nvSpPr>
        <p:spPr>
          <a:xfrm>
            <a:off x="3238775" y="6069200"/>
            <a:ext cx="5185224" cy="468000"/>
          </a:xfrm>
        </p:spPr>
        <p:txBody>
          <a:bodyPr vert="horz" anchor="b" anchorCtr="0"/>
          <a:lstStyle>
            <a:lvl1pPr marL="0" indent="0" algn="l">
              <a:lnSpc>
                <a:spcPct val="100000"/>
              </a:lnSpc>
              <a:spcBef>
                <a:spcPts val="0"/>
              </a:spcBef>
              <a:buFont typeface="Arial" panose="020B0604020202020204" pitchFamily="34" charset="0"/>
              <a:buNone/>
              <a:defRPr sz="1400" b="0">
                <a:solidFill>
                  <a:schemeClr val="bg2"/>
                </a:solidFill>
              </a:defRPr>
            </a:lvl1pPr>
            <a:lvl2pPr marL="0" indent="0" algn="r">
              <a:lnSpc>
                <a:spcPct val="100000"/>
              </a:lnSpc>
              <a:spcBef>
                <a:spcPts val="0"/>
              </a:spcBef>
              <a:buNone/>
              <a:defRPr sz="1400" b="0"/>
            </a:lvl2pPr>
            <a:lvl3pPr marL="0" indent="0" algn="r">
              <a:lnSpc>
                <a:spcPct val="100000"/>
              </a:lnSpc>
              <a:spcBef>
                <a:spcPts val="0"/>
              </a:spcBef>
              <a:buNone/>
              <a:defRPr sz="1400" b="0"/>
            </a:lvl3pPr>
            <a:lvl4pPr marL="0" indent="0" algn="r">
              <a:lnSpc>
                <a:spcPct val="100000"/>
              </a:lnSpc>
              <a:spcBef>
                <a:spcPts val="0"/>
              </a:spcBef>
              <a:buNone/>
              <a:defRPr sz="1400" b="0"/>
            </a:lvl4pPr>
            <a:lvl5pPr marL="0" indent="0" algn="r">
              <a:lnSpc>
                <a:spcPct val="100000"/>
              </a:lnSpc>
              <a:spcBef>
                <a:spcPts val="0"/>
              </a:spcBef>
              <a:buNone/>
              <a:defRPr sz="1400" b="0"/>
            </a:lvl5pPr>
            <a:lvl6pPr marL="0" indent="0" algn="r">
              <a:lnSpc>
                <a:spcPct val="100000"/>
              </a:lnSpc>
              <a:spcBef>
                <a:spcPts val="0"/>
              </a:spcBef>
              <a:buNone/>
              <a:defRPr sz="1400" b="0"/>
            </a:lvl6pPr>
            <a:lvl7pPr marL="0" indent="0" algn="r">
              <a:lnSpc>
                <a:spcPct val="100000"/>
              </a:lnSpc>
              <a:spcBef>
                <a:spcPts val="0"/>
              </a:spcBef>
              <a:buNone/>
              <a:defRPr sz="1400" b="0"/>
            </a:lvl7pPr>
            <a:lvl8pPr marL="0" indent="0" algn="r">
              <a:lnSpc>
                <a:spcPct val="100000"/>
              </a:lnSpc>
              <a:spcBef>
                <a:spcPts val="0"/>
              </a:spcBef>
              <a:buNone/>
              <a:defRPr sz="1400" b="0"/>
            </a:lvl8pPr>
            <a:lvl9pPr marL="0" indent="0" algn="r">
              <a:lnSpc>
                <a:spcPct val="100000"/>
              </a:lnSpc>
              <a:spcBef>
                <a:spcPts val="0"/>
              </a:spcBef>
              <a:buNone/>
              <a:defRPr sz="1400" b="0"/>
            </a:lvl9pPr>
          </a:lstStyle>
          <a:p>
            <a:pPr lvl="0"/>
            <a:r>
              <a:rPr lang="en-US" dirty="0"/>
              <a:t>Space for secondary logo(s) / Name</a:t>
            </a:r>
          </a:p>
          <a:p>
            <a:pPr lvl="0"/>
            <a:r>
              <a:rPr lang="en-US" dirty="0"/>
              <a:t>of the Department, the Institute or the CRC</a:t>
            </a:r>
          </a:p>
        </p:txBody>
      </p:sp>
      <p:sp>
        <p:nvSpPr>
          <p:cNvPr id="29" name="Hilfslinien">
            <a:extLst>
              <a:ext uri="{FF2B5EF4-FFF2-40B4-BE49-F238E27FC236}">
                <a16:creationId xmlns:a16="http://schemas.microsoft.com/office/drawing/2014/main" id="{10079CB4-F462-495B-9E80-4E615F60429F}"/>
              </a:ext>
            </a:extLst>
          </p:cNvPr>
          <p:cNvSpPr txBox="1"/>
          <p:nvPr userDrawn="1"/>
        </p:nvSpPr>
        <p:spPr>
          <a:xfrm rot="10800000" flipH="1" flipV="1">
            <a:off x="215287" y="-446173"/>
            <a:ext cx="114840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lumMod val="60000"/>
                    <a:lumOff val="40000"/>
                  </a:schemeClr>
                </a:solidFill>
                <a:effectLst/>
                <a:uLnTx/>
                <a:uFillTx/>
                <a:latin typeface="+mn-lt"/>
                <a:ea typeface="+mn-ea"/>
                <a:cs typeface="+mn-cs"/>
              </a:rPr>
              <a:t>Show gridlines via menu: </a:t>
            </a:r>
            <a:r>
              <a:rPr kumimoji="0" lang="en-US" sz="1100" b="1" i="0" u="none" strike="noStrike" kern="1200" cap="none" spc="0" normalizeH="0" baseline="0" noProof="0" dirty="0">
                <a:ln>
                  <a:noFill/>
                </a:ln>
                <a:solidFill>
                  <a:schemeClr val="tx1">
                    <a:lumMod val="60000"/>
                    <a:lumOff val="40000"/>
                  </a:schemeClr>
                </a:solidFill>
                <a:effectLst/>
                <a:uLnTx/>
                <a:uFillTx/>
                <a:latin typeface="+mn-lt"/>
                <a:ea typeface="+mn-ea"/>
                <a:cs typeface="+mn-cs"/>
              </a:rPr>
              <a:t>View &gt; Show &gt; tick gridlines</a:t>
            </a:r>
            <a:endParaRPr kumimoji="0" lang="de-DE" sz="1100" b="1"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p:txBody>
      </p:sp>
      <p:sp>
        <p:nvSpPr>
          <p:cNvPr id="32" name="Hilfslinien">
            <a:extLst>
              <a:ext uri="{FF2B5EF4-FFF2-40B4-BE49-F238E27FC236}">
                <a16:creationId xmlns:a16="http://schemas.microsoft.com/office/drawing/2014/main" id="{01DBE587-4E1A-4CA6-8327-880BFFDF9C03}"/>
              </a:ext>
            </a:extLst>
          </p:cNvPr>
          <p:cNvSpPr txBox="1"/>
          <p:nvPr userDrawn="1"/>
        </p:nvSpPr>
        <p:spPr>
          <a:xfrm rot="10800000" flipH="1" flipV="1">
            <a:off x="358469" y="6931403"/>
            <a:ext cx="114840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endParaRPr kumimoji="0" lang="de-DE" sz="1100" b="0"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a:p>
            <a:pPr marL="0" marR="0" lvl="0" indent="0" algn="ctr" defTabSz="137785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lumMod val="60000"/>
                    <a:lumOff val="40000"/>
                  </a:schemeClr>
                </a:solidFill>
                <a:effectLst/>
                <a:uLnTx/>
                <a:uFillTx/>
                <a:latin typeface="+mn-lt"/>
                <a:ea typeface="+mn-ea"/>
                <a:cs typeface="+mn-cs"/>
              </a:rPr>
              <a:t>Lines and areas can be changed in line with the Corporate Design rules (see Corporate Design manual)</a:t>
            </a:r>
            <a:endParaRPr kumimoji="0" lang="de-DE" sz="1100" b="1"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p:txBody>
      </p:sp>
      <p:pic>
        <p:nvPicPr>
          <p:cNvPr id="4" name="Grafik 3">
            <a:extLst>
              <a:ext uri="{FF2B5EF4-FFF2-40B4-BE49-F238E27FC236}">
                <a16:creationId xmlns:a16="http://schemas.microsoft.com/office/drawing/2014/main" id="{9B95EBA3-B3B0-92CE-BBF7-21396D50E0D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41312" y="276642"/>
            <a:ext cx="2909931" cy="813335"/>
          </a:xfrm>
          <a:prstGeom prst="rect">
            <a:avLst/>
          </a:prstGeom>
        </p:spPr>
      </p:pic>
      <p:pic>
        <p:nvPicPr>
          <p:cNvPr id="7" name="Grafik 6">
            <a:extLst>
              <a:ext uri="{FF2B5EF4-FFF2-40B4-BE49-F238E27FC236}">
                <a16:creationId xmlns:a16="http://schemas.microsoft.com/office/drawing/2014/main" id="{45075C71-612A-AE2D-6A37-2DACC6BAE746}"/>
              </a:ext>
            </a:extLst>
          </p:cNvPr>
          <p:cNvPicPr>
            <a:picLocks noChangeAspect="1"/>
          </p:cNvPicPr>
          <p:nvPr userDrawn="1"/>
        </p:nvPicPr>
        <p:blipFill rotWithShape="1">
          <a:blip>
            <a:extLst>
              <a:ext uri="{96DAC541-7B7A-43D3-8B79-37D633B846F1}">
                <asvg:svgBlip xmlns:asvg="http://schemas.microsoft.com/office/drawing/2016/SVG/main" r:embed="rId4"/>
              </a:ext>
            </a:extLst>
          </a:blip>
          <a:srcRect t="-463" b="-463"/>
          <a:stretch/>
        </p:blipFill>
        <p:spPr>
          <a:xfrm>
            <a:off x="331786" y="6338585"/>
            <a:ext cx="1483200" cy="219733"/>
          </a:xfrm>
          <a:prstGeom prst="rect">
            <a:avLst/>
          </a:prstGeom>
        </p:spPr>
      </p:pic>
      <p:sp>
        <p:nvSpPr>
          <p:cNvPr id="23" name="Textfeld 22">
            <a:extLst>
              <a:ext uri="{FF2B5EF4-FFF2-40B4-BE49-F238E27FC236}">
                <a16:creationId xmlns:a16="http://schemas.microsoft.com/office/drawing/2014/main" id="{C4E474A7-902D-4A29-9B3D-9E4119FF012A}"/>
              </a:ext>
            </a:extLst>
          </p:cNvPr>
          <p:cNvSpPr txBox="1"/>
          <p:nvPr userDrawn="1"/>
        </p:nvSpPr>
        <p:spPr>
          <a:xfrm>
            <a:off x="11875676" y="3480041"/>
            <a:ext cx="276999" cy="1136863"/>
          </a:xfrm>
          <a:prstGeom prst="rect">
            <a:avLst/>
          </a:prstGeom>
          <a:noFill/>
        </p:spPr>
        <p:txBody>
          <a:bodyPr vert="vert270" wrap="square" rtlCol="0" anchor="ctr">
            <a:spAutoFit/>
          </a:bodyPr>
          <a:lstStyle/>
          <a:p>
            <a:r>
              <a:rPr lang="de-DE" sz="600" dirty="0">
                <a:solidFill>
                  <a:schemeClr val="bg1">
                    <a:lumMod val="50000"/>
                  </a:schemeClr>
                </a:solidFill>
              </a:rPr>
              <a:t>© Uni Münster – Nike Gais</a:t>
            </a:r>
          </a:p>
        </p:txBody>
      </p:sp>
    </p:spTree>
    <p:extLst>
      <p:ext uri="{BB962C8B-B14F-4D97-AF65-F5344CB8AC3E}">
        <p14:creationId xmlns:p14="http://schemas.microsoft.com/office/powerpoint/2010/main" val="1899668842"/>
      </p:ext>
    </p:extLst>
  </p:cSld>
  <p:clrMapOvr>
    <a:masterClrMapping/>
  </p:clrMapOvr>
  <p:extLst>
    <p:ext uri="{DCECCB84-F9BA-43D5-87BE-67443E8EF086}">
      <p15:sldGuideLst xmlns:p15="http://schemas.microsoft.com/office/powerpoint/2012/main">
        <p15:guide id="1" orient="horz" pos="1638">
          <p15:clr>
            <a:srgbClr val="FBAE40"/>
          </p15:clr>
        </p15:guide>
        <p15:guide id="2" orient="horz" pos="2432">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2_Design F.3 // Forschung 3 // Titel">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1715575E-929A-058E-56FD-AA4BB32689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575" r="7235" b="20276"/>
          <a:stretch/>
        </p:blipFill>
        <p:spPr>
          <a:xfrm>
            <a:off x="-700" y="3089"/>
            <a:ext cx="12205400" cy="6854912"/>
          </a:xfrm>
          <a:prstGeom prst="rect">
            <a:avLst/>
          </a:prstGeom>
        </p:spPr>
      </p:pic>
      <p:sp>
        <p:nvSpPr>
          <p:cNvPr id="16" name="Rechteck 15">
            <a:extLst>
              <a:ext uri="{FF2B5EF4-FFF2-40B4-BE49-F238E27FC236}">
                <a16:creationId xmlns:a16="http://schemas.microsoft.com/office/drawing/2014/main" id="{E38D7D54-A97B-8524-3A25-E195B65D3F6B}"/>
              </a:ext>
            </a:extLst>
          </p:cNvPr>
          <p:cNvSpPr/>
          <p:nvPr userDrawn="1"/>
        </p:nvSpPr>
        <p:spPr>
          <a:xfrm>
            <a:off x="0" y="-3089"/>
            <a:ext cx="12204700" cy="6858000"/>
          </a:xfrm>
          <a:prstGeom prst="rect">
            <a:avLst/>
          </a:prstGeom>
          <a:solidFill>
            <a:schemeClr val="bg1">
              <a:lumMod val="10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Titel 1"/>
          <p:cNvSpPr>
            <a:spLocks noGrp="1"/>
          </p:cNvSpPr>
          <p:nvPr>
            <p:ph type="ctrTitle" hasCustomPrompt="1"/>
          </p:nvPr>
        </p:nvSpPr>
        <p:spPr>
          <a:xfrm>
            <a:off x="360000" y="2609492"/>
            <a:ext cx="6408000" cy="1276350"/>
          </a:xfrm>
        </p:spPr>
        <p:txBody>
          <a:bodyPr anchor="t" anchorCtr="0"/>
          <a:lstStyle>
            <a:lvl1pPr marL="0" indent="0" algn="l">
              <a:lnSpc>
                <a:spcPct val="90000"/>
              </a:lnSpc>
              <a:buFont typeface="Arial" panose="020B0604020202020204" pitchFamily="34" charset="0"/>
              <a:buNone/>
              <a:defRPr sz="3600" b="1">
                <a:solidFill>
                  <a:srgbClr val="FFFFFF"/>
                </a:solidFill>
              </a:defRPr>
            </a:lvl1pPr>
          </a:lstStyle>
          <a:p>
            <a:r>
              <a:rPr lang="en-US" dirty="0"/>
              <a:t>Add title of the presentation</a:t>
            </a:r>
            <a:br>
              <a:rPr lang="en-US" dirty="0"/>
            </a:br>
            <a:r>
              <a:rPr lang="en-US" dirty="0"/>
              <a:t>on two lines</a:t>
            </a:r>
            <a:endParaRPr lang="de-DE" dirty="0"/>
          </a:p>
        </p:txBody>
      </p:sp>
      <p:sp>
        <p:nvSpPr>
          <p:cNvPr id="49" name="Untertitel 2"/>
          <p:cNvSpPr>
            <a:spLocks noGrp="1"/>
          </p:cNvSpPr>
          <p:nvPr>
            <p:ph type="subTitle" idx="1" hasCustomPrompt="1"/>
          </p:nvPr>
        </p:nvSpPr>
        <p:spPr>
          <a:xfrm>
            <a:off x="360000" y="3885842"/>
            <a:ext cx="6408000" cy="900000"/>
          </a:xfrm>
        </p:spPr>
        <p:txBody>
          <a:bodyPr/>
          <a:lstStyle>
            <a:lvl1pPr marL="0" indent="0" algn="l">
              <a:lnSpc>
                <a:spcPct val="100000"/>
              </a:lnSpc>
              <a:spcBef>
                <a:spcPts val="0"/>
              </a:spcBef>
              <a:buFont typeface="Arial" panose="020B0604020202020204" pitchFamily="34" charset="0"/>
              <a:buNone/>
              <a:defRPr sz="1800" b="0">
                <a:solidFill>
                  <a:srgbClr val="FFFFFF"/>
                </a:solidFill>
              </a:defRPr>
            </a:lvl1pPr>
            <a:lvl2pPr marL="0" indent="0" algn="l">
              <a:lnSpc>
                <a:spcPct val="100000"/>
              </a:lnSpc>
              <a:spcBef>
                <a:spcPts val="0"/>
              </a:spcBef>
              <a:buFont typeface="Arial" panose="020B0604020202020204" pitchFamily="34" charset="0"/>
              <a:buNone/>
              <a:defRPr sz="1800" b="0">
                <a:solidFill>
                  <a:schemeClr val="bg2"/>
                </a:solidFill>
              </a:defRPr>
            </a:lvl2pPr>
            <a:lvl3pPr marL="0" indent="0" algn="l">
              <a:lnSpc>
                <a:spcPct val="100000"/>
              </a:lnSpc>
              <a:spcBef>
                <a:spcPts val="0"/>
              </a:spcBef>
              <a:buFont typeface="Arial" panose="020B0604020202020204" pitchFamily="34" charset="0"/>
              <a:buNone/>
              <a:defRPr sz="1800" b="0">
                <a:solidFill>
                  <a:schemeClr val="bg2"/>
                </a:solidFill>
              </a:defRPr>
            </a:lvl3pPr>
            <a:lvl4pPr marL="0" indent="0" algn="l">
              <a:lnSpc>
                <a:spcPct val="100000"/>
              </a:lnSpc>
              <a:spcBef>
                <a:spcPts val="0"/>
              </a:spcBef>
              <a:buFont typeface="Arial" panose="020B0604020202020204" pitchFamily="34" charset="0"/>
              <a:buNone/>
              <a:defRPr sz="1800" b="0">
                <a:solidFill>
                  <a:schemeClr val="bg2"/>
                </a:solidFill>
              </a:defRPr>
            </a:lvl4pPr>
            <a:lvl5pPr marL="0" indent="0" algn="l">
              <a:lnSpc>
                <a:spcPct val="100000"/>
              </a:lnSpc>
              <a:spcBef>
                <a:spcPts val="0"/>
              </a:spcBef>
              <a:buFont typeface="Arial" panose="020B0604020202020204" pitchFamily="34" charset="0"/>
              <a:buNone/>
              <a:defRPr sz="1800" b="0">
                <a:solidFill>
                  <a:schemeClr val="bg2"/>
                </a:solidFill>
              </a:defRPr>
            </a:lvl5pPr>
            <a:lvl6pPr marL="0" indent="0" algn="l">
              <a:lnSpc>
                <a:spcPct val="100000"/>
              </a:lnSpc>
              <a:spcBef>
                <a:spcPts val="0"/>
              </a:spcBef>
              <a:buFont typeface="Arial" panose="020B0604020202020204" pitchFamily="34" charset="0"/>
              <a:buNone/>
              <a:defRPr sz="1800" b="0">
                <a:solidFill>
                  <a:schemeClr val="bg2"/>
                </a:solidFill>
              </a:defRPr>
            </a:lvl6pPr>
            <a:lvl7pPr marL="0" indent="0" algn="l">
              <a:lnSpc>
                <a:spcPct val="100000"/>
              </a:lnSpc>
              <a:spcBef>
                <a:spcPts val="0"/>
              </a:spcBef>
              <a:buFont typeface="Arial" panose="020B0604020202020204" pitchFamily="34" charset="0"/>
              <a:buNone/>
              <a:defRPr sz="1800" b="0">
                <a:solidFill>
                  <a:schemeClr val="bg2"/>
                </a:solidFill>
              </a:defRPr>
            </a:lvl7pPr>
            <a:lvl8pPr marL="0" indent="0" algn="l">
              <a:lnSpc>
                <a:spcPct val="100000"/>
              </a:lnSpc>
              <a:spcBef>
                <a:spcPts val="0"/>
              </a:spcBef>
              <a:buFont typeface="Arial" panose="020B0604020202020204" pitchFamily="34" charset="0"/>
              <a:buNone/>
              <a:defRPr sz="1800" b="0">
                <a:solidFill>
                  <a:schemeClr val="bg2"/>
                </a:solidFill>
              </a:defRPr>
            </a:lvl8pPr>
            <a:lvl9pPr marL="0" indent="0" algn="l">
              <a:lnSpc>
                <a:spcPct val="100000"/>
              </a:lnSpc>
              <a:spcBef>
                <a:spcPts val="0"/>
              </a:spcBef>
              <a:buFont typeface="Arial" panose="020B0604020202020204" pitchFamily="34" charset="0"/>
              <a:buNone/>
              <a:defRPr sz="1800" b="0">
                <a:solidFill>
                  <a:schemeClr val="bg2"/>
                </a:solidFill>
              </a:defRPr>
            </a:lvl9pPr>
          </a:lstStyle>
          <a:p>
            <a:pPr lvl="0"/>
            <a:r>
              <a:rPr lang="en-US" dirty="0"/>
              <a:t>Subtitle or short description of the presentation</a:t>
            </a:r>
          </a:p>
          <a:p>
            <a:pPr lvl="0"/>
            <a:r>
              <a:rPr lang="en-US" dirty="0"/>
              <a:t>Name: of the speaker</a:t>
            </a:r>
          </a:p>
        </p:txBody>
      </p:sp>
      <p:sp>
        <p:nvSpPr>
          <p:cNvPr id="53" name="Vertikaler Textplatzhalter 2"/>
          <p:cNvSpPr>
            <a:spLocks noGrp="1"/>
          </p:cNvSpPr>
          <p:nvPr>
            <p:ph type="body" orient="vert" idx="13" hasCustomPrompt="1"/>
          </p:nvPr>
        </p:nvSpPr>
        <p:spPr>
          <a:xfrm>
            <a:off x="6658776" y="6069200"/>
            <a:ext cx="5185224" cy="468000"/>
          </a:xfrm>
        </p:spPr>
        <p:txBody>
          <a:bodyPr vert="horz" anchor="b" anchorCtr="0"/>
          <a:lstStyle>
            <a:lvl1pPr marL="0" indent="0" algn="r">
              <a:lnSpc>
                <a:spcPct val="100000"/>
              </a:lnSpc>
              <a:spcBef>
                <a:spcPts val="0"/>
              </a:spcBef>
              <a:buFont typeface="Arial" panose="020B0604020202020204" pitchFamily="34" charset="0"/>
              <a:buNone/>
              <a:defRPr sz="1400" b="0">
                <a:solidFill>
                  <a:srgbClr val="FFFFFF"/>
                </a:solidFill>
              </a:defRPr>
            </a:lvl1pPr>
            <a:lvl2pPr marL="0" indent="0" algn="r">
              <a:lnSpc>
                <a:spcPct val="100000"/>
              </a:lnSpc>
              <a:spcBef>
                <a:spcPts val="0"/>
              </a:spcBef>
              <a:buNone/>
              <a:defRPr sz="1400" b="0"/>
            </a:lvl2pPr>
            <a:lvl3pPr marL="0" indent="0" algn="r">
              <a:lnSpc>
                <a:spcPct val="100000"/>
              </a:lnSpc>
              <a:spcBef>
                <a:spcPts val="0"/>
              </a:spcBef>
              <a:buNone/>
              <a:defRPr sz="1400" b="0"/>
            </a:lvl3pPr>
            <a:lvl4pPr marL="0" indent="0" algn="r">
              <a:lnSpc>
                <a:spcPct val="100000"/>
              </a:lnSpc>
              <a:spcBef>
                <a:spcPts val="0"/>
              </a:spcBef>
              <a:buNone/>
              <a:defRPr sz="1400" b="0"/>
            </a:lvl4pPr>
            <a:lvl5pPr marL="0" indent="0" algn="r">
              <a:lnSpc>
                <a:spcPct val="100000"/>
              </a:lnSpc>
              <a:spcBef>
                <a:spcPts val="0"/>
              </a:spcBef>
              <a:buNone/>
              <a:defRPr sz="1400" b="0"/>
            </a:lvl5pPr>
            <a:lvl6pPr marL="0" indent="0" algn="r">
              <a:lnSpc>
                <a:spcPct val="100000"/>
              </a:lnSpc>
              <a:spcBef>
                <a:spcPts val="0"/>
              </a:spcBef>
              <a:buNone/>
              <a:defRPr sz="1400" b="0"/>
            </a:lvl6pPr>
            <a:lvl7pPr marL="0" indent="0" algn="r">
              <a:lnSpc>
                <a:spcPct val="100000"/>
              </a:lnSpc>
              <a:spcBef>
                <a:spcPts val="0"/>
              </a:spcBef>
              <a:buNone/>
              <a:defRPr sz="1400" b="0"/>
            </a:lvl7pPr>
            <a:lvl8pPr marL="0" indent="0" algn="r">
              <a:lnSpc>
                <a:spcPct val="100000"/>
              </a:lnSpc>
              <a:spcBef>
                <a:spcPts val="0"/>
              </a:spcBef>
              <a:buNone/>
              <a:defRPr sz="1400" b="0"/>
            </a:lvl8pPr>
            <a:lvl9pPr marL="0" indent="0" algn="r">
              <a:lnSpc>
                <a:spcPct val="100000"/>
              </a:lnSpc>
              <a:spcBef>
                <a:spcPts val="0"/>
              </a:spcBef>
              <a:buNone/>
              <a:defRPr sz="1400" b="0"/>
            </a:lvl9pPr>
          </a:lstStyle>
          <a:p>
            <a:pPr lvl="0"/>
            <a:r>
              <a:rPr lang="en-US" dirty="0"/>
              <a:t>Space for secondary logo(s) / Name</a:t>
            </a:r>
          </a:p>
          <a:p>
            <a:pPr lvl="0"/>
            <a:r>
              <a:rPr lang="en-US" dirty="0"/>
              <a:t>of the Department, the Institute or the CRC</a:t>
            </a:r>
          </a:p>
        </p:txBody>
      </p:sp>
      <p:sp>
        <p:nvSpPr>
          <p:cNvPr id="2" name="Rechteck 2">
            <a:extLst>
              <a:ext uri="{FF2B5EF4-FFF2-40B4-BE49-F238E27FC236}">
                <a16:creationId xmlns:a16="http://schemas.microsoft.com/office/drawing/2014/main" id="{C5FCF425-F40A-D955-4162-CDB8AA61A791}"/>
              </a:ext>
            </a:extLst>
          </p:cNvPr>
          <p:cNvSpPr/>
          <p:nvPr userDrawn="1"/>
        </p:nvSpPr>
        <p:spPr>
          <a:xfrm>
            <a:off x="0" y="0"/>
            <a:ext cx="9503923" cy="2023353"/>
          </a:xfrm>
          <a:custGeom>
            <a:avLst/>
            <a:gdLst>
              <a:gd name="connsiteX0" fmla="*/ 0 w 9503923"/>
              <a:gd name="connsiteY0" fmla="*/ 0 h 2023353"/>
              <a:gd name="connsiteX1" fmla="*/ 9503923 w 9503923"/>
              <a:gd name="connsiteY1" fmla="*/ 0 h 2023353"/>
              <a:gd name="connsiteX2" fmla="*/ 9503923 w 9503923"/>
              <a:gd name="connsiteY2" fmla="*/ 2023353 h 2023353"/>
              <a:gd name="connsiteX3" fmla="*/ 0 w 9503923"/>
              <a:gd name="connsiteY3" fmla="*/ 2023353 h 2023353"/>
              <a:gd name="connsiteX4" fmla="*/ 0 w 9503923"/>
              <a:gd name="connsiteY4" fmla="*/ 0 h 2023353"/>
              <a:gd name="connsiteX0" fmla="*/ 0 w 9503923"/>
              <a:gd name="connsiteY0" fmla="*/ 0 h 2023353"/>
              <a:gd name="connsiteX1" fmla="*/ 9503923 w 9503923"/>
              <a:gd name="connsiteY1" fmla="*/ 0 h 2023353"/>
              <a:gd name="connsiteX2" fmla="*/ 0 w 9503923"/>
              <a:gd name="connsiteY2" fmla="*/ 2023353 h 2023353"/>
              <a:gd name="connsiteX3" fmla="*/ 0 w 9503923"/>
              <a:gd name="connsiteY3" fmla="*/ 0 h 2023353"/>
            </a:gdLst>
            <a:ahLst/>
            <a:cxnLst>
              <a:cxn ang="0">
                <a:pos x="connsiteX0" y="connsiteY0"/>
              </a:cxn>
              <a:cxn ang="0">
                <a:pos x="connsiteX1" y="connsiteY1"/>
              </a:cxn>
              <a:cxn ang="0">
                <a:pos x="connsiteX2" y="connsiteY2"/>
              </a:cxn>
              <a:cxn ang="0">
                <a:pos x="connsiteX3" y="connsiteY3"/>
              </a:cxn>
            </a:cxnLst>
            <a:rect l="l" t="t" r="r" b="b"/>
            <a:pathLst>
              <a:path w="9503923" h="2023353">
                <a:moveTo>
                  <a:pt x="0" y="0"/>
                </a:moveTo>
                <a:lnTo>
                  <a:pt x="9503923" y="0"/>
                </a:lnTo>
                <a:lnTo>
                  <a:pt x="0" y="2023353"/>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3" name="Gruppieren 2">
            <a:extLst>
              <a:ext uri="{FF2B5EF4-FFF2-40B4-BE49-F238E27FC236}">
                <a16:creationId xmlns:a16="http://schemas.microsoft.com/office/drawing/2014/main" id="{66234BC3-0B58-A40E-D8EC-F8213D251D77}"/>
              </a:ext>
            </a:extLst>
          </p:cNvPr>
          <p:cNvGrpSpPr/>
          <p:nvPr userDrawn="1"/>
        </p:nvGrpSpPr>
        <p:grpSpPr>
          <a:xfrm>
            <a:off x="-468000" y="-468000"/>
            <a:ext cx="13140000" cy="7776000"/>
            <a:chOff x="-468000" y="-468000"/>
            <a:chExt cx="13140000" cy="7776000"/>
          </a:xfrm>
        </p:grpSpPr>
        <p:cxnSp>
          <p:nvCxnSpPr>
            <p:cNvPr id="8" name="Linie">
              <a:extLst>
                <a:ext uri="{FF2B5EF4-FFF2-40B4-BE49-F238E27FC236}">
                  <a16:creationId xmlns:a16="http://schemas.microsoft.com/office/drawing/2014/main" id="{7FBC7988-B0EC-1014-158E-279877C9B451}"/>
                </a:ext>
              </a:extLst>
            </p:cNvPr>
            <p:cNvCxnSpPr/>
            <p:nvPr userDrawn="1"/>
          </p:nvCxnSpPr>
          <p:spPr>
            <a:xfrm>
              <a:off x="12312000" y="5742000"/>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 name="Linie">
              <a:extLst>
                <a:ext uri="{FF2B5EF4-FFF2-40B4-BE49-F238E27FC236}">
                  <a16:creationId xmlns:a16="http://schemas.microsoft.com/office/drawing/2014/main" id="{3C35C003-A0D8-FDE1-8C48-6FA37F709C4E}"/>
                </a:ext>
              </a:extLst>
            </p:cNvPr>
            <p:cNvCxnSpPr/>
            <p:nvPr userDrawn="1"/>
          </p:nvCxnSpPr>
          <p:spPr>
            <a:xfrm>
              <a:off x="11844000" y="-46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 name="Linie">
              <a:extLst>
                <a:ext uri="{FF2B5EF4-FFF2-40B4-BE49-F238E27FC236}">
                  <a16:creationId xmlns:a16="http://schemas.microsoft.com/office/drawing/2014/main" id="{601D163C-9CF0-1386-42BE-07482BD5CF05}"/>
                </a:ext>
              </a:extLst>
            </p:cNvPr>
            <p:cNvCxnSpPr/>
            <p:nvPr userDrawn="1"/>
          </p:nvCxnSpPr>
          <p:spPr>
            <a:xfrm>
              <a:off x="360000" y="-46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 name="Linie">
              <a:extLst>
                <a:ext uri="{FF2B5EF4-FFF2-40B4-BE49-F238E27FC236}">
                  <a16:creationId xmlns:a16="http://schemas.microsoft.com/office/drawing/2014/main" id="{E2343A27-15A5-B967-D2F1-E97DEE3C2370}"/>
                </a:ext>
              </a:extLst>
            </p:cNvPr>
            <p:cNvCxnSpPr/>
            <p:nvPr userDrawn="1"/>
          </p:nvCxnSpPr>
          <p:spPr>
            <a:xfrm>
              <a:off x="11844000" y="694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4" name="Linie">
              <a:extLst>
                <a:ext uri="{FF2B5EF4-FFF2-40B4-BE49-F238E27FC236}">
                  <a16:creationId xmlns:a16="http://schemas.microsoft.com/office/drawing/2014/main" id="{127838DB-3D27-D9D5-573D-2093DEA3F412}"/>
                </a:ext>
              </a:extLst>
            </p:cNvPr>
            <p:cNvCxnSpPr/>
            <p:nvPr userDrawn="1"/>
          </p:nvCxnSpPr>
          <p:spPr>
            <a:xfrm>
              <a:off x="360000" y="694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5" name="Linie">
              <a:extLst>
                <a:ext uri="{FF2B5EF4-FFF2-40B4-BE49-F238E27FC236}">
                  <a16:creationId xmlns:a16="http://schemas.microsoft.com/office/drawing/2014/main" id="{D335F13D-E418-67A6-031E-51CEBC1C9201}"/>
                </a:ext>
              </a:extLst>
            </p:cNvPr>
            <p:cNvCxnSpPr/>
            <p:nvPr userDrawn="1"/>
          </p:nvCxnSpPr>
          <p:spPr>
            <a:xfrm>
              <a:off x="-468000" y="5742000"/>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7" name="Linie">
              <a:extLst>
                <a:ext uri="{FF2B5EF4-FFF2-40B4-BE49-F238E27FC236}">
                  <a16:creationId xmlns:a16="http://schemas.microsoft.com/office/drawing/2014/main" id="{D3F14C6D-5D88-FD47-F5D3-2A4370434F4B}"/>
                </a:ext>
              </a:extLst>
            </p:cNvPr>
            <p:cNvCxnSpPr/>
            <p:nvPr userDrawn="1"/>
          </p:nvCxnSpPr>
          <p:spPr>
            <a:xfrm>
              <a:off x="-468000" y="1346554"/>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grpSp>
      <p:cxnSp>
        <p:nvCxnSpPr>
          <p:cNvPr id="6" name="Gerade Verbindung 5">
            <a:extLst>
              <a:ext uri="{FF2B5EF4-FFF2-40B4-BE49-F238E27FC236}">
                <a16:creationId xmlns:a16="http://schemas.microsoft.com/office/drawing/2014/main" id="{0C6D6F75-1082-9AE5-CB00-421663BF3F1A}"/>
              </a:ext>
            </a:extLst>
          </p:cNvPr>
          <p:cNvCxnSpPr>
            <a:cxnSpLocks/>
          </p:cNvCxnSpPr>
          <p:nvPr userDrawn="1"/>
        </p:nvCxnSpPr>
        <p:spPr>
          <a:xfrm rot="720000">
            <a:off x="-238223" y="6236942"/>
            <a:ext cx="6840000"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6" name="Hilfslinien">
            <a:extLst>
              <a:ext uri="{FF2B5EF4-FFF2-40B4-BE49-F238E27FC236}">
                <a16:creationId xmlns:a16="http://schemas.microsoft.com/office/drawing/2014/main" id="{45066FF8-CBB7-40F7-BD97-CDFAD3671879}"/>
              </a:ext>
            </a:extLst>
          </p:cNvPr>
          <p:cNvSpPr txBox="1"/>
          <p:nvPr userDrawn="1"/>
        </p:nvSpPr>
        <p:spPr>
          <a:xfrm rot="10800000" flipH="1" flipV="1">
            <a:off x="215287" y="-446173"/>
            <a:ext cx="114840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lumMod val="60000"/>
                    <a:lumOff val="40000"/>
                  </a:schemeClr>
                </a:solidFill>
                <a:effectLst/>
                <a:uLnTx/>
                <a:uFillTx/>
                <a:latin typeface="+mn-lt"/>
                <a:ea typeface="+mn-ea"/>
                <a:cs typeface="+mn-cs"/>
              </a:rPr>
              <a:t>Show gridlines via menu: </a:t>
            </a:r>
            <a:r>
              <a:rPr kumimoji="0" lang="en-US" sz="1100" b="1" i="0" u="none" strike="noStrike" kern="1200" cap="none" spc="0" normalizeH="0" baseline="0" noProof="0" dirty="0">
                <a:ln>
                  <a:noFill/>
                </a:ln>
                <a:solidFill>
                  <a:schemeClr val="tx1">
                    <a:lumMod val="60000"/>
                    <a:lumOff val="40000"/>
                  </a:schemeClr>
                </a:solidFill>
                <a:effectLst/>
                <a:uLnTx/>
                <a:uFillTx/>
                <a:latin typeface="+mn-lt"/>
                <a:ea typeface="+mn-ea"/>
                <a:cs typeface="+mn-cs"/>
              </a:rPr>
              <a:t>View &gt; Show &gt; tick gridlines</a:t>
            </a:r>
            <a:endParaRPr kumimoji="0" lang="de-DE" sz="1100" b="1"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p:txBody>
      </p:sp>
      <p:sp>
        <p:nvSpPr>
          <p:cNvPr id="29" name="Hilfslinien">
            <a:extLst>
              <a:ext uri="{FF2B5EF4-FFF2-40B4-BE49-F238E27FC236}">
                <a16:creationId xmlns:a16="http://schemas.microsoft.com/office/drawing/2014/main" id="{1000F158-6CCB-4BB3-85C4-58877371A26B}"/>
              </a:ext>
            </a:extLst>
          </p:cNvPr>
          <p:cNvSpPr txBox="1"/>
          <p:nvPr userDrawn="1"/>
        </p:nvSpPr>
        <p:spPr>
          <a:xfrm rot="10800000" flipH="1" flipV="1">
            <a:off x="358469" y="6931403"/>
            <a:ext cx="114840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endParaRPr kumimoji="0" lang="de-DE" sz="1100" b="0"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a:p>
            <a:pPr marL="0" marR="0" lvl="0" indent="0" algn="ctr" defTabSz="137785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lumMod val="60000"/>
                    <a:lumOff val="40000"/>
                  </a:schemeClr>
                </a:solidFill>
                <a:effectLst/>
                <a:uLnTx/>
                <a:uFillTx/>
                <a:latin typeface="+mn-lt"/>
                <a:ea typeface="+mn-ea"/>
                <a:cs typeface="+mn-cs"/>
              </a:rPr>
              <a:t>Lines and areas can be changed in line with the Corporate Design rules (see Corporate Design manual)</a:t>
            </a:r>
            <a:endParaRPr kumimoji="0" lang="de-DE" sz="1100" b="1"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p:txBody>
      </p:sp>
      <p:pic>
        <p:nvPicPr>
          <p:cNvPr id="4" name="Grafik 3">
            <a:extLst>
              <a:ext uri="{FF2B5EF4-FFF2-40B4-BE49-F238E27FC236}">
                <a16:creationId xmlns:a16="http://schemas.microsoft.com/office/drawing/2014/main" id="{23CB298F-A3C2-E008-D2F8-A9AEB4279A4D}"/>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41312" y="276642"/>
            <a:ext cx="2909931" cy="813335"/>
          </a:xfrm>
          <a:prstGeom prst="rect">
            <a:avLst/>
          </a:prstGeom>
        </p:spPr>
      </p:pic>
      <p:pic>
        <p:nvPicPr>
          <p:cNvPr id="23" name="Grafik 22">
            <a:extLst>
              <a:ext uri="{FF2B5EF4-FFF2-40B4-BE49-F238E27FC236}">
                <a16:creationId xmlns:a16="http://schemas.microsoft.com/office/drawing/2014/main" id="{4A638F21-CD2C-411D-AC66-6AD9EAB05C3E}"/>
              </a:ext>
            </a:extLst>
          </p:cNvPr>
          <p:cNvPicPr>
            <a:picLocks noChangeAspect="1"/>
          </p:cNvPicPr>
          <p:nvPr userDrawn="1"/>
        </p:nvPicPr>
        <p:blipFill>
          <a:blip r:embed="rId4"/>
          <a:stretch>
            <a:fillRect/>
          </a:stretch>
        </p:blipFill>
        <p:spPr>
          <a:xfrm>
            <a:off x="371272" y="6349245"/>
            <a:ext cx="1439991" cy="190412"/>
          </a:xfrm>
          <a:prstGeom prst="rect">
            <a:avLst/>
          </a:prstGeom>
        </p:spPr>
      </p:pic>
      <p:sp>
        <p:nvSpPr>
          <p:cNvPr id="25" name="Textfeld 24">
            <a:extLst>
              <a:ext uri="{FF2B5EF4-FFF2-40B4-BE49-F238E27FC236}">
                <a16:creationId xmlns:a16="http://schemas.microsoft.com/office/drawing/2014/main" id="{26F01D24-F916-4C43-9D71-381932A808B6}"/>
              </a:ext>
            </a:extLst>
          </p:cNvPr>
          <p:cNvSpPr txBox="1"/>
          <p:nvPr userDrawn="1"/>
        </p:nvSpPr>
        <p:spPr>
          <a:xfrm>
            <a:off x="11913776" y="79616"/>
            <a:ext cx="276999" cy="1136863"/>
          </a:xfrm>
          <a:prstGeom prst="rect">
            <a:avLst/>
          </a:prstGeom>
          <a:noFill/>
        </p:spPr>
        <p:txBody>
          <a:bodyPr vert="vert270" wrap="square" rtlCol="0" anchor="ctr">
            <a:spAutoFit/>
          </a:bodyPr>
          <a:lstStyle/>
          <a:p>
            <a:r>
              <a:rPr lang="de-DE" sz="600" dirty="0">
                <a:solidFill>
                  <a:schemeClr val="bg1">
                    <a:lumMod val="25000"/>
                  </a:schemeClr>
                </a:solidFill>
              </a:rPr>
              <a:t>© Uni Münster – Nike Gais</a:t>
            </a:r>
          </a:p>
        </p:txBody>
      </p:sp>
    </p:spTree>
    <p:extLst>
      <p:ext uri="{BB962C8B-B14F-4D97-AF65-F5344CB8AC3E}">
        <p14:creationId xmlns:p14="http://schemas.microsoft.com/office/powerpoint/2010/main" val="351706291"/>
      </p:ext>
    </p:extLst>
  </p:cSld>
  <p:clrMapOvr>
    <a:masterClrMapping/>
  </p:clrMapOvr>
  <p:extLst>
    <p:ext uri="{DCECCB84-F9BA-43D5-87BE-67443E8EF086}">
      <p15:sldGuideLst xmlns:p15="http://schemas.microsoft.com/office/powerpoint/2012/main">
        <p15:guide id="1" orient="horz" pos="1638">
          <p15:clr>
            <a:srgbClr val="FBAE40"/>
          </p15:clr>
        </p15:guide>
        <p15:guide id="2" orient="horz" pos="2432">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3_Design F.3 // Forschung 3 // Titel">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1715575E-929A-058E-56FD-AA4BB32689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5" t="7016" r="17585" b="23524"/>
          <a:stretch/>
        </p:blipFill>
        <p:spPr>
          <a:xfrm>
            <a:off x="-700" y="3089"/>
            <a:ext cx="12205400" cy="6854912"/>
          </a:xfrm>
          <a:prstGeom prst="rect">
            <a:avLst/>
          </a:prstGeom>
        </p:spPr>
      </p:pic>
      <p:sp>
        <p:nvSpPr>
          <p:cNvPr id="16" name="Rechteck 15">
            <a:extLst>
              <a:ext uri="{FF2B5EF4-FFF2-40B4-BE49-F238E27FC236}">
                <a16:creationId xmlns:a16="http://schemas.microsoft.com/office/drawing/2014/main" id="{E38D7D54-A97B-8524-3A25-E195B65D3F6B}"/>
              </a:ext>
            </a:extLst>
          </p:cNvPr>
          <p:cNvSpPr/>
          <p:nvPr userDrawn="1"/>
        </p:nvSpPr>
        <p:spPr>
          <a:xfrm>
            <a:off x="0" y="0"/>
            <a:ext cx="12204700" cy="6858000"/>
          </a:xfrm>
          <a:prstGeom prst="rect">
            <a:avLst/>
          </a:prstGeom>
          <a:solidFill>
            <a:schemeClr val="bg1">
              <a:lumMod val="10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Titel 1"/>
          <p:cNvSpPr>
            <a:spLocks noGrp="1"/>
          </p:cNvSpPr>
          <p:nvPr>
            <p:ph type="ctrTitle" hasCustomPrompt="1"/>
          </p:nvPr>
        </p:nvSpPr>
        <p:spPr>
          <a:xfrm>
            <a:off x="360000" y="2609492"/>
            <a:ext cx="6408000" cy="1276350"/>
          </a:xfrm>
        </p:spPr>
        <p:txBody>
          <a:bodyPr anchor="t" anchorCtr="0"/>
          <a:lstStyle>
            <a:lvl1pPr marL="0" indent="0" algn="l">
              <a:lnSpc>
                <a:spcPct val="90000"/>
              </a:lnSpc>
              <a:buFont typeface="Arial" panose="020B0604020202020204" pitchFamily="34" charset="0"/>
              <a:buNone/>
              <a:defRPr sz="3600" b="1">
                <a:solidFill>
                  <a:srgbClr val="FFFFFF"/>
                </a:solidFill>
              </a:defRPr>
            </a:lvl1pPr>
          </a:lstStyle>
          <a:p>
            <a:r>
              <a:rPr lang="en-US" dirty="0"/>
              <a:t>Add title of the presentation</a:t>
            </a:r>
            <a:br>
              <a:rPr lang="en-US" dirty="0"/>
            </a:br>
            <a:r>
              <a:rPr lang="en-US" dirty="0"/>
              <a:t>on two lines</a:t>
            </a:r>
            <a:endParaRPr lang="de-DE" dirty="0"/>
          </a:p>
        </p:txBody>
      </p:sp>
      <p:sp>
        <p:nvSpPr>
          <p:cNvPr id="49" name="Untertitel 2"/>
          <p:cNvSpPr>
            <a:spLocks noGrp="1"/>
          </p:cNvSpPr>
          <p:nvPr>
            <p:ph type="subTitle" idx="1" hasCustomPrompt="1"/>
          </p:nvPr>
        </p:nvSpPr>
        <p:spPr>
          <a:xfrm>
            <a:off x="360000" y="3885842"/>
            <a:ext cx="6408000" cy="900000"/>
          </a:xfrm>
        </p:spPr>
        <p:txBody>
          <a:bodyPr/>
          <a:lstStyle>
            <a:lvl1pPr marL="0" indent="0" algn="l">
              <a:lnSpc>
                <a:spcPct val="100000"/>
              </a:lnSpc>
              <a:spcBef>
                <a:spcPts val="0"/>
              </a:spcBef>
              <a:buFont typeface="Arial" panose="020B0604020202020204" pitchFamily="34" charset="0"/>
              <a:buNone/>
              <a:defRPr sz="1800" b="0">
                <a:solidFill>
                  <a:srgbClr val="FFFFFF"/>
                </a:solidFill>
              </a:defRPr>
            </a:lvl1pPr>
            <a:lvl2pPr marL="0" indent="0" algn="l">
              <a:lnSpc>
                <a:spcPct val="100000"/>
              </a:lnSpc>
              <a:spcBef>
                <a:spcPts val="0"/>
              </a:spcBef>
              <a:buFont typeface="Arial" panose="020B0604020202020204" pitchFamily="34" charset="0"/>
              <a:buNone/>
              <a:defRPr sz="1800" b="0">
                <a:solidFill>
                  <a:schemeClr val="bg2"/>
                </a:solidFill>
              </a:defRPr>
            </a:lvl2pPr>
            <a:lvl3pPr marL="0" indent="0" algn="l">
              <a:lnSpc>
                <a:spcPct val="100000"/>
              </a:lnSpc>
              <a:spcBef>
                <a:spcPts val="0"/>
              </a:spcBef>
              <a:buFont typeface="Arial" panose="020B0604020202020204" pitchFamily="34" charset="0"/>
              <a:buNone/>
              <a:defRPr sz="1800" b="0">
                <a:solidFill>
                  <a:schemeClr val="bg2"/>
                </a:solidFill>
              </a:defRPr>
            </a:lvl3pPr>
            <a:lvl4pPr marL="0" indent="0" algn="l">
              <a:lnSpc>
                <a:spcPct val="100000"/>
              </a:lnSpc>
              <a:spcBef>
                <a:spcPts val="0"/>
              </a:spcBef>
              <a:buFont typeface="Arial" panose="020B0604020202020204" pitchFamily="34" charset="0"/>
              <a:buNone/>
              <a:defRPr sz="1800" b="0">
                <a:solidFill>
                  <a:schemeClr val="bg2"/>
                </a:solidFill>
              </a:defRPr>
            </a:lvl4pPr>
            <a:lvl5pPr marL="0" indent="0" algn="l">
              <a:lnSpc>
                <a:spcPct val="100000"/>
              </a:lnSpc>
              <a:spcBef>
                <a:spcPts val="0"/>
              </a:spcBef>
              <a:buFont typeface="Arial" panose="020B0604020202020204" pitchFamily="34" charset="0"/>
              <a:buNone/>
              <a:defRPr sz="1800" b="0">
                <a:solidFill>
                  <a:schemeClr val="bg2"/>
                </a:solidFill>
              </a:defRPr>
            </a:lvl5pPr>
            <a:lvl6pPr marL="0" indent="0" algn="l">
              <a:lnSpc>
                <a:spcPct val="100000"/>
              </a:lnSpc>
              <a:spcBef>
                <a:spcPts val="0"/>
              </a:spcBef>
              <a:buFont typeface="Arial" panose="020B0604020202020204" pitchFamily="34" charset="0"/>
              <a:buNone/>
              <a:defRPr sz="1800" b="0">
                <a:solidFill>
                  <a:schemeClr val="bg2"/>
                </a:solidFill>
              </a:defRPr>
            </a:lvl6pPr>
            <a:lvl7pPr marL="0" indent="0" algn="l">
              <a:lnSpc>
                <a:spcPct val="100000"/>
              </a:lnSpc>
              <a:spcBef>
                <a:spcPts val="0"/>
              </a:spcBef>
              <a:buFont typeface="Arial" panose="020B0604020202020204" pitchFamily="34" charset="0"/>
              <a:buNone/>
              <a:defRPr sz="1800" b="0">
                <a:solidFill>
                  <a:schemeClr val="bg2"/>
                </a:solidFill>
              </a:defRPr>
            </a:lvl7pPr>
            <a:lvl8pPr marL="0" indent="0" algn="l">
              <a:lnSpc>
                <a:spcPct val="100000"/>
              </a:lnSpc>
              <a:spcBef>
                <a:spcPts val="0"/>
              </a:spcBef>
              <a:buFont typeface="Arial" panose="020B0604020202020204" pitchFamily="34" charset="0"/>
              <a:buNone/>
              <a:defRPr sz="1800" b="0">
                <a:solidFill>
                  <a:schemeClr val="bg2"/>
                </a:solidFill>
              </a:defRPr>
            </a:lvl8pPr>
            <a:lvl9pPr marL="0" indent="0" algn="l">
              <a:lnSpc>
                <a:spcPct val="100000"/>
              </a:lnSpc>
              <a:spcBef>
                <a:spcPts val="0"/>
              </a:spcBef>
              <a:buFont typeface="Arial" panose="020B0604020202020204" pitchFamily="34" charset="0"/>
              <a:buNone/>
              <a:defRPr sz="1800" b="0">
                <a:solidFill>
                  <a:schemeClr val="bg2"/>
                </a:solidFill>
              </a:defRPr>
            </a:lvl9pPr>
          </a:lstStyle>
          <a:p>
            <a:pPr lvl="0"/>
            <a:r>
              <a:rPr lang="en-US" dirty="0"/>
              <a:t>Subtitle or short description of the presentation</a:t>
            </a:r>
          </a:p>
          <a:p>
            <a:pPr lvl="0"/>
            <a:r>
              <a:rPr lang="en-US" dirty="0"/>
              <a:t>Name: of the speaker</a:t>
            </a:r>
          </a:p>
        </p:txBody>
      </p:sp>
      <p:sp>
        <p:nvSpPr>
          <p:cNvPr id="53" name="Vertikaler Textplatzhalter 2"/>
          <p:cNvSpPr>
            <a:spLocks noGrp="1"/>
          </p:cNvSpPr>
          <p:nvPr>
            <p:ph type="body" orient="vert" idx="13" hasCustomPrompt="1"/>
          </p:nvPr>
        </p:nvSpPr>
        <p:spPr>
          <a:xfrm>
            <a:off x="6658776" y="6069200"/>
            <a:ext cx="5185224" cy="468000"/>
          </a:xfrm>
        </p:spPr>
        <p:txBody>
          <a:bodyPr vert="horz" anchor="b" anchorCtr="0"/>
          <a:lstStyle>
            <a:lvl1pPr marL="0" indent="0" algn="r">
              <a:lnSpc>
                <a:spcPct val="100000"/>
              </a:lnSpc>
              <a:spcBef>
                <a:spcPts val="0"/>
              </a:spcBef>
              <a:buFont typeface="Arial" panose="020B0604020202020204" pitchFamily="34" charset="0"/>
              <a:buNone/>
              <a:defRPr sz="1400" b="0">
                <a:solidFill>
                  <a:srgbClr val="FFFFFF"/>
                </a:solidFill>
              </a:defRPr>
            </a:lvl1pPr>
            <a:lvl2pPr marL="0" indent="0" algn="r">
              <a:lnSpc>
                <a:spcPct val="100000"/>
              </a:lnSpc>
              <a:spcBef>
                <a:spcPts val="0"/>
              </a:spcBef>
              <a:buNone/>
              <a:defRPr sz="1400" b="0"/>
            </a:lvl2pPr>
            <a:lvl3pPr marL="0" indent="0" algn="r">
              <a:lnSpc>
                <a:spcPct val="100000"/>
              </a:lnSpc>
              <a:spcBef>
                <a:spcPts val="0"/>
              </a:spcBef>
              <a:buNone/>
              <a:defRPr sz="1400" b="0"/>
            </a:lvl3pPr>
            <a:lvl4pPr marL="0" indent="0" algn="r">
              <a:lnSpc>
                <a:spcPct val="100000"/>
              </a:lnSpc>
              <a:spcBef>
                <a:spcPts val="0"/>
              </a:spcBef>
              <a:buNone/>
              <a:defRPr sz="1400" b="0"/>
            </a:lvl4pPr>
            <a:lvl5pPr marL="0" indent="0" algn="r">
              <a:lnSpc>
                <a:spcPct val="100000"/>
              </a:lnSpc>
              <a:spcBef>
                <a:spcPts val="0"/>
              </a:spcBef>
              <a:buNone/>
              <a:defRPr sz="1400" b="0"/>
            </a:lvl5pPr>
            <a:lvl6pPr marL="0" indent="0" algn="r">
              <a:lnSpc>
                <a:spcPct val="100000"/>
              </a:lnSpc>
              <a:spcBef>
                <a:spcPts val="0"/>
              </a:spcBef>
              <a:buNone/>
              <a:defRPr sz="1400" b="0"/>
            </a:lvl6pPr>
            <a:lvl7pPr marL="0" indent="0" algn="r">
              <a:lnSpc>
                <a:spcPct val="100000"/>
              </a:lnSpc>
              <a:spcBef>
                <a:spcPts val="0"/>
              </a:spcBef>
              <a:buNone/>
              <a:defRPr sz="1400" b="0"/>
            </a:lvl7pPr>
            <a:lvl8pPr marL="0" indent="0" algn="r">
              <a:lnSpc>
                <a:spcPct val="100000"/>
              </a:lnSpc>
              <a:spcBef>
                <a:spcPts val="0"/>
              </a:spcBef>
              <a:buNone/>
              <a:defRPr sz="1400" b="0"/>
            </a:lvl8pPr>
            <a:lvl9pPr marL="0" indent="0" algn="r">
              <a:lnSpc>
                <a:spcPct val="100000"/>
              </a:lnSpc>
              <a:spcBef>
                <a:spcPts val="0"/>
              </a:spcBef>
              <a:buNone/>
              <a:defRPr sz="1400" b="0"/>
            </a:lvl9pPr>
          </a:lstStyle>
          <a:p>
            <a:pPr lvl="0"/>
            <a:r>
              <a:rPr lang="en-US" dirty="0"/>
              <a:t>Space for secondary logo(s) / Name</a:t>
            </a:r>
          </a:p>
          <a:p>
            <a:pPr lvl="0"/>
            <a:r>
              <a:rPr lang="en-US" dirty="0"/>
              <a:t>of the Department, the Institute or the CRC</a:t>
            </a:r>
          </a:p>
        </p:txBody>
      </p:sp>
      <p:sp>
        <p:nvSpPr>
          <p:cNvPr id="2" name="Rechteck 2">
            <a:extLst>
              <a:ext uri="{FF2B5EF4-FFF2-40B4-BE49-F238E27FC236}">
                <a16:creationId xmlns:a16="http://schemas.microsoft.com/office/drawing/2014/main" id="{C5FCF425-F40A-D955-4162-CDB8AA61A791}"/>
              </a:ext>
            </a:extLst>
          </p:cNvPr>
          <p:cNvSpPr/>
          <p:nvPr userDrawn="1"/>
        </p:nvSpPr>
        <p:spPr>
          <a:xfrm>
            <a:off x="0" y="0"/>
            <a:ext cx="9503923" cy="2023353"/>
          </a:xfrm>
          <a:custGeom>
            <a:avLst/>
            <a:gdLst>
              <a:gd name="connsiteX0" fmla="*/ 0 w 9503923"/>
              <a:gd name="connsiteY0" fmla="*/ 0 h 2023353"/>
              <a:gd name="connsiteX1" fmla="*/ 9503923 w 9503923"/>
              <a:gd name="connsiteY1" fmla="*/ 0 h 2023353"/>
              <a:gd name="connsiteX2" fmla="*/ 9503923 w 9503923"/>
              <a:gd name="connsiteY2" fmla="*/ 2023353 h 2023353"/>
              <a:gd name="connsiteX3" fmla="*/ 0 w 9503923"/>
              <a:gd name="connsiteY3" fmla="*/ 2023353 h 2023353"/>
              <a:gd name="connsiteX4" fmla="*/ 0 w 9503923"/>
              <a:gd name="connsiteY4" fmla="*/ 0 h 2023353"/>
              <a:gd name="connsiteX0" fmla="*/ 0 w 9503923"/>
              <a:gd name="connsiteY0" fmla="*/ 0 h 2023353"/>
              <a:gd name="connsiteX1" fmla="*/ 9503923 w 9503923"/>
              <a:gd name="connsiteY1" fmla="*/ 0 h 2023353"/>
              <a:gd name="connsiteX2" fmla="*/ 0 w 9503923"/>
              <a:gd name="connsiteY2" fmla="*/ 2023353 h 2023353"/>
              <a:gd name="connsiteX3" fmla="*/ 0 w 9503923"/>
              <a:gd name="connsiteY3" fmla="*/ 0 h 2023353"/>
            </a:gdLst>
            <a:ahLst/>
            <a:cxnLst>
              <a:cxn ang="0">
                <a:pos x="connsiteX0" y="connsiteY0"/>
              </a:cxn>
              <a:cxn ang="0">
                <a:pos x="connsiteX1" y="connsiteY1"/>
              </a:cxn>
              <a:cxn ang="0">
                <a:pos x="connsiteX2" y="connsiteY2"/>
              </a:cxn>
              <a:cxn ang="0">
                <a:pos x="connsiteX3" y="connsiteY3"/>
              </a:cxn>
            </a:cxnLst>
            <a:rect l="l" t="t" r="r" b="b"/>
            <a:pathLst>
              <a:path w="9503923" h="2023353">
                <a:moveTo>
                  <a:pt x="0" y="0"/>
                </a:moveTo>
                <a:lnTo>
                  <a:pt x="9503923" y="0"/>
                </a:lnTo>
                <a:lnTo>
                  <a:pt x="0" y="2023353"/>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3" name="Gruppieren 2">
            <a:extLst>
              <a:ext uri="{FF2B5EF4-FFF2-40B4-BE49-F238E27FC236}">
                <a16:creationId xmlns:a16="http://schemas.microsoft.com/office/drawing/2014/main" id="{66234BC3-0B58-A40E-D8EC-F8213D251D77}"/>
              </a:ext>
            </a:extLst>
          </p:cNvPr>
          <p:cNvGrpSpPr/>
          <p:nvPr userDrawn="1"/>
        </p:nvGrpSpPr>
        <p:grpSpPr>
          <a:xfrm>
            <a:off x="-468000" y="-468000"/>
            <a:ext cx="13140000" cy="7776000"/>
            <a:chOff x="-468000" y="-468000"/>
            <a:chExt cx="13140000" cy="7776000"/>
          </a:xfrm>
        </p:grpSpPr>
        <p:cxnSp>
          <p:nvCxnSpPr>
            <p:cNvPr id="8" name="Linie">
              <a:extLst>
                <a:ext uri="{FF2B5EF4-FFF2-40B4-BE49-F238E27FC236}">
                  <a16:creationId xmlns:a16="http://schemas.microsoft.com/office/drawing/2014/main" id="{7FBC7988-B0EC-1014-158E-279877C9B451}"/>
                </a:ext>
              </a:extLst>
            </p:cNvPr>
            <p:cNvCxnSpPr/>
            <p:nvPr userDrawn="1"/>
          </p:nvCxnSpPr>
          <p:spPr>
            <a:xfrm>
              <a:off x="12312000" y="5742000"/>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 name="Linie">
              <a:extLst>
                <a:ext uri="{FF2B5EF4-FFF2-40B4-BE49-F238E27FC236}">
                  <a16:creationId xmlns:a16="http://schemas.microsoft.com/office/drawing/2014/main" id="{3C35C003-A0D8-FDE1-8C48-6FA37F709C4E}"/>
                </a:ext>
              </a:extLst>
            </p:cNvPr>
            <p:cNvCxnSpPr/>
            <p:nvPr userDrawn="1"/>
          </p:nvCxnSpPr>
          <p:spPr>
            <a:xfrm>
              <a:off x="11844000" y="-46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 name="Linie">
              <a:extLst>
                <a:ext uri="{FF2B5EF4-FFF2-40B4-BE49-F238E27FC236}">
                  <a16:creationId xmlns:a16="http://schemas.microsoft.com/office/drawing/2014/main" id="{601D163C-9CF0-1386-42BE-07482BD5CF05}"/>
                </a:ext>
              </a:extLst>
            </p:cNvPr>
            <p:cNvCxnSpPr/>
            <p:nvPr userDrawn="1"/>
          </p:nvCxnSpPr>
          <p:spPr>
            <a:xfrm>
              <a:off x="360000" y="-46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 name="Linie">
              <a:extLst>
                <a:ext uri="{FF2B5EF4-FFF2-40B4-BE49-F238E27FC236}">
                  <a16:creationId xmlns:a16="http://schemas.microsoft.com/office/drawing/2014/main" id="{E2343A27-15A5-B967-D2F1-E97DEE3C2370}"/>
                </a:ext>
              </a:extLst>
            </p:cNvPr>
            <p:cNvCxnSpPr/>
            <p:nvPr userDrawn="1"/>
          </p:nvCxnSpPr>
          <p:spPr>
            <a:xfrm>
              <a:off x="11844000" y="694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4" name="Linie">
              <a:extLst>
                <a:ext uri="{FF2B5EF4-FFF2-40B4-BE49-F238E27FC236}">
                  <a16:creationId xmlns:a16="http://schemas.microsoft.com/office/drawing/2014/main" id="{127838DB-3D27-D9D5-573D-2093DEA3F412}"/>
                </a:ext>
              </a:extLst>
            </p:cNvPr>
            <p:cNvCxnSpPr/>
            <p:nvPr userDrawn="1"/>
          </p:nvCxnSpPr>
          <p:spPr>
            <a:xfrm>
              <a:off x="360000" y="694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5" name="Linie">
              <a:extLst>
                <a:ext uri="{FF2B5EF4-FFF2-40B4-BE49-F238E27FC236}">
                  <a16:creationId xmlns:a16="http://schemas.microsoft.com/office/drawing/2014/main" id="{D335F13D-E418-67A6-031E-51CEBC1C9201}"/>
                </a:ext>
              </a:extLst>
            </p:cNvPr>
            <p:cNvCxnSpPr/>
            <p:nvPr userDrawn="1"/>
          </p:nvCxnSpPr>
          <p:spPr>
            <a:xfrm>
              <a:off x="-468000" y="5742000"/>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7" name="Linie">
              <a:extLst>
                <a:ext uri="{FF2B5EF4-FFF2-40B4-BE49-F238E27FC236}">
                  <a16:creationId xmlns:a16="http://schemas.microsoft.com/office/drawing/2014/main" id="{D3F14C6D-5D88-FD47-F5D3-2A4370434F4B}"/>
                </a:ext>
              </a:extLst>
            </p:cNvPr>
            <p:cNvCxnSpPr/>
            <p:nvPr userDrawn="1"/>
          </p:nvCxnSpPr>
          <p:spPr>
            <a:xfrm>
              <a:off x="-468000" y="1346554"/>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grpSp>
      <p:cxnSp>
        <p:nvCxnSpPr>
          <p:cNvPr id="6" name="Gerade Verbindung 5">
            <a:extLst>
              <a:ext uri="{FF2B5EF4-FFF2-40B4-BE49-F238E27FC236}">
                <a16:creationId xmlns:a16="http://schemas.microsoft.com/office/drawing/2014/main" id="{0C6D6F75-1082-9AE5-CB00-421663BF3F1A}"/>
              </a:ext>
            </a:extLst>
          </p:cNvPr>
          <p:cNvCxnSpPr>
            <a:cxnSpLocks/>
          </p:cNvCxnSpPr>
          <p:nvPr userDrawn="1"/>
        </p:nvCxnSpPr>
        <p:spPr>
          <a:xfrm rot="720000">
            <a:off x="-238223" y="6236942"/>
            <a:ext cx="6840000"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5" name="Hilfslinien">
            <a:extLst>
              <a:ext uri="{FF2B5EF4-FFF2-40B4-BE49-F238E27FC236}">
                <a16:creationId xmlns:a16="http://schemas.microsoft.com/office/drawing/2014/main" id="{E96D4786-5D35-48A6-ADC5-F26D7E468F36}"/>
              </a:ext>
            </a:extLst>
          </p:cNvPr>
          <p:cNvSpPr txBox="1"/>
          <p:nvPr userDrawn="1"/>
        </p:nvSpPr>
        <p:spPr>
          <a:xfrm rot="10800000" flipH="1" flipV="1">
            <a:off x="467301" y="6836034"/>
            <a:ext cx="114840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endParaRPr kumimoji="0" lang="de-DE" sz="1100" b="0"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a:p>
            <a:pPr marL="0" marR="0" lvl="0" indent="0" algn="ctr" defTabSz="137785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lumMod val="60000"/>
                    <a:lumOff val="40000"/>
                  </a:schemeClr>
                </a:solidFill>
                <a:effectLst/>
                <a:uLnTx/>
                <a:uFillTx/>
                <a:latin typeface="+mn-lt"/>
                <a:ea typeface="+mn-ea"/>
                <a:cs typeface="+mn-cs"/>
              </a:rPr>
              <a:t>Lines and areas can be changed in line with the Corporate Design rules (see Corporate Design manual)</a:t>
            </a:r>
            <a:endParaRPr kumimoji="0" lang="de-DE" sz="1100" b="1"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p:txBody>
      </p:sp>
      <p:sp>
        <p:nvSpPr>
          <p:cNvPr id="29" name="Hilfslinien">
            <a:extLst>
              <a:ext uri="{FF2B5EF4-FFF2-40B4-BE49-F238E27FC236}">
                <a16:creationId xmlns:a16="http://schemas.microsoft.com/office/drawing/2014/main" id="{A6624A2E-D067-4B93-9E41-CEA9E6E9107A}"/>
              </a:ext>
            </a:extLst>
          </p:cNvPr>
          <p:cNvSpPr txBox="1"/>
          <p:nvPr userDrawn="1"/>
        </p:nvSpPr>
        <p:spPr>
          <a:xfrm rot="10800000" flipH="1" flipV="1">
            <a:off x="215287" y="-446173"/>
            <a:ext cx="114840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lumMod val="60000"/>
                    <a:lumOff val="40000"/>
                  </a:schemeClr>
                </a:solidFill>
                <a:effectLst/>
                <a:uLnTx/>
                <a:uFillTx/>
                <a:latin typeface="+mn-lt"/>
                <a:ea typeface="+mn-ea"/>
                <a:cs typeface="+mn-cs"/>
              </a:rPr>
              <a:t>Show gridlines via menu: </a:t>
            </a:r>
            <a:r>
              <a:rPr kumimoji="0" lang="en-US" sz="1100" b="1" i="0" u="none" strike="noStrike" kern="1200" cap="none" spc="0" normalizeH="0" baseline="0" noProof="0" dirty="0">
                <a:ln>
                  <a:noFill/>
                </a:ln>
                <a:solidFill>
                  <a:schemeClr val="tx1">
                    <a:lumMod val="60000"/>
                    <a:lumOff val="40000"/>
                  </a:schemeClr>
                </a:solidFill>
                <a:effectLst/>
                <a:uLnTx/>
                <a:uFillTx/>
                <a:latin typeface="+mn-lt"/>
                <a:ea typeface="+mn-ea"/>
                <a:cs typeface="+mn-cs"/>
              </a:rPr>
              <a:t>View &gt; Show &gt; tick gridlines</a:t>
            </a:r>
            <a:endParaRPr kumimoji="0" lang="de-DE" sz="1100" b="1"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p:txBody>
      </p:sp>
      <p:pic>
        <p:nvPicPr>
          <p:cNvPr id="4" name="Grafik 3">
            <a:extLst>
              <a:ext uri="{FF2B5EF4-FFF2-40B4-BE49-F238E27FC236}">
                <a16:creationId xmlns:a16="http://schemas.microsoft.com/office/drawing/2014/main" id="{9ACADB25-D9A2-83FD-86B2-DA09BD02136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41312" y="276642"/>
            <a:ext cx="2909931" cy="813335"/>
          </a:xfrm>
          <a:prstGeom prst="rect">
            <a:avLst/>
          </a:prstGeom>
        </p:spPr>
      </p:pic>
      <p:pic>
        <p:nvPicPr>
          <p:cNvPr id="23" name="Grafik 22">
            <a:extLst>
              <a:ext uri="{FF2B5EF4-FFF2-40B4-BE49-F238E27FC236}">
                <a16:creationId xmlns:a16="http://schemas.microsoft.com/office/drawing/2014/main" id="{C4050415-677D-4CF4-9E45-3311D877578B}"/>
              </a:ext>
            </a:extLst>
          </p:cNvPr>
          <p:cNvPicPr>
            <a:picLocks noChangeAspect="1"/>
          </p:cNvPicPr>
          <p:nvPr userDrawn="1"/>
        </p:nvPicPr>
        <p:blipFill>
          <a:blip r:embed="rId4"/>
          <a:stretch>
            <a:fillRect/>
          </a:stretch>
        </p:blipFill>
        <p:spPr>
          <a:xfrm>
            <a:off x="371272" y="6349245"/>
            <a:ext cx="1439991" cy="190412"/>
          </a:xfrm>
          <a:prstGeom prst="rect">
            <a:avLst/>
          </a:prstGeom>
        </p:spPr>
      </p:pic>
      <p:sp>
        <p:nvSpPr>
          <p:cNvPr id="24" name="Textfeld 23">
            <a:extLst>
              <a:ext uri="{FF2B5EF4-FFF2-40B4-BE49-F238E27FC236}">
                <a16:creationId xmlns:a16="http://schemas.microsoft.com/office/drawing/2014/main" id="{F2D1DA17-0E0E-43AF-91A4-558E71DEE824}"/>
              </a:ext>
            </a:extLst>
          </p:cNvPr>
          <p:cNvSpPr txBox="1"/>
          <p:nvPr userDrawn="1"/>
        </p:nvSpPr>
        <p:spPr>
          <a:xfrm>
            <a:off x="11913776" y="4784966"/>
            <a:ext cx="276999" cy="1136863"/>
          </a:xfrm>
          <a:prstGeom prst="rect">
            <a:avLst/>
          </a:prstGeom>
          <a:noFill/>
        </p:spPr>
        <p:txBody>
          <a:bodyPr vert="vert270" wrap="square" rtlCol="0" anchor="ctr">
            <a:spAutoFit/>
          </a:bodyPr>
          <a:lstStyle/>
          <a:p>
            <a:r>
              <a:rPr lang="de-DE" sz="600" dirty="0">
                <a:solidFill>
                  <a:schemeClr val="bg1">
                    <a:lumMod val="50000"/>
                  </a:schemeClr>
                </a:solidFill>
              </a:rPr>
              <a:t>© Uni Münster – Nike Gais</a:t>
            </a:r>
          </a:p>
        </p:txBody>
      </p:sp>
    </p:spTree>
    <p:extLst>
      <p:ext uri="{BB962C8B-B14F-4D97-AF65-F5344CB8AC3E}">
        <p14:creationId xmlns:p14="http://schemas.microsoft.com/office/powerpoint/2010/main" val="1568141927"/>
      </p:ext>
    </p:extLst>
  </p:cSld>
  <p:clrMapOvr>
    <a:masterClrMapping/>
  </p:clrMapOvr>
  <p:extLst>
    <p:ext uri="{DCECCB84-F9BA-43D5-87BE-67443E8EF086}">
      <p15:sldGuideLst xmlns:p15="http://schemas.microsoft.com/office/powerpoint/2012/main">
        <p15:guide id="1" orient="horz" pos="1638">
          <p15:clr>
            <a:srgbClr val="FBAE40"/>
          </p15:clr>
        </p15:guide>
        <p15:guide id="2" orient="horz" pos="2432">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5_Design F.5 // Geisteswissenschaften 2 // Titel">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1715575E-929A-058E-56FD-AA4BB32689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4980" r="11882" b="10863"/>
          <a:stretch/>
        </p:blipFill>
        <p:spPr>
          <a:xfrm>
            <a:off x="-700" y="3089"/>
            <a:ext cx="12205400" cy="6854912"/>
          </a:xfrm>
          <a:prstGeom prst="rect">
            <a:avLst/>
          </a:prstGeom>
        </p:spPr>
      </p:pic>
      <p:sp>
        <p:nvSpPr>
          <p:cNvPr id="16" name="Rechteck 15">
            <a:extLst>
              <a:ext uri="{FF2B5EF4-FFF2-40B4-BE49-F238E27FC236}">
                <a16:creationId xmlns:a16="http://schemas.microsoft.com/office/drawing/2014/main" id="{CDFB2AE1-99E0-1C55-C999-183FCE7A2D51}"/>
              </a:ext>
            </a:extLst>
          </p:cNvPr>
          <p:cNvSpPr/>
          <p:nvPr userDrawn="1"/>
        </p:nvSpPr>
        <p:spPr>
          <a:xfrm>
            <a:off x="0" y="-3090"/>
            <a:ext cx="12204700" cy="6864175"/>
          </a:xfrm>
          <a:prstGeom prst="rect">
            <a:avLst/>
          </a:prstGeom>
          <a:solidFill>
            <a:schemeClr val="bg1">
              <a:lumMod val="10000"/>
              <a:alpha val="3482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Titel 1"/>
          <p:cNvSpPr>
            <a:spLocks noGrp="1"/>
          </p:cNvSpPr>
          <p:nvPr>
            <p:ph type="ctrTitle" hasCustomPrompt="1"/>
          </p:nvPr>
        </p:nvSpPr>
        <p:spPr>
          <a:xfrm>
            <a:off x="360000" y="2609492"/>
            <a:ext cx="6408000" cy="1276350"/>
          </a:xfrm>
        </p:spPr>
        <p:txBody>
          <a:bodyPr anchor="t" anchorCtr="0"/>
          <a:lstStyle>
            <a:lvl1pPr marL="0" indent="0" algn="l">
              <a:lnSpc>
                <a:spcPct val="90000"/>
              </a:lnSpc>
              <a:buFont typeface="Arial" panose="020B0604020202020204" pitchFamily="34" charset="0"/>
              <a:buNone/>
              <a:defRPr sz="3600" b="1">
                <a:solidFill>
                  <a:srgbClr val="FFFFFF"/>
                </a:solidFill>
              </a:defRPr>
            </a:lvl1pPr>
          </a:lstStyle>
          <a:p>
            <a:r>
              <a:rPr lang="en-US" dirty="0"/>
              <a:t>Add title of the presentation</a:t>
            </a:r>
            <a:br>
              <a:rPr lang="en-US" dirty="0"/>
            </a:br>
            <a:r>
              <a:rPr lang="en-US" dirty="0"/>
              <a:t>on two lines</a:t>
            </a:r>
            <a:endParaRPr lang="de-DE" dirty="0"/>
          </a:p>
        </p:txBody>
      </p:sp>
      <p:sp>
        <p:nvSpPr>
          <p:cNvPr id="49" name="Untertitel 2"/>
          <p:cNvSpPr>
            <a:spLocks noGrp="1"/>
          </p:cNvSpPr>
          <p:nvPr>
            <p:ph type="subTitle" idx="1" hasCustomPrompt="1"/>
          </p:nvPr>
        </p:nvSpPr>
        <p:spPr>
          <a:xfrm>
            <a:off x="360000" y="3885842"/>
            <a:ext cx="6408000" cy="900000"/>
          </a:xfrm>
        </p:spPr>
        <p:txBody>
          <a:bodyPr/>
          <a:lstStyle>
            <a:lvl1pPr marL="0" indent="0" algn="l">
              <a:lnSpc>
                <a:spcPct val="100000"/>
              </a:lnSpc>
              <a:spcBef>
                <a:spcPts val="0"/>
              </a:spcBef>
              <a:buFont typeface="Arial" panose="020B0604020202020204" pitchFamily="34" charset="0"/>
              <a:buNone/>
              <a:defRPr sz="1800" b="0">
                <a:solidFill>
                  <a:srgbClr val="FFFFFF"/>
                </a:solidFill>
              </a:defRPr>
            </a:lvl1pPr>
            <a:lvl2pPr marL="0" indent="0" algn="l">
              <a:lnSpc>
                <a:spcPct val="100000"/>
              </a:lnSpc>
              <a:spcBef>
                <a:spcPts val="0"/>
              </a:spcBef>
              <a:buFont typeface="Arial" panose="020B0604020202020204" pitchFamily="34" charset="0"/>
              <a:buNone/>
              <a:defRPr sz="1800" b="0">
                <a:solidFill>
                  <a:schemeClr val="bg2"/>
                </a:solidFill>
              </a:defRPr>
            </a:lvl2pPr>
            <a:lvl3pPr marL="0" indent="0" algn="l">
              <a:lnSpc>
                <a:spcPct val="100000"/>
              </a:lnSpc>
              <a:spcBef>
                <a:spcPts val="0"/>
              </a:spcBef>
              <a:buFont typeface="Arial" panose="020B0604020202020204" pitchFamily="34" charset="0"/>
              <a:buNone/>
              <a:defRPr sz="1800" b="0">
                <a:solidFill>
                  <a:schemeClr val="bg2"/>
                </a:solidFill>
              </a:defRPr>
            </a:lvl3pPr>
            <a:lvl4pPr marL="0" indent="0" algn="l">
              <a:lnSpc>
                <a:spcPct val="100000"/>
              </a:lnSpc>
              <a:spcBef>
                <a:spcPts val="0"/>
              </a:spcBef>
              <a:buFont typeface="Arial" panose="020B0604020202020204" pitchFamily="34" charset="0"/>
              <a:buNone/>
              <a:defRPr sz="1800" b="0">
                <a:solidFill>
                  <a:schemeClr val="bg2"/>
                </a:solidFill>
              </a:defRPr>
            </a:lvl4pPr>
            <a:lvl5pPr marL="0" indent="0" algn="l">
              <a:lnSpc>
                <a:spcPct val="100000"/>
              </a:lnSpc>
              <a:spcBef>
                <a:spcPts val="0"/>
              </a:spcBef>
              <a:buFont typeface="Arial" panose="020B0604020202020204" pitchFamily="34" charset="0"/>
              <a:buNone/>
              <a:defRPr sz="1800" b="0">
                <a:solidFill>
                  <a:schemeClr val="bg2"/>
                </a:solidFill>
              </a:defRPr>
            </a:lvl5pPr>
            <a:lvl6pPr marL="0" indent="0" algn="l">
              <a:lnSpc>
                <a:spcPct val="100000"/>
              </a:lnSpc>
              <a:spcBef>
                <a:spcPts val="0"/>
              </a:spcBef>
              <a:buFont typeface="Arial" panose="020B0604020202020204" pitchFamily="34" charset="0"/>
              <a:buNone/>
              <a:defRPr sz="1800" b="0">
                <a:solidFill>
                  <a:schemeClr val="bg2"/>
                </a:solidFill>
              </a:defRPr>
            </a:lvl6pPr>
            <a:lvl7pPr marL="0" indent="0" algn="l">
              <a:lnSpc>
                <a:spcPct val="100000"/>
              </a:lnSpc>
              <a:spcBef>
                <a:spcPts val="0"/>
              </a:spcBef>
              <a:buFont typeface="Arial" panose="020B0604020202020204" pitchFamily="34" charset="0"/>
              <a:buNone/>
              <a:defRPr sz="1800" b="0">
                <a:solidFill>
                  <a:schemeClr val="bg2"/>
                </a:solidFill>
              </a:defRPr>
            </a:lvl7pPr>
            <a:lvl8pPr marL="0" indent="0" algn="l">
              <a:lnSpc>
                <a:spcPct val="100000"/>
              </a:lnSpc>
              <a:spcBef>
                <a:spcPts val="0"/>
              </a:spcBef>
              <a:buFont typeface="Arial" panose="020B0604020202020204" pitchFamily="34" charset="0"/>
              <a:buNone/>
              <a:defRPr sz="1800" b="0">
                <a:solidFill>
                  <a:schemeClr val="bg2"/>
                </a:solidFill>
              </a:defRPr>
            </a:lvl8pPr>
            <a:lvl9pPr marL="0" indent="0" algn="l">
              <a:lnSpc>
                <a:spcPct val="100000"/>
              </a:lnSpc>
              <a:spcBef>
                <a:spcPts val="0"/>
              </a:spcBef>
              <a:buFont typeface="Arial" panose="020B0604020202020204" pitchFamily="34" charset="0"/>
              <a:buNone/>
              <a:defRPr sz="1800" b="0">
                <a:solidFill>
                  <a:schemeClr val="bg2"/>
                </a:solidFill>
              </a:defRPr>
            </a:lvl9pPr>
          </a:lstStyle>
          <a:p>
            <a:pPr lvl="0"/>
            <a:r>
              <a:rPr lang="en-US" dirty="0"/>
              <a:t>Subtitle or short description of the presentation</a:t>
            </a:r>
          </a:p>
          <a:p>
            <a:pPr lvl="0"/>
            <a:r>
              <a:rPr lang="en-US" dirty="0"/>
              <a:t>Name: of the speaker</a:t>
            </a:r>
          </a:p>
        </p:txBody>
      </p:sp>
      <p:sp>
        <p:nvSpPr>
          <p:cNvPr id="53" name="Vertikaler Textplatzhalter 2"/>
          <p:cNvSpPr>
            <a:spLocks noGrp="1"/>
          </p:cNvSpPr>
          <p:nvPr>
            <p:ph type="body" orient="vert" idx="13" hasCustomPrompt="1"/>
          </p:nvPr>
        </p:nvSpPr>
        <p:spPr>
          <a:xfrm>
            <a:off x="6658776" y="6069200"/>
            <a:ext cx="5185224" cy="468000"/>
          </a:xfrm>
        </p:spPr>
        <p:txBody>
          <a:bodyPr vert="horz" anchor="b" anchorCtr="0"/>
          <a:lstStyle>
            <a:lvl1pPr marL="0" indent="0" algn="r">
              <a:lnSpc>
                <a:spcPct val="100000"/>
              </a:lnSpc>
              <a:spcBef>
                <a:spcPts val="0"/>
              </a:spcBef>
              <a:buFont typeface="Arial" panose="020B0604020202020204" pitchFamily="34" charset="0"/>
              <a:buNone/>
              <a:defRPr sz="1400" b="0">
                <a:solidFill>
                  <a:srgbClr val="FFFFFF"/>
                </a:solidFill>
              </a:defRPr>
            </a:lvl1pPr>
            <a:lvl2pPr marL="0" indent="0" algn="r">
              <a:lnSpc>
                <a:spcPct val="100000"/>
              </a:lnSpc>
              <a:spcBef>
                <a:spcPts val="0"/>
              </a:spcBef>
              <a:buNone/>
              <a:defRPr sz="1400" b="0"/>
            </a:lvl2pPr>
            <a:lvl3pPr marL="0" indent="0" algn="r">
              <a:lnSpc>
                <a:spcPct val="100000"/>
              </a:lnSpc>
              <a:spcBef>
                <a:spcPts val="0"/>
              </a:spcBef>
              <a:buNone/>
              <a:defRPr sz="1400" b="0"/>
            </a:lvl3pPr>
            <a:lvl4pPr marL="0" indent="0" algn="r">
              <a:lnSpc>
                <a:spcPct val="100000"/>
              </a:lnSpc>
              <a:spcBef>
                <a:spcPts val="0"/>
              </a:spcBef>
              <a:buNone/>
              <a:defRPr sz="1400" b="0"/>
            </a:lvl4pPr>
            <a:lvl5pPr marL="0" indent="0" algn="r">
              <a:lnSpc>
                <a:spcPct val="100000"/>
              </a:lnSpc>
              <a:spcBef>
                <a:spcPts val="0"/>
              </a:spcBef>
              <a:buNone/>
              <a:defRPr sz="1400" b="0"/>
            </a:lvl5pPr>
            <a:lvl6pPr marL="0" indent="0" algn="r">
              <a:lnSpc>
                <a:spcPct val="100000"/>
              </a:lnSpc>
              <a:spcBef>
                <a:spcPts val="0"/>
              </a:spcBef>
              <a:buNone/>
              <a:defRPr sz="1400" b="0"/>
            </a:lvl6pPr>
            <a:lvl7pPr marL="0" indent="0" algn="r">
              <a:lnSpc>
                <a:spcPct val="100000"/>
              </a:lnSpc>
              <a:spcBef>
                <a:spcPts val="0"/>
              </a:spcBef>
              <a:buNone/>
              <a:defRPr sz="1400" b="0"/>
            </a:lvl7pPr>
            <a:lvl8pPr marL="0" indent="0" algn="r">
              <a:lnSpc>
                <a:spcPct val="100000"/>
              </a:lnSpc>
              <a:spcBef>
                <a:spcPts val="0"/>
              </a:spcBef>
              <a:buNone/>
              <a:defRPr sz="1400" b="0"/>
            </a:lvl8pPr>
            <a:lvl9pPr marL="0" indent="0" algn="r">
              <a:lnSpc>
                <a:spcPct val="100000"/>
              </a:lnSpc>
              <a:spcBef>
                <a:spcPts val="0"/>
              </a:spcBef>
              <a:buNone/>
              <a:defRPr sz="1400" b="0"/>
            </a:lvl9pPr>
          </a:lstStyle>
          <a:p>
            <a:pPr lvl="0"/>
            <a:r>
              <a:rPr lang="en-US" dirty="0"/>
              <a:t>Space for secondary logo(s) / Name</a:t>
            </a:r>
          </a:p>
          <a:p>
            <a:pPr lvl="0"/>
            <a:r>
              <a:rPr lang="en-US" dirty="0"/>
              <a:t>of the Department, the Institute or the CRC</a:t>
            </a:r>
          </a:p>
        </p:txBody>
      </p:sp>
      <p:sp>
        <p:nvSpPr>
          <p:cNvPr id="2" name="Rechteck 2">
            <a:extLst>
              <a:ext uri="{FF2B5EF4-FFF2-40B4-BE49-F238E27FC236}">
                <a16:creationId xmlns:a16="http://schemas.microsoft.com/office/drawing/2014/main" id="{C5FCF425-F40A-D955-4162-CDB8AA61A791}"/>
              </a:ext>
            </a:extLst>
          </p:cNvPr>
          <p:cNvSpPr/>
          <p:nvPr userDrawn="1"/>
        </p:nvSpPr>
        <p:spPr>
          <a:xfrm>
            <a:off x="0" y="0"/>
            <a:ext cx="9503923" cy="2023353"/>
          </a:xfrm>
          <a:custGeom>
            <a:avLst/>
            <a:gdLst>
              <a:gd name="connsiteX0" fmla="*/ 0 w 9503923"/>
              <a:gd name="connsiteY0" fmla="*/ 0 h 2023353"/>
              <a:gd name="connsiteX1" fmla="*/ 9503923 w 9503923"/>
              <a:gd name="connsiteY1" fmla="*/ 0 h 2023353"/>
              <a:gd name="connsiteX2" fmla="*/ 9503923 w 9503923"/>
              <a:gd name="connsiteY2" fmla="*/ 2023353 h 2023353"/>
              <a:gd name="connsiteX3" fmla="*/ 0 w 9503923"/>
              <a:gd name="connsiteY3" fmla="*/ 2023353 h 2023353"/>
              <a:gd name="connsiteX4" fmla="*/ 0 w 9503923"/>
              <a:gd name="connsiteY4" fmla="*/ 0 h 2023353"/>
              <a:gd name="connsiteX0" fmla="*/ 0 w 9503923"/>
              <a:gd name="connsiteY0" fmla="*/ 0 h 2023353"/>
              <a:gd name="connsiteX1" fmla="*/ 9503923 w 9503923"/>
              <a:gd name="connsiteY1" fmla="*/ 0 h 2023353"/>
              <a:gd name="connsiteX2" fmla="*/ 0 w 9503923"/>
              <a:gd name="connsiteY2" fmla="*/ 2023353 h 2023353"/>
              <a:gd name="connsiteX3" fmla="*/ 0 w 9503923"/>
              <a:gd name="connsiteY3" fmla="*/ 0 h 2023353"/>
            </a:gdLst>
            <a:ahLst/>
            <a:cxnLst>
              <a:cxn ang="0">
                <a:pos x="connsiteX0" y="connsiteY0"/>
              </a:cxn>
              <a:cxn ang="0">
                <a:pos x="connsiteX1" y="connsiteY1"/>
              </a:cxn>
              <a:cxn ang="0">
                <a:pos x="connsiteX2" y="connsiteY2"/>
              </a:cxn>
              <a:cxn ang="0">
                <a:pos x="connsiteX3" y="connsiteY3"/>
              </a:cxn>
            </a:cxnLst>
            <a:rect l="l" t="t" r="r" b="b"/>
            <a:pathLst>
              <a:path w="9503923" h="2023353">
                <a:moveTo>
                  <a:pt x="0" y="0"/>
                </a:moveTo>
                <a:lnTo>
                  <a:pt x="9503923" y="0"/>
                </a:lnTo>
                <a:lnTo>
                  <a:pt x="0" y="2023353"/>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3" name="Gruppieren 2">
            <a:extLst>
              <a:ext uri="{FF2B5EF4-FFF2-40B4-BE49-F238E27FC236}">
                <a16:creationId xmlns:a16="http://schemas.microsoft.com/office/drawing/2014/main" id="{66234BC3-0B58-A40E-D8EC-F8213D251D77}"/>
              </a:ext>
            </a:extLst>
          </p:cNvPr>
          <p:cNvGrpSpPr/>
          <p:nvPr userDrawn="1"/>
        </p:nvGrpSpPr>
        <p:grpSpPr>
          <a:xfrm>
            <a:off x="-468000" y="-468000"/>
            <a:ext cx="13140000" cy="7776000"/>
            <a:chOff x="-468000" y="-468000"/>
            <a:chExt cx="13140000" cy="7776000"/>
          </a:xfrm>
        </p:grpSpPr>
        <p:cxnSp>
          <p:nvCxnSpPr>
            <p:cNvPr id="8" name="Linie">
              <a:extLst>
                <a:ext uri="{FF2B5EF4-FFF2-40B4-BE49-F238E27FC236}">
                  <a16:creationId xmlns:a16="http://schemas.microsoft.com/office/drawing/2014/main" id="{7FBC7988-B0EC-1014-158E-279877C9B451}"/>
                </a:ext>
              </a:extLst>
            </p:cNvPr>
            <p:cNvCxnSpPr/>
            <p:nvPr userDrawn="1"/>
          </p:nvCxnSpPr>
          <p:spPr>
            <a:xfrm>
              <a:off x="12312000" y="5742000"/>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 name="Linie">
              <a:extLst>
                <a:ext uri="{FF2B5EF4-FFF2-40B4-BE49-F238E27FC236}">
                  <a16:creationId xmlns:a16="http://schemas.microsoft.com/office/drawing/2014/main" id="{3C35C003-A0D8-FDE1-8C48-6FA37F709C4E}"/>
                </a:ext>
              </a:extLst>
            </p:cNvPr>
            <p:cNvCxnSpPr/>
            <p:nvPr userDrawn="1"/>
          </p:nvCxnSpPr>
          <p:spPr>
            <a:xfrm>
              <a:off x="11844000" y="-46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 name="Linie">
              <a:extLst>
                <a:ext uri="{FF2B5EF4-FFF2-40B4-BE49-F238E27FC236}">
                  <a16:creationId xmlns:a16="http://schemas.microsoft.com/office/drawing/2014/main" id="{601D163C-9CF0-1386-42BE-07482BD5CF05}"/>
                </a:ext>
              </a:extLst>
            </p:cNvPr>
            <p:cNvCxnSpPr/>
            <p:nvPr userDrawn="1"/>
          </p:nvCxnSpPr>
          <p:spPr>
            <a:xfrm>
              <a:off x="360000" y="-46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 name="Linie">
              <a:extLst>
                <a:ext uri="{FF2B5EF4-FFF2-40B4-BE49-F238E27FC236}">
                  <a16:creationId xmlns:a16="http://schemas.microsoft.com/office/drawing/2014/main" id="{E2343A27-15A5-B967-D2F1-E97DEE3C2370}"/>
                </a:ext>
              </a:extLst>
            </p:cNvPr>
            <p:cNvCxnSpPr/>
            <p:nvPr userDrawn="1"/>
          </p:nvCxnSpPr>
          <p:spPr>
            <a:xfrm>
              <a:off x="11844000" y="694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4" name="Linie">
              <a:extLst>
                <a:ext uri="{FF2B5EF4-FFF2-40B4-BE49-F238E27FC236}">
                  <a16:creationId xmlns:a16="http://schemas.microsoft.com/office/drawing/2014/main" id="{127838DB-3D27-D9D5-573D-2093DEA3F412}"/>
                </a:ext>
              </a:extLst>
            </p:cNvPr>
            <p:cNvCxnSpPr/>
            <p:nvPr userDrawn="1"/>
          </p:nvCxnSpPr>
          <p:spPr>
            <a:xfrm>
              <a:off x="360000" y="694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5" name="Linie">
              <a:extLst>
                <a:ext uri="{FF2B5EF4-FFF2-40B4-BE49-F238E27FC236}">
                  <a16:creationId xmlns:a16="http://schemas.microsoft.com/office/drawing/2014/main" id="{D335F13D-E418-67A6-031E-51CEBC1C9201}"/>
                </a:ext>
              </a:extLst>
            </p:cNvPr>
            <p:cNvCxnSpPr/>
            <p:nvPr userDrawn="1"/>
          </p:nvCxnSpPr>
          <p:spPr>
            <a:xfrm>
              <a:off x="-468000" y="5742000"/>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7" name="Linie">
              <a:extLst>
                <a:ext uri="{FF2B5EF4-FFF2-40B4-BE49-F238E27FC236}">
                  <a16:creationId xmlns:a16="http://schemas.microsoft.com/office/drawing/2014/main" id="{D3F14C6D-5D88-FD47-F5D3-2A4370434F4B}"/>
                </a:ext>
              </a:extLst>
            </p:cNvPr>
            <p:cNvCxnSpPr/>
            <p:nvPr userDrawn="1"/>
          </p:nvCxnSpPr>
          <p:spPr>
            <a:xfrm>
              <a:off x="-468000" y="1346554"/>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grpSp>
      <p:cxnSp>
        <p:nvCxnSpPr>
          <p:cNvPr id="6" name="Gerade Verbindung 5">
            <a:extLst>
              <a:ext uri="{FF2B5EF4-FFF2-40B4-BE49-F238E27FC236}">
                <a16:creationId xmlns:a16="http://schemas.microsoft.com/office/drawing/2014/main" id="{0C6D6F75-1082-9AE5-CB00-421663BF3F1A}"/>
              </a:ext>
            </a:extLst>
          </p:cNvPr>
          <p:cNvCxnSpPr>
            <a:cxnSpLocks/>
          </p:cNvCxnSpPr>
          <p:nvPr userDrawn="1"/>
        </p:nvCxnSpPr>
        <p:spPr>
          <a:xfrm rot="720000">
            <a:off x="-238223" y="6236942"/>
            <a:ext cx="6840000" cy="0"/>
          </a:xfrm>
          <a:prstGeom prst="line">
            <a:avLst/>
          </a:prstGeom>
          <a:ln w="57150">
            <a:solidFill>
              <a:srgbClr val="FFFFFF"/>
            </a:solidFill>
          </a:ln>
        </p:spPr>
        <p:style>
          <a:lnRef idx="1">
            <a:schemeClr val="accent1"/>
          </a:lnRef>
          <a:fillRef idx="0">
            <a:schemeClr val="accent1"/>
          </a:fillRef>
          <a:effectRef idx="0">
            <a:schemeClr val="accent1"/>
          </a:effectRef>
          <a:fontRef idx="minor">
            <a:schemeClr val="tx1"/>
          </a:fontRef>
        </p:style>
      </p:cxnSp>
      <p:pic>
        <p:nvPicPr>
          <p:cNvPr id="21" name="Grafik 20">
            <a:extLst>
              <a:ext uri="{FF2B5EF4-FFF2-40B4-BE49-F238E27FC236}">
                <a16:creationId xmlns:a16="http://schemas.microsoft.com/office/drawing/2014/main" id="{B8D9788A-0217-7A0C-8507-07C08BE1B625}"/>
              </a:ext>
            </a:extLst>
          </p:cNvPr>
          <p:cNvPicPr>
            <a:picLocks noChangeAspect="1"/>
          </p:cNvPicPr>
          <p:nvPr userDrawn="1"/>
        </p:nvPicPr>
        <p:blipFill>
          <a:blip r:embed="rId3"/>
          <a:srcRect/>
          <a:stretch/>
        </p:blipFill>
        <p:spPr>
          <a:xfrm>
            <a:off x="358775" y="293869"/>
            <a:ext cx="2880000" cy="780560"/>
          </a:xfrm>
          <a:prstGeom prst="rect">
            <a:avLst/>
          </a:prstGeom>
          <a:noFill/>
        </p:spPr>
      </p:pic>
      <p:sp>
        <p:nvSpPr>
          <p:cNvPr id="27" name="Hilfslinien">
            <a:extLst>
              <a:ext uri="{FF2B5EF4-FFF2-40B4-BE49-F238E27FC236}">
                <a16:creationId xmlns:a16="http://schemas.microsoft.com/office/drawing/2014/main" id="{4E47E9DA-53F8-41A2-95F8-F2A0BD63619B}"/>
              </a:ext>
            </a:extLst>
          </p:cNvPr>
          <p:cNvSpPr txBox="1"/>
          <p:nvPr userDrawn="1"/>
        </p:nvSpPr>
        <p:spPr>
          <a:xfrm rot="10800000" flipH="1" flipV="1">
            <a:off x="215287" y="-446173"/>
            <a:ext cx="114840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lumMod val="60000"/>
                    <a:lumOff val="40000"/>
                  </a:schemeClr>
                </a:solidFill>
                <a:effectLst/>
                <a:uLnTx/>
                <a:uFillTx/>
                <a:latin typeface="+mn-lt"/>
                <a:ea typeface="+mn-ea"/>
                <a:cs typeface="+mn-cs"/>
              </a:rPr>
              <a:t>Show gridlines via menu: </a:t>
            </a:r>
            <a:r>
              <a:rPr kumimoji="0" lang="en-US" sz="1100" b="1" i="0" u="none" strike="noStrike" kern="1200" cap="none" spc="0" normalizeH="0" baseline="0" noProof="0" dirty="0">
                <a:ln>
                  <a:noFill/>
                </a:ln>
                <a:solidFill>
                  <a:schemeClr val="tx1">
                    <a:lumMod val="60000"/>
                    <a:lumOff val="40000"/>
                  </a:schemeClr>
                </a:solidFill>
                <a:effectLst/>
                <a:uLnTx/>
                <a:uFillTx/>
                <a:latin typeface="+mn-lt"/>
                <a:ea typeface="+mn-ea"/>
                <a:cs typeface="+mn-cs"/>
              </a:rPr>
              <a:t>View &gt; Show &gt; tick gridlines</a:t>
            </a:r>
            <a:endParaRPr kumimoji="0" lang="de-DE" sz="1100" b="1"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p:txBody>
      </p:sp>
      <p:sp>
        <p:nvSpPr>
          <p:cNvPr id="29" name="Hilfslinien">
            <a:extLst>
              <a:ext uri="{FF2B5EF4-FFF2-40B4-BE49-F238E27FC236}">
                <a16:creationId xmlns:a16="http://schemas.microsoft.com/office/drawing/2014/main" id="{27EFD98D-77A4-483C-B76F-589E89D7C82D}"/>
              </a:ext>
            </a:extLst>
          </p:cNvPr>
          <p:cNvSpPr txBox="1"/>
          <p:nvPr userDrawn="1"/>
        </p:nvSpPr>
        <p:spPr>
          <a:xfrm rot="10800000" flipH="1" flipV="1">
            <a:off x="467301" y="6836034"/>
            <a:ext cx="114840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endParaRPr kumimoji="0" lang="de-DE" sz="1100" b="0"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a:p>
            <a:pPr marL="0" marR="0" lvl="0" indent="0" algn="ctr" defTabSz="137785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lumMod val="60000"/>
                    <a:lumOff val="40000"/>
                  </a:schemeClr>
                </a:solidFill>
                <a:effectLst/>
                <a:uLnTx/>
                <a:uFillTx/>
                <a:latin typeface="+mn-lt"/>
                <a:ea typeface="+mn-ea"/>
                <a:cs typeface="+mn-cs"/>
              </a:rPr>
              <a:t>Lines and areas can be changed in line with the Corporate Design rules (see Corporate Design manual)</a:t>
            </a:r>
            <a:endParaRPr kumimoji="0" lang="de-DE" sz="1100" b="1"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p:txBody>
      </p:sp>
      <p:pic>
        <p:nvPicPr>
          <p:cNvPr id="23" name="Grafik 22">
            <a:extLst>
              <a:ext uri="{FF2B5EF4-FFF2-40B4-BE49-F238E27FC236}">
                <a16:creationId xmlns:a16="http://schemas.microsoft.com/office/drawing/2014/main" id="{DBDB3BC0-EC04-4E5F-81B4-095321D7730F}"/>
              </a:ext>
            </a:extLst>
          </p:cNvPr>
          <p:cNvPicPr>
            <a:picLocks noChangeAspect="1"/>
          </p:cNvPicPr>
          <p:nvPr userDrawn="1"/>
        </p:nvPicPr>
        <p:blipFill>
          <a:blip r:embed="rId4"/>
          <a:stretch>
            <a:fillRect/>
          </a:stretch>
        </p:blipFill>
        <p:spPr>
          <a:xfrm>
            <a:off x="371272" y="6349245"/>
            <a:ext cx="1439991" cy="190412"/>
          </a:xfrm>
          <a:prstGeom prst="rect">
            <a:avLst/>
          </a:prstGeom>
        </p:spPr>
      </p:pic>
      <p:sp>
        <p:nvSpPr>
          <p:cNvPr id="25" name="Textfeld 24">
            <a:extLst>
              <a:ext uri="{FF2B5EF4-FFF2-40B4-BE49-F238E27FC236}">
                <a16:creationId xmlns:a16="http://schemas.microsoft.com/office/drawing/2014/main" id="{7F23E550-AB2C-4318-8FB2-2D0AF44A78C7}"/>
              </a:ext>
            </a:extLst>
          </p:cNvPr>
          <p:cNvSpPr txBox="1"/>
          <p:nvPr userDrawn="1"/>
        </p:nvSpPr>
        <p:spPr>
          <a:xfrm>
            <a:off x="11913776" y="200024"/>
            <a:ext cx="276999" cy="1797505"/>
          </a:xfrm>
          <a:prstGeom prst="rect">
            <a:avLst/>
          </a:prstGeom>
          <a:noFill/>
        </p:spPr>
        <p:txBody>
          <a:bodyPr vert="vert270" wrap="square" rtlCol="0" anchor="ctr">
            <a:spAutoFit/>
          </a:bodyPr>
          <a:lstStyle/>
          <a:p>
            <a:r>
              <a:rPr lang="de-DE" sz="600" dirty="0">
                <a:solidFill>
                  <a:schemeClr val="bg1">
                    <a:lumMod val="25000"/>
                  </a:schemeClr>
                </a:solidFill>
              </a:rPr>
              <a:t>© stock.adobe.com - Jade Maas/</a:t>
            </a:r>
            <a:r>
              <a:rPr lang="de-DE" sz="600" dirty="0" err="1">
                <a:solidFill>
                  <a:schemeClr val="bg1">
                    <a:lumMod val="25000"/>
                  </a:schemeClr>
                </a:solidFill>
              </a:rPr>
              <a:t>peopleimages.coms</a:t>
            </a:r>
            <a:endParaRPr lang="de-DE" sz="600" dirty="0">
              <a:solidFill>
                <a:schemeClr val="bg1">
                  <a:lumMod val="25000"/>
                </a:schemeClr>
              </a:solidFill>
            </a:endParaRPr>
          </a:p>
        </p:txBody>
      </p:sp>
    </p:spTree>
    <p:extLst>
      <p:ext uri="{BB962C8B-B14F-4D97-AF65-F5344CB8AC3E}">
        <p14:creationId xmlns:p14="http://schemas.microsoft.com/office/powerpoint/2010/main" val="734221412"/>
      </p:ext>
    </p:extLst>
  </p:cSld>
  <p:clrMapOvr>
    <a:masterClrMapping/>
  </p:clrMapOvr>
  <p:extLst>
    <p:ext uri="{DCECCB84-F9BA-43D5-87BE-67443E8EF086}">
      <p15:sldGuideLst xmlns:p15="http://schemas.microsoft.com/office/powerpoint/2012/main">
        <p15:guide id="1" orient="horz" pos="1638">
          <p15:clr>
            <a:srgbClr val="FBAE40"/>
          </p15:clr>
        </p15:guide>
        <p15:guide id="2" orient="horz" pos="243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Design A // Linien // Titel">
    <p:spTree>
      <p:nvGrpSpPr>
        <p:cNvPr id="1" name=""/>
        <p:cNvGrpSpPr/>
        <p:nvPr/>
      </p:nvGrpSpPr>
      <p:grpSpPr>
        <a:xfrm>
          <a:off x="0" y="0"/>
          <a:ext cx="0" cy="0"/>
          <a:chOff x="0" y="0"/>
          <a:chExt cx="0" cy="0"/>
        </a:xfrm>
      </p:grpSpPr>
      <p:sp>
        <p:nvSpPr>
          <p:cNvPr id="48" name="Titel 1"/>
          <p:cNvSpPr>
            <a:spLocks noGrp="1"/>
          </p:cNvSpPr>
          <p:nvPr>
            <p:ph type="ctrTitle" hasCustomPrompt="1"/>
          </p:nvPr>
        </p:nvSpPr>
        <p:spPr>
          <a:xfrm>
            <a:off x="360000" y="2609492"/>
            <a:ext cx="6408000" cy="1276350"/>
          </a:xfrm>
        </p:spPr>
        <p:txBody>
          <a:bodyPr anchor="t" anchorCtr="0"/>
          <a:lstStyle>
            <a:lvl1pPr marL="0" indent="0" algn="l">
              <a:lnSpc>
                <a:spcPct val="90000"/>
              </a:lnSpc>
              <a:buFont typeface="Arial" panose="020B0604020202020204" pitchFamily="34" charset="0"/>
              <a:buNone/>
              <a:defRPr sz="3600" b="1">
                <a:solidFill>
                  <a:srgbClr val="333F48"/>
                </a:solidFill>
              </a:defRPr>
            </a:lvl1pPr>
          </a:lstStyle>
          <a:p>
            <a:r>
              <a:rPr lang="en-US" dirty="0"/>
              <a:t>Add title of the presentation</a:t>
            </a:r>
            <a:br>
              <a:rPr lang="en-US" dirty="0"/>
            </a:br>
            <a:r>
              <a:rPr lang="en-US" dirty="0"/>
              <a:t>on two lines</a:t>
            </a:r>
          </a:p>
        </p:txBody>
      </p:sp>
      <p:sp>
        <p:nvSpPr>
          <p:cNvPr id="49" name="Untertitel 2"/>
          <p:cNvSpPr>
            <a:spLocks noGrp="1"/>
          </p:cNvSpPr>
          <p:nvPr>
            <p:ph type="subTitle" idx="1" hasCustomPrompt="1"/>
          </p:nvPr>
        </p:nvSpPr>
        <p:spPr>
          <a:xfrm>
            <a:off x="360000" y="3885842"/>
            <a:ext cx="6408000" cy="900000"/>
          </a:xfrm>
        </p:spPr>
        <p:txBody>
          <a:bodyPr/>
          <a:lstStyle>
            <a:lvl1pPr marL="0" indent="0" algn="l">
              <a:lnSpc>
                <a:spcPct val="100000"/>
              </a:lnSpc>
              <a:spcBef>
                <a:spcPts val="0"/>
              </a:spcBef>
              <a:buFont typeface="Arial" panose="020B0604020202020204" pitchFamily="34" charset="0"/>
              <a:buNone/>
              <a:defRPr sz="1800" b="0">
                <a:solidFill>
                  <a:srgbClr val="333F48"/>
                </a:solidFill>
              </a:defRPr>
            </a:lvl1pPr>
            <a:lvl2pPr marL="0" indent="0" algn="l">
              <a:lnSpc>
                <a:spcPct val="100000"/>
              </a:lnSpc>
              <a:spcBef>
                <a:spcPts val="0"/>
              </a:spcBef>
              <a:buFont typeface="Arial" panose="020B0604020202020204" pitchFamily="34" charset="0"/>
              <a:buNone/>
              <a:defRPr sz="1800" b="0">
                <a:solidFill>
                  <a:schemeClr val="bg2"/>
                </a:solidFill>
              </a:defRPr>
            </a:lvl2pPr>
            <a:lvl3pPr marL="0" indent="0" algn="l">
              <a:lnSpc>
                <a:spcPct val="100000"/>
              </a:lnSpc>
              <a:spcBef>
                <a:spcPts val="0"/>
              </a:spcBef>
              <a:buFont typeface="Arial" panose="020B0604020202020204" pitchFamily="34" charset="0"/>
              <a:buNone/>
              <a:defRPr sz="1800" b="0">
                <a:solidFill>
                  <a:schemeClr val="bg2"/>
                </a:solidFill>
              </a:defRPr>
            </a:lvl3pPr>
            <a:lvl4pPr marL="0" indent="0" algn="l">
              <a:lnSpc>
                <a:spcPct val="100000"/>
              </a:lnSpc>
              <a:spcBef>
                <a:spcPts val="0"/>
              </a:spcBef>
              <a:buFont typeface="Arial" panose="020B0604020202020204" pitchFamily="34" charset="0"/>
              <a:buNone/>
              <a:defRPr sz="1800" b="0">
                <a:solidFill>
                  <a:schemeClr val="bg2"/>
                </a:solidFill>
              </a:defRPr>
            </a:lvl4pPr>
            <a:lvl5pPr marL="0" indent="0" algn="l">
              <a:lnSpc>
                <a:spcPct val="100000"/>
              </a:lnSpc>
              <a:spcBef>
                <a:spcPts val="0"/>
              </a:spcBef>
              <a:buFont typeface="Arial" panose="020B0604020202020204" pitchFamily="34" charset="0"/>
              <a:buNone/>
              <a:defRPr sz="1800" b="0">
                <a:solidFill>
                  <a:schemeClr val="bg2"/>
                </a:solidFill>
              </a:defRPr>
            </a:lvl5pPr>
            <a:lvl6pPr marL="0" indent="0" algn="l">
              <a:lnSpc>
                <a:spcPct val="100000"/>
              </a:lnSpc>
              <a:spcBef>
                <a:spcPts val="0"/>
              </a:spcBef>
              <a:buFont typeface="Arial" panose="020B0604020202020204" pitchFamily="34" charset="0"/>
              <a:buNone/>
              <a:defRPr sz="1800" b="0">
                <a:solidFill>
                  <a:schemeClr val="bg2"/>
                </a:solidFill>
              </a:defRPr>
            </a:lvl6pPr>
            <a:lvl7pPr marL="0" indent="0" algn="l">
              <a:lnSpc>
                <a:spcPct val="100000"/>
              </a:lnSpc>
              <a:spcBef>
                <a:spcPts val="0"/>
              </a:spcBef>
              <a:buFont typeface="Arial" panose="020B0604020202020204" pitchFamily="34" charset="0"/>
              <a:buNone/>
              <a:defRPr sz="1800" b="0">
                <a:solidFill>
                  <a:schemeClr val="bg2"/>
                </a:solidFill>
              </a:defRPr>
            </a:lvl7pPr>
            <a:lvl8pPr marL="0" indent="0" algn="l">
              <a:lnSpc>
                <a:spcPct val="100000"/>
              </a:lnSpc>
              <a:spcBef>
                <a:spcPts val="0"/>
              </a:spcBef>
              <a:buFont typeface="Arial" panose="020B0604020202020204" pitchFamily="34" charset="0"/>
              <a:buNone/>
              <a:defRPr sz="1800" b="0">
                <a:solidFill>
                  <a:schemeClr val="bg2"/>
                </a:solidFill>
              </a:defRPr>
            </a:lvl8pPr>
            <a:lvl9pPr marL="0" indent="0" algn="l">
              <a:lnSpc>
                <a:spcPct val="100000"/>
              </a:lnSpc>
              <a:spcBef>
                <a:spcPts val="0"/>
              </a:spcBef>
              <a:buFont typeface="Arial" panose="020B0604020202020204" pitchFamily="34" charset="0"/>
              <a:buNone/>
              <a:defRPr sz="1800" b="0">
                <a:solidFill>
                  <a:schemeClr val="bg2"/>
                </a:solidFill>
              </a:defRPr>
            </a:lvl9pPr>
          </a:lstStyle>
          <a:p>
            <a:pPr lvl="0"/>
            <a:r>
              <a:rPr lang="en-US" dirty="0"/>
              <a:t>Subtitle or short description of the presentation</a:t>
            </a:r>
          </a:p>
          <a:p>
            <a:pPr lvl="0"/>
            <a:r>
              <a:rPr lang="en-US" dirty="0"/>
              <a:t>Name: of the speaker</a:t>
            </a:r>
          </a:p>
        </p:txBody>
      </p:sp>
      <p:sp>
        <p:nvSpPr>
          <p:cNvPr id="53" name="Vertikaler Textplatzhalter 2"/>
          <p:cNvSpPr>
            <a:spLocks noGrp="1"/>
          </p:cNvSpPr>
          <p:nvPr>
            <p:ph type="body" orient="vert" idx="13" hasCustomPrompt="1"/>
          </p:nvPr>
        </p:nvSpPr>
        <p:spPr>
          <a:xfrm>
            <a:off x="6658776" y="6069200"/>
            <a:ext cx="5185224" cy="468000"/>
          </a:xfrm>
        </p:spPr>
        <p:txBody>
          <a:bodyPr vert="horz" anchor="b" anchorCtr="0"/>
          <a:lstStyle>
            <a:lvl1pPr marL="0" indent="0" algn="r">
              <a:lnSpc>
                <a:spcPct val="100000"/>
              </a:lnSpc>
              <a:spcBef>
                <a:spcPts val="0"/>
              </a:spcBef>
              <a:buFont typeface="Arial" panose="020B0604020202020204" pitchFamily="34" charset="0"/>
              <a:buNone/>
              <a:defRPr sz="1400" b="0"/>
            </a:lvl1pPr>
            <a:lvl2pPr marL="0" indent="0" algn="r">
              <a:lnSpc>
                <a:spcPct val="100000"/>
              </a:lnSpc>
              <a:spcBef>
                <a:spcPts val="0"/>
              </a:spcBef>
              <a:buNone/>
              <a:defRPr sz="1400" b="0"/>
            </a:lvl2pPr>
            <a:lvl3pPr marL="0" indent="0" algn="r">
              <a:lnSpc>
                <a:spcPct val="100000"/>
              </a:lnSpc>
              <a:spcBef>
                <a:spcPts val="0"/>
              </a:spcBef>
              <a:buNone/>
              <a:defRPr sz="1400" b="0"/>
            </a:lvl3pPr>
            <a:lvl4pPr marL="0" indent="0" algn="r">
              <a:lnSpc>
                <a:spcPct val="100000"/>
              </a:lnSpc>
              <a:spcBef>
                <a:spcPts val="0"/>
              </a:spcBef>
              <a:buNone/>
              <a:defRPr sz="1400" b="0"/>
            </a:lvl4pPr>
            <a:lvl5pPr marL="0" indent="0" algn="r">
              <a:lnSpc>
                <a:spcPct val="100000"/>
              </a:lnSpc>
              <a:spcBef>
                <a:spcPts val="0"/>
              </a:spcBef>
              <a:buNone/>
              <a:defRPr sz="1400" b="0"/>
            </a:lvl5pPr>
            <a:lvl6pPr marL="0" indent="0" algn="r">
              <a:lnSpc>
                <a:spcPct val="100000"/>
              </a:lnSpc>
              <a:spcBef>
                <a:spcPts val="0"/>
              </a:spcBef>
              <a:buNone/>
              <a:defRPr sz="1400" b="0"/>
            </a:lvl6pPr>
            <a:lvl7pPr marL="0" indent="0" algn="r">
              <a:lnSpc>
                <a:spcPct val="100000"/>
              </a:lnSpc>
              <a:spcBef>
                <a:spcPts val="0"/>
              </a:spcBef>
              <a:buNone/>
              <a:defRPr sz="1400" b="0"/>
            </a:lvl7pPr>
            <a:lvl8pPr marL="0" indent="0" algn="r">
              <a:lnSpc>
                <a:spcPct val="100000"/>
              </a:lnSpc>
              <a:spcBef>
                <a:spcPts val="0"/>
              </a:spcBef>
              <a:buNone/>
              <a:defRPr sz="1400" b="0"/>
            </a:lvl8pPr>
            <a:lvl9pPr marL="0" indent="0" algn="r">
              <a:lnSpc>
                <a:spcPct val="100000"/>
              </a:lnSpc>
              <a:spcBef>
                <a:spcPts val="0"/>
              </a:spcBef>
              <a:buNone/>
              <a:defRPr sz="1400" b="0"/>
            </a:lvl9pPr>
          </a:lstStyle>
          <a:p>
            <a:pPr lvl="0"/>
            <a:r>
              <a:rPr lang="en-US" dirty="0"/>
              <a:t>Space for secondary logo(s) / Name</a:t>
            </a:r>
          </a:p>
          <a:p>
            <a:pPr lvl="0"/>
            <a:r>
              <a:rPr lang="en-US" dirty="0"/>
              <a:t>of the Department, the Institute or the CRC</a:t>
            </a:r>
          </a:p>
        </p:txBody>
      </p:sp>
      <p:cxnSp>
        <p:nvCxnSpPr>
          <p:cNvPr id="4" name="Gerade Verbindung 3">
            <a:extLst>
              <a:ext uri="{FF2B5EF4-FFF2-40B4-BE49-F238E27FC236}">
                <a16:creationId xmlns:a16="http://schemas.microsoft.com/office/drawing/2014/main" id="{8C577C99-D98B-61A1-311B-8637B1D0460E}"/>
              </a:ext>
            </a:extLst>
          </p:cNvPr>
          <p:cNvCxnSpPr>
            <a:cxnSpLocks/>
          </p:cNvCxnSpPr>
          <p:nvPr userDrawn="1"/>
        </p:nvCxnSpPr>
        <p:spPr>
          <a:xfrm rot="-360000">
            <a:off x="-198000" y="1203107"/>
            <a:ext cx="126000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Gerade Verbindung 9">
            <a:extLst>
              <a:ext uri="{FF2B5EF4-FFF2-40B4-BE49-F238E27FC236}">
                <a16:creationId xmlns:a16="http://schemas.microsoft.com/office/drawing/2014/main" id="{563874DC-F8B3-4329-58AA-DC755D2ED75D}"/>
              </a:ext>
            </a:extLst>
          </p:cNvPr>
          <p:cNvCxnSpPr>
            <a:cxnSpLocks/>
          </p:cNvCxnSpPr>
          <p:nvPr userDrawn="1"/>
        </p:nvCxnSpPr>
        <p:spPr>
          <a:xfrm rot="720000">
            <a:off x="-238223" y="6236942"/>
            <a:ext cx="68400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7" name="Gruppieren 26">
            <a:extLst>
              <a:ext uri="{FF2B5EF4-FFF2-40B4-BE49-F238E27FC236}">
                <a16:creationId xmlns:a16="http://schemas.microsoft.com/office/drawing/2014/main" id="{9AE4959C-9EB7-E95F-015E-25DCDA4744A1}"/>
              </a:ext>
            </a:extLst>
          </p:cNvPr>
          <p:cNvGrpSpPr/>
          <p:nvPr userDrawn="1"/>
        </p:nvGrpSpPr>
        <p:grpSpPr>
          <a:xfrm>
            <a:off x="-468000" y="-468000"/>
            <a:ext cx="13140000" cy="7776000"/>
            <a:chOff x="-468000" y="-468000"/>
            <a:chExt cx="13140000" cy="7776000"/>
          </a:xfrm>
        </p:grpSpPr>
        <p:cxnSp>
          <p:nvCxnSpPr>
            <p:cNvPr id="31" name="Linie">
              <a:extLst>
                <a:ext uri="{FF2B5EF4-FFF2-40B4-BE49-F238E27FC236}">
                  <a16:creationId xmlns:a16="http://schemas.microsoft.com/office/drawing/2014/main" id="{11DDCA81-30A8-BFFD-9869-0B85B0CB30DB}"/>
                </a:ext>
              </a:extLst>
            </p:cNvPr>
            <p:cNvCxnSpPr/>
            <p:nvPr userDrawn="1"/>
          </p:nvCxnSpPr>
          <p:spPr>
            <a:xfrm>
              <a:off x="12312000" y="5742000"/>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2" name="Linie">
              <a:extLst>
                <a:ext uri="{FF2B5EF4-FFF2-40B4-BE49-F238E27FC236}">
                  <a16:creationId xmlns:a16="http://schemas.microsoft.com/office/drawing/2014/main" id="{F4CA02BE-EB10-0F81-ED48-0ADA79BAADCB}"/>
                </a:ext>
              </a:extLst>
            </p:cNvPr>
            <p:cNvCxnSpPr/>
            <p:nvPr userDrawn="1"/>
          </p:nvCxnSpPr>
          <p:spPr>
            <a:xfrm>
              <a:off x="11844000" y="-46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3" name="Linie">
              <a:extLst>
                <a:ext uri="{FF2B5EF4-FFF2-40B4-BE49-F238E27FC236}">
                  <a16:creationId xmlns:a16="http://schemas.microsoft.com/office/drawing/2014/main" id="{B61BB912-B5F1-7E9F-A39C-FB6638E8EC81}"/>
                </a:ext>
              </a:extLst>
            </p:cNvPr>
            <p:cNvCxnSpPr/>
            <p:nvPr userDrawn="1"/>
          </p:nvCxnSpPr>
          <p:spPr>
            <a:xfrm>
              <a:off x="360000" y="-46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4" name="Linie">
              <a:extLst>
                <a:ext uri="{FF2B5EF4-FFF2-40B4-BE49-F238E27FC236}">
                  <a16:creationId xmlns:a16="http://schemas.microsoft.com/office/drawing/2014/main" id="{CC6EFEF0-1D30-54E9-60C9-C4701530CF98}"/>
                </a:ext>
              </a:extLst>
            </p:cNvPr>
            <p:cNvCxnSpPr/>
            <p:nvPr userDrawn="1"/>
          </p:nvCxnSpPr>
          <p:spPr>
            <a:xfrm>
              <a:off x="11844000" y="694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5" name="Linie">
              <a:extLst>
                <a:ext uri="{FF2B5EF4-FFF2-40B4-BE49-F238E27FC236}">
                  <a16:creationId xmlns:a16="http://schemas.microsoft.com/office/drawing/2014/main" id="{780A4645-67EF-EC15-25D7-81E94BF2FB66}"/>
                </a:ext>
              </a:extLst>
            </p:cNvPr>
            <p:cNvCxnSpPr/>
            <p:nvPr userDrawn="1"/>
          </p:nvCxnSpPr>
          <p:spPr>
            <a:xfrm>
              <a:off x="360000" y="694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6" name="Linie">
              <a:extLst>
                <a:ext uri="{FF2B5EF4-FFF2-40B4-BE49-F238E27FC236}">
                  <a16:creationId xmlns:a16="http://schemas.microsoft.com/office/drawing/2014/main" id="{AF7CC930-65AE-92B8-1635-B74C95C2A835}"/>
                </a:ext>
              </a:extLst>
            </p:cNvPr>
            <p:cNvCxnSpPr/>
            <p:nvPr userDrawn="1"/>
          </p:nvCxnSpPr>
          <p:spPr>
            <a:xfrm>
              <a:off x="-468000" y="5742000"/>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8" name="Linie">
              <a:extLst>
                <a:ext uri="{FF2B5EF4-FFF2-40B4-BE49-F238E27FC236}">
                  <a16:creationId xmlns:a16="http://schemas.microsoft.com/office/drawing/2014/main" id="{DA0E34CC-E8AD-E38F-475D-9CE6652DBBB1}"/>
                </a:ext>
              </a:extLst>
            </p:cNvPr>
            <p:cNvCxnSpPr/>
            <p:nvPr userDrawn="1"/>
          </p:nvCxnSpPr>
          <p:spPr>
            <a:xfrm>
              <a:off x="-468000" y="1346554"/>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45" name="Hilfslinien">
            <a:extLst>
              <a:ext uri="{FF2B5EF4-FFF2-40B4-BE49-F238E27FC236}">
                <a16:creationId xmlns:a16="http://schemas.microsoft.com/office/drawing/2014/main" id="{A76A255D-7AE8-3ABF-5376-F3615E46A07E}"/>
              </a:ext>
            </a:extLst>
          </p:cNvPr>
          <p:cNvSpPr txBox="1"/>
          <p:nvPr userDrawn="1"/>
        </p:nvSpPr>
        <p:spPr>
          <a:xfrm rot="10800000" flipH="1" flipV="1">
            <a:off x="512400" y="7029450"/>
            <a:ext cx="114840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endParaRPr kumimoji="0" lang="de-DE" sz="1100" b="0"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a:p>
            <a:pPr marL="0" marR="0" lvl="0" indent="0" algn="ctr" defTabSz="137785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lumMod val="60000"/>
                    <a:lumOff val="40000"/>
                  </a:schemeClr>
                </a:solidFill>
                <a:effectLst/>
                <a:uLnTx/>
                <a:uFillTx/>
                <a:latin typeface="+mn-lt"/>
                <a:ea typeface="+mn-ea"/>
                <a:cs typeface="+mn-cs"/>
              </a:rPr>
              <a:t>Lines and areas can be changed in line with the Corporate Design rules (see Corporate Design manual)</a:t>
            </a:r>
            <a:endParaRPr kumimoji="0" lang="de-DE" sz="1100" b="1"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p:txBody>
      </p:sp>
      <p:sp>
        <p:nvSpPr>
          <p:cNvPr id="24" name="Hilfslinien">
            <a:extLst>
              <a:ext uri="{FF2B5EF4-FFF2-40B4-BE49-F238E27FC236}">
                <a16:creationId xmlns:a16="http://schemas.microsoft.com/office/drawing/2014/main" id="{1073A566-A88E-4ECF-AB16-A0F55CD83E89}"/>
              </a:ext>
            </a:extLst>
          </p:cNvPr>
          <p:cNvSpPr txBox="1"/>
          <p:nvPr userDrawn="1"/>
        </p:nvSpPr>
        <p:spPr>
          <a:xfrm rot="10800000" flipH="1" flipV="1">
            <a:off x="512400" y="-479643"/>
            <a:ext cx="114840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lumMod val="60000"/>
                    <a:lumOff val="40000"/>
                  </a:schemeClr>
                </a:solidFill>
                <a:effectLst/>
                <a:uLnTx/>
                <a:uFillTx/>
                <a:latin typeface="+mn-lt"/>
                <a:ea typeface="+mn-ea"/>
                <a:cs typeface="+mn-cs"/>
              </a:rPr>
              <a:t>Show gridlines via menu: </a:t>
            </a:r>
            <a:r>
              <a:rPr kumimoji="0" lang="en-US" sz="1100" b="1" i="0" u="none" strike="noStrike" kern="1200" cap="none" spc="0" normalizeH="0" baseline="0" noProof="0" dirty="0">
                <a:ln>
                  <a:noFill/>
                </a:ln>
                <a:solidFill>
                  <a:schemeClr val="tx1">
                    <a:lumMod val="60000"/>
                    <a:lumOff val="40000"/>
                  </a:schemeClr>
                </a:solidFill>
                <a:effectLst/>
                <a:uLnTx/>
                <a:uFillTx/>
                <a:latin typeface="+mn-lt"/>
                <a:ea typeface="+mn-ea"/>
                <a:cs typeface="+mn-cs"/>
              </a:rPr>
              <a:t>View &gt; Show &gt; tick gridlines</a:t>
            </a:r>
            <a:endParaRPr kumimoji="0" lang="de-DE" sz="1100" b="1"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p:txBody>
      </p:sp>
      <p:pic>
        <p:nvPicPr>
          <p:cNvPr id="2" name="Grafik 1">
            <a:extLst>
              <a:ext uri="{FF2B5EF4-FFF2-40B4-BE49-F238E27FC236}">
                <a16:creationId xmlns:a16="http://schemas.microsoft.com/office/drawing/2014/main" id="{E7357A41-36DE-A479-5133-66CFB3B7F2A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41312" y="276642"/>
            <a:ext cx="2909931" cy="813335"/>
          </a:xfrm>
          <a:prstGeom prst="rect">
            <a:avLst/>
          </a:prstGeom>
        </p:spPr>
      </p:pic>
      <p:pic>
        <p:nvPicPr>
          <p:cNvPr id="8" name="Grafik 7">
            <a:extLst>
              <a:ext uri="{FF2B5EF4-FFF2-40B4-BE49-F238E27FC236}">
                <a16:creationId xmlns:a16="http://schemas.microsoft.com/office/drawing/2014/main" id="{4B30859B-E806-C333-710F-2258CB581170}"/>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t="-463" b="-463"/>
          <a:stretch/>
        </p:blipFill>
        <p:spPr>
          <a:xfrm>
            <a:off x="331786" y="6338585"/>
            <a:ext cx="1483200" cy="219733"/>
          </a:xfrm>
          <a:prstGeom prst="rect">
            <a:avLst/>
          </a:prstGeom>
        </p:spPr>
      </p:pic>
    </p:spTree>
    <p:extLst>
      <p:ext uri="{BB962C8B-B14F-4D97-AF65-F5344CB8AC3E}">
        <p14:creationId xmlns:p14="http://schemas.microsoft.com/office/powerpoint/2010/main" val="2666462536"/>
      </p:ext>
    </p:extLst>
  </p:cSld>
  <p:clrMapOvr>
    <a:masterClrMapping/>
  </p:clrMapOvr>
  <p:extLst>
    <p:ext uri="{DCECCB84-F9BA-43D5-87BE-67443E8EF086}">
      <p15:sldGuideLst xmlns:p15="http://schemas.microsoft.com/office/powerpoint/2012/main">
        <p15:guide id="1" orient="horz" pos="1638">
          <p15:clr>
            <a:srgbClr val="FBAE40"/>
          </p15:clr>
        </p15:guide>
        <p15:guide id="2" orient="horz" pos="2432">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6_Design F.6 // Studierende 1 // Titel">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1715575E-929A-058E-56FD-AA4BB32689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090" t="31432" r="29932" b="16356"/>
          <a:stretch/>
        </p:blipFill>
        <p:spPr>
          <a:xfrm>
            <a:off x="-700" y="3089"/>
            <a:ext cx="12205400" cy="6854912"/>
          </a:xfrm>
          <a:prstGeom prst="rect">
            <a:avLst/>
          </a:prstGeom>
        </p:spPr>
      </p:pic>
      <p:sp>
        <p:nvSpPr>
          <p:cNvPr id="10" name="Rechteck 9">
            <a:extLst>
              <a:ext uri="{FF2B5EF4-FFF2-40B4-BE49-F238E27FC236}">
                <a16:creationId xmlns:a16="http://schemas.microsoft.com/office/drawing/2014/main" id="{E4A24737-1A3C-272F-2CA2-842AE5133E6B}"/>
              </a:ext>
            </a:extLst>
          </p:cNvPr>
          <p:cNvSpPr/>
          <p:nvPr userDrawn="1"/>
        </p:nvSpPr>
        <p:spPr>
          <a:xfrm>
            <a:off x="0" y="-4684"/>
            <a:ext cx="12204700" cy="6862684"/>
          </a:xfrm>
          <a:prstGeom prst="rect">
            <a:avLst/>
          </a:prstGeom>
          <a:solidFill>
            <a:srgbClr val="FFFFFF">
              <a:alpha val="7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Titel 1"/>
          <p:cNvSpPr>
            <a:spLocks noGrp="1"/>
          </p:cNvSpPr>
          <p:nvPr>
            <p:ph type="ctrTitle" hasCustomPrompt="1"/>
          </p:nvPr>
        </p:nvSpPr>
        <p:spPr>
          <a:xfrm>
            <a:off x="360000" y="2609492"/>
            <a:ext cx="6408000" cy="1276350"/>
          </a:xfrm>
        </p:spPr>
        <p:txBody>
          <a:bodyPr anchor="t" anchorCtr="0"/>
          <a:lstStyle>
            <a:lvl1pPr marL="0" indent="0" algn="l">
              <a:lnSpc>
                <a:spcPct val="90000"/>
              </a:lnSpc>
              <a:buFont typeface="Arial" panose="020B0604020202020204" pitchFamily="34" charset="0"/>
              <a:buNone/>
              <a:defRPr sz="3600" b="1">
                <a:solidFill>
                  <a:schemeClr val="tx1"/>
                </a:solidFill>
              </a:defRPr>
            </a:lvl1pPr>
          </a:lstStyle>
          <a:p>
            <a:r>
              <a:rPr lang="en-US" dirty="0"/>
              <a:t>Add title of the presentation</a:t>
            </a:r>
            <a:br>
              <a:rPr lang="en-US" dirty="0"/>
            </a:br>
            <a:r>
              <a:rPr lang="en-US" dirty="0"/>
              <a:t>on two lines</a:t>
            </a:r>
            <a:endParaRPr lang="de-DE" dirty="0"/>
          </a:p>
        </p:txBody>
      </p:sp>
      <p:sp>
        <p:nvSpPr>
          <p:cNvPr id="49" name="Untertitel 2"/>
          <p:cNvSpPr>
            <a:spLocks noGrp="1"/>
          </p:cNvSpPr>
          <p:nvPr>
            <p:ph type="subTitle" idx="1" hasCustomPrompt="1"/>
          </p:nvPr>
        </p:nvSpPr>
        <p:spPr>
          <a:xfrm>
            <a:off x="360000" y="3885842"/>
            <a:ext cx="6408000" cy="900000"/>
          </a:xfrm>
        </p:spPr>
        <p:txBody>
          <a:bodyPr/>
          <a:lstStyle>
            <a:lvl1pPr marL="0" indent="0" algn="l">
              <a:lnSpc>
                <a:spcPct val="100000"/>
              </a:lnSpc>
              <a:spcBef>
                <a:spcPts val="0"/>
              </a:spcBef>
              <a:buFont typeface="Arial" panose="020B0604020202020204" pitchFamily="34" charset="0"/>
              <a:buNone/>
              <a:defRPr sz="1800" b="0">
                <a:solidFill>
                  <a:schemeClr val="tx1"/>
                </a:solidFill>
              </a:defRPr>
            </a:lvl1pPr>
            <a:lvl2pPr marL="0" indent="0" algn="l">
              <a:lnSpc>
                <a:spcPct val="100000"/>
              </a:lnSpc>
              <a:spcBef>
                <a:spcPts val="0"/>
              </a:spcBef>
              <a:buFont typeface="Arial" panose="020B0604020202020204" pitchFamily="34" charset="0"/>
              <a:buNone/>
              <a:defRPr sz="1800" b="0">
                <a:solidFill>
                  <a:schemeClr val="bg2"/>
                </a:solidFill>
              </a:defRPr>
            </a:lvl2pPr>
            <a:lvl3pPr marL="0" indent="0" algn="l">
              <a:lnSpc>
                <a:spcPct val="100000"/>
              </a:lnSpc>
              <a:spcBef>
                <a:spcPts val="0"/>
              </a:spcBef>
              <a:buFont typeface="Arial" panose="020B0604020202020204" pitchFamily="34" charset="0"/>
              <a:buNone/>
              <a:defRPr sz="1800" b="0">
                <a:solidFill>
                  <a:schemeClr val="bg2"/>
                </a:solidFill>
              </a:defRPr>
            </a:lvl3pPr>
            <a:lvl4pPr marL="0" indent="0" algn="l">
              <a:lnSpc>
                <a:spcPct val="100000"/>
              </a:lnSpc>
              <a:spcBef>
                <a:spcPts val="0"/>
              </a:spcBef>
              <a:buFont typeface="Arial" panose="020B0604020202020204" pitchFamily="34" charset="0"/>
              <a:buNone/>
              <a:defRPr sz="1800" b="0">
                <a:solidFill>
                  <a:schemeClr val="bg2"/>
                </a:solidFill>
              </a:defRPr>
            </a:lvl4pPr>
            <a:lvl5pPr marL="0" indent="0" algn="l">
              <a:lnSpc>
                <a:spcPct val="100000"/>
              </a:lnSpc>
              <a:spcBef>
                <a:spcPts val="0"/>
              </a:spcBef>
              <a:buFont typeface="Arial" panose="020B0604020202020204" pitchFamily="34" charset="0"/>
              <a:buNone/>
              <a:defRPr sz="1800" b="0">
                <a:solidFill>
                  <a:schemeClr val="bg2"/>
                </a:solidFill>
              </a:defRPr>
            </a:lvl5pPr>
            <a:lvl6pPr marL="0" indent="0" algn="l">
              <a:lnSpc>
                <a:spcPct val="100000"/>
              </a:lnSpc>
              <a:spcBef>
                <a:spcPts val="0"/>
              </a:spcBef>
              <a:buFont typeface="Arial" panose="020B0604020202020204" pitchFamily="34" charset="0"/>
              <a:buNone/>
              <a:defRPr sz="1800" b="0">
                <a:solidFill>
                  <a:schemeClr val="bg2"/>
                </a:solidFill>
              </a:defRPr>
            </a:lvl6pPr>
            <a:lvl7pPr marL="0" indent="0" algn="l">
              <a:lnSpc>
                <a:spcPct val="100000"/>
              </a:lnSpc>
              <a:spcBef>
                <a:spcPts val="0"/>
              </a:spcBef>
              <a:buFont typeface="Arial" panose="020B0604020202020204" pitchFamily="34" charset="0"/>
              <a:buNone/>
              <a:defRPr sz="1800" b="0">
                <a:solidFill>
                  <a:schemeClr val="bg2"/>
                </a:solidFill>
              </a:defRPr>
            </a:lvl7pPr>
            <a:lvl8pPr marL="0" indent="0" algn="l">
              <a:lnSpc>
                <a:spcPct val="100000"/>
              </a:lnSpc>
              <a:spcBef>
                <a:spcPts val="0"/>
              </a:spcBef>
              <a:buFont typeface="Arial" panose="020B0604020202020204" pitchFamily="34" charset="0"/>
              <a:buNone/>
              <a:defRPr sz="1800" b="0">
                <a:solidFill>
                  <a:schemeClr val="bg2"/>
                </a:solidFill>
              </a:defRPr>
            </a:lvl8pPr>
            <a:lvl9pPr marL="0" indent="0" algn="l">
              <a:lnSpc>
                <a:spcPct val="100000"/>
              </a:lnSpc>
              <a:spcBef>
                <a:spcPts val="0"/>
              </a:spcBef>
              <a:buFont typeface="Arial" panose="020B0604020202020204" pitchFamily="34" charset="0"/>
              <a:buNone/>
              <a:defRPr sz="1800" b="0">
                <a:solidFill>
                  <a:schemeClr val="bg2"/>
                </a:solidFill>
              </a:defRPr>
            </a:lvl9pPr>
          </a:lstStyle>
          <a:p>
            <a:pPr lvl="0"/>
            <a:r>
              <a:rPr lang="en-US" dirty="0"/>
              <a:t>Subtitle or short description of the presentation</a:t>
            </a:r>
          </a:p>
          <a:p>
            <a:pPr lvl="0"/>
            <a:r>
              <a:rPr lang="en-US" dirty="0"/>
              <a:t>Name: of the speaker</a:t>
            </a:r>
          </a:p>
        </p:txBody>
      </p:sp>
      <p:sp>
        <p:nvSpPr>
          <p:cNvPr id="2" name="Rechteck 2">
            <a:extLst>
              <a:ext uri="{FF2B5EF4-FFF2-40B4-BE49-F238E27FC236}">
                <a16:creationId xmlns:a16="http://schemas.microsoft.com/office/drawing/2014/main" id="{C5FCF425-F40A-D955-4162-CDB8AA61A791}"/>
              </a:ext>
            </a:extLst>
          </p:cNvPr>
          <p:cNvSpPr/>
          <p:nvPr userDrawn="1"/>
        </p:nvSpPr>
        <p:spPr>
          <a:xfrm>
            <a:off x="0" y="0"/>
            <a:ext cx="9503923" cy="2023353"/>
          </a:xfrm>
          <a:custGeom>
            <a:avLst/>
            <a:gdLst>
              <a:gd name="connsiteX0" fmla="*/ 0 w 9503923"/>
              <a:gd name="connsiteY0" fmla="*/ 0 h 2023353"/>
              <a:gd name="connsiteX1" fmla="*/ 9503923 w 9503923"/>
              <a:gd name="connsiteY1" fmla="*/ 0 h 2023353"/>
              <a:gd name="connsiteX2" fmla="*/ 9503923 w 9503923"/>
              <a:gd name="connsiteY2" fmla="*/ 2023353 h 2023353"/>
              <a:gd name="connsiteX3" fmla="*/ 0 w 9503923"/>
              <a:gd name="connsiteY3" fmla="*/ 2023353 h 2023353"/>
              <a:gd name="connsiteX4" fmla="*/ 0 w 9503923"/>
              <a:gd name="connsiteY4" fmla="*/ 0 h 2023353"/>
              <a:gd name="connsiteX0" fmla="*/ 0 w 9503923"/>
              <a:gd name="connsiteY0" fmla="*/ 0 h 2023353"/>
              <a:gd name="connsiteX1" fmla="*/ 9503923 w 9503923"/>
              <a:gd name="connsiteY1" fmla="*/ 0 h 2023353"/>
              <a:gd name="connsiteX2" fmla="*/ 0 w 9503923"/>
              <a:gd name="connsiteY2" fmla="*/ 2023353 h 2023353"/>
              <a:gd name="connsiteX3" fmla="*/ 0 w 9503923"/>
              <a:gd name="connsiteY3" fmla="*/ 0 h 2023353"/>
            </a:gdLst>
            <a:ahLst/>
            <a:cxnLst>
              <a:cxn ang="0">
                <a:pos x="connsiteX0" y="connsiteY0"/>
              </a:cxn>
              <a:cxn ang="0">
                <a:pos x="connsiteX1" y="connsiteY1"/>
              </a:cxn>
              <a:cxn ang="0">
                <a:pos x="connsiteX2" y="connsiteY2"/>
              </a:cxn>
              <a:cxn ang="0">
                <a:pos x="connsiteX3" y="connsiteY3"/>
              </a:cxn>
            </a:cxnLst>
            <a:rect l="l" t="t" r="r" b="b"/>
            <a:pathLst>
              <a:path w="9503923" h="2023353">
                <a:moveTo>
                  <a:pt x="0" y="0"/>
                </a:moveTo>
                <a:lnTo>
                  <a:pt x="9503923" y="0"/>
                </a:lnTo>
                <a:lnTo>
                  <a:pt x="0" y="2023353"/>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3" name="Gruppieren 2">
            <a:extLst>
              <a:ext uri="{FF2B5EF4-FFF2-40B4-BE49-F238E27FC236}">
                <a16:creationId xmlns:a16="http://schemas.microsoft.com/office/drawing/2014/main" id="{66234BC3-0B58-A40E-D8EC-F8213D251D77}"/>
              </a:ext>
            </a:extLst>
          </p:cNvPr>
          <p:cNvGrpSpPr/>
          <p:nvPr userDrawn="1"/>
        </p:nvGrpSpPr>
        <p:grpSpPr>
          <a:xfrm>
            <a:off x="-468000" y="-468000"/>
            <a:ext cx="13140000" cy="7776000"/>
            <a:chOff x="-468000" y="-468000"/>
            <a:chExt cx="13140000" cy="7776000"/>
          </a:xfrm>
        </p:grpSpPr>
        <p:cxnSp>
          <p:nvCxnSpPr>
            <p:cNvPr id="8" name="Linie">
              <a:extLst>
                <a:ext uri="{FF2B5EF4-FFF2-40B4-BE49-F238E27FC236}">
                  <a16:creationId xmlns:a16="http://schemas.microsoft.com/office/drawing/2014/main" id="{7FBC7988-B0EC-1014-158E-279877C9B451}"/>
                </a:ext>
              </a:extLst>
            </p:cNvPr>
            <p:cNvCxnSpPr/>
            <p:nvPr userDrawn="1"/>
          </p:nvCxnSpPr>
          <p:spPr>
            <a:xfrm>
              <a:off x="12312000" y="5742000"/>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 name="Linie">
              <a:extLst>
                <a:ext uri="{FF2B5EF4-FFF2-40B4-BE49-F238E27FC236}">
                  <a16:creationId xmlns:a16="http://schemas.microsoft.com/office/drawing/2014/main" id="{3C35C003-A0D8-FDE1-8C48-6FA37F709C4E}"/>
                </a:ext>
              </a:extLst>
            </p:cNvPr>
            <p:cNvCxnSpPr/>
            <p:nvPr userDrawn="1"/>
          </p:nvCxnSpPr>
          <p:spPr>
            <a:xfrm>
              <a:off x="11844000" y="-46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 name="Linie">
              <a:extLst>
                <a:ext uri="{FF2B5EF4-FFF2-40B4-BE49-F238E27FC236}">
                  <a16:creationId xmlns:a16="http://schemas.microsoft.com/office/drawing/2014/main" id="{601D163C-9CF0-1386-42BE-07482BD5CF05}"/>
                </a:ext>
              </a:extLst>
            </p:cNvPr>
            <p:cNvCxnSpPr/>
            <p:nvPr userDrawn="1"/>
          </p:nvCxnSpPr>
          <p:spPr>
            <a:xfrm>
              <a:off x="360000" y="-46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 name="Linie">
              <a:extLst>
                <a:ext uri="{FF2B5EF4-FFF2-40B4-BE49-F238E27FC236}">
                  <a16:creationId xmlns:a16="http://schemas.microsoft.com/office/drawing/2014/main" id="{E2343A27-15A5-B967-D2F1-E97DEE3C2370}"/>
                </a:ext>
              </a:extLst>
            </p:cNvPr>
            <p:cNvCxnSpPr/>
            <p:nvPr userDrawn="1"/>
          </p:nvCxnSpPr>
          <p:spPr>
            <a:xfrm>
              <a:off x="11844000" y="694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4" name="Linie">
              <a:extLst>
                <a:ext uri="{FF2B5EF4-FFF2-40B4-BE49-F238E27FC236}">
                  <a16:creationId xmlns:a16="http://schemas.microsoft.com/office/drawing/2014/main" id="{127838DB-3D27-D9D5-573D-2093DEA3F412}"/>
                </a:ext>
              </a:extLst>
            </p:cNvPr>
            <p:cNvCxnSpPr/>
            <p:nvPr userDrawn="1"/>
          </p:nvCxnSpPr>
          <p:spPr>
            <a:xfrm>
              <a:off x="360000" y="694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5" name="Linie">
              <a:extLst>
                <a:ext uri="{FF2B5EF4-FFF2-40B4-BE49-F238E27FC236}">
                  <a16:creationId xmlns:a16="http://schemas.microsoft.com/office/drawing/2014/main" id="{D335F13D-E418-67A6-031E-51CEBC1C9201}"/>
                </a:ext>
              </a:extLst>
            </p:cNvPr>
            <p:cNvCxnSpPr/>
            <p:nvPr userDrawn="1"/>
          </p:nvCxnSpPr>
          <p:spPr>
            <a:xfrm>
              <a:off x="-468000" y="5742000"/>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7" name="Linie">
              <a:extLst>
                <a:ext uri="{FF2B5EF4-FFF2-40B4-BE49-F238E27FC236}">
                  <a16:creationId xmlns:a16="http://schemas.microsoft.com/office/drawing/2014/main" id="{D3F14C6D-5D88-FD47-F5D3-2A4370434F4B}"/>
                </a:ext>
              </a:extLst>
            </p:cNvPr>
            <p:cNvCxnSpPr/>
            <p:nvPr userDrawn="1"/>
          </p:nvCxnSpPr>
          <p:spPr>
            <a:xfrm>
              <a:off x="-468000" y="1346554"/>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grpSp>
      <p:cxnSp>
        <p:nvCxnSpPr>
          <p:cNvPr id="6" name="Gerade Verbindung 5">
            <a:extLst>
              <a:ext uri="{FF2B5EF4-FFF2-40B4-BE49-F238E27FC236}">
                <a16:creationId xmlns:a16="http://schemas.microsoft.com/office/drawing/2014/main" id="{0C6D6F75-1082-9AE5-CB00-421663BF3F1A}"/>
              </a:ext>
            </a:extLst>
          </p:cNvPr>
          <p:cNvCxnSpPr>
            <a:cxnSpLocks/>
          </p:cNvCxnSpPr>
          <p:nvPr userDrawn="1"/>
        </p:nvCxnSpPr>
        <p:spPr>
          <a:xfrm rot="720000">
            <a:off x="-238223" y="6236942"/>
            <a:ext cx="6840000" cy="0"/>
          </a:xfrm>
          <a:prstGeom prst="line">
            <a:avLst/>
          </a:prstGeom>
          <a:ln w="571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21" name="Grafik 20">
            <a:extLst>
              <a:ext uri="{FF2B5EF4-FFF2-40B4-BE49-F238E27FC236}">
                <a16:creationId xmlns:a16="http://schemas.microsoft.com/office/drawing/2014/main" id="{B8D9788A-0217-7A0C-8507-07C08BE1B625}"/>
              </a:ext>
            </a:extLst>
          </p:cNvPr>
          <p:cNvPicPr>
            <a:picLocks noChangeAspect="1"/>
          </p:cNvPicPr>
          <p:nvPr userDrawn="1"/>
        </p:nvPicPr>
        <p:blipFill>
          <a:blip r:embed="rId3"/>
          <a:srcRect/>
          <a:stretch/>
        </p:blipFill>
        <p:spPr>
          <a:xfrm>
            <a:off x="358775" y="293869"/>
            <a:ext cx="2880000" cy="780560"/>
          </a:xfrm>
          <a:prstGeom prst="rect">
            <a:avLst/>
          </a:prstGeom>
          <a:noFill/>
        </p:spPr>
      </p:pic>
      <p:sp>
        <p:nvSpPr>
          <p:cNvPr id="24" name="Vertikaler Textplatzhalter 2">
            <a:extLst>
              <a:ext uri="{FF2B5EF4-FFF2-40B4-BE49-F238E27FC236}">
                <a16:creationId xmlns:a16="http://schemas.microsoft.com/office/drawing/2014/main" id="{B496DE94-1169-B147-79DF-9A06ADAC2E23}"/>
              </a:ext>
            </a:extLst>
          </p:cNvPr>
          <p:cNvSpPr>
            <a:spLocks noGrp="1"/>
          </p:cNvSpPr>
          <p:nvPr>
            <p:ph type="body" orient="vert" idx="13" hasCustomPrompt="1"/>
          </p:nvPr>
        </p:nvSpPr>
        <p:spPr>
          <a:xfrm>
            <a:off x="6658776" y="6069200"/>
            <a:ext cx="5185224" cy="468000"/>
          </a:xfrm>
        </p:spPr>
        <p:txBody>
          <a:bodyPr vert="horz" anchor="b" anchorCtr="0"/>
          <a:lstStyle>
            <a:lvl1pPr marL="0" indent="0" algn="r">
              <a:lnSpc>
                <a:spcPct val="100000"/>
              </a:lnSpc>
              <a:spcBef>
                <a:spcPts val="0"/>
              </a:spcBef>
              <a:buFont typeface="Arial" panose="020B0604020202020204" pitchFamily="34" charset="0"/>
              <a:buNone/>
              <a:defRPr sz="1400" b="0"/>
            </a:lvl1pPr>
            <a:lvl2pPr marL="0" indent="0" algn="r">
              <a:lnSpc>
                <a:spcPct val="100000"/>
              </a:lnSpc>
              <a:spcBef>
                <a:spcPts val="0"/>
              </a:spcBef>
              <a:buNone/>
              <a:defRPr sz="1400" b="0"/>
            </a:lvl2pPr>
            <a:lvl3pPr marL="0" indent="0" algn="r">
              <a:lnSpc>
                <a:spcPct val="100000"/>
              </a:lnSpc>
              <a:spcBef>
                <a:spcPts val="0"/>
              </a:spcBef>
              <a:buNone/>
              <a:defRPr sz="1400" b="0"/>
            </a:lvl3pPr>
            <a:lvl4pPr marL="0" indent="0" algn="r">
              <a:lnSpc>
                <a:spcPct val="100000"/>
              </a:lnSpc>
              <a:spcBef>
                <a:spcPts val="0"/>
              </a:spcBef>
              <a:buNone/>
              <a:defRPr sz="1400" b="0"/>
            </a:lvl4pPr>
            <a:lvl5pPr marL="0" indent="0" algn="r">
              <a:lnSpc>
                <a:spcPct val="100000"/>
              </a:lnSpc>
              <a:spcBef>
                <a:spcPts val="0"/>
              </a:spcBef>
              <a:buNone/>
              <a:defRPr sz="1400" b="0"/>
            </a:lvl5pPr>
            <a:lvl6pPr marL="0" indent="0" algn="r">
              <a:lnSpc>
                <a:spcPct val="100000"/>
              </a:lnSpc>
              <a:spcBef>
                <a:spcPts val="0"/>
              </a:spcBef>
              <a:buNone/>
              <a:defRPr sz="1400" b="0"/>
            </a:lvl6pPr>
            <a:lvl7pPr marL="0" indent="0" algn="r">
              <a:lnSpc>
                <a:spcPct val="100000"/>
              </a:lnSpc>
              <a:spcBef>
                <a:spcPts val="0"/>
              </a:spcBef>
              <a:buNone/>
              <a:defRPr sz="1400" b="0"/>
            </a:lvl7pPr>
            <a:lvl8pPr marL="0" indent="0" algn="r">
              <a:lnSpc>
                <a:spcPct val="100000"/>
              </a:lnSpc>
              <a:spcBef>
                <a:spcPts val="0"/>
              </a:spcBef>
              <a:buNone/>
              <a:defRPr sz="1400" b="0"/>
            </a:lvl8pPr>
            <a:lvl9pPr marL="0" indent="0" algn="r">
              <a:lnSpc>
                <a:spcPct val="100000"/>
              </a:lnSpc>
              <a:spcBef>
                <a:spcPts val="0"/>
              </a:spcBef>
              <a:buNone/>
              <a:defRPr sz="1400" b="0"/>
            </a:lvl9pPr>
          </a:lstStyle>
          <a:p>
            <a:pPr lvl="0"/>
            <a:r>
              <a:rPr lang="en-US" dirty="0"/>
              <a:t>Space for secondary logo(s) / Name</a:t>
            </a:r>
          </a:p>
          <a:p>
            <a:pPr lvl="0"/>
            <a:r>
              <a:rPr lang="en-US" dirty="0"/>
              <a:t>of the Department, the Institute or the CRC</a:t>
            </a:r>
          </a:p>
        </p:txBody>
      </p:sp>
      <p:sp>
        <p:nvSpPr>
          <p:cNvPr id="27" name="Hilfslinien">
            <a:extLst>
              <a:ext uri="{FF2B5EF4-FFF2-40B4-BE49-F238E27FC236}">
                <a16:creationId xmlns:a16="http://schemas.microsoft.com/office/drawing/2014/main" id="{E1DD91B0-A239-495B-B1A7-C946B54D7BCC}"/>
              </a:ext>
            </a:extLst>
          </p:cNvPr>
          <p:cNvSpPr txBox="1"/>
          <p:nvPr userDrawn="1"/>
        </p:nvSpPr>
        <p:spPr>
          <a:xfrm rot="10800000" flipH="1" flipV="1">
            <a:off x="215287" y="-446173"/>
            <a:ext cx="114840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lumMod val="60000"/>
                    <a:lumOff val="40000"/>
                  </a:schemeClr>
                </a:solidFill>
                <a:effectLst/>
                <a:uLnTx/>
                <a:uFillTx/>
                <a:latin typeface="+mn-lt"/>
                <a:ea typeface="+mn-ea"/>
                <a:cs typeface="+mn-cs"/>
              </a:rPr>
              <a:t>Show gridlines via menu: </a:t>
            </a:r>
            <a:r>
              <a:rPr kumimoji="0" lang="en-US" sz="1100" b="1" i="0" u="none" strike="noStrike" kern="1200" cap="none" spc="0" normalizeH="0" baseline="0" noProof="0" dirty="0">
                <a:ln>
                  <a:noFill/>
                </a:ln>
                <a:solidFill>
                  <a:schemeClr val="tx1">
                    <a:lumMod val="60000"/>
                    <a:lumOff val="40000"/>
                  </a:schemeClr>
                </a:solidFill>
                <a:effectLst/>
                <a:uLnTx/>
                <a:uFillTx/>
                <a:latin typeface="+mn-lt"/>
                <a:ea typeface="+mn-ea"/>
                <a:cs typeface="+mn-cs"/>
              </a:rPr>
              <a:t>View &gt; Show &gt; tick gridlines</a:t>
            </a:r>
            <a:endParaRPr kumimoji="0" lang="de-DE" sz="1100" b="1"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p:txBody>
      </p:sp>
      <p:sp>
        <p:nvSpPr>
          <p:cNvPr id="29" name="Hilfslinien">
            <a:extLst>
              <a:ext uri="{FF2B5EF4-FFF2-40B4-BE49-F238E27FC236}">
                <a16:creationId xmlns:a16="http://schemas.microsoft.com/office/drawing/2014/main" id="{3BCE2C64-AFD9-47D5-B502-3144E3B5AF8F}"/>
              </a:ext>
            </a:extLst>
          </p:cNvPr>
          <p:cNvSpPr txBox="1"/>
          <p:nvPr userDrawn="1"/>
        </p:nvSpPr>
        <p:spPr>
          <a:xfrm rot="10800000" flipH="1" flipV="1">
            <a:off x="467301" y="6836034"/>
            <a:ext cx="114840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endParaRPr kumimoji="0" lang="de-DE" sz="1100" b="0"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a:p>
            <a:pPr marL="0" marR="0" lvl="0" indent="0" algn="ctr" defTabSz="137785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lumMod val="60000"/>
                    <a:lumOff val="40000"/>
                  </a:schemeClr>
                </a:solidFill>
                <a:effectLst/>
                <a:uLnTx/>
                <a:uFillTx/>
                <a:latin typeface="+mn-lt"/>
                <a:ea typeface="+mn-ea"/>
                <a:cs typeface="+mn-cs"/>
              </a:rPr>
              <a:t>Lines and areas can be changed in line with the Corporate Design rules (see Corporate Design manual)</a:t>
            </a:r>
            <a:endParaRPr kumimoji="0" lang="de-DE" sz="1100" b="1"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p:txBody>
      </p:sp>
      <p:pic>
        <p:nvPicPr>
          <p:cNvPr id="4" name="Grafik 3">
            <a:extLst>
              <a:ext uri="{FF2B5EF4-FFF2-40B4-BE49-F238E27FC236}">
                <a16:creationId xmlns:a16="http://schemas.microsoft.com/office/drawing/2014/main" id="{CE890982-BA39-79C2-C33B-5A44054DFE66}"/>
              </a:ext>
            </a:extLst>
          </p:cNvPr>
          <p:cNvPicPr>
            <a:picLocks noChangeAspect="1"/>
          </p:cNvPicPr>
          <p:nvPr userDrawn="1"/>
        </p:nvPicPr>
        <p:blipFill rotWithShape="1">
          <a:blip>
            <a:extLst>
              <a:ext uri="{96DAC541-7B7A-43D3-8B79-37D633B846F1}">
                <asvg:svgBlip xmlns:asvg="http://schemas.microsoft.com/office/drawing/2016/SVG/main" r:embed="rId4"/>
              </a:ext>
            </a:extLst>
          </a:blip>
          <a:srcRect t="-463" b="-463"/>
          <a:stretch/>
        </p:blipFill>
        <p:spPr>
          <a:xfrm>
            <a:off x="331786" y="6338585"/>
            <a:ext cx="1483200" cy="219733"/>
          </a:xfrm>
          <a:prstGeom prst="rect">
            <a:avLst/>
          </a:prstGeom>
        </p:spPr>
      </p:pic>
      <p:sp>
        <p:nvSpPr>
          <p:cNvPr id="23" name="Textfeld 22">
            <a:extLst>
              <a:ext uri="{FF2B5EF4-FFF2-40B4-BE49-F238E27FC236}">
                <a16:creationId xmlns:a16="http://schemas.microsoft.com/office/drawing/2014/main" id="{EBC81122-733B-4982-8216-C5811C6963EA}"/>
              </a:ext>
            </a:extLst>
          </p:cNvPr>
          <p:cNvSpPr txBox="1"/>
          <p:nvPr userDrawn="1"/>
        </p:nvSpPr>
        <p:spPr>
          <a:xfrm>
            <a:off x="11913776" y="1756016"/>
            <a:ext cx="276999" cy="1136863"/>
          </a:xfrm>
          <a:prstGeom prst="rect">
            <a:avLst/>
          </a:prstGeom>
          <a:noFill/>
        </p:spPr>
        <p:txBody>
          <a:bodyPr vert="vert270" wrap="square" rtlCol="0" anchor="ctr">
            <a:spAutoFit/>
          </a:bodyPr>
          <a:lstStyle/>
          <a:p>
            <a:r>
              <a:rPr lang="de-DE" sz="600" dirty="0">
                <a:solidFill>
                  <a:schemeClr val="bg1">
                    <a:lumMod val="50000"/>
                  </a:schemeClr>
                </a:solidFill>
              </a:rPr>
              <a:t>© Uni Münster – Nike Gais</a:t>
            </a:r>
          </a:p>
        </p:txBody>
      </p:sp>
    </p:spTree>
    <p:extLst>
      <p:ext uri="{BB962C8B-B14F-4D97-AF65-F5344CB8AC3E}">
        <p14:creationId xmlns:p14="http://schemas.microsoft.com/office/powerpoint/2010/main" val="3464533628"/>
      </p:ext>
    </p:extLst>
  </p:cSld>
  <p:clrMapOvr>
    <a:masterClrMapping/>
  </p:clrMapOvr>
  <p:extLst>
    <p:ext uri="{DCECCB84-F9BA-43D5-87BE-67443E8EF086}">
      <p15:sldGuideLst xmlns:p15="http://schemas.microsoft.com/office/powerpoint/2012/main">
        <p15:guide id="1" orient="horz" pos="1638">
          <p15:clr>
            <a:srgbClr val="FBAE40"/>
          </p15:clr>
        </p15:guide>
        <p15:guide id="2" orient="horz" pos="2432">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7_Design F.7 // Studierende 2 // Titel">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1715575E-929A-058E-56FD-AA4BB32689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36" r="5496" b="20288"/>
          <a:stretch/>
        </p:blipFill>
        <p:spPr>
          <a:xfrm>
            <a:off x="-700" y="3089"/>
            <a:ext cx="12205400" cy="6854912"/>
          </a:xfrm>
          <a:prstGeom prst="rect">
            <a:avLst/>
          </a:prstGeom>
        </p:spPr>
      </p:pic>
      <p:sp>
        <p:nvSpPr>
          <p:cNvPr id="5" name="Rechteck 4">
            <a:extLst>
              <a:ext uri="{FF2B5EF4-FFF2-40B4-BE49-F238E27FC236}">
                <a16:creationId xmlns:a16="http://schemas.microsoft.com/office/drawing/2014/main" id="{3B845782-415C-8152-7FAC-8E1B81AD7125}"/>
              </a:ext>
            </a:extLst>
          </p:cNvPr>
          <p:cNvSpPr/>
          <p:nvPr userDrawn="1"/>
        </p:nvSpPr>
        <p:spPr>
          <a:xfrm>
            <a:off x="0" y="0"/>
            <a:ext cx="12204700" cy="6854907"/>
          </a:xfrm>
          <a:prstGeom prst="rect">
            <a:avLst/>
          </a:prstGeom>
          <a:solidFill>
            <a:srgbClr val="FFFFFF">
              <a:alpha val="7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Titel 1"/>
          <p:cNvSpPr>
            <a:spLocks noGrp="1"/>
          </p:cNvSpPr>
          <p:nvPr>
            <p:ph type="ctrTitle" hasCustomPrompt="1"/>
          </p:nvPr>
        </p:nvSpPr>
        <p:spPr>
          <a:xfrm>
            <a:off x="360000" y="2609492"/>
            <a:ext cx="6408000" cy="1276350"/>
          </a:xfrm>
        </p:spPr>
        <p:txBody>
          <a:bodyPr anchor="t" anchorCtr="0"/>
          <a:lstStyle>
            <a:lvl1pPr marL="0" indent="0" algn="l">
              <a:lnSpc>
                <a:spcPct val="90000"/>
              </a:lnSpc>
              <a:buFont typeface="Arial" panose="020B0604020202020204" pitchFamily="34" charset="0"/>
              <a:buNone/>
              <a:defRPr sz="3600" b="1">
                <a:solidFill>
                  <a:schemeClr val="tx1"/>
                </a:solidFill>
              </a:defRPr>
            </a:lvl1pPr>
          </a:lstStyle>
          <a:p>
            <a:r>
              <a:rPr lang="en-US" dirty="0"/>
              <a:t>Add title of the presentation</a:t>
            </a:r>
            <a:br>
              <a:rPr lang="en-US" dirty="0"/>
            </a:br>
            <a:r>
              <a:rPr lang="en-US" dirty="0"/>
              <a:t>on two lines</a:t>
            </a:r>
            <a:endParaRPr lang="de-DE" dirty="0"/>
          </a:p>
        </p:txBody>
      </p:sp>
      <p:sp>
        <p:nvSpPr>
          <p:cNvPr id="49" name="Untertitel 2"/>
          <p:cNvSpPr>
            <a:spLocks noGrp="1"/>
          </p:cNvSpPr>
          <p:nvPr>
            <p:ph type="subTitle" idx="1" hasCustomPrompt="1"/>
          </p:nvPr>
        </p:nvSpPr>
        <p:spPr>
          <a:xfrm>
            <a:off x="360000" y="3885842"/>
            <a:ext cx="6408000" cy="900000"/>
          </a:xfrm>
        </p:spPr>
        <p:txBody>
          <a:bodyPr/>
          <a:lstStyle>
            <a:lvl1pPr marL="0" indent="0" algn="l">
              <a:lnSpc>
                <a:spcPct val="100000"/>
              </a:lnSpc>
              <a:spcBef>
                <a:spcPts val="0"/>
              </a:spcBef>
              <a:buFont typeface="Arial" panose="020B0604020202020204" pitchFamily="34" charset="0"/>
              <a:buNone/>
              <a:defRPr sz="1800" b="0">
                <a:solidFill>
                  <a:schemeClr val="tx1"/>
                </a:solidFill>
              </a:defRPr>
            </a:lvl1pPr>
            <a:lvl2pPr marL="0" indent="0" algn="l">
              <a:lnSpc>
                <a:spcPct val="100000"/>
              </a:lnSpc>
              <a:spcBef>
                <a:spcPts val="0"/>
              </a:spcBef>
              <a:buFont typeface="Arial" panose="020B0604020202020204" pitchFamily="34" charset="0"/>
              <a:buNone/>
              <a:defRPr sz="1800" b="0">
                <a:solidFill>
                  <a:schemeClr val="bg2"/>
                </a:solidFill>
              </a:defRPr>
            </a:lvl2pPr>
            <a:lvl3pPr marL="0" indent="0" algn="l">
              <a:lnSpc>
                <a:spcPct val="100000"/>
              </a:lnSpc>
              <a:spcBef>
                <a:spcPts val="0"/>
              </a:spcBef>
              <a:buFont typeface="Arial" panose="020B0604020202020204" pitchFamily="34" charset="0"/>
              <a:buNone/>
              <a:defRPr sz="1800" b="0">
                <a:solidFill>
                  <a:schemeClr val="bg2"/>
                </a:solidFill>
              </a:defRPr>
            </a:lvl3pPr>
            <a:lvl4pPr marL="0" indent="0" algn="l">
              <a:lnSpc>
                <a:spcPct val="100000"/>
              </a:lnSpc>
              <a:spcBef>
                <a:spcPts val="0"/>
              </a:spcBef>
              <a:buFont typeface="Arial" panose="020B0604020202020204" pitchFamily="34" charset="0"/>
              <a:buNone/>
              <a:defRPr sz="1800" b="0">
                <a:solidFill>
                  <a:schemeClr val="bg2"/>
                </a:solidFill>
              </a:defRPr>
            </a:lvl4pPr>
            <a:lvl5pPr marL="0" indent="0" algn="l">
              <a:lnSpc>
                <a:spcPct val="100000"/>
              </a:lnSpc>
              <a:spcBef>
                <a:spcPts val="0"/>
              </a:spcBef>
              <a:buFont typeface="Arial" panose="020B0604020202020204" pitchFamily="34" charset="0"/>
              <a:buNone/>
              <a:defRPr sz="1800" b="0">
                <a:solidFill>
                  <a:schemeClr val="bg2"/>
                </a:solidFill>
              </a:defRPr>
            </a:lvl5pPr>
            <a:lvl6pPr marL="0" indent="0" algn="l">
              <a:lnSpc>
                <a:spcPct val="100000"/>
              </a:lnSpc>
              <a:spcBef>
                <a:spcPts val="0"/>
              </a:spcBef>
              <a:buFont typeface="Arial" panose="020B0604020202020204" pitchFamily="34" charset="0"/>
              <a:buNone/>
              <a:defRPr sz="1800" b="0">
                <a:solidFill>
                  <a:schemeClr val="bg2"/>
                </a:solidFill>
              </a:defRPr>
            </a:lvl6pPr>
            <a:lvl7pPr marL="0" indent="0" algn="l">
              <a:lnSpc>
                <a:spcPct val="100000"/>
              </a:lnSpc>
              <a:spcBef>
                <a:spcPts val="0"/>
              </a:spcBef>
              <a:buFont typeface="Arial" panose="020B0604020202020204" pitchFamily="34" charset="0"/>
              <a:buNone/>
              <a:defRPr sz="1800" b="0">
                <a:solidFill>
                  <a:schemeClr val="bg2"/>
                </a:solidFill>
              </a:defRPr>
            </a:lvl7pPr>
            <a:lvl8pPr marL="0" indent="0" algn="l">
              <a:lnSpc>
                <a:spcPct val="100000"/>
              </a:lnSpc>
              <a:spcBef>
                <a:spcPts val="0"/>
              </a:spcBef>
              <a:buFont typeface="Arial" panose="020B0604020202020204" pitchFamily="34" charset="0"/>
              <a:buNone/>
              <a:defRPr sz="1800" b="0">
                <a:solidFill>
                  <a:schemeClr val="bg2"/>
                </a:solidFill>
              </a:defRPr>
            </a:lvl8pPr>
            <a:lvl9pPr marL="0" indent="0" algn="l">
              <a:lnSpc>
                <a:spcPct val="100000"/>
              </a:lnSpc>
              <a:spcBef>
                <a:spcPts val="0"/>
              </a:spcBef>
              <a:buFont typeface="Arial" panose="020B0604020202020204" pitchFamily="34" charset="0"/>
              <a:buNone/>
              <a:defRPr sz="1800" b="0">
                <a:solidFill>
                  <a:schemeClr val="bg2"/>
                </a:solidFill>
              </a:defRPr>
            </a:lvl9pPr>
          </a:lstStyle>
          <a:p>
            <a:pPr lvl="0"/>
            <a:r>
              <a:rPr lang="en-US" dirty="0"/>
              <a:t>Subtitle or short description of the presentation</a:t>
            </a:r>
          </a:p>
          <a:p>
            <a:pPr lvl="0"/>
            <a:r>
              <a:rPr lang="en-US" dirty="0"/>
              <a:t>Name: of the speaker</a:t>
            </a:r>
          </a:p>
        </p:txBody>
      </p:sp>
      <p:sp>
        <p:nvSpPr>
          <p:cNvPr id="2" name="Rechteck 2">
            <a:extLst>
              <a:ext uri="{FF2B5EF4-FFF2-40B4-BE49-F238E27FC236}">
                <a16:creationId xmlns:a16="http://schemas.microsoft.com/office/drawing/2014/main" id="{C5FCF425-F40A-D955-4162-CDB8AA61A791}"/>
              </a:ext>
            </a:extLst>
          </p:cNvPr>
          <p:cNvSpPr/>
          <p:nvPr userDrawn="1"/>
        </p:nvSpPr>
        <p:spPr>
          <a:xfrm>
            <a:off x="0" y="0"/>
            <a:ext cx="9503923" cy="2023353"/>
          </a:xfrm>
          <a:custGeom>
            <a:avLst/>
            <a:gdLst>
              <a:gd name="connsiteX0" fmla="*/ 0 w 9503923"/>
              <a:gd name="connsiteY0" fmla="*/ 0 h 2023353"/>
              <a:gd name="connsiteX1" fmla="*/ 9503923 w 9503923"/>
              <a:gd name="connsiteY1" fmla="*/ 0 h 2023353"/>
              <a:gd name="connsiteX2" fmla="*/ 9503923 w 9503923"/>
              <a:gd name="connsiteY2" fmla="*/ 2023353 h 2023353"/>
              <a:gd name="connsiteX3" fmla="*/ 0 w 9503923"/>
              <a:gd name="connsiteY3" fmla="*/ 2023353 h 2023353"/>
              <a:gd name="connsiteX4" fmla="*/ 0 w 9503923"/>
              <a:gd name="connsiteY4" fmla="*/ 0 h 2023353"/>
              <a:gd name="connsiteX0" fmla="*/ 0 w 9503923"/>
              <a:gd name="connsiteY0" fmla="*/ 0 h 2023353"/>
              <a:gd name="connsiteX1" fmla="*/ 9503923 w 9503923"/>
              <a:gd name="connsiteY1" fmla="*/ 0 h 2023353"/>
              <a:gd name="connsiteX2" fmla="*/ 0 w 9503923"/>
              <a:gd name="connsiteY2" fmla="*/ 2023353 h 2023353"/>
              <a:gd name="connsiteX3" fmla="*/ 0 w 9503923"/>
              <a:gd name="connsiteY3" fmla="*/ 0 h 2023353"/>
            </a:gdLst>
            <a:ahLst/>
            <a:cxnLst>
              <a:cxn ang="0">
                <a:pos x="connsiteX0" y="connsiteY0"/>
              </a:cxn>
              <a:cxn ang="0">
                <a:pos x="connsiteX1" y="connsiteY1"/>
              </a:cxn>
              <a:cxn ang="0">
                <a:pos x="connsiteX2" y="connsiteY2"/>
              </a:cxn>
              <a:cxn ang="0">
                <a:pos x="connsiteX3" y="connsiteY3"/>
              </a:cxn>
            </a:cxnLst>
            <a:rect l="l" t="t" r="r" b="b"/>
            <a:pathLst>
              <a:path w="9503923" h="2023353">
                <a:moveTo>
                  <a:pt x="0" y="0"/>
                </a:moveTo>
                <a:lnTo>
                  <a:pt x="9503923" y="0"/>
                </a:lnTo>
                <a:lnTo>
                  <a:pt x="0" y="2023353"/>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3" name="Gruppieren 2">
            <a:extLst>
              <a:ext uri="{FF2B5EF4-FFF2-40B4-BE49-F238E27FC236}">
                <a16:creationId xmlns:a16="http://schemas.microsoft.com/office/drawing/2014/main" id="{66234BC3-0B58-A40E-D8EC-F8213D251D77}"/>
              </a:ext>
            </a:extLst>
          </p:cNvPr>
          <p:cNvGrpSpPr/>
          <p:nvPr userDrawn="1"/>
        </p:nvGrpSpPr>
        <p:grpSpPr>
          <a:xfrm>
            <a:off x="-468000" y="-468000"/>
            <a:ext cx="13140000" cy="7776000"/>
            <a:chOff x="-468000" y="-468000"/>
            <a:chExt cx="13140000" cy="7776000"/>
          </a:xfrm>
        </p:grpSpPr>
        <p:cxnSp>
          <p:nvCxnSpPr>
            <p:cNvPr id="8" name="Linie">
              <a:extLst>
                <a:ext uri="{FF2B5EF4-FFF2-40B4-BE49-F238E27FC236}">
                  <a16:creationId xmlns:a16="http://schemas.microsoft.com/office/drawing/2014/main" id="{7FBC7988-B0EC-1014-158E-279877C9B451}"/>
                </a:ext>
              </a:extLst>
            </p:cNvPr>
            <p:cNvCxnSpPr/>
            <p:nvPr userDrawn="1"/>
          </p:nvCxnSpPr>
          <p:spPr>
            <a:xfrm>
              <a:off x="12312000" y="5742000"/>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 name="Linie">
              <a:extLst>
                <a:ext uri="{FF2B5EF4-FFF2-40B4-BE49-F238E27FC236}">
                  <a16:creationId xmlns:a16="http://schemas.microsoft.com/office/drawing/2014/main" id="{3C35C003-A0D8-FDE1-8C48-6FA37F709C4E}"/>
                </a:ext>
              </a:extLst>
            </p:cNvPr>
            <p:cNvCxnSpPr/>
            <p:nvPr userDrawn="1"/>
          </p:nvCxnSpPr>
          <p:spPr>
            <a:xfrm>
              <a:off x="11844000" y="-46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 name="Linie">
              <a:extLst>
                <a:ext uri="{FF2B5EF4-FFF2-40B4-BE49-F238E27FC236}">
                  <a16:creationId xmlns:a16="http://schemas.microsoft.com/office/drawing/2014/main" id="{601D163C-9CF0-1386-42BE-07482BD5CF05}"/>
                </a:ext>
              </a:extLst>
            </p:cNvPr>
            <p:cNvCxnSpPr/>
            <p:nvPr userDrawn="1"/>
          </p:nvCxnSpPr>
          <p:spPr>
            <a:xfrm>
              <a:off x="360000" y="-46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 name="Linie">
              <a:extLst>
                <a:ext uri="{FF2B5EF4-FFF2-40B4-BE49-F238E27FC236}">
                  <a16:creationId xmlns:a16="http://schemas.microsoft.com/office/drawing/2014/main" id="{E2343A27-15A5-B967-D2F1-E97DEE3C2370}"/>
                </a:ext>
              </a:extLst>
            </p:cNvPr>
            <p:cNvCxnSpPr/>
            <p:nvPr userDrawn="1"/>
          </p:nvCxnSpPr>
          <p:spPr>
            <a:xfrm>
              <a:off x="11844000" y="694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4" name="Linie">
              <a:extLst>
                <a:ext uri="{FF2B5EF4-FFF2-40B4-BE49-F238E27FC236}">
                  <a16:creationId xmlns:a16="http://schemas.microsoft.com/office/drawing/2014/main" id="{127838DB-3D27-D9D5-573D-2093DEA3F412}"/>
                </a:ext>
              </a:extLst>
            </p:cNvPr>
            <p:cNvCxnSpPr/>
            <p:nvPr userDrawn="1"/>
          </p:nvCxnSpPr>
          <p:spPr>
            <a:xfrm>
              <a:off x="360000" y="694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5" name="Linie">
              <a:extLst>
                <a:ext uri="{FF2B5EF4-FFF2-40B4-BE49-F238E27FC236}">
                  <a16:creationId xmlns:a16="http://schemas.microsoft.com/office/drawing/2014/main" id="{D335F13D-E418-67A6-031E-51CEBC1C9201}"/>
                </a:ext>
              </a:extLst>
            </p:cNvPr>
            <p:cNvCxnSpPr/>
            <p:nvPr userDrawn="1"/>
          </p:nvCxnSpPr>
          <p:spPr>
            <a:xfrm>
              <a:off x="-468000" y="5742000"/>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7" name="Linie">
              <a:extLst>
                <a:ext uri="{FF2B5EF4-FFF2-40B4-BE49-F238E27FC236}">
                  <a16:creationId xmlns:a16="http://schemas.microsoft.com/office/drawing/2014/main" id="{D3F14C6D-5D88-FD47-F5D3-2A4370434F4B}"/>
                </a:ext>
              </a:extLst>
            </p:cNvPr>
            <p:cNvCxnSpPr/>
            <p:nvPr userDrawn="1"/>
          </p:nvCxnSpPr>
          <p:spPr>
            <a:xfrm>
              <a:off x="-468000" y="1346554"/>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grpSp>
      <p:cxnSp>
        <p:nvCxnSpPr>
          <p:cNvPr id="6" name="Gerade Verbindung 5">
            <a:extLst>
              <a:ext uri="{FF2B5EF4-FFF2-40B4-BE49-F238E27FC236}">
                <a16:creationId xmlns:a16="http://schemas.microsoft.com/office/drawing/2014/main" id="{0C6D6F75-1082-9AE5-CB00-421663BF3F1A}"/>
              </a:ext>
            </a:extLst>
          </p:cNvPr>
          <p:cNvCxnSpPr>
            <a:cxnSpLocks/>
          </p:cNvCxnSpPr>
          <p:nvPr userDrawn="1"/>
        </p:nvCxnSpPr>
        <p:spPr>
          <a:xfrm rot="720000">
            <a:off x="-238223" y="6236942"/>
            <a:ext cx="68400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21" name="Grafik 20">
            <a:extLst>
              <a:ext uri="{FF2B5EF4-FFF2-40B4-BE49-F238E27FC236}">
                <a16:creationId xmlns:a16="http://schemas.microsoft.com/office/drawing/2014/main" id="{B8D9788A-0217-7A0C-8507-07C08BE1B625}"/>
              </a:ext>
            </a:extLst>
          </p:cNvPr>
          <p:cNvPicPr>
            <a:picLocks noChangeAspect="1"/>
          </p:cNvPicPr>
          <p:nvPr userDrawn="1"/>
        </p:nvPicPr>
        <p:blipFill>
          <a:blip r:embed="rId3"/>
          <a:srcRect/>
          <a:stretch/>
        </p:blipFill>
        <p:spPr>
          <a:xfrm>
            <a:off x="358775" y="293869"/>
            <a:ext cx="2880000" cy="780560"/>
          </a:xfrm>
          <a:prstGeom prst="rect">
            <a:avLst/>
          </a:prstGeom>
          <a:noFill/>
        </p:spPr>
      </p:pic>
      <p:sp>
        <p:nvSpPr>
          <p:cNvPr id="24" name="Vertikaler Textplatzhalter 2">
            <a:extLst>
              <a:ext uri="{FF2B5EF4-FFF2-40B4-BE49-F238E27FC236}">
                <a16:creationId xmlns:a16="http://schemas.microsoft.com/office/drawing/2014/main" id="{B496DE94-1169-B147-79DF-9A06ADAC2E23}"/>
              </a:ext>
            </a:extLst>
          </p:cNvPr>
          <p:cNvSpPr>
            <a:spLocks noGrp="1"/>
          </p:cNvSpPr>
          <p:nvPr>
            <p:ph type="body" orient="vert" idx="13" hasCustomPrompt="1"/>
          </p:nvPr>
        </p:nvSpPr>
        <p:spPr>
          <a:xfrm>
            <a:off x="6658776" y="6069200"/>
            <a:ext cx="5185224" cy="468000"/>
          </a:xfrm>
        </p:spPr>
        <p:txBody>
          <a:bodyPr vert="horz" anchor="b" anchorCtr="0"/>
          <a:lstStyle>
            <a:lvl1pPr marL="0" indent="0" algn="r">
              <a:lnSpc>
                <a:spcPct val="100000"/>
              </a:lnSpc>
              <a:spcBef>
                <a:spcPts val="0"/>
              </a:spcBef>
              <a:buFont typeface="Arial" panose="020B0604020202020204" pitchFamily="34" charset="0"/>
              <a:buNone/>
              <a:defRPr sz="1400" b="0"/>
            </a:lvl1pPr>
            <a:lvl2pPr marL="0" indent="0" algn="r">
              <a:lnSpc>
                <a:spcPct val="100000"/>
              </a:lnSpc>
              <a:spcBef>
                <a:spcPts val="0"/>
              </a:spcBef>
              <a:buNone/>
              <a:defRPr sz="1400" b="0"/>
            </a:lvl2pPr>
            <a:lvl3pPr marL="0" indent="0" algn="r">
              <a:lnSpc>
                <a:spcPct val="100000"/>
              </a:lnSpc>
              <a:spcBef>
                <a:spcPts val="0"/>
              </a:spcBef>
              <a:buNone/>
              <a:defRPr sz="1400" b="0"/>
            </a:lvl3pPr>
            <a:lvl4pPr marL="0" indent="0" algn="r">
              <a:lnSpc>
                <a:spcPct val="100000"/>
              </a:lnSpc>
              <a:spcBef>
                <a:spcPts val="0"/>
              </a:spcBef>
              <a:buNone/>
              <a:defRPr sz="1400" b="0"/>
            </a:lvl4pPr>
            <a:lvl5pPr marL="0" indent="0" algn="r">
              <a:lnSpc>
                <a:spcPct val="100000"/>
              </a:lnSpc>
              <a:spcBef>
                <a:spcPts val="0"/>
              </a:spcBef>
              <a:buNone/>
              <a:defRPr sz="1400" b="0"/>
            </a:lvl5pPr>
            <a:lvl6pPr marL="0" indent="0" algn="r">
              <a:lnSpc>
                <a:spcPct val="100000"/>
              </a:lnSpc>
              <a:spcBef>
                <a:spcPts val="0"/>
              </a:spcBef>
              <a:buNone/>
              <a:defRPr sz="1400" b="0"/>
            </a:lvl6pPr>
            <a:lvl7pPr marL="0" indent="0" algn="r">
              <a:lnSpc>
                <a:spcPct val="100000"/>
              </a:lnSpc>
              <a:spcBef>
                <a:spcPts val="0"/>
              </a:spcBef>
              <a:buNone/>
              <a:defRPr sz="1400" b="0"/>
            </a:lvl7pPr>
            <a:lvl8pPr marL="0" indent="0" algn="r">
              <a:lnSpc>
                <a:spcPct val="100000"/>
              </a:lnSpc>
              <a:spcBef>
                <a:spcPts val="0"/>
              </a:spcBef>
              <a:buNone/>
              <a:defRPr sz="1400" b="0"/>
            </a:lvl8pPr>
            <a:lvl9pPr marL="0" indent="0" algn="r">
              <a:lnSpc>
                <a:spcPct val="100000"/>
              </a:lnSpc>
              <a:spcBef>
                <a:spcPts val="0"/>
              </a:spcBef>
              <a:buNone/>
              <a:defRPr sz="1400" b="0"/>
            </a:lvl9pPr>
          </a:lstStyle>
          <a:p>
            <a:pPr lvl="0"/>
            <a:r>
              <a:rPr lang="en-US" dirty="0"/>
              <a:t>Space for secondary logo(s) / Name</a:t>
            </a:r>
          </a:p>
          <a:p>
            <a:pPr lvl="0"/>
            <a:r>
              <a:rPr lang="en-US" dirty="0"/>
              <a:t>of the Department, the Institute or the CRC</a:t>
            </a:r>
          </a:p>
        </p:txBody>
      </p:sp>
      <p:sp>
        <p:nvSpPr>
          <p:cNvPr id="51" name="Hilfslinien">
            <a:extLst>
              <a:ext uri="{FF2B5EF4-FFF2-40B4-BE49-F238E27FC236}">
                <a16:creationId xmlns:a16="http://schemas.microsoft.com/office/drawing/2014/main" id="{11749001-BD6D-4EA9-81AE-7850622DE9FC}"/>
              </a:ext>
            </a:extLst>
          </p:cNvPr>
          <p:cNvSpPr txBox="1"/>
          <p:nvPr userDrawn="1"/>
        </p:nvSpPr>
        <p:spPr>
          <a:xfrm rot="10800000" flipH="1" flipV="1">
            <a:off x="215287" y="-446173"/>
            <a:ext cx="114840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lumMod val="60000"/>
                    <a:lumOff val="40000"/>
                  </a:schemeClr>
                </a:solidFill>
                <a:effectLst/>
                <a:uLnTx/>
                <a:uFillTx/>
                <a:latin typeface="+mn-lt"/>
                <a:ea typeface="+mn-ea"/>
                <a:cs typeface="+mn-cs"/>
              </a:rPr>
              <a:t>Show gridlines via menu: </a:t>
            </a:r>
            <a:r>
              <a:rPr kumimoji="0" lang="en-US" sz="1100" b="1" i="0" u="none" strike="noStrike" kern="1200" cap="none" spc="0" normalizeH="0" baseline="0" noProof="0" dirty="0">
                <a:ln>
                  <a:noFill/>
                </a:ln>
                <a:solidFill>
                  <a:schemeClr val="tx1">
                    <a:lumMod val="60000"/>
                    <a:lumOff val="40000"/>
                  </a:schemeClr>
                </a:solidFill>
                <a:effectLst/>
                <a:uLnTx/>
                <a:uFillTx/>
                <a:latin typeface="+mn-lt"/>
                <a:ea typeface="+mn-ea"/>
                <a:cs typeface="+mn-cs"/>
              </a:rPr>
              <a:t>View &gt; Show &gt; tick gridlines</a:t>
            </a:r>
            <a:endParaRPr kumimoji="0" lang="de-DE" sz="1100" b="1"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p:txBody>
      </p:sp>
      <p:sp>
        <p:nvSpPr>
          <p:cNvPr id="53" name="Hilfslinien">
            <a:extLst>
              <a:ext uri="{FF2B5EF4-FFF2-40B4-BE49-F238E27FC236}">
                <a16:creationId xmlns:a16="http://schemas.microsoft.com/office/drawing/2014/main" id="{8C65C158-FDC3-4467-803A-48759AB5E660}"/>
              </a:ext>
            </a:extLst>
          </p:cNvPr>
          <p:cNvSpPr txBox="1"/>
          <p:nvPr userDrawn="1"/>
        </p:nvSpPr>
        <p:spPr>
          <a:xfrm rot="10800000" flipH="1" flipV="1">
            <a:off x="467301" y="6836034"/>
            <a:ext cx="114840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endParaRPr kumimoji="0" lang="de-DE" sz="1100" b="0"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a:p>
            <a:pPr marL="0" marR="0" lvl="0" indent="0" algn="ctr" defTabSz="137785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lumMod val="60000"/>
                    <a:lumOff val="40000"/>
                  </a:schemeClr>
                </a:solidFill>
                <a:effectLst/>
                <a:uLnTx/>
                <a:uFillTx/>
                <a:latin typeface="+mn-lt"/>
                <a:ea typeface="+mn-ea"/>
                <a:cs typeface="+mn-cs"/>
              </a:rPr>
              <a:t>Lines and areas can be changed in line with the Corporate Design rules (see Corporate Design manual)</a:t>
            </a:r>
            <a:endParaRPr kumimoji="0" lang="de-DE" sz="1100" b="1"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p:txBody>
      </p:sp>
      <p:pic>
        <p:nvPicPr>
          <p:cNvPr id="4" name="Grafik 3">
            <a:extLst>
              <a:ext uri="{FF2B5EF4-FFF2-40B4-BE49-F238E27FC236}">
                <a16:creationId xmlns:a16="http://schemas.microsoft.com/office/drawing/2014/main" id="{7377DA54-3B84-A967-585E-8ED8D63C630A}"/>
              </a:ext>
            </a:extLst>
          </p:cNvPr>
          <p:cNvPicPr>
            <a:picLocks noChangeAspect="1"/>
          </p:cNvPicPr>
          <p:nvPr userDrawn="1"/>
        </p:nvPicPr>
        <p:blipFill rotWithShape="1">
          <a:blip>
            <a:extLst>
              <a:ext uri="{96DAC541-7B7A-43D3-8B79-37D633B846F1}">
                <asvg:svgBlip xmlns:asvg="http://schemas.microsoft.com/office/drawing/2016/SVG/main" r:embed="rId4"/>
              </a:ext>
            </a:extLst>
          </a:blip>
          <a:srcRect t="-463" b="-463"/>
          <a:stretch/>
        </p:blipFill>
        <p:spPr>
          <a:xfrm>
            <a:off x="331786" y="6338585"/>
            <a:ext cx="1483200" cy="219733"/>
          </a:xfrm>
          <a:prstGeom prst="rect">
            <a:avLst/>
          </a:prstGeom>
        </p:spPr>
      </p:pic>
      <p:sp>
        <p:nvSpPr>
          <p:cNvPr id="23" name="Textfeld 22">
            <a:extLst>
              <a:ext uri="{FF2B5EF4-FFF2-40B4-BE49-F238E27FC236}">
                <a16:creationId xmlns:a16="http://schemas.microsoft.com/office/drawing/2014/main" id="{11743754-EE92-42F1-B288-90171DE65CDE}"/>
              </a:ext>
            </a:extLst>
          </p:cNvPr>
          <p:cNvSpPr txBox="1"/>
          <p:nvPr userDrawn="1"/>
        </p:nvSpPr>
        <p:spPr>
          <a:xfrm>
            <a:off x="11913776" y="3270491"/>
            <a:ext cx="276999" cy="1136863"/>
          </a:xfrm>
          <a:prstGeom prst="rect">
            <a:avLst/>
          </a:prstGeom>
          <a:noFill/>
        </p:spPr>
        <p:txBody>
          <a:bodyPr vert="vert270" wrap="square" rtlCol="0" anchor="ctr">
            <a:spAutoFit/>
          </a:bodyPr>
          <a:lstStyle/>
          <a:p>
            <a:r>
              <a:rPr lang="de-DE" sz="600" dirty="0">
                <a:solidFill>
                  <a:schemeClr val="bg1">
                    <a:lumMod val="50000"/>
                  </a:schemeClr>
                </a:solidFill>
              </a:rPr>
              <a:t>© Uni Münster – Nike Gais</a:t>
            </a:r>
          </a:p>
        </p:txBody>
      </p:sp>
    </p:spTree>
    <p:extLst>
      <p:ext uri="{BB962C8B-B14F-4D97-AF65-F5344CB8AC3E}">
        <p14:creationId xmlns:p14="http://schemas.microsoft.com/office/powerpoint/2010/main" val="515581051"/>
      </p:ext>
    </p:extLst>
  </p:cSld>
  <p:clrMapOvr>
    <a:masterClrMapping/>
  </p:clrMapOvr>
  <p:extLst>
    <p:ext uri="{DCECCB84-F9BA-43D5-87BE-67443E8EF086}">
      <p15:sldGuideLst xmlns:p15="http://schemas.microsoft.com/office/powerpoint/2012/main">
        <p15:guide id="1" orient="horz" pos="1638">
          <p15:clr>
            <a:srgbClr val="FBAE40"/>
          </p15:clr>
        </p15:guide>
        <p15:guide id="2" orient="horz" pos="2432">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8_Design F.7 // Studierende 2 // Titel">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1715575E-929A-058E-56FD-AA4BB3268966}"/>
              </a:ext>
            </a:extLst>
          </p:cNvPr>
          <p:cNvPicPr>
            <a:picLocks noChangeAspect="1"/>
          </p:cNvPicPr>
          <p:nvPr userDrawn="1"/>
        </p:nvPicPr>
        <p:blipFill>
          <a:blip r:embed="rId2" cstate="screen">
            <a:extLst>
              <a:ext uri="{28A0092B-C50C-407E-A947-70E740481C1C}">
                <a14:useLocalDpi xmlns:a14="http://schemas.microsoft.com/office/drawing/2010/main"/>
              </a:ext>
            </a:extLst>
          </a:blip>
          <a:srcRect t="7862" b="7862"/>
          <a:stretch/>
        </p:blipFill>
        <p:spPr>
          <a:xfrm>
            <a:off x="-700" y="3089"/>
            <a:ext cx="12205400" cy="6854912"/>
          </a:xfrm>
          <a:prstGeom prst="rect">
            <a:avLst/>
          </a:prstGeom>
        </p:spPr>
      </p:pic>
      <p:sp>
        <p:nvSpPr>
          <p:cNvPr id="5" name="Rechteck 4">
            <a:extLst>
              <a:ext uri="{FF2B5EF4-FFF2-40B4-BE49-F238E27FC236}">
                <a16:creationId xmlns:a16="http://schemas.microsoft.com/office/drawing/2014/main" id="{3B845782-415C-8152-7FAC-8E1B81AD7125}"/>
              </a:ext>
            </a:extLst>
          </p:cNvPr>
          <p:cNvSpPr/>
          <p:nvPr userDrawn="1"/>
        </p:nvSpPr>
        <p:spPr>
          <a:xfrm>
            <a:off x="0" y="-1"/>
            <a:ext cx="12204700" cy="6854909"/>
          </a:xfrm>
          <a:prstGeom prst="rect">
            <a:avLst/>
          </a:prstGeom>
          <a:solidFill>
            <a:srgbClr val="FFFFFF">
              <a:alpha val="7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Titel 1"/>
          <p:cNvSpPr>
            <a:spLocks noGrp="1"/>
          </p:cNvSpPr>
          <p:nvPr>
            <p:ph type="ctrTitle" hasCustomPrompt="1"/>
          </p:nvPr>
        </p:nvSpPr>
        <p:spPr>
          <a:xfrm>
            <a:off x="360000" y="2609492"/>
            <a:ext cx="6408000" cy="1276350"/>
          </a:xfrm>
        </p:spPr>
        <p:txBody>
          <a:bodyPr anchor="t" anchorCtr="0"/>
          <a:lstStyle>
            <a:lvl1pPr marL="0" indent="0" algn="l">
              <a:lnSpc>
                <a:spcPct val="90000"/>
              </a:lnSpc>
              <a:buFont typeface="Arial" panose="020B0604020202020204" pitchFamily="34" charset="0"/>
              <a:buNone/>
              <a:defRPr sz="3600" b="1">
                <a:solidFill>
                  <a:schemeClr val="tx1"/>
                </a:solidFill>
              </a:defRPr>
            </a:lvl1pPr>
          </a:lstStyle>
          <a:p>
            <a:r>
              <a:rPr lang="en-US" dirty="0"/>
              <a:t>Add title of the presentation</a:t>
            </a:r>
            <a:br>
              <a:rPr lang="en-US" dirty="0"/>
            </a:br>
            <a:r>
              <a:rPr lang="en-US" dirty="0"/>
              <a:t>on two lines</a:t>
            </a:r>
            <a:endParaRPr lang="de-DE" dirty="0"/>
          </a:p>
        </p:txBody>
      </p:sp>
      <p:sp>
        <p:nvSpPr>
          <p:cNvPr id="49" name="Untertitel 2"/>
          <p:cNvSpPr>
            <a:spLocks noGrp="1"/>
          </p:cNvSpPr>
          <p:nvPr>
            <p:ph type="subTitle" idx="1" hasCustomPrompt="1"/>
          </p:nvPr>
        </p:nvSpPr>
        <p:spPr>
          <a:xfrm>
            <a:off x="360000" y="3885842"/>
            <a:ext cx="6408000" cy="900000"/>
          </a:xfrm>
        </p:spPr>
        <p:txBody>
          <a:bodyPr/>
          <a:lstStyle>
            <a:lvl1pPr marL="0" indent="0" algn="l">
              <a:lnSpc>
                <a:spcPct val="100000"/>
              </a:lnSpc>
              <a:spcBef>
                <a:spcPts val="0"/>
              </a:spcBef>
              <a:buFont typeface="Arial" panose="020B0604020202020204" pitchFamily="34" charset="0"/>
              <a:buNone/>
              <a:defRPr sz="1800" b="0">
                <a:solidFill>
                  <a:schemeClr val="tx1"/>
                </a:solidFill>
              </a:defRPr>
            </a:lvl1pPr>
            <a:lvl2pPr marL="0" indent="0" algn="l">
              <a:lnSpc>
                <a:spcPct val="100000"/>
              </a:lnSpc>
              <a:spcBef>
                <a:spcPts val="0"/>
              </a:spcBef>
              <a:buFont typeface="Arial" panose="020B0604020202020204" pitchFamily="34" charset="0"/>
              <a:buNone/>
              <a:defRPr sz="1800" b="0">
                <a:solidFill>
                  <a:schemeClr val="bg2"/>
                </a:solidFill>
              </a:defRPr>
            </a:lvl2pPr>
            <a:lvl3pPr marL="0" indent="0" algn="l">
              <a:lnSpc>
                <a:spcPct val="100000"/>
              </a:lnSpc>
              <a:spcBef>
                <a:spcPts val="0"/>
              </a:spcBef>
              <a:buFont typeface="Arial" panose="020B0604020202020204" pitchFamily="34" charset="0"/>
              <a:buNone/>
              <a:defRPr sz="1800" b="0">
                <a:solidFill>
                  <a:schemeClr val="bg2"/>
                </a:solidFill>
              </a:defRPr>
            </a:lvl3pPr>
            <a:lvl4pPr marL="0" indent="0" algn="l">
              <a:lnSpc>
                <a:spcPct val="100000"/>
              </a:lnSpc>
              <a:spcBef>
                <a:spcPts val="0"/>
              </a:spcBef>
              <a:buFont typeface="Arial" panose="020B0604020202020204" pitchFamily="34" charset="0"/>
              <a:buNone/>
              <a:defRPr sz="1800" b="0">
                <a:solidFill>
                  <a:schemeClr val="bg2"/>
                </a:solidFill>
              </a:defRPr>
            </a:lvl4pPr>
            <a:lvl5pPr marL="0" indent="0" algn="l">
              <a:lnSpc>
                <a:spcPct val="100000"/>
              </a:lnSpc>
              <a:spcBef>
                <a:spcPts val="0"/>
              </a:spcBef>
              <a:buFont typeface="Arial" panose="020B0604020202020204" pitchFamily="34" charset="0"/>
              <a:buNone/>
              <a:defRPr sz="1800" b="0">
                <a:solidFill>
                  <a:schemeClr val="bg2"/>
                </a:solidFill>
              </a:defRPr>
            </a:lvl5pPr>
            <a:lvl6pPr marL="0" indent="0" algn="l">
              <a:lnSpc>
                <a:spcPct val="100000"/>
              </a:lnSpc>
              <a:spcBef>
                <a:spcPts val="0"/>
              </a:spcBef>
              <a:buFont typeface="Arial" panose="020B0604020202020204" pitchFamily="34" charset="0"/>
              <a:buNone/>
              <a:defRPr sz="1800" b="0">
                <a:solidFill>
                  <a:schemeClr val="bg2"/>
                </a:solidFill>
              </a:defRPr>
            </a:lvl6pPr>
            <a:lvl7pPr marL="0" indent="0" algn="l">
              <a:lnSpc>
                <a:spcPct val="100000"/>
              </a:lnSpc>
              <a:spcBef>
                <a:spcPts val="0"/>
              </a:spcBef>
              <a:buFont typeface="Arial" panose="020B0604020202020204" pitchFamily="34" charset="0"/>
              <a:buNone/>
              <a:defRPr sz="1800" b="0">
                <a:solidFill>
                  <a:schemeClr val="bg2"/>
                </a:solidFill>
              </a:defRPr>
            </a:lvl7pPr>
            <a:lvl8pPr marL="0" indent="0" algn="l">
              <a:lnSpc>
                <a:spcPct val="100000"/>
              </a:lnSpc>
              <a:spcBef>
                <a:spcPts val="0"/>
              </a:spcBef>
              <a:buFont typeface="Arial" panose="020B0604020202020204" pitchFamily="34" charset="0"/>
              <a:buNone/>
              <a:defRPr sz="1800" b="0">
                <a:solidFill>
                  <a:schemeClr val="bg2"/>
                </a:solidFill>
              </a:defRPr>
            </a:lvl8pPr>
            <a:lvl9pPr marL="0" indent="0" algn="l">
              <a:lnSpc>
                <a:spcPct val="100000"/>
              </a:lnSpc>
              <a:spcBef>
                <a:spcPts val="0"/>
              </a:spcBef>
              <a:buFont typeface="Arial" panose="020B0604020202020204" pitchFamily="34" charset="0"/>
              <a:buNone/>
              <a:defRPr sz="1800" b="0">
                <a:solidFill>
                  <a:schemeClr val="bg2"/>
                </a:solidFill>
              </a:defRPr>
            </a:lvl9pPr>
          </a:lstStyle>
          <a:p>
            <a:pPr lvl="0"/>
            <a:r>
              <a:rPr lang="en-US" dirty="0"/>
              <a:t>Subtitle or short description of the presentation</a:t>
            </a:r>
          </a:p>
          <a:p>
            <a:pPr lvl="0"/>
            <a:r>
              <a:rPr lang="en-US" dirty="0"/>
              <a:t>Name: of the speaker</a:t>
            </a:r>
          </a:p>
        </p:txBody>
      </p:sp>
      <p:sp>
        <p:nvSpPr>
          <p:cNvPr id="2" name="Rechteck 2">
            <a:extLst>
              <a:ext uri="{FF2B5EF4-FFF2-40B4-BE49-F238E27FC236}">
                <a16:creationId xmlns:a16="http://schemas.microsoft.com/office/drawing/2014/main" id="{C5FCF425-F40A-D955-4162-CDB8AA61A791}"/>
              </a:ext>
            </a:extLst>
          </p:cNvPr>
          <p:cNvSpPr/>
          <p:nvPr userDrawn="1"/>
        </p:nvSpPr>
        <p:spPr>
          <a:xfrm>
            <a:off x="0" y="0"/>
            <a:ext cx="9503923" cy="2023353"/>
          </a:xfrm>
          <a:custGeom>
            <a:avLst/>
            <a:gdLst>
              <a:gd name="connsiteX0" fmla="*/ 0 w 9503923"/>
              <a:gd name="connsiteY0" fmla="*/ 0 h 2023353"/>
              <a:gd name="connsiteX1" fmla="*/ 9503923 w 9503923"/>
              <a:gd name="connsiteY1" fmla="*/ 0 h 2023353"/>
              <a:gd name="connsiteX2" fmla="*/ 9503923 w 9503923"/>
              <a:gd name="connsiteY2" fmla="*/ 2023353 h 2023353"/>
              <a:gd name="connsiteX3" fmla="*/ 0 w 9503923"/>
              <a:gd name="connsiteY3" fmla="*/ 2023353 h 2023353"/>
              <a:gd name="connsiteX4" fmla="*/ 0 w 9503923"/>
              <a:gd name="connsiteY4" fmla="*/ 0 h 2023353"/>
              <a:gd name="connsiteX0" fmla="*/ 0 w 9503923"/>
              <a:gd name="connsiteY0" fmla="*/ 0 h 2023353"/>
              <a:gd name="connsiteX1" fmla="*/ 9503923 w 9503923"/>
              <a:gd name="connsiteY1" fmla="*/ 0 h 2023353"/>
              <a:gd name="connsiteX2" fmla="*/ 0 w 9503923"/>
              <a:gd name="connsiteY2" fmla="*/ 2023353 h 2023353"/>
              <a:gd name="connsiteX3" fmla="*/ 0 w 9503923"/>
              <a:gd name="connsiteY3" fmla="*/ 0 h 2023353"/>
            </a:gdLst>
            <a:ahLst/>
            <a:cxnLst>
              <a:cxn ang="0">
                <a:pos x="connsiteX0" y="connsiteY0"/>
              </a:cxn>
              <a:cxn ang="0">
                <a:pos x="connsiteX1" y="connsiteY1"/>
              </a:cxn>
              <a:cxn ang="0">
                <a:pos x="connsiteX2" y="connsiteY2"/>
              </a:cxn>
              <a:cxn ang="0">
                <a:pos x="connsiteX3" y="connsiteY3"/>
              </a:cxn>
            </a:cxnLst>
            <a:rect l="l" t="t" r="r" b="b"/>
            <a:pathLst>
              <a:path w="9503923" h="2023353">
                <a:moveTo>
                  <a:pt x="0" y="0"/>
                </a:moveTo>
                <a:lnTo>
                  <a:pt x="9503923" y="0"/>
                </a:lnTo>
                <a:lnTo>
                  <a:pt x="0" y="2023353"/>
                </a:lnTo>
                <a:lnTo>
                  <a:pt x="0" y="0"/>
                </a:lnTo>
                <a:close/>
              </a:path>
            </a:pathLst>
          </a:custGeom>
          <a:solidFill>
            <a:srgbClr val="B1C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3" name="Gruppieren 2">
            <a:extLst>
              <a:ext uri="{FF2B5EF4-FFF2-40B4-BE49-F238E27FC236}">
                <a16:creationId xmlns:a16="http://schemas.microsoft.com/office/drawing/2014/main" id="{66234BC3-0B58-A40E-D8EC-F8213D251D77}"/>
              </a:ext>
            </a:extLst>
          </p:cNvPr>
          <p:cNvGrpSpPr/>
          <p:nvPr userDrawn="1"/>
        </p:nvGrpSpPr>
        <p:grpSpPr>
          <a:xfrm>
            <a:off x="-468000" y="-468000"/>
            <a:ext cx="13140000" cy="7776000"/>
            <a:chOff x="-468000" y="-468000"/>
            <a:chExt cx="13140000" cy="7776000"/>
          </a:xfrm>
        </p:grpSpPr>
        <p:cxnSp>
          <p:nvCxnSpPr>
            <p:cNvPr id="8" name="Linie">
              <a:extLst>
                <a:ext uri="{FF2B5EF4-FFF2-40B4-BE49-F238E27FC236}">
                  <a16:creationId xmlns:a16="http://schemas.microsoft.com/office/drawing/2014/main" id="{7FBC7988-B0EC-1014-158E-279877C9B451}"/>
                </a:ext>
              </a:extLst>
            </p:cNvPr>
            <p:cNvCxnSpPr/>
            <p:nvPr userDrawn="1"/>
          </p:nvCxnSpPr>
          <p:spPr>
            <a:xfrm>
              <a:off x="12312000" y="5742000"/>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 name="Linie">
              <a:extLst>
                <a:ext uri="{FF2B5EF4-FFF2-40B4-BE49-F238E27FC236}">
                  <a16:creationId xmlns:a16="http://schemas.microsoft.com/office/drawing/2014/main" id="{3C35C003-A0D8-FDE1-8C48-6FA37F709C4E}"/>
                </a:ext>
              </a:extLst>
            </p:cNvPr>
            <p:cNvCxnSpPr/>
            <p:nvPr userDrawn="1"/>
          </p:nvCxnSpPr>
          <p:spPr>
            <a:xfrm>
              <a:off x="11844000" y="-46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 name="Linie">
              <a:extLst>
                <a:ext uri="{FF2B5EF4-FFF2-40B4-BE49-F238E27FC236}">
                  <a16:creationId xmlns:a16="http://schemas.microsoft.com/office/drawing/2014/main" id="{601D163C-9CF0-1386-42BE-07482BD5CF05}"/>
                </a:ext>
              </a:extLst>
            </p:cNvPr>
            <p:cNvCxnSpPr/>
            <p:nvPr userDrawn="1"/>
          </p:nvCxnSpPr>
          <p:spPr>
            <a:xfrm>
              <a:off x="360000" y="-46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 name="Linie">
              <a:extLst>
                <a:ext uri="{FF2B5EF4-FFF2-40B4-BE49-F238E27FC236}">
                  <a16:creationId xmlns:a16="http://schemas.microsoft.com/office/drawing/2014/main" id="{E2343A27-15A5-B967-D2F1-E97DEE3C2370}"/>
                </a:ext>
              </a:extLst>
            </p:cNvPr>
            <p:cNvCxnSpPr/>
            <p:nvPr userDrawn="1"/>
          </p:nvCxnSpPr>
          <p:spPr>
            <a:xfrm>
              <a:off x="11844000" y="694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4" name="Linie">
              <a:extLst>
                <a:ext uri="{FF2B5EF4-FFF2-40B4-BE49-F238E27FC236}">
                  <a16:creationId xmlns:a16="http://schemas.microsoft.com/office/drawing/2014/main" id="{127838DB-3D27-D9D5-573D-2093DEA3F412}"/>
                </a:ext>
              </a:extLst>
            </p:cNvPr>
            <p:cNvCxnSpPr/>
            <p:nvPr userDrawn="1"/>
          </p:nvCxnSpPr>
          <p:spPr>
            <a:xfrm>
              <a:off x="360000" y="694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5" name="Linie">
              <a:extLst>
                <a:ext uri="{FF2B5EF4-FFF2-40B4-BE49-F238E27FC236}">
                  <a16:creationId xmlns:a16="http://schemas.microsoft.com/office/drawing/2014/main" id="{D335F13D-E418-67A6-031E-51CEBC1C9201}"/>
                </a:ext>
              </a:extLst>
            </p:cNvPr>
            <p:cNvCxnSpPr/>
            <p:nvPr userDrawn="1"/>
          </p:nvCxnSpPr>
          <p:spPr>
            <a:xfrm>
              <a:off x="-468000" y="5742000"/>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7" name="Linie">
              <a:extLst>
                <a:ext uri="{FF2B5EF4-FFF2-40B4-BE49-F238E27FC236}">
                  <a16:creationId xmlns:a16="http://schemas.microsoft.com/office/drawing/2014/main" id="{D3F14C6D-5D88-FD47-F5D3-2A4370434F4B}"/>
                </a:ext>
              </a:extLst>
            </p:cNvPr>
            <p:cNvCxnSpPr/>
            <p:nvPr userDrawn="1"/>
          </p:nvCxnSpPr>
          <p:spPr>
            <a:xfrm>
              <a:off x="-468000" y="1346554"/>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grpSp>
      <p:cxnSp>
        <p:nvCxnSpPr>
          <p:cNvPr id="6" name="Gerade Verbindung 5">
            <a:extLst>
              <a:ext uri="{FF2B5EF4-FFF2-40B4-BE49-F238E27FC236}">
                <a16:creationId xmlns:a16="http://schemas.microsoft.com/office/drawing/2014/main" id="{0C6D6F75-1082-9AE5-CB00-421663BF3F1A}"/>
              </a:ext>
            </a:extLst>
          </p:cNvPr>
          <p:cNvCxnSpPr>
            <a:cxnSpLocks/>
          </p:cNvCxnSpPr>
          <p:nvPr userDrawn="1"/>
        </p:nvCxnSpPr>
        <p:spPr>
          <a:xfrm rot="720000">
            <a:off x="-238223" y="6236942"/>
            <a:ext cx="6840000" cy="0"/>
          </a:xfrm>
          <a:prstGeom prst="line">
            <a:avLst/>
          </a:prstGeom>
          <a:ln w="57150">
            <a:solidFill>
              <a:srgbClr val="B1C800"/>
            </a:solidFill>
          </a:ln>
        </p:spPr>
        <p:style>
          <a:lnRef idx="1">
            <a:schemeClr val="accent1"/>
          </a:lnRef>
          <a:fillRef idx="0">
            <a:schemeClr val="accent1"/>
          </a:fillRef>
          <a:effectRef idx="0">
            <a:schemeClr val="accent1"/>
          </a:effectRef>
          <a:fontRef idx="minor">
            <a:schemeClr val="tx1"/>
          </a:fontRef>
        </p:style>
      </p:cxnSp>
      <p:pic>
        <p:nvPicPr>
          <p:cNvPr id="21" name="Grafik 20">
            <a:extLst>
              <a:ext uri="{FF2B5EF4-FFF2-40B4-BE49-F238E27FC236}">
                <a16:creationId xmlns:a16="http://schemas.microsoft.com/office/drawing/2014/main" id="{B8D9788A-0217-7A0C-8507-07C08BE1B625}"/>
              </a:ext>
            </a:extLst>
          </p:cNvPr>
          <p:cNvPicPr>
            <a:picLocks noChangeAspect="1"/>
          </p:cNvPicPr>
          <p:nvPr userDrawn="1"/>
        </p:nvPicPr>
        <p:blipFill>
          <a:blip r:embed="rId3"/>
          <a:srcRect/>
          <a:stretch/>
        </p:blipFill>
        <p:spPr>
          <a:xfrm>
            <a:off x="358775" y="293869"/>
            <a:ext cx="2880000" cy="780560"/>
          </a:xfrm>
          <a:prstGeom prst="rect">
            <a:avLst/>
          </a:prstGeom>
          <a:noFill/>
        </p:spPr>
      </p:pic>
      <p:sp>
        <p:nvSpPr>
          <p:cNvPr id="24" name="Vertikaler Textplatzhalter 2">
            <a:extLst>
              <a:ext uri="{FF2B5EF4-FFF2-40B4-BE49-F238E27FC236}">
                <a16:creationId xmlns:a16="http://schemas.microsoft.com/office/drawing/2014/main" id="{B496DE94-1169-B147-79DF-9A06ADAC2E23}"/>
              </a:ext>
            </a:extLst>
          </p:cNvPr>
          <p:cNvSpPr>
            <a:spLocks noGrp="1"/>
          </p:cNvSpPr>
          <p:nvPr>
            <p:ph type="body" orient="vert" idx="13" hasCustomPrompt="1"/>
          </p:nvPr>
        </p:nvSpPr>
        <p:spPr>
          <a:xfrm>
            <a:off x="6658776" y="6069200"/>
            <a:ext cx="5185224" cy="468000"/>
          </a:xfrm>
        </p:spPr>
        <p:txBody>
          <a:bodyPr vert="horz" anchor="b" anchorCtr="0"/>
          <a:lstStyle>
            <a:lvl1pPr marL="0" indent="0" algn="r">
              <a:lnSpc>
                <a:spcPct val="100000"/>
              </a:lnSpc>
              <a:spcBef>
                <a:spcPts val="0"/>
              </a:spcBef>
              <a:buFont typeface="Arial" panose="020B0604020202020204" pitchFamily="34" charset="0"/>
              <a:buNone/>
              <a:defRPr sz="1400" b="0"/>
            </a:lvl1pPr>
            <a:lvl2pPr marL="0" indent="0" algn="r">
              <a:lnSpc>
                <a:spcPct val="100000"/>
              </a:lnSpc>
              <a:spcBef>
                <a:spcPts val="0"/>
              </a:spcBef>
              <a:buNone/>
              <a:defRPr sz="1400" b="0"/>
            </a:lvl2pPr>
            <a:lvl3pPr marL="0" indent="0" algn="r">
              <a:lnSpc>
                <a:spcPct val="100000"/>
              </a:lnSpc>
              <a:spcBef>
                <a:spcPts val="0"/>
              </a:spcBef>
              <a:buNone/>
              <a:defRPr sz="1400" b="0"/>
            </a:lvl3pPr>
            <a:lvl4pPr marL="0" indent="0" algn="r">
              <a:lnSpc>
                <a:spcPct val="100000"/>
              </a:lnSpc>
              <a:spcBef>
                <a:spcPts val="0"/>
              </a:spcBef>
              <a:buNone/>
              <a:defRPr sz="1400" b="0"/>
            </a:lvl4pPr>
            <a:lvl5pPr marL="0" indent="0" algn="r">
              <a:lnSpc>
                <a:spcPct val="100000"/>
              </a:lnSpc>
              <a:spcBef>
                <a:spcPts val="0"/>
              </a:spcBef>
              <a:buNone/>
              <a:defRPr sz="1400" b="0"/>
            </a:lvl5pPr>
            <a:lvl6pPr marL="0" indent="0" algn="r">
              <a:lnSpc>
                <a:spcPct val="100000"/>
              </a:lnSpc>
              <a:spcBef>
                <a:spcPts val="0"/>
              </a:spcBef>
              <a:buNone/>
              <a:defRPr sz="1400" b="0"/>
            </a:lvl6pPr>
            <a:lvl7pPr marL="0" indent="0" algn="r">
              <a:lnSpc>
                <a:spcPct val="100000"/>
              </a:lnSpc>
              <a:spcBef>
                <a:spcPts val="0"/>
              </a:spcBef>
              <a:buNone/>
              <a:defRPr sz="1400" b="0"/>
            </a:lvl7pPr>
            <a:lvl8pPr marL="0" indent="0" algn="r">
              <a:lnSpc>
                <a:spcPct val="100000"/>
              </a:lnSpc>
              <a:spcBef>
                <a:spcPts val="0"/>
              </a:spcBef>
              <a:buNone/>
              <a:defRPr sz="1400" b="0"/>
            </a:lvl8pPr>
            <a:lvl9pPr marL="0" indent="0" algn="r">
              <a:lnSpc>
                <a:spcPct val="100000"/>
              </a:lnSpc>
              <a:spcBef>
                <a:spcPts val="0"/>
              </a:spcBef>
              <a:buNone/>
              <a:defRPr sz="1400" b="0"/>
            </a:lvl9pPr>
          </a:lstStyle>
          <a:p>
            <a:pPr lvl="0"/>
            <a:r>
              <a:rPr lang="en-US" dirty="0"/>
              <a:t>Space for secondary logo(s) / Name</a:t>
            </a:r>
          </a:p>
          <a:p>
            <a:pPr lvl="0"/>
            <a:r>
              <a:rPr lang="en-US" dirty="0"/>
              <a:t>of the Department, the Institute or the CRC</a:t>
            </a:r>
          </a:p>
        </p:txBody>
      </p:sp>
      <p:sp>
        <p:nvSpPr>
          <p:cNvPr id="39" name="Hilfslinien">
            <a:extLst>
              <a:ext uri="{FF2B5EF4-FFF2-40B4-BE49-F238E27FC236}">
                <a16:creationId xmlns:a16="http://schemas.microsoft.com/office/drawing/2014/main" id="{A9F628A4-5DD7-405B-9D81-ADB46042D160}"/>
              </a:ext>
            </a:extLst>
          </p:cNvPr>
          <p:cNvSpPr txBox="1"/>
          <p:nvPr userDrawn="1"/>
        </p:nvSpPr>
        <p:spPr>
          <a:xfrm rot="10800000" flipH="1" flipV="1">
            <a:off x="215287" y="-446173"/>
            <a:ext cx="114840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lumMod val="60000"/>
                    <a:lumOff val="40000"/>
                  </a:schemeClr>
                </a:solidFill>
                <a:effectLst/>
                <a:uLnTx/>
                <a:uFillTx/>
                <a:latin typeface="+mn-lt"/>
                <a:ea typeface="+mn-ea"/>
                <a:cs typeface="+mn-cs"/>
              </a:rPr>
              <a:t>Show gridlines via menu: </a:t>
            </a:r>
            <a:r>
              <a:rPr kumimoji="0" lang="en-US" sz="1100" b="1" i="0" u="none" strike="noStrike" kern="1200" cap="none" spc="0" normalizeH="0" baseline="0" noProof="0" dirty="0">
                <a:ln>
                  <a:noFill/>
                </a:ln>
                <a:solidFill>
                  <a:schemeClr val="tx1">
                    <a:lumMod val="60000"/>
                    <a:lumOff val="40000"/>
                  </a:schemeClr>
                </a:solidFill>
                <a:effectLst/>
                <a:uLnTx/>
                <a:uFillTx/>
                <a:latin typeface="+mn-lt"/>
                <a:ea typeface="+mn-ea"/>
                <a:cs typeface="+mn-cs"/>
              </a:rPr>
              <a:t>View &gt; Show &gt; tick gridlines</a:t>
            </a:r>
            <a:endParaRPr kumimoji="0" lang="de-DE" sz="1100" b="1"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p:txBody>
      </p:sp>
      <p:sp>
        <p:nvSpPr>
          <p:cNvPr id="41" name="Hilfslinien">
            <a:extLst>
              <a:ext uri="{FF2B5EF4-FFF2-40B4-BE49-F238E27FC236}">
                <a16:creationId xmlns:a16="http://schemas.microsoft.com/office/drawing/2014/main" id="{2D8F3414-9941-48CD-B91A-FC924D8D3D4C}"/>
              </a:ext>
            </a:extLst>
          </p:cNvPr>
          <p:cNvSpPr txBox="1"/>
          <p:nvPr userDrawn="1"/>
        </p:nvSpPr>
        <p:spPr>
          <a:xfrm rot="10800000" flipH="1" flipV="1">
            <a:off x="467301" y="6836034"/>
            <a:ext cx="114840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endParaRPr kumimoji="0" lang="de-DE" sz="1100" b="0"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a:p>
            <a:pPr marL="0" marR="0" lvl="0" indent="0" algn="ctr" defTabSz="137785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lumMod val="60000"/>
                    <a:lumOff val="40000"/>
                  </a:schemeClr>
                </a:solidFill>
                <a:effectLst/>
                <a:uLnTx/>
                <a:uFillTx/>
                <a:latin typeface="+mn-lt"/>
                <a:ea typeface="+mn-ea"/>
                <a:cs typeface="+mn-cs"/>
              </a:rPr>
              <a:t>Lines and areas can be changed in line with the Corporate Design rules (see Corporate Design manual)</a:t>
            </a:r>
            <a:endParaRPr kumimoji="0" lang="de-DE" sz="1100" b="1"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p:txBody>
      </p:sp>
      <p:pic>
        <p:nvPicPr>
          <p:cNvPr id="4" name="Grafik 3">
            <a:extLst>
              <a:ext uri="{FF2B5EF4-FFF2-40B4-BE49-F238E27FC236}">
                <a16:creationId xmlns:a16="http://schemas.microsoft.com/office/drawing/2014/main" id="{4C3811B2-827D-2AF3-AC49-AF7E4240567F}"/>
              </a:ext>
            </a:extLst>
          </p:cNvPr>
          <p:cNvPicPr>
            <a:picLocks noChangeAspect="1"/>
          </p:cNvPicPr>
          <p:nvPr userDrawn="1"/>
        </p:nvPicPr>
        <p:blipFill rotWithShape="1">
          <a:blip>
            <a:extLst>
              <a:ext uri="{96DAC541-7B7A-43D3-8B79-37D633B846F1}">
                <asvg:svgBlip xmlns:asvg="http://schemas.microsoft.com/office/drawing/2016/SVG/main" r:embed="rId4"/>
              </a:ext>
            </a:extLst>
          </a:blip>
          <a:srcRect t="-463" b="-463"/>
          <a:stretch/>
        </p:blipFill>
        <p:spPr>
          <a:xfrm>
            <a:off x="331786" y="6338585"/>
            <a:ext cx="1483200" cy="219733"/>
          </a:xfrm>
          <a:prstGeom prst="rect">
            <a:avLst/>
          </a:prstGeom>
        </p:spPr>
      </p:pic>
      <p:sp>
        <p:nvSpPr>
          <p:cNvPr id="23" name="Textfeld 22">
            <a:extLst>
              <a:ext uri="{FF2B5EF4-FFF2-40B4-BE49-F238E27FC236}">
                <a16:creationId xmlns:a16="http://schemas.microsoft.com/office/drawing/2014/main" id="{A73B592D-A714-4723-9851-C85D6D3A13F0}"/>
              </a:ext>
            </a:extLst>
          </p:cNvPr>
          <p:cNvSpPr txBox="1"/>
          <p:nvPr userDrawn="1"/>
        </p:nvSpPr>
        <p:spPr>
          <a:xfrm>
            <a:off x="11913776" y="3813416"/>
            <a:ext cx="276999" cy="1136863"/>
          </a:xfrm>
          <a:prstGeom prst="rect">
            <a:avLst/>
          </a:prstGeom>
          <a:noFill/>
        </p:spPr>
        <p:txBody>
          <a:bodyPr vert="vert270" wrap="square" rtlCol="0" anchor="ctr">
            <a:spAutoFit/>
          </a:bodyPr>
          <a:lstStyle/>
          <a:p>
            <a:r>
              <a:rPr lang="de-DE" sz="600" dirty="0">
                <a:solidFill>
                  <a:schemeClr val="bg1">
                    <a:lumMod val="50000"/>
                  </a:schemeClr>
                </a:solidFill>
              </a:rPr>
              <a:t>© Uni Münster – Nike Gais</a:t>
            </a:r>
          </a:p>
        </p:txBody>
      </p:sp>
    </p:spTree>
    <p:extLst>
      <p:ext uri="{BB962C8B-B14F-4D97-AF65-F5344CB8AC3E}">
        <p14:creationId xmlns:p14="http://schemas.microsoft.com/office/powerpoint/2010/main" val="1279330018"/>
      </p:ext>
    </p:extLst>
  </p:cSld>
  <p:clrMapOvr>
    <a:masterClrMapping/>
  </p:clrMapOvr>
  <p:extLst>
    <p:ext uri="{DCECCB84-F9BA-43D5-87BE-67443E8EF086}">
      <p15:sldGuideLst xmlns:p15="http://schemas.microsoft.com/office/powerpoint/2012/main">
        <p15:guide id="1" orient="horz" pos="1638">
          <p15:clr>
            <a:srgbClr val="FBAE40"/>
          </p15:clr>
        </p15:guide>
        <p15:guide id="2" orient="horz" pos="2432">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Design E // Eigene Bilder // Titel">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29F53E8E-1412-0ACF-E34E-0C3D9704CE56}"/>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l="388" t="43529" r="7685" b="36602"/>
          <a:stretch/>
        </p:blipFill>
        <p:spPr>
          <a:xfrm>
            <a:off x="2586789" y="0"/>
            <a:ext cx="9617911" cy="3119473"/>
          </a:xfrm>
          <a:custGeom>
            <a:avLst/>
            <a:gdLst>
              <a:gd name="connsiteX0" fmla="*/ 0 w 9247631"/>
              <a:gd name="connsiteY0" fmla="*/ 0 h 4135281"/>
              <a:gd name="connsiteX1" fmla="*/ 9247631 w 9247631"/>
              <a:gd name="connsiteY1" fmla="*/ 0 h 4135281"/>
              <a:gd name="connsiteX2" fmla="*/ 9247631 w 9247631"/>
              <a:gd name="connsiteY2" fmla="*/ 4135281 h 4135281"/>
              <a:gd name="connsiteX3" fmla="*/ 9242106 w 9247631"/>
              <a:gd name="connsiteY3" fmla="*/ 4135281 h 4135281"/>
              <a:gd name="connsiteX4" fmla="*/ 0 w 9247631"/>
              <a:gd name="connsiteY4" fmla="*/ 2473 h 41352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7631" h="4135281">
                <a:moveTo>
                  <a:pt x="0" y="0"/>
                </a:moveTo>
                <a:lnTo>
                  <a:pt x="9247631" y="0"/>
                </a:lnTo>
                <a:lnTo>
                  <a:pt x="9247631" y="4135281"/>
                </a:lnTo>
                <a:lnTo>
                  <a:pt x="9242106" y="4135281"/>
                </a:lnTo>
                <a:lnTo>
                  <a:pt x="0" y="2473"/>
                </a:lnTo>
                <a:close/>
              </a:path>
            </a:pathLst>
          </a:custGeom>
        </p:spPr>
      </p:pic>
      <p:sp>
        <p:nvSpPr>
          <p:cNvPr id="32" name="Vertikaler Textplatzhalter 2">
            <a:extLst>
              <a:ext uri="{FF2B5EF4-FFF2-40B4-BE49-F238E27FC236}">
                <a16:creationId xmlns:a16="http://schemas.microsoft.com/office/drawing/2014/main" id="{17D363D7-5B0A-390A-CE33-8AE204EBB79A}"/>
              </a:ext>
            </a:extLst>
          </p:cNvPr>
          <p:cNvSpPr>
            <a:spLocks noGrp="1"/>
          </p:cNvSpPr>
          <p:nvPr>
            <p:ph type="body" orient="vert" idx="13" hasCustomPrompt="1"/>
          </p:nvPr>
        </p:nvSpPr>
        <p:spPr>
          <a:xfrm>
            <a:off x="3238775" y="6069200"/>
            <a:ext cx="5185224" cy="468000"/>
          </a:xfrm>
        </p:spPr>
        <p:txBody>
          <a:bodyPr vert="horz" anchor="b" anchorCtr="0"/>
          <a:lstStyle>
            <a:lvl1pPr marL="0" indent="0" algn="l">
              <a:lnSpc>
                <a:spcPct val="100000"/>
              </a:lnSpc>
              <a:spcBef>
                <a:spcPts val="0"/>
              </a:spcBef>
              <a:buFont typeface="Arial" panose="020B0604020202020204" pitchFamily="34" charset="0"/>
              <a:buNone/>
              <a:defRPr sz="1400" b="0">
                <a:solidFill>
                  <a:schemeClr val="tx1"/>
                </a:solidFill>
              </a:defRPr>
            </a:lvl1pPr>
            <a:lvl2pPr marL="0" indent="0" algn="r">
              <a:lnSpc>
                <a:spcPct val="100000"/>
              </a:lnSpc>
              <a:spcBef>
                <a:spcPts val="0"/>
              </a:spcBef>
              <a:buNone/>
              <a:defRPr sz="1400" b="0"/>
            </a:lvl2pPr>
            <a:lvl3pPr marL="0" indent="0" algn="r">
              <a:lnSpc>
                <a:spcPct val="100000"/>
              </a:lnSpc>
              <a:spcBef>
                <a:spcPts val="0"/>
              </a:spcBef>
              <a:buNone/>
              <a:defRPr sz="1400" b="0"/>
            </a:lvl3pPr>
            <a:lvl4pPr marL="0" indent="0" algn="r">
              <a:lnSpc>
                <a:spcPct val="100000"/>
              </a:lnSpc>
              <a:spcBef>
                <a:spcPts val="0"/>
              </a:spcBef>
              <a:buNone/>
              <a:defRPr sz="1400" b="0"/>
            </a:lvl4pPr>
            <a:lvl5pPr marL="0" indent="0" algn="r">
              <a:lnSpc>
                <a:spcPct val="100000"/>
              </a:lnSpc>
              <a:spcBef>
                <a:spcPts val="0"/>
              </a:spcBef>
              <a:buNone/>
              <a:defRPr sz="1400" b="0"/>
            </a:lvl5pPr>
            <a:lvl6pPr marL="0" indent="0" algn="r">
              <a:lnSpc>
                <a:spcPct val="100000"/>
              </a:lnSpc>
              <a:spcBef>
                <a:spcPts val="0"/>
              </a:spcBef>
              <a:buNone/>
              <a:defRPr sz="1400" b="0"/>
            </a:lvl6pPr>
            <a:lvl7pPr marL="0" indent="0" algn="r">
              <a:lnSpc>
                <a:spcPct val="100000"/>
              </a:lnSpc>
              <a:spcBef>
                <a:spcPts val="0"/>
              </a:spcBef>
              <a:buNone/>
              <a:defRPr sz="1400" b="0"/>
            </a:lvl7pPr>
            <a:lvl8pPr marL="0" indent="0" algn="r">
              <a:lnSpc>
                <a:spcPct val="100000"/>
              </a:lnSpc>
              <a:spcBef>
                <a:spcPts val="0"/>
              </a:spcBef>
              <a:buNone/>
              <a:defRPr sz="1400" b="0"/>
            </a:lvl8pPr>
            <a:lvl9pPr marL="0" indent="0" algn="r">
              <a:lnSpc>
                <a:spcPct val="100000"/>
              </a:lnSpc>
              <a:spcBef>
                <a:spcPts val="0"/>
              </a:spcBef>
              <a:buNone/>
              <a:defRPr sz="1400" b="0"/>
            </a:lvl9pPr>
          </a:lstStyle>
          <a:p>
            <a:pPr lvl="0"/>
            <a:r>
              <a:rPr lang="en-US" dirty="0"/>
              <a:t>Space for secondary logo(s) / Name</a:t>
            </a:r>
          </a:p>
          <a:p>
            <a:pPr lvl="0"/>
            <a:r>
              <a:rPr lang="en-US" dirty="0"/>
              <a:t>of the Department, the Institute or the CRC</a:t>
            </a:r>
          </a:p>
        </p:txBody>
      </p:sp>
      <p:sp>
        <p:nvSpPr>
          <p:cNvPr id="33" name="Titel 1">
            <a:extLst>
              <a:ext uri="{FF2B5EF4-FFF2-40B4-BE49-F238E27FC236}">
                <a16:creationId xmlns:a16="http://schemas.microsoft.com/office/drawing/2014/main" id="{AE2A2275-CE74-9235-4FC1-F06FA153A6E8}"/>
              </a:ext>
            </a:extLst>
          </p:cNvPr>
          <p:cNvSpPr>
            <a:spLocks noGrp="1"/>
          </p:cNvSpPr>
          <p:nvPr>
            <p:ph type="ctrTitle" hasCustomPrompt="1"/>
          </p:nvPr>
        </p:nvSpPr>
        <p:spPr>
          <a:xfrm>
            <a:off x="360000" y="2067931"/>
            <a:ext cx="6408000" cy="1276350"/>
          </a:xfrm>
        </p:spPr>
        <p:txBody>
          <a:bodyPr anchor="t" anchorCtr="0"/>
          <a:lstStyle>
            <a:lvl1pPr marL="0" indent="0" algn="l">
              <a:lnSpc>
                <a:spcPct val="90000"/>
              </a:lnSpc>
              <a:buFont typeface="Arial" panose="020B0604020202020204" pitchFamily="34" charset="0"/>
              <a:buNone/>
              <a:defRPr sz="3600" b="1">
                <a:solidFill>
                  <a:schemeClr val="accent1"/>
                </a:solidFill>
              </a:defRPr>
            </a:lvl1pPr>
          </a:lstStyle>
          <a:p>
            <a:r>
              <a:rPr lang="en-US" dirty="0"/>
              <a:t>Add title of the presentation</a:t>
            </a:r>
            <a:br>
              <a:rPr lang="en-US" dirty="0"/>
            </a:br>
            <a:r>
              <a:rPr lang="en-US" dirty="0"/>
              <a:t>on two lines</a:t>
            </a:r>
            <a:endParaRPr lang="de-DE" dirty="0"/>
          </a:p>
        </p:txBody>
      </p:sp>
      <p:sp>
        <p:nvSpPr>
          <p:cNvPr id="34" name="Untertitel 2">
            <a:extLst>
              <a:ext uri="{FF2B5EF4-FFF2-40B4-BE49-F238E27FC236}">
                <a16:creationId xmlns:a16="http://schemas.microsoft.com/office/drawing/2014/main" id="{7125A2FF-8C5A-CCF3-ACE3-0A5816ED6D69}"/>
              </a:ext>
            </a:extLst>
          </p:cNvPr>
          <p:cNvSpPr>
            <a:spLocks noGrp="1"/>
          </p:cNvSpPr>
          <p:nvPr>
            <p:ph type="subTitle" idx="1" hasCustomPrompt="1"/>
          </p:nvPr>
        </p:nvSpPr>
        <p:spPr>
          <a:xfrm>
            <a:off x="360000" y="3344281"/>
            <a:ext cx="6408000" cy="900000"/>
          </a:xfrm>
        </p:spPr>
        <p:txBody>
          <a:bodyPr/>
          <a:lstStyle>
            <a:lvl1pPr marL="0" indent="0" algn="l">
              <a:lnSpc>
                <a:spcPct val="100000"/>
              </a:lnSpc>
              <a:spcBef>
                <a:spcPts val="0"/>
              </a:spcBef>
              <a:buFont typeface="Arial" panose="020B0604020202020204" pitchFamily="34" charset="0"/>
              <a:buNone/>
              <a:defRPr sz="1800" b="0">
                <a:solidFill>
                  <a:schemeClr val="tx1"/>
                </a:solidFill>
              </a:defRPr>
            </a:lvl1pPr>
            <a:lvl2pPr marL="0" indent="0" algn="l">
              <a:lnSpc>
                <a:spcPct val="100000"/>
              </a:lnSpc>
              <a:spcBef>
                <a:spcPts val="0"/>
              </a:spcBef>
              <a:buFont typeface="Arial" panose="020B0604020202020204" pitchFamily="34" charset="0"/>
              <a:buNone/>
              <a:defRPr sz="1800" b="0">
                <a:solidFill>
                  <a:schemeClr val="bg2"/>
                </a:solidFill>
              </a:defRPr>
            </a:lvl2pPr>
            <a:lvl3pPr marL="0" indent="0" algn="l">
              <a:lnSpc>
                <a:spcPct val="100000"/>
              </a:lnSpc>
              <a:spcBef>
                <a:spcPts val="0"/>
              </a:spcBef>
              <a:buFont typeface="Arial" panose="020B0604020202020204" pitchFamily="34" charset="0"/>
              <a:buNone/>
              <a:defRPr sz="1800" b="0">
                <a:solidFill>
                  <a:schemeClr val="bg2"/>
                </a:solidFill>
              </a:defRPr>
            </a:lvl3pPr>
            <a:lvl4pPr marL="0" indent="0" algn="l">
              <a:lnSpc>
                <a:spcPct val="100000"/>
              </a:lnSpc>
              <a:spcBef>
                <a:spcPts val="0"/>
              </a:spcBef>
              <a:buFont typeface="Arial" panose="020B0604020202020204" pitchFamily="34" charset="0"/>
              <a:buNone/>
              <a:defRPr sz="1800" b="0">
                <a:solidFill>
                  <a:schemeClr val="bg2"/>
                </a:solidFill>
              </a:defRPr>
            </a:lvl4pPr>
            <a:lvl5pPr marL="0" indent="0" algn="l">
              <a:lnSpc>
                <a:spcPct val="100000"/>
              </a:lnSpc>
              <a:spcBef>
                <a:spcPts val="0"/>
              </a:spcBef>
              <a:buFont typeface="Arial" panose="020B0604020202020204" pitchFamily="34" charset="0"/>
              <a:buNone/>
              <a:defRPr sz="1800" b="0">
                <a:solidFill>
                  <a:schemeClr val="bg2"/>
                </a:solidFill>
              </a:defRPr>
            </a:lvl5pPr>
            <a:lvl6pPr marL="0" indent="0" algn="l">
              <a:lnSpc>
                <a:spcPct val="100000"/>
              </a:lnSpc>
              <a:spcBef>
                <a:spcPts val="0"/>
              </a:spcBef>
              <a:buFont typeface="Arial" panose="020B0604020202020204" pitchFamily="34" charset="0"/>
              <a:buNone/>
              <a:defRPr sz="1800" b="0">
                <a:solidFill>
                  <a:schemeClr val="bg2"/>
                </a:solidFill>
              </a:defRPr>
            </a:lvl6pPr>
            <a:lvl7pPr marL="0" indent="0" algn="l">
              <a:lnSpc>
                <a:spcPct val="100000"/>
              </a:lnSpc>
              <a:spcBef>
                <a:spcPts val="0"/>
              </a:spcBef>
              <a:buFont typeface="Arial" panose="020B0604020202020204" pitchFamily="34" charset="0"/>
              <a:buNone/>
              <a:defRPr sz="1800" b="0">
                <a:solidFill>
                  <a:schemeClr val="bg2"/>
                </a:solidFill>
              </a:defRPr>
            </a:lvl7pPr>
            <a:lvl8pPr marL="0" indent="0" algn="l">
              <a:lnSpc>
                <a:spcPct val="100000"/>
              </a:lnSpc>
              <a:spcBef>
                <a:spcPts val="0"/>
              </a:spcBef>
              <a:buFont typeface="Arial" panose="020B0604020202020204" pitchFamily="34" charset="0"/>
              <a:buNone/>
              <a:defRPr sz="1800" b="0">
                <a:solidFill>
                  <a:schemeClr val="bg2"/>
                </a:solidFill>
              </a:defRPr>
            </a:lvl8pPr>
            <a:lvl9pPr marL="0" indent="0" algn="l">
              <a:lnSpc>
                <a:spcPct val="100000"/>
              </a:lnSpc>
              <a:spcBef>
                <a:spcPts val="0"/>
              </a:spcBef>
              <a:buFont typeface="Arial" panose="020B0604020202020204" pitchFamily="34" charset="0"/>
              <a:buNone/>
              <a:defRPr sz="1800" b="0">
                <a:solidFill>
                  <a:schemeClr val="bg2"/>
                </a:solidFill>
              </a:defRPr>
            </a:lvl9pPr>
          </a:lstStyle>
          <a:p>
            <a:pPr lvl="0"/>
            <a:r>
              <a:rPr lang="en-US" dirty="0"/>
              <a:t>Subtitle or short description of the presentation</a:t>
            </a:r>
          </a:p>
          <a:p>
            <a:pPr lvl="0"/>
            <a:r>
              <a:rPr lang="en-US" dirty="0"/>
              <a:t>Name: of the speaker</a:t>
            </a:r>
          </a:p>
        </p:txBody>
      </p:sp>
      <p:grpSp>
        <p:nvGrpSpPr>
          <p:cNvPr id="2" name="Gruppieren 1">
            <a:extLst>
              <a:ext uri="{FF2B5EF4-FFF2-40B4-BE49-F238E27FC236}">
                <a16:creationId xmlns:a16="http://schemas.microsoft.com/office/drawing/2014/main" id="{6EB08FA4-B622-2B72-8FD4-CB474C3CCDBB}"/>
              </a:ext>
            </a:extLst>
          </p:cNvPr>
          <p:cNvGrpSpPr/>
          <p:nvPr userDrawn="1"/>
        </p:nvGrpSpPr>
        <p:grpSpPr>
          <a:xfrm>
            <a:off x="-468000" y="-468000"/>
            <a:ext cx="13140000" cy="7776000"/>
            <a:chOff x="-468000" y="-468000"/>
            <a:chExt cx="13140000" cy="7776000"/>
          </a:xfrm>
        </p:grpSpPr>
        <p:cxnSp>
          <p:nvCxnSpPr>
            <p:cNvPr id="7" name="Linie">
              <a:extLst>
                <a:ext uri="{FF2B5EF4-FFF2-40B4-BE49-F238E27FC236}">
                  <a16:creationId xmlns:a16="http://schemas.microsoft.com/office/drawing/2014/main" id="{E07173E2-265B-5FEE-D8C9-4FC1B14DAF2E}"/>
                </a:ext>
              </a:extLst>
            </p:cNvPr>
            <p:cNvCxnSpPr/>
            <p:nvPr userDrawn="1"/>
          </p:nvCxnSpPr>
          <p:spPr>
            <a:xfrm>
              <a:off x="12312000" y="5742000"/>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8" name="Linie">
              <a:extLst>
                <a:ext uri="{FF2B5EF4-FFF2-40B4-BE49-F238E27FC236}">
                  <a16:creationId xmlns:a16="http://schemas.microsoft.com/office/drawing/2014/main" id="{DFAE9437-79E8-C770-79FE-402A8C3F9F7F}"/>
                </a:ext>
              </a:extLst>
            </p:cNvPr>
            <p:cNvCxnSpPr/>
            <p:nvPr userDrawn="1"/>
          </p:nvCxnSpPr>
          <p:spPr>
            <a:xfrm>
              <a:off x="11844000" y="-46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 name="Linie">
              <a:extLst>
                <a:ext uri="{FF2B5EF4-FFF2-40B4-BE49-F238E27FC236}">
                  <a16:creationId xmlns:a16="http://schemas.microsoft.com/office/drawing/2014/main" id="{7A74F3D2-F71B-9DBB-92D5-1451C7902F5D}"/>
                </a:ext>
              </a:extLst>
            </p:cNvPr>
            <p:cNvCxnSpPr/>
            <p:nvPr userDrawn="1"/>
          </p:nvCxnSpPr>
          <p:spPr>
            <a:xfrm>
              <a:off x="360000" y="-46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0" name="Linie">
              <a:extLst>
                <a:ext uri="{FF2B5EF4-FFF2-40B4-BE49-F238E27FC236}">
                  <a16:creationId xmlns:a16="http://schemas.microsoft.com/office/drawing/2014/main" id="{9F13D6B8-92F8-57D6-BBB0-4C64F499B2CB}"/>
                </a:ext>
              </a:extLst>
            </p:cNvPr>
            <p:cNvCxnSpPr/>
            <p:nvPr userDrawn="1"/>
          </p:nvCxnSpPr>
          <p:spPr>
            <a:xfrm>
              <a:off x="11844000" y="694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 name="Linie">
              <a:extLst>
                <a:ext uri="{FF2B5EF4-FFF2-40B4-BE49-F238E27FC236}">
                  <a16:creationId xmlns:a16="http://schemas.microsoft.com/office/drawing/2014/main" id="{0F107C7C-1735-3634-EA60-34B95F248904}"/>
                </a:ext>
              </a:extLst>
            </p:cNvPr>
            <p:cNvCxnSpPr/>
            <p:nvPr userDrawn="1"/>
          </p:nvCxnSpPr>
          <p:spPr>
            <a:xfrm>
              <a:off x="360000" y="694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 name="Linie">
              <a:extLst>
                <a:ext uri="{FF2B5EF4-FFF2-40B4-BE49-F238E27FC236}">
                  <a16:creationId xmlns:a16="http://schemas.microsoft.com/office/drawing/2014/main" id="{7DC78891-CE3B-A771-3BF7-05240F13BEB9}"/>
                </a:ext>
              </a:extLst>
            </p:cNvPr>
            <p:cNvCxnSpPr/>
            <p:nvPr userDrawn="1"/>
          </p:nvCxnSpPr>
          <p:spPr>
            <a:xfrm>
              <a:off x="-468000" y="5742000"/>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5" name="Linie">
              <a:extLst>
                <a:ext uri="{FF2B5EF4-FFF2-40B4-BE49-F238E27FC236}">
                  <a16:creationId xmlns:a16="http://schemas.microsoft.com/office/drawing/2014/main" id="{6022DDB6-7863-0F48-D401-BFBD30A753DC}"/>
                </a:ext>
              </a:extLst>
            </p:cNvPr>
            <p:cNvCxnSpPr/>
            <p:nvPr userDrawn="1"/>
          </p:nvCxnSpPr>
          <p:spPr>
            <a:xfrm>
              <a:off x="-468000" y="1346554"/>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grpSp>
      <p:pic>
        <p:nvPicPr>
          <p:cNvPr id="23" name="Grafik 22">
            <a:extLst>
              <a:ext uri="{FF2B5EF4-FFF2-40B4-BE49-F238E27FC236}">
                <a16:creationId xmlns:a16="http://schemas.microsoft.com/office/drawing/2014/main" id="{B661E3DC-4AFD-B3A5-B5B4-1CE416165DF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6928" t="66368" r="18915" b="19739"/>
          <a:stretch/>
        </p:blipFill>
        <p:spPr>
          <a:xfrm>
            <a:off x="5875469" y="4801508"/>
            <a:ext cx="6329231" cy="2056492"/>
          </a:xfrm>
          <a:custGeom>
            <a:avLst/>
            <a:gdLst>
              <a:gd name="connsiteX0" fmla="*/ 6329231 w 6329231"/>
              <a:gd name="connsiteY0" fmla="*/ 0 h 2056492"/>
              <a:gd name="connsiteX1" fmla="*/ 6329231 w 6329231"/>
              <a:gd name="connsiteY1" fmla="*/ 2056492 h 2056492"/>
              <a:gd name="connsiteX2" fmla="*/ 0 w 6329231"/>
              <a:gd name="connsiteY2" fmla="*/ 2056492 h 2056492"/>
            </a:gdLst>
            <a:ahLst/>
            <a:cxnLst>
              <a:cxn ang="0">
                <a:pos x="connsiteX0" y="connsiteY0"/>
              </a:cxn>
              <a:cxn ang="0">
                <a:pos x="connsiteX1" y="connsiteY1"/>
              </a:cxn>
              <a:cxn ang="0">
                <a:pos x="connsiteX2" y="connsiteY2"/>
              </a:cxn>
            </a:cxnLst>
            <a:rect l="l" t="t" r="r" b="b"/>
            <a:pathLst>
              <a:path w="6329231" h="2056492">
                <a:moveTo>
                  <a:pt x="6329231" y="0"/>
                </a:moveTo>
                <a:lnTo>
                  <a:pt x="6329231" y="2056492"/>
                </a:lnTo>
                <a:lnTo>
                  <a:pt x="0" y="2056492"/>
                </a:lnTo>
                <a:close/>
              </a:path>
            </a:pathLst>
          </a:custGeom>
        </p:spPr>
      </p:pic>
      <p:sp>
        <p:nvSpPr>
          <p:cNvPr id="41" name="Hilfslinien">
            <a:extLst>
              <a:ext uri="{FF2B5EF4-FFF2-40B4-BE49-F238E27FC236}">
                <a16:creationId xmlns:a16="http://schemas.microsoft.com/office/drawing/2014/main" id="{595C6C04-F273-49A0-AAF8-19BC0E31833D}"/>
              </a:ext>
            </a:extLst>
          </p:cNvPr>
          <p:cNvSpPr txBox="1"/>
          <p:nvPr userDrawn="1"/>
        </p:nvSpPr>
        <p:spPr>
          <a:xfrm rot="10800000" flipH="1" flipV="1">
            <a:off x="215287" y="-446173"/>
            <a:ext cx="114840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lumMod val="60000"/>
                    <a:lumOff val="40000"/>
                  </a:schemeClr>
                </a:solidFill>
                <a:effectLst/>
                <a:uLnTx/>
                <a:uFillTx/>
                <a:latin typeface="+mn-lt"/>
                <a:ea typeface="+mn-ea"/>
                <a:cs typeface="+mn-cs"/>
              </a:rPr>
              <a:t>Show gridlines via menu: </a:t>
            </a:r>
            <a:r>
              <a:rPr kumimoji="0" lang="en-US" sz="1100" b="1" i="0" u="none" strike="noStrike" kern="1200" cap="none" spc="0" normalizeH="0" baseline="0" noProof="0" dirty="0">
                <a:ln>
                  <a:noFill/>
                </a:ln>
                <a:solidFill>
                  <a:schemeClr val="tx1">
                    <a:lumMod val="60000"/>
                    <a:lumOff val="40000"/>
                  </a:schemeClr>
                </a:solidFill>
                <a:effectLst/>
                <a:uLnTx/>
                <a:uFillTx/>
                <a:latin typeface="+mn-lt"/>
                <a:ea typeface="+mn-ea"/>
                <a:cs typeface="+mn-cs"/>
              </a:rPr>
              <a:t>View &gt; Show &gt; tick gridlines</a:t>
            </a:r>
            <a:endParaRPr kumimoji="0" lang="de-DE" sz="1100" b="1"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p:txBody>
      </p:sp>
      <p:sp>
        <p:nvSpPr>
          <p:cNvPr id="43" name="Hilfslinien">
            <a:extLst>
              <a:ext uri="{FF2B5EF4-FFF2-40B4-BE49-F238E27FC236}">
                <a16:creationId xmlns:a16="http://schemas.microsoft.com/office/drawing/2014/main" id="{FBF4BCDE-7375-4C40-9EE0-FF9CABE59440}"/>
              </a:ext>
            </a:extLst>
          </p:cNvPr>
          <p:cNvSpPr txBox="1"/>
          <p:nvPr userDrawn="1"/>
        </p:nvSpPr>
        <p:spPr>
          <a:xfrm rot="10800000" flipH="1" flipV="1">
            <a:off x="467301" y="6836034"/>
            <a:ext cx="114840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endParaRPr kumimoji="0" lang="de-DE" sz="1100" b="0"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a:p>
            <a:pPr marL="0" marR="0" lvl="0" indent="0" algn="ctr" defTabSz="137785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lumMod val="60000"/>
                    <a:lumOff val="40000"/>
                  </a:schemeClr>
                </a:solidFill>
                <a:effectLst/>
                <a:uLnTx/>
                <a:uFillTx/>
                <a:latin typeface="+mn-lt"/>
                <a:ea typeface="+mn-ea"/>
                <a:cs typeface="+mn-cs"/>
              </a:rPr>
              <a:t>Lines and areas can be changed in line with the Corporate Design rules (see Corporate Design manual)</a:t>
            </a:r>
            <a:endParaRPr kumimoji="0" lang="de-DE" sz="1100" b="1"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p:txBody>
      </p:sp>
      <p:pic>
        <p:nvPicPr>
          <p:cNvPr id="5" name="Grafik 4">
            <a:extLst>
              <a:ext uri="{FF2B5EF4-FFF2-40B4-BE49-F238E27FC236}">
                <a16:creationId xmlns:a16="http://schemas.microsoft.com/office/drawing/2014/main" id="{E4B9B7FF-6F7B-E1EA-0332-00E950BC424B}"/>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341312" y="276642"/>
            <a:ext cx="2909931" cy="813335"/>
          </a:xfrm>
          <a:prstGeom prst="rect">
            <a:avLst/>
          </a:prstGeom>
        </p:spPr>
      </p:pic>
      <p:pic>
        <p:nvPicPr>
          <p:cNvPr id="6" name="Grafik 5">
            <a:extLst>
              <a:ext uri="{FF2B5EF4-FFF2-40B4-BE49-F238E27FC236}">
                <a16:creationId xmlns:a16="http://schemas.microsoft.com/office/drawing/2014/main" id="{EE8C6E88-30A1-51A6-7D1A-F54950655E62}"/>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463" b="-463"/>
          <a:stretch/>
        </p:blipFill>
        <p:spPr>
          <a:xfrm>
            <a:off x="331786" y="6338585"/>
            <a:ext cx="1483200" cy="219733"/>
          </a:xfrm>
          <a:prstGeom prst="rect">
            <a:avLst/>
          </a:prstGeom>
        </p:spPr>
      </p:pic>
      <p:sp>
        <p:nvSpPr>
          <p:cNvPr id="21" name="Textfeld 20">
            <a:extLst>
              <a:ext uri="{FF2B5EF4-FFF2-40B4-BE49-F238E27FC236}">
                <a16:creationId xmlns:a16="http://schemas.microsoft.com/office/drawing/2014/main" id="{9F95C0AA-96A2-4ED7-9CDA-7EE2233E7D84}"/>
              </a:ext>
            </a:extLst>
          </p:cNvPr>
          <p:cNvSpPr txBox="1"/>
          <p:nvPr userDrawn="1"/>
        </p:nvSpPr>
        <p:spPr>
          <a:xfrm>
            <a:off x="11913776" y="5423141"/>
            <a:ext cx="276999" cy="1136863"/>
          </a:xfrm>
          <a:prstGeom prst="rect">
            <a:avLst/>
          </a:prstGeom>
          <a:noFill/>
        </p:spPr>
        <p:txBody>
          <a:bodyPr vert="vert270" wrap="square" rtlCol="0" anchor="ctr">
            <a:spAutoFit/>
          </a:bodyPr>
          <a:lstStyle/>
          <a:p>
            <a:r>
              <a:rPr lang="de-DE" sz="600" dirty="0">
                <a:solidFill>
                  <a:schemeClr val="bg1">
                    <a:lumMod val="50000"/>
                  </a:schemeClr>
                </a:solidFill>
              </a:rPr>
              <a:t>© Uni Münster – Nike Gais</a:t>
            </a:r>
          </a:p>
        </p:txBody>
      </p:sp>
    </p:spTree>
    <p:extLst>
      <p:ext uri="{BB962C8B-B14F-4D97-AF65-F5344CB8AC3E}">
        <p14:creationId xmlns:p14="http://schemas.microsoft.com/office/powerpoint/2010/main" val="995632280"/>
      </p:ext>
    </p:extLst>
  </p:cSld>
  <p:clrMapOvr>
    <a:masterClrMapping/>
  </p:clrMapOvr>
  <p:extLst>
    <p:ext uri="{DCECCB84-F9BA-43D5-87BE-67443E8EF086}">
      <p15:sldGuideLst xmlns:p15="http://schemas.microsoft.com/office/powerpoint/2012/main">
        <p15:guide id="1" orient="horz" pos="1298">
          <p15:clr>
            <a:srgbClr val="FBAE40"/>
          </p15:clr>
        </p15:guide>
        <p15:guide id="2" orient="horz" pos="2092">
          <p15:clr>
            <a:srgbClr val="FBAE40"/>
          </p15:clr>
        </p15:guide>
        <p15:guide id="5" pos="203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Design F.1 // Fläche + Hintergrundbild Schloss im Winter // Titel">
    <p:spTree>
      <p:nvGrpSpPr>
        <p:cNvPr id="1" name=""/>
        <p:cNvGrpSpPr/>
        <p:nvPr/>
      </p:nvGrpSpPr>
      <p:grpSpPr>
        <a:xfrm>
          <a:off x="0" y="0"/>
          <a:ext cx="0" cy="0"/>
          <a:chOff x="0" y="0"/>
          <a:chExt cx="0" cy="0"/>
        </a:xfrm>
      </p:grpSpPr>
      <p:pic>
        <p:nvPicPr>
          <p:cNvPr id="9" name="Grafik 8" descr="Ein Bild, das draußen, Himmel, Baum, Gebäude enthält.&#10;&#10;Automatisch generierte Beschreibung">
            <a:extLst>
              <a:ext uri="{FF2B5EF4-FFF2-40B4-BE49-F238E27FC236}">
                <a16:creationId xmlns:a16="http://schemas.microsoft.com/office/drawing/2014/main" id="{1715575E-929A-058E-56FD-AA4BB32689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5782"/>
          <a:stretch/>
        </p:blipFill>
        <p:spPr>
          <a:xfrm>
            <a:off x="-700" y="3089"/>
            <a:ext cx="12205400" cy="6854912"/>
          </a:xfrm>
          <a:prstGeom prst="rect">
            <a:avLst/>
          </a:prstGeom>
        </p:spPr>
      </p:pic>
      <p:sp>
        <p:nvSpPr>
          <p:cNvPr id="5" name="Rechteck 4">
            <a:extLst>
              <a:ext uri="{FF2B5EF4-FFF2-40B4-BE49-F238E27FC236}">
                <a16:creationId xmlns:a16="http://schemas.microsoft.com/office/drawing/2014/main" id="{754810E7-1824-43CF-69E3-635575B04051}"/>
              </a:ext>
            </a:extLst>
          </p:cNvPr>
          <p:cNvSpPr/>
          <p:nvPr userDrawn="1"/>
        </p:nvSpPr>
        <p:spPr>
          <a:xfrm>
            <a:off x="0" y="0"/>
            <a:ext cx="12204700" cy="6858000"/>
          </a:xfrm>
          <a:prstGeom prst="rect">
            <a:avLst/>
          </a:prstGeom>
          <a:solidFill>
            <a:schemeClr val="accent3">
              <a:alpha val="6003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Titel 1"/>
          <p:cNvSpPr>
            <a:spLocks noGrp="1"/>
          </p:cNvSpPr>
          <p:nvPr>
            <p:ph type="ctrTitle" hasCustomPrompt="1"/>
          </p:nvPr>
        </p:nvSpPr>
        <p:spPr>
          <a:xfrm>
            <a:off x="360000" y="2609492"/>
            <a:ext cx="6408000" cy="1276350"/>
          </a:xfrm>
        </p:spPr>
        <p:txBody>
          <a:bodyPr anchor="t" anchorCtr="0"/>
          <a:lstStyle>
            <a:lvl1pPr marL="0" indent="0" algn="l">
              <a:lnSpc>
                <a:spcPct val="90000"/>
              </a:lnSpc>
              <a:buFont typeface="Arial" panose="020B0604020202020204" pitchFamily="34" charset="0"/>
              <a:buNone/>
              <a:defRPr sz="3600" b="1">
                <a:solidFill>
                  <a:srgbClr val="FFFFFF"/>
                </a:solidFill>
              </a:defRPr>
            </a:lvl1pPr>
          </a:lstStyle>
          <a:p>
            <a:r>
              <a:rPr lang="en-US" dirty="0"/>
              <a:t>Add title of the presentation</a:t>
            </a:r>
            <a:br>
              <a:rPr lang="en-US" dirty="0"/>
            </a:br>
            <a:r>
              <a:rPr lang="en-US" dirty="0"/>
              <a:t>on two lines</a:t>
            </a:r>
            <a:endParaRPr lang="de-DE" dirty="0"/>
          </a:p>
        </p:txBody>
      </p:sp>
      <p:sp>
        <p:nvSpPr>
          <p:cNvPr id="49" name="Untertitel 2"/>
          <p:cNvSpPr>
            <a:spLocks noGrp="1"/>
          </p:cNvSpPr>
          <p:nvPr>
            <p:ph type="subTitle" idx="1" hasCustomPrompt="1"/>
          </p:nvPr>
        </p:nvSpPr>
        <p:spPr>
          <a:xfrm>
            <a:off x="360000" y="3885842"/>
            <a:ext cx="6408000" cy="900000"/>
          </a:xfrm>
        </p:spPr>
        <p:txBody>
          <a:bodyPr/>
          <a:lstStyle>
            <a:lvl1pPr marL="0" indent="0" algn="l">
              <a:lnSpc>
                <a:spcPct val="100000"/>
              </a:lnSpc>
              <a:spcBef>
                <a:spcPts val="0"/>
              </a:spcBef>
              <a:buFont typeface="Arial" panose="020B0604020202020204" pitchFamily="34" charset="0"/>
              <a:buNone/>
              <a:defRPr sz="1800" b="0">
                <a:solidFill>
                  <a:srgbClr val="FFFFFF"/>
                </a:solidFill>
              </a:defRPr>
            </a:lvl1pPr>
            <a:lvl2pPr marL="0" indent="0" algn="l">
              <a:lnSpc>
                <a:spcPct val="100000"/>
              </a:lnSpc>
              <a:spcBef>
                <a:spcPts val="0"/>
              </a:spcBef>
              <a:buFont typeface="Arial" panose="020B0604020202020204" pitchFamily="34" charset="0"/>
              <a:buNone/>
              <a:defRPr sz="1800" b="0">
                <a:solidFill>
                  <a:schemeClr val="bg2"/>
                </a:solidFill>
              </a:defRPr>
            </a:lvl2pPr>
            <a:lvl3pPr marL="0" indent="0" algn="l">
              <a:lnSpc>
                <a:spcPct val="100000"/>
              </a:lnSpc>
              <a:spcBef>
                <a:spcPts val="0"/>
              </a:spcBef>
              <a:buFont typeface="Arial" panose="020B0604020202020204" pitchFamily="34" charset="0"/>
              <a:buNone/>
              <a:defRPr sz="1800" b="0">
                <a:solidFill>
                  <a:schemeClr val="bg2"/>
                </a:solidFill>
              </a:defRPr>
            </a:lvl3pPr>
            <a:lvl4pPr marL="0" indent="0" algn="l">
              <a:lnSpc>
                <a:spcPct val="100000"/>
              </a:lnSpc>
              <a:spcBef>
                <a:spcPts val="0"/>
              </a:spcBef>
              <a:buFont typeface="Arial" panose="020B0604020202020204" pitchFamily="34" charset="0"/>
              <a:buNone/>
              <a:defRPr sz="1800" b="0">
                <a:solidFill>
                  <a:schemeClr val="bg2"/>
                </a:solidFill>
              </a:defRPr>
            </a:lvl4pPr>
            <a:lvl5pPr marL="0" indent="0" algn="l">
              <a:lnSpc>
                <a:spcPct val="100000"/>
              </a:lnSpc>
              <a:spcBef>
                <a:spcPts val="0"/>
              </a:spcBef>
              <a:buFont typeface="Arial" panose="020B0604020202020204" pitchFamily="34" charset="0"/>
              <a:buNone/>
              <a:defRPr sz="1800" b="0">
                <a:solidFill>
                  <a:schemeClr val="bg2"/>
                </a:solidFill>
              </a:defRPr>
            </a:lvl5pPr>
            <a:lvl6pPr marL="0" indent="0" algn="l">
              <a:lnSpc>
                <a:spcPct val="100000"/>
              </a:lnSpc>
              <a:spcBef>
                <a:spcPts val="0"/>
              </a:spcBef>
              <a:buFont typeface="Arial" panose="020B0604020202020204" pitchFamily="34" charset="0"/>
              <a:buNone/>
              <a:defRPr sz="1800" b="0">
                <a:solidFill>
                  <a:schemeClr val="bg2"/>
                </a:solidFill>
              </a:defRPr>
            </a:lvl6pPr>
            <a:lvl7pPr marL="0" indent="0" algn="l">
              <a:lnSpc>
                <a:spcPct val="100000"/>
              </a:lnSpc>
              <a:spcBef>
                <a:spcPts val="0"/>
              </a:spcBef>
              <a:buFont typeface="Arial" panose="020B0604020202020204" pitchFamily="34" charset="0"/>
              <a:buNone/>
              <a:defRPr sz="1800" b="0">
                <a:solidFill>
                  <a:schemeClr val="bg2"/>
                </a:solidFill>
              </a:defRPr>
            </a:lvl7pPr>
            <a:lvl8pPr marL="0" indent="0" algn="l">
              <a:lnSpc>
                <a:spcPct val="100000"/>
              </a:lnSpc>
              <a:spcBef>
                <a:spcPts val="0"/>
              </a:spcBef>
              <a:buFont typeface="Arial" panose="020B0604020202020204" pitchFamily="34" charset="0"/>
              <a:buNone/>
              <a:defRPr sz="1800" b="0">
                <a:solidFill>
                  <a:schemeClr val="bg2"/>
                </a:solidFill>
              </a:defRPr>
            </a:lvl8pPr>
            <a:lvl9pPr marL="0" indent="0" algn="l">
              <a:lnSpc>
                <a:spcPct val="100000"/>
              </a:lnSpc>
              <a:spcBef>
                <a:spcPts val="0"/>
              </a:spcBef>
              <a:buFont typeface="Arial" panose="020B0604020202020204" pitchFamily="34" charset="0"/>
              <a:buNone/>
              <a:defRPr sz="1800" b="0">
                <a:solidFill>
                  <a:schemeClr val="bg2"/>
                </a:solidFill>
              </a:defRPr>
            </a:lvl9pPr>
          </a:lstStyle>
          <a:p>
            <a:pPr lvl="0"/>
            <a:r>
              <a:rPr lang="en-US" dirty="0"/>
              <a:t>Subtitle or short description of the presentation</a:t>
            </a:r>
          </a:p>
          <a:p>
            <a:pPr lvl="0"/>
            <a:r>
              <a:rPr lang="en-US" dirty="0"/>
              <a:t>Name: of the speaker</a:t>
            </a:r>
          </a:p>
        </p:txBody>
      </p:sp>
      <p:sp>
        <p:nvSpPr>
          <p:cNvPr id="53" name="Vertikaler Textplatzhalter 2"/>
          <p:cNvSpPr>
            <a:spLocks noGrp="1"/>
          </p:cNvSpPr>
          <p:nvPr>
            <p:ph type="body" orient="vert" idx="13" hasCustomPrompt="1"/>
          </p:nvPr>
        </p:nvSpPr>
        <p:spPr>
          <a:xfrm>
            <a:off x="6658776" y="6069200"/>
            <a:ext cx="5185224" cy="468000"/>
          </a:xfrm>
        </p:spPr>
        <p:txBody>
          <a:bodyPr vert="horz" anchor="b" anchorCtr="0"/>
          <a:lstStyle>
            <a:lvl1pPr marL="0" indent="0" algn="r">
              <a:lnSpc>
                <a:spcPct val="100000"/>
              </a:lnSpc>
              <a:spcBef>
                <a:spcPts val="0"/>
              </a:spcBef>
              <a:buFont typeface="Arial" panose="020B0604020202020204" pitchFamily="34" charset="0"/>
              <a:buNone/>
              <a:defRPr sz="1400" b="0">
                <a:solidFill>
                  <a:srgbClr val="FFFFFF"/>
                </a:solidFill>
              </a:defRPr>
            </a:lvl1pPr>
            <a:lvl2pPr marL="0" indent="0" algn="r">
              <a:lnSpc>
                <a:spcPct val="100000"/>
              </a:lnSpc>
              <a:spcBef>
                <a:spcPts val="0"/>
              </a:spcBef>
              <a:buNone/>
              <a:defRPr sz="1400" b="0"/>
            </a:lvl2pPr>
            <a:lvl3pPr marL="0" indent="0" algn="r">
              <a:lnSpc>
                <a:spcPct val="100000"/>
              </a:lnSpc>
              <a:spcBef>
                <a:spcPts val="0"/>
              </a:spcBef>
              <a:buNone/>
              <a:defRPr sz="1400" b="0"/>
            </a:lvl3pPr>
            <a:lvl4pPr marL="0" indent="0" algn="r">
              <a:lnSpc>
                <a:spcPct val="100000"/>
              </a:lnSpc>
              <a:spcBef>
                <a:spcPts val="0"/>
              </a:spcBef>
              <a:buNone/>
              <a:defRPr sz="1400" b="0"/>
            </a:lvl4pPr>
            <a:lvl5pPr marL="0" indent="0" algn="r">
              <a:lnSpc>
                <a:spcPct val="100000"/>
              </a:lnSpc>
              <a:spcBef>
                <a:spcPts val="0"/>
              </a:spcBef>
              <a:buNone/>
              <a:defRPr sz="1400" b="0"/>
            </a:lvl5pPr>
            <a:lvl6pPr marL="0" indent="0" algn="r">
              <a:lnSpc>
                <a:spcPct val="100000"/>
              </a:lnSpc>
              <a:spcBef>
                <a:spcPts val="0"/>
              </a:spcBef>
              <a:buNone/>
              <a:defRPr sz="1400" b="0"/>
            </a:lvl6pPr>
            <a:lvl7pPr marL="0" indent="0" algn="r">
              <a:lnSpc>
                <a:spcPct val="100000"/>
              </a:lnSpc>
              <a:spcBef>
                <a:spcPts val="0"/>
              </a:spcBef>
              <a:buNone/>
              <a:defRPr sz="1400" b="0"/>
            </a:lvl7pPr>
            <a:lvl8pPr marL="0" indent="0" algn="r">
              <a:lnSpc>
                <a:spcPct val="100000"/>
              </a:lnSpc>
              <a:spcBef>
                <a:spcPts val="0"/>
              </a:spcBef>
              <a:buNone/>
              <a:defRPr sz="1400" b="0"/>
            </a:lvl8pPr>
            <a:lvl9pPr marL="0" indent="0" algn="r">
              <a:lnSpc>
                <a:spcPct val="100000"/>
              </a:lnSpc>
              <a:spcBef>
                <a:spcPts val="0"/>
              </a:spcBef>
              <a:buNone/>
              <a:defRPr sz="1400" b="0"/>
            </a:lvl9pPr>
          </a:lstStyle>
          <a:p>
            <a:pPr lvl="0"/>
            <a:r>
              <a:rPr lang="en-US" dirty="0"/>
              <a:t>Space for secondary logo(s) / Name</a:t>
            </a:r>
          </a:p>
          <a:p>
            <a:pPr lvl="0"/>
            <a:r>
              <a:rPr lang="en-US" dirty="0"/>
              <a:t>of the Department, the Institute or the CRC</a:t>
            </a:r>
          </a:p>
        </p:txBody>
      </p:sp>
      <p:sp>
        <p:nvSpPr>
          <p:cNvPr id="2" name="Rechteck 2">
            <a:extLst>
              <a:ext uri="{FF2B5EF4-FFF2-40B4-BE49-F238E27FC236}">
                <a16:creationId xmlns:a16="http://schemas.microsoft.com/office/drawing/2014/main" id="{C5FCF425-F40A-D955-4162-CDB8AA61A791}"/>
              </a:ext>
            </a:extLst>
          </p:cNvPr>
          <p:cNvSpPr/>
          <p:nvPr userDrawn="1"/>
        </p:nvSpPr>
        <p:spPr>
          <a:xfrm>
            <a:off x="0" y="0"/>
            <a:ext cx="9503923" cy="2023353"/>
          </a:xfrm>
          <a:custGeom>
            <a:avLst/>
            <a:gdLst>
              <a:gd name="connsiteX0" fmla="*/ 0 w 9503923"/>
              <a:gd name="connsiteY0" fmla="*/ 0 h 2023353"/>
              <a:gd name="connsiteX1" fmla="*/ 9503923 w 9503923"/>
              <a:gd name="connsiteY1" fmla="*/ 0 h 2023353"/>
              <a:gd name="connsiteX2" fmla="*/ 9503923 w 9503923"/>
              <a:gd name="connsiteY2" fmla="*/ 2023353 h 2023353"/>
              <a:gd name="connsiteX3" fmla="*/ 0 w 9503923"/>
              <a:gd name="connsiteY3" fmla="*/ 2023353 h 2023353"/>
              <a:gd name="connsiteX4" fmla="*/ 0 w 9503923"/>
              <a:gd name="connsiteY4" fmla="*/ 0 h 2023353"/>
              <a:gd name="connsiteX0" fmla="*/ 0 w 9503923"/>
              <a:gd name="connsiteY0" fmla="*/ 0 h 2023353"/>
              <a:gd name="connsiteX1" fmla="*/ 9503923 w 9503923"/>
              <a:gd name="connsiteY1" fmla="*/ 0 h 2023353"/>
              <a:gd name="connsiteX2" fmla="*/ 0 w 9503923"/>
              <a:gd name="connsiteY2" fmla="*/ 2023353 h 2023353"/>
              <a:gd name="connsiteX3" fmla="*/ 0 w 9503923"/>
              <a:gd name="connsiteY3" fmla="*/ 0 h 2023353"/>
            </a:gdLst>
            <a:ahLst/>
            <a:cxnLst>
              <a:cxn ang="0">
                <a:pos x="connsiteX0" y="connsiteY0"/>
              </a:cxn>
              <a:cxn ang="0">
                <a:pos x="connsiteX1" y="connsiteY1"/>
              </a:cxn>
              <a:cxn ang="0">
                <a:pos x="connsiteX2" y="connsiteY2"/>
              </a:cxn>
              <a:cxn ang="0">
                <a:pos x="connsiteX3" y="connsiteY3"/>
              </a:cxn>
            </a:cxnLst>
            <a:rect l="l" t="t" r="r" b="b"/>
            <a:pathLst>
              <a:path w="9503923" h="2023353">
                <a:moveTo>
                  <a:pt x="0" y="0"/>
                </a:moveTo>
                <a:lnTo>
                  <a:pt x="9503923" y="0"/>
                </a:lnTo>
                <a:lnTo>
                  <a:pt x="0" y="2023353"/>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3" name="Gruppieren 2">
            <a:extLst>
              <a:ext uri="{FF2B5EF4-FFF2-40B4-BE49-F238E27FC236}">
                <a16:creationId xmlns:a16="http://schemas.microsoft.com/office/drawing/2014/main" id="{66234BC3-0B58-A40E-D8EC-F8213D251D77}"/>
              </a:ext>
            </a:extLst>
          </p:cNvPr>
          <p:cNvGrpSpPr/>
          <p:nvPr userDrawn="1"/>
        </p:nvGrpSpPr>
        <p:grpSpPr>
          <a:xfrm>
            <a:off x="-468000" y="-468000"/>
            <a:ext cx="13140000" cy="7776000"/>
            <a:chOff x="-468000" y="-468000"/>
            <a:chExt cx="13140000" cy="7776000"/>
          </a:xfrm>
        </p:grpSpPr>
        <p:cxnSp>
          <p:nvCxnSpPr>
            <p:cNvPr id="8" name="Linie">
              <a:extLst>
                <a:ext uri="{FF2B5EF4-FFF2-40B4-BE49-F238E27FC236}">
                  <a16:creationId xmlns:a16="http://schemas.microsoft.com/office/drawing/2014/main" id="{7FBC7988-B0EC-1014-158E-279877C9B451}"/>
                </a:ext>
              </a:extLst>
            </p:cNvPr>
            <p:cNvCxnSpPr/>
            <p:nvPr userDrawn="1"/>
          </p:nvCxnSpPr>
          <p:spPr>
            <a:xfrm>
              <a:off x="12312000" y="5742000"/>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 name="Linie">
              <a:extLst>
                <a:ext uri="{FF2B5EF4-FFF2-40B4-BE49-F238E27FC236}">
                  <a16:creationId xmlns:a16="http://schemas.microsoft.com/office/drawing/2014/main" id="{3C35C003-A0D8-FDE1-8C48-6FA37F709C4E}"/>
                </a:ext>
              </a:extLst>
            </p:cNvPr>
            <p:cNvCxnSpPr/>
            <p:nvPr userDrawn="1"/>
          </p:nvCxnSpPr>
          <p:spPr>
            <a:xfrm>
              <a:off x="11844000" y="-46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 name="Linie">
              <a:extLst>
                <a:ext uri="{FF2B5EF4-FFF2-40B4-BE49-F238E27FC236}">
                  <a16:creationId xmlns:a16="http://schemas.microsoft.com/office/drawing/2014/main" id="{601D163C-9CF0-1386-42BE-07482BD5CF05}"/>
                </a:ext>
              </a:extLst>
            </p:cNvPr>
            <p:cNvCxnSpPr/>
            <p:nvPr userDrawn="1"/>
          </p:nvCxnSpPr>
          <p:spPr>
            <a:xfrm>
              <a:off x="360000" y="-46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 name="Linie">
              <a:extLst>
                <a:ext uri="{FF2B5EF4-FFF2-40B4-BE49-F238E27FC236}">
                  <a16:creationId xmlns:a16="http://schemas.microsoft.com/office/drawing/2014/main" id="{E2343A27-15A5-B967-D2F1-E97DEE3C2370}"/>
                </a:ext>
              </a:extLst>
            </p:cNvPr>
            <p:cNvCxnSpPr/>
            <p:nvPr userDrawn="1"/>
          </p:nvCxnSpPr>
          <p:spPr>
            <a:xfrm>
              <a:off x="11844000" y="694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4" name="Linie">
              <a:extLst>
                <a:ext uri="{FF2B5EF4-FFF2-40B4-BE49-F238E27FC236}">
                  <a16:creationId xmlns:a16="http://schemas.microsoft.com/office/drawing/2014/main" id="{127838DB-3D27-D9D5-573D-2093DEA3F412}"/>
                </a:ext>
              </a:extLst>
            </p:cNvPr>
            <p:cNvCxnSpPr/>
            <p:nvPr userDrawn="1"/>
          </p:nvCxnSpPr>
          <p:spPr>
            <a:xfrm>
              <a:off x="360000" y="694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5" name="Linie">
              <a:extLst>
                <a:ext uri="{FF2B5EF4-FFF2-40B4-BE49-F238E27FC236}">
                  <a16:creationId xmlns:a16="http://schemas.microsoft.com/office/drawing/2014/main" id="{D335F13D-E418-67A6-031E-51CEBC1C9201}"/>
                </a:ext>
              </a:extLst>
            </p:cNvPr>
            <p:cNvCxnSpPr/>
            <p:nvPr userDrawn="1"/>
          </p:nvCxnSpPr>
          <p:spPr>
            <a:xfrm>
              <a:off x="-468000" y="5742000"/>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7" name="Linie">
              <a:extLst>
                <a:ext uri="{FF2B5EF4-FFF2-40B4-BE49-F238E27FC236}">
                  <a16:creationId xmlns:a16="http://schemas.microsoft.com/office/drawing/2014/main" id="{D3F14C6D-5D88-FD47-F5D3-2A4370434F4B}"/>
                </a:ext>
              </a:extLst>
            </p:cNvPr>
            <p:cNvCxnSpPr/>
            <p:nvPr userDrawn="1"/>
          </p:nvCxnSpPr>
          <p:spPr>
            <a:xfrm>
              <a:off x="-468000" y="1346554"/>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26" name="Hilfslinien">
            <a:extLst>
              <a:ext uri="{FF2B5EF4-FFF2-40B4-BE49-F238E27FC236}">
                <a16:creationId xmlns:a16="http://schemas.microsoft.com/office/drawing/2014/main" id="{7976132A-3365-42CE-8299-B5936057BE0A}"/>
              </a:ext>
            </a:extLst>
          </p:cNvPr>
          <p:cNvSpPr txBox="1"/>
          <p:nvPr userDrawn="1"/>
        </p:nvSpPr>
        <p:spPr>
          <a:xfrm rot="10800000" flipH="1" flipV="1">
            <a:off x="215287" y="-446173"/>
            <a:ext cx="114840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lumMod val="60000"/>
                    <a:lumOff val="40000"/>
                  </a:schemeClr>
                </a:solidFill>
                <a:effectLst/>
                <a:uLnTx/>
                <a:uFillTx/>
                <a:latin typeface="+mn-lt"/>
                <a:ea typeface="+mn-ea"/>
                <a:cs typeface="+mn-cs"/>
              </a:rPr>
              <a:t>Show gridlines via menu: </a:t>
            </a:r>
            <a:r>
              <a:rPr kumimoji="0" lang="en-US" sz="1100" b="1" i="0" u="none" strike="noStrike" kern="1200" cap="none" spc="0" normalizeH="0" baseline="0" noProof="0" dirty="0">
                <a:ln>
                  <a:noFill/>
                </a:ln>
                <a:solidFill>
                  <a:schemeClr val="tx1">
                    <a:lumMod val="60000"/>
                    <a:lumOff val="40000"/>
                  </a:schemeClr>
                </a:solidFill>
                <a:effectLst/>
                <a:uLnTx/>
                <a:uFillTx/>
                <a:latin typeface="+mn-lt"/>
                <a:ea typeface="+mn-ea"/>
                <a:cs typeface="+mn-cs"/>
              </a:rPr>
              <a:t>View &gt; Show &gt; tick gridlines</a:t>
            </a:r>
            <a:endParaRPr kumimoji="0" lang="de-DE" sz="1100" b="1"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p:txBody>
      </p:sp>
      <p:sp>
        <p:nvSpPr>
          <p:cNvPr id="28" name="Hilfslinien">
            <a:extLst>
              <a:ext uri="{FF2B5EF4-FFF2-40B4-BE49-F238E27FC236}">
                <a16:creationId xmlns:a16="http://schemas.microsoft.com/office/drawing/2014/main" id="{5550DD48-F788-4FC5-BF99-14468C46A248}"/>
              </a:ext>
            </a:extLst>
          </p:cNvPr>
          <p:cNvSpPr txBox="1"/>
          <p:nvPr userDrawn="1"/>
        </p:nvSpPr>
        <p:spPr>
          <a:xfrm rot="10800000" flipH="1" flipV="1">
            <a:off x="467301" y="6836034"/>
            <a:ext cx="114840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endParaRPr kumimoji="0" lang="de-DE" sz="1100" b="0"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a:p>
            <a:pPr marL="0" marR="0" lvl="0" indent="0" algn="ctr" defTabSz="137785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lumMod val="60000"/>
                    <a:lumOff val="40000"/>
                  </a:schemeClr>
                </a:solidFill>
                <a:effectLst/>
                <a:uLnTx/>
                <a:uFillTx/>
                <a:latin typeface="+mn-lt"/>
                <a:ea typeface="+mn-ea"/>
                <a:cs typeface="+mn-cs"/>
              </a:rPr>
              <a:t>Lines and areas can be changed in line with the Corporate Design rules (see Corporate Design manual)</a:t>
            </a:r>
            <a:endParaRPr kumimoji="0" lang="de-DE" sz="1100" b="1"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p:txBody>
      </p:sp>
      <p:pic>
        <p:nvPicPr>
          <p:cNvPr id="4" name="Grafik 3">
            <a:extLst>
              <a:ext uri="{FF2B5EF4-FFF2-40B4-BE49-F238E27FC236}">
                <a16:creationId xmlns:a16="http://schemas.microsoft.com/office/drawing/2014/main" id="{2A2A6C1C-4E41-74FB-F3B6-D7C2280005A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41312" y="276642"/>
            <a:ext cx="2909931" cy="813335"/>
          </a:xfrm>
          <a:prstGeom prst="rect">
            <a:avLst/>
          </a:prstGeom>
        </p:spPr>
      </p:pic>
      <p:pic>
        <p:nvPicPr>
          <p:cNvPr id="22" name="Grafik 21">
            <a:extLst>
              <a:ext uri="{FF2B5EF4-FFF2-40B4-BE49-F238E27FC236}">
                <a16:creationId xmlns:a16="http://schemas.microsoft.com/office/drawing/2014/main" id="{7EC6846C-E7FB-4C26-B8CA-216B5307AE61}"/>
              </a:ext>
            </a:extLst>
          </p:cNvPr>
          <p:cNvPicPr>
            <a:picLocks noChangeAspect="1"/>
          </p:cNvPicPr>
          <p:nvPr userDrawn="1"/>
        </p:nvPicPr>
        <p:blipFill>
          <a:blip r:embed="rId4"/>
          <a:stretch>
            <a:fillRect/>
          </a:stretch>
        </p:blipFill>
        <p:spPr>
          <a:xfrm>
            <a:off x="371272" y="6349245"/>
            <a:ext cx="1439991" cy="190412"/>
          </a:xfrm>
          <a:prstGeom prst="rect">
            <a:avLst/>
          </a:prstGeom>
        </p:spPr>
      </p:pic>
      <p:sp>
        <p:nvSpPr>
          <p:cNvPr id="24" name="Textfeld 23">
            <a:extLst>
              <a:ext uri="{FF2B5EF4-FFF2-40B4-BE49-F238E27FC236}">
                <a16:creationId xmlns:a16="http://schemas.microsoft.com/office/drawing/2014/main" id="{7B744F43-66BD-4B0B-8729-33D60A87023C}"/>
              </a:ext>
            </a:extLst>
          </p:cNvPr>
          <p:cNvSpPr txBox="1"/>
          <p:nvPr userDrawn="1"/>
        </p:nvSpPr>
        <p:spPr>
          <a:xfrm>
            <a:off x="11913776" y="4718291"/>
            <a:ext cx="276999" cy="1136863"/>
          </a:xfrm>
          <a:prstGeom prst="rect">
            <a:avLst/>
          </a:prstGeom>
          <a:noFill/>
        </p:spPr>
        <p:txBody>
          <a:bodyPr vert="vert270" wrap="square" rtlCol="0" anchor="ctr">
            <a:spAutoFit/>
          </a:bodyPr>
          <a:lstStyle/>
          <a:p>
            <a:r>
              <a:rPr lang="de-DE" sz="600" dirty="0">
                <a:solidFill>
                  <a:schemeClr val="bg1">
                    <a:lumMod val="25000"/>
                  </a:schemeClr>
                </a:solidFill>
              </a:rPr>
              <a:t>© Uni Münster – MünsterView</a:t>
            </a:r>
          </a:p>
        </p:txBody>
      </p:sp>
    </p:spTree>
    <p:extLst>
      <p:ext uri="{BB962C8B-B14F-4D97-AF65-F5344CB8AC3E}">
        <p14:creationId xmlns:p14="http://schemas.microsoft.com/office/powerpoint/2010/main" val="759395588"/>
      </p:ext>
    </p:extLst>
  </p:cSld>
  <p:clrMapOvr>
    <a:masterClrMapping/>
  </p:clrMapOvr>
  <p:extLst>
    <p:ext uri="{DCECCB84-F9BA-43D5-87BE-67443E8EF086}">
      <p15:sldGuideLst xmlns:p15="http://schemas.microsoft.com/office/powerpoint/2012/main">
        <p15:guide id="1" orient="horz" pos="1638">
          <p15:clr>
            <a:srgbClr val="FBAE40"/>
          </p15:clr>
        </p15:guide>
        <p15:guide id="2" orient="horz" pos="2432">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Design F.2 // Fläche + Hintergrundbild Schloss im Sommer // Titel">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1715575E-929A-058E-56FD-AA4BB32689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204701" cy="6858000"/>
          </a:xfrm>
          <a:prstGeom prst="rect">
            <a:avLst/>
          </a:prstGeom>
        </p:spPr>
      </p:pic>
      <p:sp>
        <p:nvSpPr>
          <p:cNvPr id="5" name="Rechteck 4">
            <a:extLst>
              <a:ext uri="{FF2B5EF4-FFF2-40B4-BE49-F238E27FC236}">
                <a16:creationId xmlns:a16="http://schemas.microsoft.com/office/drawing/2014/main" id="{754810E7-1824-43CF-69E3-635575B04051}"/>
              </a:ext>
            </a:extLst>
          </p:cNvPr>
          <p:cNvSpPr/>
          <p:nvPr userDrawn="1"/>
        </p:nvSpPr>
        <p:spPr>
          <a:xfrm>
            <a:off x="-1" y="-2"/>
            <a:ext cx="12204701" cy="6858002"/>
          </a:xfrm>
          <a:prstGeom prst="rect">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8" name="Titel 1"/>
          <p:cNvSpPr>
            <a:spLocks noGrp="1"/>
          </p:cNvSpPr>
          <p:nvPr>
            <p:ph type="ctrTitle" hasCustomPrompt="1"/>
          </p:nvPr>
        </p:nvSpPr>
        <p:spPr>
          <a:xfrm>
            <a:off x="360000" y="2609492"/>
            <a:ext cx="6408000" cy="1276350"/>
          </a:xfrm>
        </p:spPr>
        <p:txBody>
          <a:bodyPr anchor="t" anchorCtr="0"/>
          <a:lstStyle>
            <a:lvl1pPr marL="0" indent="0" algn="l">
              <a:lnSpc>
                <a:spcPct val="90000"/>
              </a:lnSpc>
              <a:buFont typeface="Arial" panose="020B0604020202020204" pitchFamily="34" charset="0"/>
              <a:buNone/>
              <a:defRPr sz="3600" b="1">
                <a:solidFill>
                  <a:srgbClr val="FFFFFF"/>
                </a:solidFill>
              </a:defRPr>
            </a:lvl1pPr>
          </a:lstStyle>
          <a:p>
            <a:r>
              <a:rPr lang="en-US" dirty="0"/>
              <a:t>Add title of the presentation</a:t>
            </a:r>
            <a:br>
              <a:rPr lang="en-US" dirty="0"/>
            </a:br>
            <a:r>
              <a:rPr lang="en-US" dirty="0"/>
              <a:t>on two lines</a:t>
            </a:r>
            <a:endParaRPr lang="de-DE" dirty="0"/>
          </a:p>
        </p:txBody>
      </p:sp>
      <p:sp>
        <p:nvSpPr>
          <p:cNvPr id="49" name="Untertitel 2"/>
          <p:cNvSpPr>
            <a:spLocks noGrp="1"/>
          </p:cNvSpPr>
          <p:nvPr>
            <p:ph type="subTitle" idx="1" hasCustomPrompt="1"/>
          </p:nvPr>
        </p:nvSpPr>
        <p:spPr>
          <a:xfrm>
            <a:off x="360000" y="3885842"/>
            <a:ext cx="6408000" cy="900000"/>
          </a:xfrm>
        </p:spPr>
        <p:txBody>
          <a:bodyPr/>
          <a:lstStyle>
            <a:lvl1pPr marL="0" indent="0" algn="l">
              <a:lnSpc>
                <a:spcPct val="100000"/>
              </a:lnSpc>
              <a:spcBef>
                <a:spcPts val="0"/>
              </a:spcBef>
              <a:buFont typeface="Arial" panose="020B0604020202020204" pitchFamily="34" charset="0"/>
              <a:buNone/>
              <a:defRPr sz="1800" b="0">
                <a:solidFill>
                  <a:srgbClr val="FFFFFF"/>
                </a:solidFill>
              </a:defRPr>
            </a:lvl1pPr>
            <a:lvl2pPr marL="0" indent="0" algn="l">
              <a:lnSpc>
                <a:spcPct val="100000"/>
              </a:lnSpc>
              <a:spcBef>
                <a:spcPts val="0"/>
              </a:spcBef>
              <a:buFont typeface="Arial" panose="020B0604020202020204" pitchFamily="34" charset="0"/>
              <a:buNone/>
              <a:defRPr sz="1800" b="0">
                <a:solidFill>
                  <a:schemeClr val="bg2"/>
                </a:solidFill>
              </a:defRPr>
            </a:lvl2pPr>
            <a:lvl3pPr marL="0" indent="0" algn="l">
              <a:lnSpc>
                <a:spcPct val="100000"/>
              </a:lnSpc>
              <a:spcBef>
                <a:spcPts val="0"/>
              </a:spcBef>
              <a:buFont typeface="Arial" panose="020B0604020202020204" pitchFamily="34" charset="0"/>
              <a:buNone/>
              <a:defRPr sz="1800" b="0">
                <a:solidFill>
                  <a:schemeClr val="bg2"/>
                </a:solidFill>
              </a:defRPr>
            </a:lvl3pPr>
            <a:lvl4pPr marL="0" indent="0" algn="l">
              <a:lnSpc>
                <a:spcPct val="100000"/>
              </a:lnSpc>
              <a:spcBef>
                <a:spcPts val="0"/>
              </a:spcBef>
              <a:buFont typeface="Arial" panose="020B0604020202020204" pitchFamily="34" charset="0"/>
              <a:buNone/>
              <a:defRPr sz="1800" b="0">
                <a:solidFill>
                  <a:schemeClr val="bg2"/>
                </a:solidFill>
              </a:defRPr>
            </a:lvl4pPr>
            <a:lvl5pPr marL="0" indent="0" algn="l">
              <a:lnSpc>
                <a:spcPct val="100000"/>
              </a:lnSpc>
              <a:spcBef>
                <a:spcPts val="0"/>
              </a:spcBef>
              <a:buFont typeface="Arial" panose="020B0604020202020204" pitchFamily="34" charset="0"/>
              <a:buNone/>
              <a:defRPr sz="1800" b="0">
                <a:solidFill>
                  <a:schemeClr val="bg2"/>
                </a:solidFill>
              </a:defRPr>
            </a:lvl5pPr>
            <a:lvl6pPr marL="0" indent="0" algn="l">
              <a:lnSpc>
                <a:spcPct val="100000"/>
              </a:lnSpc>
              <a:spcBef>
                <a:spcPts val="0"/>
              </a:spcBef>
              <a:buFont typeface="Arial" panose="020B0604020202020204" pitchFamily="34" charset="0"/>
              <a:buNone/>
              <a:defRPr sz="1800" b="0">
                <a:solidFill>
                  <a:schemeClr val="bg2"/>
                </a:solidFill>
              </a:defRPr>
            </a:lvl6pPr>
            <a:lvl7pPr marL="0" indent="0" algn="l">
              <a:lnSpc>
                <a:spcPct val="100000"/>
              </a:lnSpc>
              <a:spcBef>
                <a:spcPts val="0"/>
              </a:spcBef>
              <a:buFont typeface="Arial" panose="020B0604020202020204" pitchFamily="34" charset="0"/>
              <a:buNone/>
              <a:defRPr sz="1800" b="0">
                <a:solidFill>
                  <a:schemeClr val="bg2"/>
                </a:solidFill>
              </a:defRPr>
            </a:lvl7pPr>
            <a:lvl8pPr marL="0" indent="0" algn="l">
              <a:lnSpc>
                <a:spcPct val="100000"/>
              </a:lnSpc>
              <a:spcBef>
                <a:spcPts val="0"/>
              </a:spcBef>
              <a:buFont typeface="Arial" panose="020B0604020202020204" pitchFamily="34" charset="0"/>
              <a:buNone/>
              <a:defRPr sz="1800" b="0">
                <a:solidFill>
                  <a:schemeClr val="bg2"/>
                </a:solidFill>
              </a:defRPr>
            </a:lvl8pPr>
            <a:lvl9pPr marL="0" indent="0" algn="l">
              <a:lnSpc>
                <a:spcPct val="100000"/>
              </a:lnSpc>
              <a:spcBef>
                <a:spcPts val="0"/>
              </a:spcBef>
              <a:buFont typeface="Arial" panose="020B0604020202020204" pitchFamily="34" charset="0"/>
              <a:buNone/>
              <a:defRPr sz="1800" b="0">
                <a:solidFill>
                  <a:schemeClr val="bg2"/>
                </a:solidFill>
              </a:defRPr>
            </a:lvl9pPr>
          </a:lstStyle>
          <a:p>
            <a:pPr lvl="0"/>
            <a:r>
              <a:rPr lang="en-US" dirty="0"/>
              <a:t>Subtitle or short description of the presentation</a:t>
            </a:r>
          </a:p>
          <a:p>
            <a:pPr lvl="0"/>
            <a:r>
              <a:rPr lang="en-US" dirty="0"/>
              <a:t>Name: of the speaker</a:t>
            </a:r>
          </a:p>
        </p:txBody>
      </p:sp>
      <p:sp>
        <p:nvSpPr>
          <p:cNvPr id="53" name="Vertikaler Textplatzhalter 2"/>
          <p:cNvSpPr>
            <a:spLocks noGrp="1"/>
          </p:cNvSpPr>
          <p:nvPr>
            <p:ph type="body" orient="vert" idx="13" hasCustomPrompt="1"/>
          </p:nvPr>
        </p:nvSpPr>
        <p:spPr>
          <a:xfrm>
            <a:off x="6658776" y="6069200"/>
            <a:ext cx="5185224" cy="468000"/>
          </a:xfrm>
        </p:spPr>
        <p:txBody>
          <a:bodyPr vert="horz" anchor="b" anchorCtr="0"/>
          <a:lstStyle>
            <a:lvl1pPr marL="0" indent="0" algn="r">
              <a:lnSpc>
                <a:spcPct val="100000"/>
              </a:lnSpc>
              <a:spcBef>
                <a:spcPts val="0"/>
              </a:spcBef>
              <a:buFont typeface="Arial" panose="020B0604020202020204" pitchFamily="34" charset="0"/>
              <a:buNone/>
              <a:defRPr sz="1400" b="0">
                <a:solidFill>
                  <a:srgbClr val="FFFFFF"/>
                </a:solidFill>
              </a:defRPr>
            </a:lvl1pPr>
            <a:lvl2pPr marL="0" indent="0" algn="r">
              <a:lnSpc>
                <a:spcPct val="100000"/>
              </a:lnSpc>
              <a:spcBef>
                <a:spcPts val="0"/>
              </a:spcBef>
              <a:buNone/>
              <a:defRPr sz="1400" b="0"/>
            </a:lvl2pPr>
            <a:lvl3pPr marL="0" indent="0" algn="r">
              <a:lnSpc>
                <a:spcPct val="100000"/>
              </a:lnSpc>
              <a:spcBef>
                <a:spcPts val="0"/>
              </a:spcBef>
              <a:buNone/>
              <a:defRPr sz="1400" b="0"/>
            </a:lvl3pPr>
            <a:lvl4pPr marL="0" indent="0" algn="r">
              <a:lnSpc>
                <a:spcPct val="100000"/>
              </a:lnSpc>
              <a:spcBef>
                <a:spcPts val="0"/>
              </a:spcBef>
              <a:buNone/>
              <a:defRPr sz="1400" b="0"/>
            </a:lvl4pPr>
            <a:lvl5pPr marL="0" indent="0" algn="r">
              <a:lnSpc>
                <a:spcPct val="100000"/>
              </a:lnSpc>
              <a:spcBef>
                <a:spcPts val="0"/>
              </a:spcBef>
              <a:buNone/>
              <a:defRPr sz="1400" b="0"/>
            </a:lvl5pPr>
            <a:lvl6pPr marL="0" indent="0" algn="r">
              <a:lnSpc>
                <a:spcPct val="100000"/>
              </a:lnSpc>
              <a:spcBef>
                <a:spcPts val="0"/>
              </a:spcBef>
              <a:buNone/>
              <a:defRPr sz="1400" b="0"/>
            </a:lvl6pPr>
            <a:lvl7pPr marL="0" indent="0" algn="r">
              <a:lnSpc>
                <a:spcPct val="100000"/>
              </a:lnSpc>
              <a:spcBef>
                <a:spcPts val="0"/>
              </a:spcBef>
              <a:buNone/>
              <a:defRPr sz="1400" b="0"/>
            </a:lvl7pPr>
            <a:lvl8pPr marL="0" indent="0" algn="r">
              <a:lnSpc>
                <a:spcPct val="100000"/>
              </a:lnSpc>
              <a:spcBef>
                <a:spcPts val="0"/>
              </a:spcBef>
              <a:buNone/>
              <a:defRPr sz="1400" b="0"/>
            </a:lvl8pPr>
            <a:lvl9pPr marL="0" indent="0" algn="r">
              <a:lnSpc>
                <a:spcPct val="100000"/>
              </a:lnSpc>
              <a:spcBef>
                <a:spcPts val="0"/>
              </a:spcBef>
              <a:buNone/>
              <a:defRPr sz="1400" b="0"/>
            </a:lvl9pPr>
          </a:lstStyle>
          <a:p>
            <a:pPr lvl="0"/>
            <a:r>
              <a:rPr lang="en-US" dirty="0"/>
              <a:t>Space for secondary logo(s) / Name</a:t>
            </a:r>
          </a:p>
          <a:p>
            <a:pPr lvl="0"/>
            <a:r>
              <a:rPr lang="en-US" dirty="0"/>
              <a:t>of the Department, the Institute or the CRC</a:t>
            </a:r>
          </a:p>
        </p:txBody>
      </p:sp>
      <p:sp>
        <p:nvSpPr>
          <p:cNvPr id="2" name="Rechteck 2">
            <a:extLst>
              <a:ext uri="{FF2B5EF4-FFF2-40B4-BE49-F238E27FC236}">
                <a16:creationId xmlns:a16="http://schemas.microsoft.com/office/drawing/2014/main" id="{0D601545-9F4C-CDD8-D5C6-52511CB1D885}"/>
              </a:ext>
            </a:extLst>
          </p:cNvPr>
          <p:cNvSpPr/>
          <p:nvPr userDrawn="1"/>
        </p:nvSpPr>
        <p:spPr>
          <a:xfrm>
            <a:off x="0" y="0"/>
            <a:ext cx="9503923" cy="2023353"/>
          </a:xfrm>
          <a:custGeom>
            <a:avLst/>
            <a:gdLst>
              <a:gd name="connsiteX0" fmla="*/ 0 w 9503923"/>
              <a:gd name="connsiteY0" fmla="*/ 0 h 2023353"/>
              <a:gd name="connsiteX1" fmla="*/ 9503923 w 9503923"/>
              <a:gd name="connsiteY1" fmla="*/ 0 h 2023353"/>
              <a:gd name="connsiteX2" fmla="*/ 9503923 w 9503923"/>
              <a:gd name="connsiteY2" fmla="*/ 2023353 h 2023353"/>
              <a:gd name="connsiteX3" fmla="*/ 0 w 9503923"/>
              <a:gd name="connsiteY3" fmla="*/ 2023353 h 2023353"/>
              <a:gd name="connsiteX4" fmla="*/ 0 w 9503923"/>
              <a:gd name="connsiteY4" fmla="*/ 0 h 2023353"/>
              <a:gd name="connsiteX0" fmla="*/ 0 w 9503923"/>
              <a:gd name="connsiteY0" fmla="*/ 0 h 2023353"/>
              <a:gd name="connsiteX1" fmla="*/ 9503923 w 9503923"/>
              <a:gd name="connsiteY1" fmla="*/ 0 h 2023353"/>
              <a:gd name="connsiteX2" fmla="*/ 0 w 9503923"/>
              <a:gd name="connsiteY2" fmla="*/ 2023353 h 2023353"/>
              <a:gd name="connsiteX3" fmla="*/ 0 w 9503923"/>
              <a:gd name="connsiteY3" fmla="*/ 0 h 2023353"/>
            </a:gdLst>
            <a:ahLst/>
            <a:cxnLst>
              <a:cxn ang="0">
                <a:pos x="connsiteX0" y="connsiteY0"/>
              </a:cxn>
              <a:cxn ang="0">
                <a:pos x="connsiteX1" y="connsiteY1"/>
              </a:cxn>
              <a:cxn ang="0">
                <a:pos x="connsiteX2" y="connsiteY2"/>
              </a:cxn>
              <a:cxn ang="0">
                <a:pos x="connsiteX3" y="connsiteY3"/>
              </a:cxn>
            </a:cxnLst>
            <a:rect l="l" t="t" r="r" b="b"/>
            <a:pathLst>
              <a:path w="9503923" h="2023353">
                <a:moveTo>
                  <a:pt x="0" y="0"/>
                </a:moveTo>
                <a:lnTo>
                  <a:pt x="9503923" y="0"/>
                </a:lnTo>
                <a:lnTo>
                  <a:pt x="0" y="2023353"/>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3" name="Gruppieren 2">
            <a:extLst>
              <a:ext uri="{FF2B5EF4-FFF2-40B4-BE49-F238E27FC236}">
                <a16:creationId xmlns:a16="http://schemas.microsoft.com/office/drawing/2014/main" id="{AB742821-D639-46DC-6DA7-90E7CA1E4841}"/>
              </a:ext>
            </a:extLst>
          </p:cNvPr>
          <p:cNvGrpSpPr/>
          <p:nvPr userDrawn="1"/>
        </p:nvGrpSpPr>
        <p:grpSpPr>
          <a:xfrm>
            <a:off x="-468000" y="-459000"/>
            <a:ext cx="13140000" cy="7776000"/>
            <a:chOff x="-468000" y="-468000"/>
            <a:chExt cx="13140000" cy="7776000"/>
          </a:xfrm>
        </p:grpSpPr>
        <p:cxnSp>
          <p:nvCxnSpPr>
            <p:cNvPr id="8" name="Linie">
              <a:extLst>
                <a:ext uri="{FF2B5EF4-FFF2-40B4-BE49-F238E27FC236}">
                  <a16:creationId xmlns:a16="http://schemas.microsoft.com/office/drawing/2014/main" id="{FABDC077-B75B-13AA-A6A9-C48FD85976C2}"/>
                </a:ext>
              </a:extLst>
            </p:cNvPr>
            <p:cNvCxnSpPr/>
            <p:nvPr userDrawn="1"/>
          </p:nvCxnSpPr>
          <p:spPr>
            <a:xfrm>
              <a:off x="12312000" y="5742000"/>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 name="Linie">
              <a:extLst>
                <a:ext uri="{FF2B5EF4-FFF2-40B4-BE49-F238E27FC236}">
                  <a16:creationId xmlns:a16="http://schemas.microsoft.com/office/drawing/2014/main" id="{8DDD35ED-8C22-07BC-30F0-2CDFC2D12002}"/>
                </a:ext>
              </a:extLst>
            </p:cNvPr>
            <p:cNvCxnSpPr/>
            <p:nvPr userDrawn="1"/>
          </p:nvCxnSpPr>
          <p:spPr>
            <a:xfrm>
              <a:off x="11844000" y="-46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 name="Linie">
              <a:extLst>
                <a:ext uri="{FF2B5EF4-FFF2-40B4-BE49-F238E27FC236}">
                  <a16:creationId xmlns:a16="http://schemas.microsoft.com/office/drawing/2014/main" id="{3B56841E-2428-DF73-DEF9-6F8DB11C43A8}"/>
                </a:ext>
              </a:extLst>
            </p:cNvPr>
            <p:cNvCxnSpPr/>
            <p:nvPr userDrawn="1"/>
          </p:nvCxnSpPr>
          <p:spPr>
            <a:xfrm>
              <a:off x="360000" y="-46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 name="Linie">
              <a:extLst>
                <a:ext uri="{FF2B5EF4-FFF2-40B4-BE49-F238E27FC236}">
                  <a16:creationId xmlns:a16="http://schemas.microsoft.com/office/drawing/2014/main" id="{2CDC533A-6DBC-DF4D-1A8F-CC58C8B22398}"/>
                </a:ext>
              </a:extLst>
            </p:cNvPr>
            <p:cNvCxnSpPr/>
            <p:nvPr userDrawn="1"/>
          </p:nvCxnSpPr>
          <p:spPr>
            <a:xfrm>
              <a:off x="11844000" y="694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4" name="Linie">
              <a:extLst>
                <a:ext uri="{FF2B5EF4-FFF2-40B4-BE49-F238E27FC236}">
                  <a16:creationId xmlns:a16="http://schemas.microsoft.com/office/drawing/2014/main" id="{CFD4069E-BBE5-D398-1B9F-C934F2DBF55E}"/>
                </a:ext>
              </a:extLst>
            </p:cNvPr>
            <p:cNvCxnSpPr/>
            <p:nvPr userDrawn="1"/>
          </p:nvCxnSpPr>
          <p:spPr>
            <a:xfrm>
              <a:off x="360000" y="694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5" name="Linie">
              <a:extLst>
                <a:ext uri="{FF2B5EF4-FFF2-40B4-BE49-F238E27FC236}">
                  <a16:creationId xmlns:a16="http://schemas.microsoft.com/office/drawing/2014/main" id="{56219451-68C9-FEFF-15C0-F0DFF559087A}"/>
                </a:ext>
              </a:extLst>
            </p:cNvPr>
            <p:cNvCxnSpPr/>
            <p:nvPr userDrawn="1"/>
          </p:nvCxnSpPr>
          <p:spPr>
            <a:xfrm>
              <a:off x="-468000" y="5742000"/>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7" name="Linie">
              <a:extLst>
                <a:ext uri="{FF2B5EF4-FFF2-40B4-BE49-F238E27FC236}">
                  <a16:creationId xmlns:a16="http://schemas.microsoft.com/office/drawing/2014/main" id="{29832F06-F155-6583-B74C-1D89F0CB7C71}"/>
                </a:ext>
              </a:extLst>
            </p:cNvPr>
            <p:cNvCxnSpPr/>
            <p:nvPr userDrawn="1"/>
          </p:nvCxnSpPr>
          <p:spPr>
            <a:xfrm>
              <a:off x="-468000" y="1346554"/>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26" name="Hilfslinien">
            <a:extLst>
              <a:ext uri="{FF2B5EF4-FFF2-40B4-BE49-F238E27FC236}">
                <a16:creationId xmlns:a16="http://schemas.microsoft.com/office/drawing/2014/main" id="{FB94D10D-355C-487A-92EF-E4097860D90F}"/>
              </a:ext>
            </a:extLst>
          </p:cNvPr>
          <p:cNvSpPr txBox="1"/>
          <p:nvPr userDrawn="1"/>
        </p:nvSpPr>
        <p:spPr>
          <a:xfrm rot="10800000" flipH="1" flipV="1">
            <a:off x="215287" y="-446173"/>
            <a:ext cx="114840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lumMod val="60000"/>
                    <a:lumOff val="40000"/>
                  </a:schemeClr>
                </a:solidFill>
                <a:effectLst/>
                <a:uLnTx/>
                <a:uFillTx/>
                <a:latin typeface="+mn-lt"/>
                <a:ea typeface="+mn-ea"/>
                <a:cs typeface="+mn-cs"/>
              </a:rPr>
              <a:t>Show gridlines via menu: </a:t>
            </a:r>
            <a:r>
              <a:rPr kumimoji="0" lang="en-US" sz="1100" b="1" i="0" u="none" strike="noStrike" kern="1200" cap="none" spc="0" normalizeH="0" baseline="0" noProof="0" dirty="0">
                <a:ln>
                  <a:noFill/>
                </a:ln>
                <a:solidFill>
                  <a:schemeClr val="tx1">
                    <a:lumMod val="60000"/>
                    <a:lumOff val="40000"/>
                  </a:schemeClr>
                </a:solidFill>
                <a:effectLst/>
                <a:uLnTx/>
                <a:uFillTx/>
                <a:latin typeface="+mn-lt"/>
                <a:ea typeface="+mn-ea"/>
                <a:cs typeface="+mn-cs"/>
              </a:rPr>
              <a:t>View &gt; Show &gt; tick gridlines</a:t>
            </a:r>
            <a:endParaRPr kumimoji="0" lang="de-DE" sz="1100" b="1"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p:txBody>
      </p:sp>
      <p:sp>
        <p:nvSpPr>
          <p:cNvPr id="28" name="Hilfslinien">
            <a:extLst>
              <a:ext uri="{FF2B5EF4-FFF2-40B4-BE49-F238E27FC236}">
                <a16:creationId xmlns:a16="http://schemas.microsoft.com/office/drawing/2014/main" id="{C09C3479-2F45-4C65-96D4-B82B55EE688A}"/>
              </a:ext>
            </a:extLst>
          </p:cNvPr>
          <p:cNvSpPr txBox="1"/>
          <p:nvPr userDrawn="1"/>
        </p:nvSpPr>
        <p:spPr>
          <a:xfrm rot="10800000" flipH="1" flipV="1">
            <a:off x="467301" y="6836034"/>
            <a:ext cx="114840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endParaRPr kumimoji="0" lang="de-DE" sz="1100" b="0"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a:p>
            <a:pPr marL="0" marR="0" lvl="0" indent="0" algn="ctr" defTabSz="137785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lumMod val="60000"/>
                    <a:lumOff val="40000"/>
                  </a:schemeClr>
                </a:solidFill>
                <a:effectLst/>
                <a:uLnTx/>
                <a:uFillTx/>
                <a:latin typeface="+mn-lt"/>
                <a:ea typeface="+mn-ea"/>
                <a:cs typeface="+mn-cs"/>
              </a:rPr>
              <a:t>Lines and areas can be changed in line with the Corporate Design rules (see Corporate Design manual)</a:t>
            </a:r>
            <a:endParaRPr kumimoji="0" lang="de-DE" sz="1100" b="1"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p:txBody>
      </p:sp>
      <p:pic>
        <p:nvPicPr>
          <p:cNvPr id="4" name="Grafik 3">
            <a:extLst>
              <a:ext uri="{FF2B5EF4-FFF2-40B4-BE49-F238E27FC236}">
                <a16:creationId xmlns:a16="http://schemas.microsoft.com/office/drawing/2014/main" id="{37B496AD-CA09-C450-D104-A3ED6D18B647}"/>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41312" y="276642"/>
            <a:ext cx="2909931" cy="813335"/>
          </a:xfrm>
          <a:prstGeom prst="rect">
            <a:avLst/>
          </a:prstGeom>
        </p:spPr>
      </p:pic>
      <p:pic>
        <p:nvPicPr>
          <p:cNvPr id="22" name="Grafik 21">
            <a:extLst>
              <a:ext uri="{FF2B5EF4-FFF2-40B4-BE49-F238E27FC236}">
                <a16:creationId xmlns:a16="http://schemas.microsoft.com/office/drawing/2014/main" id="{A1DED919-24EF-4A1F-B8DF-D6D3E616EE34}"/>
              </a:ext>
            </a:extLst>
          </p:cNvPr>
          <p:cNvPicPr>
            <a:picLocks noChangeAspect="1"/>
          </p:cNvPicPr>
          <p:nvPr userDrawn="1"/>
        </p:nvPicPr>
        <p:blipFill>
          <a:blip r:embed="rId4"/>
          <a:stretch>
            <a:fillRect/>
          </a:stretch>
        </p:blipFill>
        <p:spPr>
          <a:xfrm>
            <a:off x="371272" y="6349245"/>
            <a:ext cx="1439991" cy="190412"/>
          </a:xfrm>
          <a:prstGeom prst="rect">
            <a:avLst/>
          </a:prstGeom>
        </p:spPr>
      </p:pic>
      <p:sp>
        <p:nvSpPr>
          <p:cNvPr id="24" name="Textfeld 23">
            <a:extLst>
              <a:ext uri="{FF2B5EF4-FFF2-40B4-BE49-F238E27FC236}">
                <a16:creationId xmlns:a16="http://schemas.microsoft.com/office/drawing/2014/main" id="{45B14071-BF98-47EB-8A49-61FEE93EF1C4}"/>
              </a:ext>
            </a:extLst>
          </p:cNvPr>
          <p:cNvSpPr txBox="1"/>
          <p:nvPr userDrawn="1"/>
        </p:nvSpPr>
        <p:spPr>
          <a:xfrm>
            <a:off x="11913776" y="1001092"/>
            <a:ext cx="276999" cy="1136863"/>
          </a:xfrm>
          <a:prstGeom prst="rect">
            <a:avLst/>
          </a:prstGeom>
          <a:noFill/>
        </p:spPr>
        <p:txBody>
          <a:bodyPr vert="vert270" wrap="square" rtlCol="0" anchor="ctr">
            <a:spAutoFit/>
          </a:bodyPr>
          <a:lstStyle/>
          <a:p>
            <a:r>
              <a:rPr lang="de-DE" sz="600" dirty="0">
                <a:solidFill>
                  <a:schemeClr val="bg1">
                    <a:lumMod val="50000"/>
                  </a:schemeClr>
                </a:solidFill>
              </a:rPr>
              <a:t>© Uni Münster – Jan Lehmann</a:t>
            </a:r>
          </a:p>
        </p:txBody>
      </p:sp>
    </p:spTree>
    <p:extLst>
      <p:ext uri="{BB962C8B-B14F-4D97-AF65-F5344CB8AC3E}">
        <p14:creationId xmlns:p14="http://schemas.microsoft.com/office/powerpoint/2010/main" val="218610227"/>
      </p:ext>
    </p:extLst>
  </p:cSld>
  <p:clrMapOvr>
    <a:masterClrMapping/>
  </p:clrMapOvr>
  <p:extLst>
    <p:ext uri="{DCECCB84-F9BA-43D5-87BE-67443E8EF086}">
      <p15:sldGuideLst xmlns:p15="http://schemas.microsoft.com/office/powerpoint/2012/main">
        <p15:guide id="1" orient="horz" pos="1638">
          <p15:clr>
            <a:srgbClr val="FBAE40"/>
          </p15:clr>
        </p15:guide>
        <p15:guide id="2" orient="horz" pos="2432">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Design G.1 // Linien + Farbhintergrund // Titel">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35F01273-5048-0153-5100-D203C69CDE2B}"/>
              </a:ext>
            </a:extLst>
          </p:cNvPr>
          <p:cNvPicPr>
            <a:picLocks noChangeAspect="1"/>
          </p:cNvPicPr>
          <p:nvPr userDrawn="1"/>
        </p:nvPicPr>
        <p:blipFill>
          <a:blip r:embed="rId2"/>
          <a:srcRect/>
          <a:stretch/>
        </p:blipFill>
        <p:spPr>
          <a:xfrm>
            <a:off x="358775" y="293869"/>
            <a:ext cx="2880000" cy="780560"/>
          </a:xfrm>
          <a:prstGeom prst="rect">
            <a:avLst/>
          </a:prstGeom>
          <a:noFill/>
        </p:spPr>
      </p:pic>
      <p:sp>
        <p:nvSpPr>
          <p:cNvPr id="53" name="Vertikaler Textplatzhalter 2"/>
          <p:cNvSpPr>
            <a:spLocks noGrp="1"/>
          </p:cNvSpPr>
          <p:nvPr>
            <p:ph type="body" orient="vert" idx="13" hasCustomPrompt="1"/>
          </p:nvPr>
        </p:nvSpPr>
        <p:spPr>
          <a:xfrm>
            <a:off x="6658776" y="6069200"/>
            <a:ext cx="5185224" cy="468000"/>
          </a:xfrm>
        </p:spPr>
        <p:txBody>
          <a:bodyPr vert="horz" anchor="b" anchorCtr="0"/>
          <a:lstStyle>
            <a:lvl1pPr marL="0" indent="0" algn="r">
              <a:lnSpc>
                <a:spcPct val="100000"/>
              </a:lnSpc>
              <a:spcBef>
                <a:spcPts val="0"/>
              </a:spcBef>
              <a:buFont typeface="Arial" panose="020B0604020202020204" pitchFamily="34" charset="0"/>
              <a:buNone/>
              <a:defRPr sz="1400" b="0">
                <a:solidFill>
                  <a:srgbClr val="FFFFFF"/>
                </a:solidFill>
              </a:defRPr>
            </a:lvl1pPr>
            <a:lvl2pPr marL="0" indent="0" algn="r">
              <a:lnSpc>
                <a:spcPct val="100000"/>
              </a:lnSpc>
              <a:spcBef>
                <a:spcPts val="0"/>
              </a:spcBef>
              <a:buNone/>
              <a:defRPr sz="1400" b="0"/>
            </a:lvl2pPr>
            <a:lvl3pPr marL="0" indent="0" algn="r">
              <a:lnSpc>
                <a:spcPct val="100000"/>
              </a:lnSpc>
              <a:spcBef>
                <a:spcPts val="0"/>
              </a:spcBef>
              <a:buNone/>
              <a:defRPr sz="1400" b="0"/>
            </a:lvl3pPr>
            <a:lvl4pPr marL="0" indent="0" algn="r">
              <a:lnSpc>
                <a:spcPct val="100000"/>
              </a:lnSpc>
              <a:spcBef>
                <a:spcPts val="0"/>
              </a:spcBef>
              <a:buNone/>
              <a:defRPr sz="1400" b="0"/>
            </a:lvl4pPr>
            <a:lvl5pPr marL="0" indent="0" algn="r">
              <a:lnSpc>
                <a:spcPct val="100000"/>
              </a:lnSpc>
              <a:spcBef>
                <a:spcPts val="0"/>
              </a:spcBef>
              <a:buNone/>
              <a:defRPr sz="1400" b="0"/>
            </a:lvl5pPr>
            <a:lvl6pPr marL="0" indent="0" algn="r">
              <a:lnSpc>
                <a:spcPct val="100000"/>
              </a:lnSpc>
              <a:spcBef>
                <a:spcPts val="0"/>
              </a:spcBef>
              <a:buNone/>
              <a:defRPr sz="1400" b="0"/>
            </a:lvl6pPr>
            <a:lvl7pPr marL="0" indent="0" algn="r">
              <a:lnSpc>
                <a:spcPct val="100000"/>
              </a:lnSpc>
              <a:spcBef>
                <a:spcPts val="0"/>
              </a:spcBef>
              <a:buNone/>
              <a:defRPr sz="1400" b="0"/>
            </a:lvl7pPr>
            <a:lvl8pPr marL="0" indent="0" algn="r">
              <a:lnSpc>
                <a:spcPct val="100000"/>
              </a:lnSpc>
              <a:spcBef>
                <a:spcPts val="0"/>
              </a:spcBef>
              <a:buNone/>
              <a:defRPr sz="1400" b="0"/>
            </a:lvl8pPr>
            <a:lvl9pPr marL="0" indent="0" algn="r">
              <a:lnSpc>
                <a:spcPct val="100000"/>
              </a:lnSpc>
              <a:spcBef>
                <a:spcPts val="0"/>
              </a:spcBef>
              <a:buNone/>
              <a:defRPr sz="1400" b="0"/>
            </a:lvl9pPr>
          </a:lstStyle>
          <a:p>
            <a:pPr lvl="0"/>
            <a:r>
              <a:rPr lang="en-US" dirty="0"/>
              <a:t>Space for secondary logo(s) / Name</a:t>
            </a:r>
          </a:p>
          <a:p>
            <a:pPr lvl="0"/>
            <a:r>
              <a:rPr lang="en-US" dirty="0"/>
              <a:t>of the Department, the Institute or the CRC</a:t>
            </a:r>
          </a:p>
        </p:txBody>
      </p:sp>
      <p:cxnSp>
        <p:nvCxnSpPr>
          <p:cNvPr id="5" name="Gerade Verbindung 4">
            <a:extLst>
              <a:ext uri="{FF2B5EF4-FFF2-40B4-BE49-F238E27FC236}">
                <a16:creationId xmlns:a16="http://schemas.microsoft.com/office/drawing/2014/main" id="{AA5F9C5A-7865-EBB2-60FD-D1B0994BFC7F}"/>
              </a:ext>
            </a:extLst>
          </p:cNvPr>
          <p:cNvCxnSpPr>
            <a:cxnSpLocks/>
          </p:cNvCxnSpPr>
          <p:nvPr userDrawn="1"/>
        </p:nvCxnSpPr>
        <p:spPr>
          <a:xfrm rot="720000">
            <a:off x="-238223" y="6236942"/>
            <a:ext cx="6840000" cy="0"/>
          </a:xfrm>
          <a:prstGeom prst="line">
            <a:avLst/>
          </a:prstGeom>
          <a:ln w="57150">
            <a:solidFill>
              <a:schemeClr val="accent3"/>
            </a:solidFill>
          </a:ln>
        </p:spPr>
        <p:style>
          <a:lnRef idx="1">
            <a:schemeClr val="accent1"/>
          </a:lnRef>
          <a:fillRef idx="0">
            <a:schemeClr val="accent1"/>
          </a:fillRef>
          <a:effectRef idx="0">
            <a:schemeClr val="accent1"/>
          </a:effectRef>
          <a:fontRef idx="minor">
            <a:schemeClr val="tx1"/>
          </a:fontRef>
        </p:style>
      </p:cxnSp>
      <p:sp>
        <p:nvSpPr>
          <p:cNvPr id="6" name="Titel 1">
            <a:extLst>
              <a:ext uri="{FF2B5EF4-FFF2-40B4-BE49-F238E27FC236}">
                <a16:creationId xmlns:a16="http://schemas.microsoft.com/office/drawing/2014/main" id="{7FE61742-A4C8-2CE9-70CA-A5F5EA3D013F}"/>
              </a:ext>
            </a:extLst>
          </p:cNvPr>
          <p:cNvSpPr>
            <a:spLocks noGrp="1"/>
          </p:cNvSpPr>
          <p:nvPr>
            <p:ph type="ctrTitle" hasCustomPrompt="1"/>
          </p:nvPr>
        </p:nvSpPr>
        <p:spPr>
          <a:xfrm>
            <a:off x="360000" y="2609492"/>
            <a:ext cx="6408000" cy="1276350"/>
          </a:xfrm>
        </p:spPr>
        <p:txBody>
          <a:bodyPr anchor="t" anchorCtr="0"/>
          <a:lstStyle>
            <a:lvl1pPr marL="0" indent="0" algn="l">
              <a:lnSpc>
                <a:spcPct val="90000"/>
              </a:lnSpc>
              <a:buFont typeface="Arial" panose="020B0604020202020204" pitchFamily="34" charset="0"/>
              <a:buNone/>
              <a:defRPr sz="3600" b="1">
                <a:solidFill>
                  <a:schemeClr val="accent3"/>
                </a:solidFill>
              </a:defRPr>
            </a:lvl1pPr>
          </a:lstStyle>
          <a:p>
            <a:r>
              <a:rPr lang="en-US" dirty="0"/>
              <a:t>Add title of the presentation</a:t>
            </a:r>
            <a:br>
              <a:rPr lang="en-US" dirty="0"/>
            </a:br>
            <a:r>
              <a:rPr lang="en-US" dirty="0"/>
              <a:t>on two lines</a:t>
            </a:r>
            <a:endParaRPr lang="de-DE" dirty="0"/>
          </a:p>
        </p:txBody>
      </p:sp>
      <p:sp>
        <p:nvSpPr>
          <p:cNvPr id="7" name="Untertitel 2">
            <a:extLst>
              <a:ext uri="{FF2B5EF4-FFF2-40B4-BE49-F238E27FC236}">
                <a16:creationId xmlns:a16="http://schemas.microsoft.com/office/drawing/2014/main" id="{0628F250-DF1B-5A96-0223-7138498661C5}"/>
              </a:ext>
            </a:extLst>
          </p:cNvPr>
          <p:cNvSpPr>
            <a:spLocks noGrp="1"/>
          </p:cNvSpPr>
          <p:nvPr>
            <p:ph type="subTitle" idx="1" hasCustomPrompt="1"/>
          </p:nvPr>
        </p:nvSpPr>
        <p:spPr>
          <a:xfrm>
            <a:off x="360000" y="3885842"/>
            <a:ext cx="6408000" cy="900000"/>
          </a:xfrm>
        </p:spPr>
        <p:txBody>
          <a:bodyPr/>
          <a:lstStyle>
            <a:lvl1pPr marL="0" indent="0" algn="l">
              <a:lnSpc>
                <a:spcPct val="100000"/>
              </a:lnSpc>
              <a:spcBef>
                <a:spcPts val="0"/>
              </a:spcBef>
              <a:buFont typeface="Arial" panose="020B0604020202020204" pitchFamily="34" charset="0"/>
              <a:buNone/>
              <a:defRPr sz="1800" b="0">
                <a:solidFill>
                  <a:srgbClr val="FFFFFF"/>
                </a:solidFill>
              </a:defRPr>
            </a:lvl1pPr>
            <a:lvl2pPr marL="0" indent="0" algn="l">
              <a:lnSpc>
                <a:spcPct val="100000"/>
              </a:lnSpc>
              <a:spcBef>
                <a:spcPts val="0"/>
              </a:spcBef>
              <a:buFont typeface="Arial" panose="020B0604020202020204" pitchFamily="34" charset="0"/>
              <a:buNone/>
              <a:defRPr sz="1800" b="0">
                <a:solidFill>
                  <a:schemeClr val="bg2"/>
                </a:solidFill>
              </a:defRPr>
            </a:lvl2pPr>
            <a:lvl3pPr marL="0" indent="0" algn="l">
              <a:lnSpc>
                <a:spcPct val="100000"/>
              </a:lnSpc>
              <a:spcBef>
                <a:spcPts val="0"/>
              </a:spcBef>
              <a:buFont typeface="Arial" panose="020B0604020202020204" pitchFamily="34" charset="0"/>
              <a:buNone/>
              <a:defRPr sz="1800" b="0">
                <a:solidFill>
                  <a:schemeClr val="bg2"/>
                </a:solidFill>
              </a:defRPr>
            </a:lvl3pPr>
            <a:lvl4pPr marL="0" indent="0" algn="l">
              <a:lnSpc>
                <a:spcPct val="100000"/>
              </a:lnSpc>
              <a:spcBef>
                <a:spcPts val="0"/>
              </a:spcBef>
              <a:buFont typeface="Arial" panose="020B0604020202020204" pitchFamily="34" charset="0"/>
              <a:buNone/>
              <a:defRPr sz="1800" b="0">
                <a:solidFill>
                  <a:schemeClr val="bg2"/>
                </a:solidFill>
              </a:defRPr>
            </a:lvl4pPr>
            <a:lvl5pPr marL="0" indent="0" algn="l">
              <a:lnSpc>
                <a:spcPct val="100000"/>
              </a:lnSpc>
              <a:spcBef>
                <a:spcPts val="0"/>
              </a:spcBef>
              <a:buFont typeface="Arial" panose="020B0604020202020204" pitchFamily="34" charset="0"/>
              <a:buNone/>
              <a:defRPr sz="1800" b="0">
                <a:solidFill>
                  <a:schemeClr val="bg2"/>
                </a:solidFill>
              </a:defRPr>
            </a:lvl5pPr>
            <a:lvl6pPr marL="0" indent="0" algn="l">
              <a:lnSpc>
                <a:spcPct val="100000"/>
              </a:lnSpc>
              <a:spcBef>
                <a:spcPts val="0"/>
              </a:spcBef>
              <a:buFont typeface="Arial" panose="020B0604020202020204" pitchFamily="34" charset="0"/>
              <a:buNone/>
              <a:defRPr sz="1800" b="0">
                <a:solidFill>
                  <a:schemeClr val="bg2"/>
                </a:solidFill>
              </a:defRPr>
            </a:lvl6pPr>
            <a:lvl7pPr marL="0" indent="0" algn="l">
              <a:lnSpc>
                <a:spcPct val="100000"/>
              </a:lnSpc>
              <a:spcBef>
                <a:spcPts val="0"/>
              </a:spcBef>
              <a:buFont typeface="Arial" panose="020B0604020202020204" pitchFamily="34" charset="0"/>
              <a:buNone/>
              <a:defRPr sz="1800" b="0">
                <a:solidFill>
                  <a:schemeClr val="bg2"/>
                </a:solidFill>
              </a:defRPr>
            </a:lvl7pPr>
            <a:lvl8pPr marL="0" indent="0" algn="l">
              <a:lnSpc>
                <a:spcPct val="100000"/>
              </a:lnSpc>
              <a:spcBef>
                <a:spcPts val="0"/>
              </a:spcBef>
              <a:buFont typeface="Arial" panose="020B0604020202020204" pitchFamily="34" charset="0"/>
              <a:buNone/>
              <a:defRPr sz="1800" b="0">
                <a:solidFill>
                  <a:schemeClr val="bg2"/>
                </a:solidFill>
              </a:defRPr>
            </a:lvl8pPr>
            <a:lvl9pPr marL="0" indent="0" algn="l">
              <a:lnSpc>
                <a:spcPct val="100000"/>
              </a:lnSpc>
              <a:spcBef>
                <a:spcPts val="0"/>
              </a:spcBef>
              <a:buFont typeface="Arial" panose="020B0604020202020204" pitchFamily="34" charset="0"/>
              <a:buNone/>
              <a:defRPr sz="1800" b="0">
                <a:solidFill>
                  <a:schemeClr val="bg2"/>
                </a:solidFill>
              </a:defRPr>
            </a:lvl9pPr>
          </a:lstStyle>
          <a:p>
            <a:pPr lvl="0"/>
            <a:r>
              <a:rPr lang="en-US" dirty="0"/>
              <a:t>Subtitle or short description of the presentation</a:t>
            </a:r>
          </a:p>
          <a:p>
            <a:pPr lvl="0"/>
            <a:r>
              <a:rPr lang="en-US" dirty="0"/>
              <a:t>Name: of the speaker</a:t>
            </a:r>
          </a:p>
        </p:txBody>
      </p:sp>
      <p:cxnSp>
        <p:nvCxnSpPr>
          <p:cNvPr id="4" name="Gerade Verbindung 3">
            <a:extLst>
              <a:ext uri="{FF2B5EF4-FFF2-40B4-BE49-F238E27FC236}">
                <a16:creationId xmlns:a16="http://schemas.microsoft.com/office/drawing/2014/main" id="{8264E5A0-E6C6-8251-3EEB-174459B080CC}"/>
              </a:ext>
            </a:extLst>
          </p:cNvPr>
          <p:cNvCxnSpPr>
            <a:cxnSpLocks/>
          </p:cNvCxnSpPr>
          <p:nvPr userDrawn="1"/>
        </p:nvCxnSpPr>
        <p:spPr>
          <a:xfrm rot="-360000">
            <a:off x="-198000" y="1203107"/>
            <a:ext cx="12600000" cy="0"/>
          </a:xfrm>
          <a:prstGeom prst="line">
            <a:avLst/>
          </a:prstGeom>
          <a:ln w="57150">
            <a:solidFill>
              <a:schemeClr val="accent3"/>
            </a:solidFill>
          </a:ln>
        </p:spPr>
        <p:style>
          <a:lnRef idx="1">
            <a:schemeClr val="accent1"/>
          </a:lnRef>
          <a:fillRef idx="0">
            <a:schemeClr val="accent1"/>
          </a:fillRef>
          <a:effectRef idx="0">
            <a:schemeClr val="accent1"/>
          </a:effectRef>
          <a:fontRef idx="minor">
            <a:schemeClr val="tx1"/>
          </a:fontRef>
        </p:style>
      </p:cxnSp>
      <p:grpSp>
        <p:nvGrpSpPr>
          <p:cNvPr id="9" name="Gruppieren 8">
            <a:extLst>
              <a:ext uri="{FF2B5EF4-FFF2-40B4-BE49-F238E27FC236}">
                <a16:creationId xmlns:a16="http://schemas.microsoft.com/office/drawing/2014/main" id="{8012B200-22E6-0AE3-FE50-6D1BF37AA494}"/>
              </a:ext>
            </a:extLst>
          </p:cNvPr>
          <p:cNvGrpSpPr/>
          <p:nvPr userDrawn="1"/>
        </p:nvGrpSpPr>
        <p:grpSpPr>
          <a:xfrm>
            <a:off x="-468000" y="-468001"/>
            <a:ext cx="13140000" cy="7776000"/>
            <a:chOff x="-468000" y="-468000"/>
            <a:chExt cx="13140000" cy="7776000"/>
          </a:xfrm>
        </p:grpSpPr>
        <p:cxnSp>
          <p:nvCxnSpPr>
            <p:cNvPr id="12" name="Linie">
              <a:extLst>
                <a:ext uri="{FF2B5EF4-FFF2-40B4-BE49-F238E27FC236}">
                  <a16:creationId xmlns:a16="http://schemas.microsoft.com/office/drawing/2014/main" id="{DE1E3A56-8454-772A-39AC-61985FABC632}"/>
                </a:ext>
              </a:extLst>
            </p:cNvPr>
            <p:cNvCxnSpPr/>
            <p:nvPr userDrawn="1"/>
          </p:nvCxnSpPr>
          <p:spPr>
            <a:xfrm>
              <a:off x="12312000" y="5742000"/>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 name="Linie">
              <a:extLst>
                <a:ext uri="{FF2B5EF4-FFF2-40B4-BE49-F238E27FC236}">
                  <a16:creationId xmlns:a16="http://schemas.microsoft.com/office/drawing/2014/main" id="{197FE9B5-9004-E60F-AC43-65F4757874FB}"/>
                </a:ext>
              </a:extLst>
            </p:cNvPr>
            <p:cNvCxnSpPr/>
            <p:nvPr userDrawn="1"/>
          </p:nvCxnSpPr>
          <p:spPr>
            <a:xfrm>
              <a:off x="11844000" y="-46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4" name="Linie">
              <a:extLst>
                <a:ext uri="{FF2B5EF4-FFF2-40B4-BE49-F238E27FC236}">
                  <a16:creationId xmlns:a16="http://schemas.microsoft.com/office/drawing/2014/main" id="{42347A49-60B1-5F9B-7EC4-209EC041E9BA}"/>
                </a:ext>
              </a:extLst>
            </p:cNvPr>
            <p:cNvCxnSpPr/>
            <p:nvPr userDrawn="1"/>
          </p:nvCxnSpPr>
          <p:spPr>
            <a:xfrm>
              <a:off x="360000" y="-46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5" name="Linie">
              <a:extLst>
                <a:ext uri="{FF2B5EF4-FFF2-40B4-BE49-F238E27FC236}">
                  <a16:creationId xmlns:a16="http://schemas.microsoft.com/office/drawing/2014/main" id="{0B5C75E3-6811-1068-53E3-434C78638E69}"/>
                </a:ext>
              </a:extLst>
            </p:cNvPr>
            <p:cNvCxnSpPr/>
            <p:nvPr userDrawn="1"/>
          </p:nvCxnSpPr>
          <p:spPr>
            <a:xfrm>
              <a:off x="11844000" y="694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6" name="Linie">
              <a:extLst>
                <a:ext uri="{FF2B5EF4-FFF2-40B4-BE49-F238E27FC236}">
                  <a16:creationId xmlns:a16="http://schemas.microsoft.com/office/drawing/2014/main" id="{EDA1359A-3864-5311-2897-EC1EEBD791A7}"/>
                </a:ext>
              </a:extLst>
            </p:cNvPr>
            <p:cNvCxnSpPr/>
            <p:nvPr userDrawn="1"/>
          </p:nvCxnSpPr>
          <p:spPr>
            <a:xfrm>
              <a:off x="360000" y="694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7" name="Linie">
              <a:extLst>
                <a:ext uri="{FF2B5EF4-FFF2-40B4-BE49-F238E27FC236}">
                  <a16:creationId xmlns:a16="http://schemas.microsoft.com/office/drawing/2014/main" id="{CD012E89-8EAD-8CD9-165A-15688C40A2EC}"/>
                </a:ext>
              </a:extLst>
            </p:cNvPr>
            <p:cNvCxnSpPr/>
            <p:nvPr userDrawn="1"/>
          </p:nvCxnSpPr>
          <p:spPr>
            <a:xfrm>
              <a:off x="-468000" y="5742000"/>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9" name="Linie">
              <a:extLst>
                <a:ext uri="{FF2B5EF4-FFF2-40B4-BE49-F238E27FC236}">
                  <a16:creationId xmlns:a16="http://schemas.microsoft.com/office/drawing/2014/main" id="{DF9A0C2D-582A-6E09-2981-1915224FE0EE}"/>
                </a:ext>
              </a:extLst>
            </p:cNvPr>
            <p:cNvCxnSpPr/>
            <p:nvPr userDrawn="1"/>
          </p:nvCxnSpPr>
          <p:spPr>
            <a:xfrm>
              <a:off x="-468000" y="1346554"/>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26" name="Hilfslinien">
            <a:extLst>
              <a:ext uri="{FF2B5EF4-FFF2-40B4-BE49-F238E27FC236}">
                <a16:creationId xmlns:a16="http://schemas.microsoft.com/office/drawing/2014/main" id="{5B024343-34AC-41CA-B20D-3D6FA2FEEEF4}"/>
              </a:ext>
            </a:extLst>
          </p:cNvPr>
          <p:cNvSpPr txBox="1"/>
          <p:nvPr userDrawn="1"/>
        </p:nvSpPr>
        <p:spPr>
          <a:xfrm rot="10800000" flipH="1" flipV="1">
            <a:off x="215287" y="-446173"/>
            <a:ext cx="114840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lumMod val="60000"/>
                    <a:lumOff val="40000"/>
                  </a:schemeClr>
                </a:solidFill>
                <a:effectLst/>
                <a:uLnTx/>
                <a:uFillTx/>
                <a:latin typeface="+mn-lt"/>
                <a:ea typeface="+mn-ea"/>
                <a:cs typeface="+mn-cs"/>
              </a:rPr>
              <a:t>Show gridlines via menu: </a:t>
            </a:r>
            <a:r>
              <a:rPr kumimoji="0" lang="en-US" sz="1100" b="1" i="0" u="none" strike="noStrike" kern="1200" cap="none" spc="0" normalizeH="0" baseline="0" noProof="0" dirty="0">
                <a:ln>
                  <a:noFill/>
                </a:ln>
                <a:solidFill>
                  <a:schemeClr val="tx1">
                    <a:lumMod val="60000"/>
                    <a:lumOff val="40000"/>
                  </a:schemeClr>
                </a:solidFill>
                <a:effectLst/>
                <a:uLnTx/>
                <a:uFillTx/>
                <a:latin typeface="+mn-lt"/>
                <a:ea typeface="+mn-ea"/>
                <a:cs typeface="+mn-cs"/>
              </a:rPr>
              <a:t>View &gt; Show &gt; tick gridlines</a:t>
            </a:r>
            <a:endParaRPr kumimoji="0" lang="de-DE" sz="1100" b="1"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p:txBody>
      </p:sp>
      <p:sp>
        <p:nvSpPr>
          <p:cNvPr id="27" name="Hilfslinien">
            <a:extLst>
              <a:ext uri="{FF2B5EF4-FFF2-40B4-BE49-F238E27FC236}">
                <a16:creationId xmlns:a16="http://schemas.microsoft.com/office/drawing/2014/main" id="{8C976FA0-17AE-4426-8744-FD9B4A405E6D}"/>
              </a:ext>
            </a:extLst>
          </p:cNvPr>
          <p:cNvSpPr txBox="1"/>
          <p:nvPr userDrawn="1"/>
        </p:nvSpPr>
        <p:spPr>
          <a:xfrm rot="10800000" flipH="1" flipV="1">
            <a:off x="467301" y="6836034"/>
            <a:ext cx="114840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endParaRPr kumimoji="0" lang="de-DE" sz="1100" b="0"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a:p>
            <a:pPr marL="0" marR="0" lvl="0" indent="0" algn="ctr" defTabSz="137785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lumMod val="60000"/>
                    <a:lumOff val="40000"/>
                  </a:schemeClr>
                </a:solidFill>
                <a:effectLst/>
                <a:uLnTx/>
                <a:uFillTx/>
                <a:latin typeface="+mn-lt"/>
                <a:ea typeface="+mn-ea"/>
                <a:cs typeface="+mn-cs"/>
              </a:rPr>
              <a:t>Lines and areas can be changed in line with the Corporate Design rules (see Corporate Design manual)</a:t>
            </a:r>
            <a:endParaRPr kumimoji="0" lang="de-DE" sz="1100" b="1"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p:txBody>
      </p:sp>
      <p:pic>
        <p:nvPicPr>
          <p:cNvPr id="21" name="Grafik 20">
            <a:extLst>
              <a:ext uri="{FF2B5EF4-FFF2-40B4-BE49-F238E27FC236}">
                <a16:creationId xmlns:a16="http://schemas.microsoft.com/office/drawing/2014/main" id="{2116C542-E6E7-4BE7-BBF5-B730344A36AE}"/>
              </a:ext>
            </a:extLst>
          </p:cNvPr>
          <p:cNvPicPr>
            <a:picLocks noChangeAspect="1"/>
          </p:cNvPicPr>
          <p:nvPr userDrawn="1"/>
        </p:nvPicPr>
        <p:blipFill>
          <a:blip r:embed="rId3"/>
          <a:stretch>
            <a:fillRect/>
          </a:stretch>
        </p:blipFill>
        <p:spPr>
          <a:xfrm>
            <a:off x="371272" y="6349245"/>
            <a:ext cx="1439991" cy="190412"/>
          </a:xfrm>
          <a:prstGeom prst="rect">
            <a:avLst/>
          </a:prstGeom>
        </p:spPr>
      </p:pic>
    </p:spTree>
    <p:extLst>
      <p:ext uri="{BB962C8B-B14F-4D97-AF65-F5344CB8AC3E}">
        <p14:creationId xmlns:p14="http://schemas.microsoft.com/office/powerpoint/2010/main" val="675348959"/>
      </p:ext>
    </p:extLst>
  </p:cSld>
  <p:clrMapOvr>
    <a:masterClrMapping/>
  </p:clrMapOvr>
  <p:extLst>
    <p:ext uri="{DCECCB84-F9BA-43D5-87BE-67443E8EF086}">
      <p15:sldGuideLst xmlns:p15="http://schemas.microsoft.com/office/powerpoint/2012/main">
        <p15:guide id="1" orient="horz" pos="1638" userDrawn="1">
          <p15:clr>
            <a:srgbClr val="FBAE40"/>
          </p15:clr>
        </p15:guide>
        <p15:guide id="2" orient="horz" pos="2432"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_Design G.2 // Linien + Farbhintergrund // Titel">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35F01273-5048-0153-5100-D203C69CDE2B}"/>
              </a:ext>
            </a:extLst>
          </p:cNvPr>
          <p:cNvPicPr>
            <a:picLocks noChangeAspect="1"/>
          </p:cNvPicPr>
          <p:nvPr userDrawn="1"/>
        </p:nvPicPr>
        <p:blipFill>
          <a:blip r:embed="rId2"/>
          <a:srcRect/>
          <a:stretch/>
        </p:blipFill>
        <p:spPr>
          <a:xfrm>
            <a:off x="358775" y="293869"/>
            <a:ext cx="2880000" cy="780560"/>
          </a:xfrm>
          <a:prstGeom prst="rect">
            <a:avLst/>
          </a:prstGeom>
          <a:noFill/>
        </p:spPr>
      </p:pic>
      <p:sp>
        <p:nvSpPr>
          <p:cNvPr id="53" name="Vertikaler Textplatzhalter 2"/>
          <p:cNvSpPr>
            <a:spLocks noGrp="1"/>
          </p:cNvSpPr>
          <p:nvPr>
            <p:ph type="body" orient="vert" idx="13" hasCustomPrompt="1"/>
          </p:nvPr>
        </p:nvSpPr>
        <p:spPr>
          <a:xfrm>
            <a:off x="6658776" y="6069200"/>
            <a:ext cx="5185224" cy="468000"/>
          </a:xfrm>
        </p:spPr>
        <p:txBody>
          <a:bodyPr vert="horz" anchor="b" anchorCtr="0"/>
          <a:lstStyle>
            <a:lvl1pPr marL="0" indent="0" algn="r">
              <a:lnSpc>
                <a:spcPct val="100000"/>
              </a:lnSpc>
              <a:spcBef>
                <a:spcPts val="0"/>
              </a:spcBef>
              <a:buFont typeface="Arial" panose="020B0604020202020204" pitchFamily="34" charset="0"/>
              <a:buNone/>
              <a:defRPr sz="1400" b="0">
                <a:solidFill>
                  <a:srgbClr val="FFFFFF"/>
                </a:solidFill>
              </a:defRPr>
            </a:lvl1pPr>
            <a:lvl2pPr marL="0" indent="0" algn="r">
              <a:lnSpc>
                <a:spcPct val="100000"/>
              </a:lnSpc>
              <a:spcBef>
                <a:spcPts val="0"/>
              </a:spcBef>
              <a:buNone/>
              <a:defRPr sz="1400" b="0"/>
            </a:lvl2pPr>
            <a:lvl3pPr marL="0" indent="0" algn="r">
              <a:lnSpc>
                <a:spcPct val="100000"/>
              </a:lnSpc>
              <a:spcBef>
                <a:spcPts val="0"/>
              </a:spcBef>
              <a:buNone/>
              <a:defRPr sz="1400" b="0"/>
            </a:lvl3pPr>
            <a:lvl4pPr marL="0" indent="0" algn="r">
              <a:lnSpc>
                <a:spcPct val="100000"/>
              </a:lnSpc>
              <a:spcBef>
                <a:spcPts val="0"/>
              </a:spcBef>
              <a:buNone/>
              <a:defRPr sz="1400" b="0"/>
            </a:lvl4pPr>
            <a:lvl5pPr marL="0" indent="0" algn="r">
              <a:lnSpc>
                <a:spcPct val="100000"/>
              </a:lnSpc>
              <a:spcBef>
                <a:spcPts val="0"/>
              </a:spcBef>
              <a:buNone/>
              <a:defRPr sz="1400" b="0"/>
            </a:lvl5pPr>
            <a:lvl6pPr marL="0" indent="0" algn="r">
              <a:lnSpc>
                <a:spcPct val="100000"/>
              </a:lnSpc>
              <a:spcBef>
                <a:spcPts val="0"/>
              </a:spcBef>
              <a:buNone/>
              <a:defRPr sz="1400" b="0"/>
            </a:lvl6pPr>
            <a:lvl7pPr marL="0" indent="0" algn="r">
              <a:lnSpc>
                <a:spcPct val="100000"/>
              </a:lnSpc>
              <a:spcBef>
                <a:spcPts val="0"/>
              </a:spcBef>
              <a:buNone/>
              <a:defRPr sz="1400" b="0"/>
            </a:lvl7pPr>
            <a:lvl8pPr marL="0" indent="0" algn="r">
              <a:lnSpc>
                <a:spcPct val="100000"/>
              </a:lnSpc>
              <a:spcBef>
                <a:spcPts val="0"/>
              </a:spcBef>
              <a:buNone/>
              <a:defRPr sz="1400" b="0"/>
            </a:lvl8pPr>
            <a:lvl9pPr marL="0" indent="0" algn="r">
              <a:lnSpc>
                <a:spcPct val="100000"/>
              </a:lnSpc>
              <a:spcBef>
                <a:spcPts val="0"/>
              </a:spcBef>
              <a:buNone/>
              <a:defRPr sz="1400" b="0"/>
            </a:lvl9pPr>
          </a:lstStyle>
          <a:p>
            <a:pPr lvl="0"/>
            <a:r>
              <a:rPr lang="en-US" dirty="0"/>
              <a:t>Space for secondary logo(s) / Name</a:t>
            </a:r>
          </a:p>
          <a:p>
            <a:pPr lvl="0"/>
            <a:r>
              <a:rPr lang="en-US" dirty="0"/>
              <a:t>of the Department, the Institute or the CRC</a:t>
            </a:r>
          </a:p>
        </p:txBody>
      </p:sp>
      <p:cxnSp>
        <p:nvCxnSpPr>
          <p:cNvPr id="5" name="Gerade Verbindung 4">
            <a:extLst>
              <a:ext uri="{FF2B5EF4-FFF2-40B4-BE49-F238E27FC236}">
                <a16:creationId xmlns:a16="http://schemas.microsoft.com/office/drawing/2014/main" id="{AA5F9C5A-7865-EBB2-60FD-D1B0994BFC7F}"/>
              </a:ext>
            </a:extLst>
          </p:cNvPr>
          <p:cNvCxnSpPr>
            <a:cxnSpLocks/>
          </p:cNvCxnSpPr>
          <p:nvPr userDrawn="1"/>
        </p:nvCxnSpPr>
        <p:spPr>
          <a:xfrm rot="720000">
            <a:off x="-238223" y="6236942"/>
            <a:ext cx="6840000" cy="0"/>
          </a:xfrm>
          <a:prstGeom prst="line">
            <a:avLst/>
          </a:prstGeom>
          <a:ln w="57150">
            <a:solidFill>
              <a:srgbClr val="FFFFFF">
                <a:alpha val="24960"/>
              </a:srgbClr>
            </a:solidFill>
          </a:ln>
        </p:spPr>
        <p:style>
          <a:lnRef idx="1">
            <a:schemeClr val="accent1"/>
          </a:lnRef>
          <a:fillRef idx="0">
            <a:schemeClr val="accent1"/>
          </a:fillRef>
          <a:effectRef idx="0">
            <a:schemeClr val="accent1"/>
          </a:effectRef>
          <a:fontRef idx="minor">
            <a:schemeClr val="tx1"/>
          </a:fontRef>
        </p:style>
      </p:cxnSp>
      <p:sp>
        <p:nvSpPr>
          <p:cNvPr id="6" name="Titel 1">
            <a:extLst>
              <a:ext uri="{FF2B5EF4-FFF2-40B4-BE49-F238E27FC236}">
                <a16:creationId xmlns:a16="http://schemas.microsoft.com/office/drawing/2014/main" id="{7FE61742-A4C8-2CE9-70CA-A5F5EA3D013F}"/>
              </a:ext>
            </a:extLst>
          </p:cNvPr>
          <p:cNvSpPr>
            <a:spLocks noGrp="1"/>
          </p:cNvSpPr>
          <p:nvPr>
            <p:ph type="ctrTitle" hasCustomPrompt="1"/>
          </p:nvPr>
        </p:nvSpPr>
        <p:spPr>
          <a:xfrm>
            <a:off x="360000" y="2609492"/>
            <a:ext cx="6408000" cy="1276350"/>
          </a:xfrm>
        </p:spPr>
        <p:txBody>
          <a:bodyPr anchor="t" anchorCtr="0"/>
          <a:lstStyle>
            <a:lvl1pPr marL="0" indent="0" algn="l">
              <a:lnSpc>
                <a:spcPct val="90000"/>
              </a:lnSpc>
              <a:buFont typeface="Arial" panose="020B0604020202020204" pitchFamily="34" charset="0"/>
              <a:buNone/>
              <a:defRPr sz="3600" b="1">
                <a:solidFill>
                  <a:srgbClr val="FFFFFF"/>
                </a:solidFill>
              </a:defRPr>
            </a:lvl1pPr>
          </a:lstStyle>
          <a:p>
            <a:r>
              <a:rPr lang="en-US" dirty="0"/>
              <a:t>Add title of the presentation</a:t>
            </a:r>
            <a:br>
              <a:rPr lang="en-US" dirty="0"/>
            </a:br>
            <a:r>
              <a:rPr lang="en-US" dirty="0"/>
              <a:t>on two lines</a:t>
            </a:r>
            <a:endParaRPr lang="de-DE" dirty="0"/>
          </a:p>
        </p:txBody>
      </p:sp>
      <p:sp>
        <p:nvSpPr>
          <p:cNvPr id="7" name="Untertitel 2">
            <a:extLst>
              <a:ext uri="{FF2B5EF4-FFF2-40B4-BE49-F238E27FC236}">
                <a16:creationId xmlns:a16="http://schemas.microsoft.com/office/drawing/2014/main" id="{0628F250-DF1B-5A96-0223-7138498661C5}"/>
              </a:ext>
            </a:extLst>
          </p:cNvPr>
          <p:cNvSpPr>
            <a:spLocks noGrp="1"/>
          </p:cNvSpPr>
          <p:nvPr>
            <p:ph type="subTitle" idx="1" hasCustomPrompt="1"/>
          </p:nvPr>
        </p:nvSpPr>
        <p:spPr>
          <a:xfrm>
            <a:off x="360000" y="3885842"/>
            <a:ext cx="6408000" cy="900000"/>
          </a:xfrm>
        </p:spPr>
        <p:txBody>
          <a:bodyPr/>
          <a:lstStyle>
            <a:lvl1pPr marL="0" indent="0" algn="l">
              <a:lnSpc>
                <a:spcPct val="100000"/>
              </a:lnSpc>
              <a:spcBef>
                <a:spcPts val="0"/>
              </a:spcBef>
              <a:buFont typeface="Arial" panose="020B0604020202020204" pitchFamily="34" charset="0"/>
              <a:buNone/>
              <a:defRPr sz="1800" b="0">
                <a:solidFill>
                  <a:srgbClr val="FFFFFF"/>
                </a:solidFill>
              </a:defRPr>
            </a:lvl1pPr>
            <a:lvl2pPr marL="0" indent="0" algn="l">
              <a:lnSpc>
                <a:spcPct val="100000"/>
              </a:lnSpc>
              <a:spcBef>
                <a:spcPts val="0"/>
              </a:spcBef>
              <a:buFont typeface="Arial" panose="020B0604020202020204" pitchFamily="34" charset="0"/>
              <a:buNone/>
              <a:defRPr sz="1800" b="0">
                <a:solidFill>
                  <a:schemeClr val="bg2"/>
                </a:solidFill>
              </a:defRPr>
            </a:lvl2pPr>
            <a:lvl3pPr marL="0" indent="0" algn="l">
              <a:lnSpc>
                <a:spcPct val="100000"/>
              </a:lnSpc>
              <a:spcBef>
                <a:spcPts val="0"/>
              </a:spcBef>
              <a:buFont typeface="Arial" panose="020B0604020202020204" pitchFamily="34" charset="0"/>
              <a:buNone/>
              <a:defRPr sz="1800" b="0">
                <a:solidFill>
                  <a:schemeClr val="bg2"/>
                </a:solidFill>
              </a:defRPr>
            </a:lvl3pPr>
            <a:lvl4pPr marL="0" indent="0" algn="l">
              <a:lnSpc>
                <a:spcPct val="100000"/>
              </a:lnSpc>
              <a:spcBef>
                <a:spcPts val="0"/>
              </a:spcBef>
              <a:buFont typeface="Arial" panose="020B0604020202020204" pitchFamily="34" charset="0"/>
              <a:buNone/>
              <a:defRPr sz="1800" b="0">
                <a:solidFill>
                  <a:schemeClr val="bg2"/>
                </a:solidFill>
              </a:defRPr>
            </a:lvl4pPr>
            <a:lvl5pPr marL="0" indent="0" algn="l">
              <a:lnSpc>
                <a:spcPct val="100000"/>
              </a:lnSpc>
              <a:spcBef>
                <a:spcPts val="0"/>
              </a:spcBef>
              <a:buFont typeface="Arial" panose="020B0604020202020204" pitchFamily="34" charset="0"/>
              <a:buNone/>
              <a:defRPr sz="1800" b="0">
                <a:solidFill>
                  <a:schemeClr val="bg2"/>
                </a:solidFill>
              </a:defRPr>
            </a:lvl5pPr>
            <a:lvl6pPr marL="0" indent="0" algn="l">
              <a:lnSpc>
                <a:spcPct val="100000"/>
              </a:lnSpc>
              <a:spcBef>
                <a:spcPts val="0"/>
              </a:spcBef>
              <a:buFont typeface="Arial" panose="020B0604020202020204" pitchFamily="34" charset="0"/>
              <a:buNone/>
              <a:defRPr sz="1800" b="0">
                <a:solidFill>
                  <a:schemeClr val="bg2"/>
                </a:solidFill>
              </a:defRPr>
            </a:lvl6pPr>
            <a:lvl7pPr marL="0" indent="0" algn="l">
              <a:lnSpc>
                <a:spcPct val="100000"/>
              </a:lnSpc>
              <a:spcBef>
                <a:spcPts val="0"/>
              </a:spcBef>
              <a:buFont typeface="Arial" panose="020B0604020202020204" pitchFamily="34" charset="0"/>
              <a:buNone/>
              <a:defRPr sz="1800" b="0">
                <a:solidFill>
                  <a:schemeClr val="bg2"/>
                </a:solidFill>
              </a:defRPr>
            </a:lvl7pPr>
            <a:lvl8pPr marL="0" indent="0" algn="l">
              <a:lnSpc>
                <a:spcPct val="100000"/>
              </a:lnSpc>
              <a:spcBef>
                <a:spcPts val="0"/>
              </a:spcBef>
              <a:buFont typeface="Arial" panose="020B0604020202020204" pitchFamily="34" charset="0"/>
              <a:buNone/>
              <a:defRPr sz="1800" b="0">
                <a:solidFill>
                  <a:schemeClr val="bg2"/>
                </a:solidFill>
              </a:defRPr>
            </a:lvl8pPr>
            <a:lvl9pPr marL="0" indent="0" algn="l">
              <a:lnSpc>
                <a:spcPct val="100000"/>
              </a:lnSpc>
              <a:spcBef>
                <a:spcPts val="0"/>
              </a:spcBef>
              <a:buFont typeface="Arial" panose="020B0604020202020204" pitchFamily="34" charset="0"/>
              <a:buNone/>
              <a:defRPr sz="1800" b="0">
                <a:solidFill>
                  <a:schemeClr val="bg2"/>
                </a:solidFill>
              </a:defRPr>
            </a:lvl9pPr>
          </a:lstStyle>
          <a:p>
            <a:pPr lvl="0"/>
            <a:r>
              <a:rPr lang="en-US" dirty="0"/>
              <a:t>Subtitle or short description of the presentation</a:t>
            </a:r>
          </a:p>
          <a:p>
            <a:pPr lvl="0"/>
            <a:r>
              <a:rPr lang="en-US" dirty="0"/>
              <a:t>Name: of the speaker</a:t>
            </a:r>
          </a:p>
        </p:txBody>
      </p:sp>
      <p:cxnSp>
        <p:nvCxnSpPr>
          <p:cNvPr id="4" name="Gerade Verbindung 3">
            <a:extLst>
              <a:ext uri="{FF2B5EF4-FFF2-40B4-BE49-F238E27FC236}">
                <a16:creationId xmlns:a16="http://schemas.microsoft.com/office/drawing/2014/main" id="{3E1B9525-C544-24A8-A4B5-136A9198378D}"/>
              </a:ext>
            </a:extLst>
          </p:cNvPr>
          <p:cNvCxnSpPr>
            <a:cxnSpLocks/>
          </p:cNvCxnSpPr>
          <p:nvPr userDrawn="1"/>
        </p:nvCxnSpPr>
        <p:spPr>
          <a:xfrm rot="-360000">
            <a:off x="-198000" y="1203107"/>
            <a:ext cx="12600000" cy="0"/>
          </a:xfrm>
          <a:prstGeom prst="line">
            <a:avLst/>
          </a:prstGeom>
          <a:ln w="57150">
            <a:solidFill>
              <a:srgbClr val="FFFFFF">
                <a:alpha val="25361"/>
              </a:srgbClr>
            </a:solidFill>
          </a:ln>
        </p:spPr>
        <p:style>
          <a:lnRef idx="1">
            <a:schemeClr val="accent1"/>
          </a:lnRef>
          <a:fillRef idx="0">
            <a:schemeClr val="accent1"/>
          </a:fillRef>
          <a:effectRef idx="0">
            <a:schemeClr val="accent1"/>
          </a:effectRef>
          <a:fontRef idx="minor">
            <a:schemeClr val="tx1"/>
          </a:fontRef>
        </p:style>
      </p:cxnSp>
      <p:grpSp>
        <p:nvGrpSpPr>
          <p:cNvPr id="9" name="Gruppieren 8">
            <a:extLst>
              <a:ext uri="{FF2B5EF4-FFF2-40B4-BE49-F238E27FC236}">
                <a16:creationId xmlns:a16="http://schemas.microsoft.com/office/drawing/2014/main" id="{3AE8F833-389E-2C73-6368-253A85DFF511}"/>
              </a:ext>
            </a:extLst>
          </p:cNvPr>
          <p:cNvGrpSpPr/>
          <p:nvPr userDrawn="1"/>
        </p:nvGrpSpPr>
        <p:grpSpPr>
          <a:xfrm>
            <a:off x="-468000" y="-468000"/>
            <a:ext cx="13140000" cy="7776000"/>
            <a:chOff x="-468000" y="-468000"/>
            <a:chExt cx="13140000" cy="7776000"/>
          </a:xfrm>
        </p:grpSpPr>
        <p:cxnSp>
          <p:nvCxnSpPr>
            <p:cNvPr id="12" name="Linie">
              <a:extLst>
                <a:ext uri="{FF2B5EF4-FFF2-40B4-BE49-F238E27FC236}">
                  <a16:creationId xmlns:a16="http://schemas.microsoft.com/office/drawing/2014/main" id="{BF19BDF1-2CE0-B008-CB1A-F6634B944312}"/>
                </a:ext>
              </a:extLst>
            </p:cNvPr>
            <p:cNvCxnSpPr/>
            <p:nvPr userDrawn="1"/>
          </p:nvCxnSpPr>
          <p:spPr>
            <a:xfrm>
              <a:off x="12312000" y="5742000"/>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 name="Linie">
              <a:extLst>
                <a:ext uri="{FF2B5EF4-FFF2-40B4-BE49-F238E27FC236}">
                  <a16:creationId xmlns:a16="http://schemas.microsoft.com/office/drawing/2014/main" id="{06DC76DF-C7F6-864F-C513-A230C36A7180}"/>
                </a:ext>
              </a:extLst>
            </p:cNvPr>
            <p:cNvCxnSpPr/>
            <p:nvPr userDrawn="1"/>
          </p:nvCxnSpPr>
          <p:spPr>
            <a:xfrm>
              <a:off x="11844000" y="-46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4" name="Linie">
              <a:extLst>
                <a:ext uri="{FF2B5EF4-FFF2-40B4-BE49-F238E27FC236}">
                  <a16:creationId xmlns:a16="http://schemas.microsoft.com/office/drawing/2014/main" id="{6DE1BACC-43A4-773B-0241-C642E0619A8E}"/>
                </a:ext>
              </a:extLst>
            </p:cNvPr>
            <p:cNvCxnSpPr/>
            <p:nvPr userDrawn="1"/>
          </p:nvCxnSpPr>
          <p:spPr>
            <a:xfrm>
              <a:off x="360000" y="-46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5" name="Linie">
              <a:extLst>
                <a:ext uri="{FF2B5EF4-FFF2-40B4-BE49-F238E27FC236}">
                  <a16:creationId xmlns:a16="http://schemas.microsoft.com/office/drawing/2014/main" id="{8638854B-0FAD-9AC3-3132-6922D6B4C81D}"/>
                </a:ext>
              </a:extLst>
            </p:cNvPr>
            <p:cNvCxnSpPr/>
            <p:nvPr userDrawn="1"/>
          </p:nvCxnSpPr>
          <p:spPr>
            <a:xfrm>
              <a:off x="11844000" y="694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6" name="Linie">
              <a:extLst>
                <a:ext uri="{FF2B5EF4-FFF2-40B4-BE49-F238E27FC236}">
                  <a16:creationId xmlns:a16="http://schemas.microsoft.com/office/drawing/2014/main" id="{1FC8C080-9D28-EFCF-F153-79939473C775}"/>
                </a:ext>
              </a:extLst>
            </p:cNvPr>
            <p:cNvCxnSpPr/>
            <p:nvPr userDrawn="1"/>
          </p:nvCxnSpPr>
          <p:spPr>
            <a:xfrm>
              <a:off x="360000" y="694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7" name="Linie">
              <a:extLst>
                <a:ext uri="{FF2B5EF4-FFF2-40B4-BE49-F238E27FC236}">
                  <a16:creationId xmlns:a16="http://schemas.microsoft.com/office/drawing/2014/main" id="{D4754DBB-F3A4-F058-F8A6-6A1CA7F16200}"/>
                </a:ext>
              </a:extLst>
            </p:cNvPr>
            <p:cNvCxnSpPr/>
            <p:nvPr userDrawn="1"/>
          </p:nvCxnSpPr>
          <p:spPr>
            <a:xfrm>
              <a:off x="-468000" y="5742000"/>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9" name="Linie">
              <a:extLst>
                <a:ext uri="{FF2B5EF4-FFF2-40B4-BE49-F238E27FC236}">
                  <a16:creationId xmlns:a16="http://schemas.microsoft.com/office/drawing/2014/main" id="{84D12409-580E-3251-F013-FD05C00C7C10}"/>
                </a:ext>
              </a:extLst>
            </p:cNvPr>
            <p:cNvCxnSpPr/>
            <p:nvPr userDrawn="1"/>
          </p:nvCxnSpPr>
          <p:spPr>
            <a:xfrm>
              <a:off x="-468000" y="1346554"/>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25" name="Hilfslinien">
            <a:extLst>
              <a:ext uri="{FF2B5EF4-FFF2-40B4-BE49-F238E27FC236}">
                <a16:creationId xmlns:a16="http://schemas.microsoft.com/office/drawing/2014/main" id="{CDAB2536-6A3C-466F-B623-359F5A5FFCE7}"/>
              </a:ext>
            </a:extLst>
          </p:cNvPr>
          <p:cNvSpPr txBox="1"/>
          <p:nvPr userDrawn="1"/>
        </p:nvSpPr>
        <p:spPr>
          <a:xfrm rot="10800000" flipH="1" flipV="1">
            <a:off x="-224860" y="-471968"/>
            <a:ext cx="114840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lumMod val="60000"/>
                    <a:lumOff val="40000"/>
                  </a:schemeClr>
                </a:solidFill>
                <a:effectLst/>
                <a:uLnTx/>
                <a:uFillTx/>
                <a:latin typeface="+mn-lt"/>
                <a:ea typeface="+mn-ea"/>
                <a:cs typeface="+mn-cs"/>
              </a:rPr>
              <a:t>Show gridlines via menu: </a:t>
            </a:r>
            <a:r>
              <a:rPr kumimoji="0" lang="en-US" sz="1100" b="1" i="0" u="none" strike="noStrike" kern="1200" cap="none" spc="0" normalizeH="0" baseline="0" noProof="0" dirty="0">
                <a:ln>
                  <a:noFill/>
                </a:ln>
                <a:solidFill>
                  <a:schemeClr val="tx1">
                    <a:lumMod val="60000"/>
                    <a:lumOff val="40000"/>
                  </a:schemeClr>
                </a:solidFill>
                <a:effectLst/>
                <a:uLnTx/>
                <a:uFillTx/>
                <a:latin typeface="+mn-lt"/>
                <a:ea typeface="+mn-ea"/>
                <a:cs typeface="+mn-cs"/>
              </a:rPr>
              <a:t>View &gt; Show &gt; tick gridlines</a:t>
            </a:r>
            <a:endParaRPr kumimoji="0" lang="de-DE" sz="1100" b="1"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p:txBody>
      </p:sp>
      <p:sp>
        <p:nvSpPr>
          <p:cNvPr id="26" name="Hilfslinien">
            <a:extLst>
              <a:ext uri="{FF2B5EF4-FFF2-40B4-BE49-F238E27FC236}">
                <a16:creationId xmlns:a16="http://schemas.microsoft.com/office/drawing/2014/main" id="{81E3EE53-34F0-41D8-B61E-CA3A8BC8A440}"/>
              </a:ext>
            </a:extLst>
          </p:cNvPr>
          <p:cNvSpPr txBox="1"/>
          <p:nvPr userDrawn="1"/>
        </p:nvSpPr>
        <p:spPr>
          <a:xfrm rot="10800000" flipH="1" flipV="1">
            <a:off x="-108000" y="6801235"/>
            <a:ext cx="114840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endParaRPr kumimoji="0" lang="de-DE" sz="1100" b="0"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a:p>
            <a:pPr marL="0" marR="0" lvl="0" indent="0" algn="ctr" defTabSz="137785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lumMod val="60000"/>
                    <a:lumOff val="40000"/>
                  </a:schemeClr>
                </a:solidFill>
                <a:effectLst/>
                <a:uLnTx/>
                <a:uFillTx/>
                <a:latin typeface="+mn-lt"/>
                <a:ea typeface="+mn-ea"/>
                <a:cs typeface="+mn-cs"/>
              </a:rPr>
              <a:t>Lines and areas can be changed in line with the Corporate Design rules (see Corporate Design manual)</a:t>
            </a:r>
            <a:endParaRPr kumimoji="0" lang="de-DE" sz="1100" b="1"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p:txBody>
      </p:sp>
      <p:pic>
        <p:nvPicPr>
          <p:cNvPr id="21" name="Grafik 20">
            <a:extLst>
              <a:ext uri="{FF2B5EF4-FFF2-40B4-BE49-F238E27FC236}">
                <a16:creationId xmlns:a16="http://schemas.microsoft.com/office/drawing/2014/main" id="{CD18FAAC-AFB1-45FD-9C39-D94910021A34}"/>
              </a:ext>
            </a:extLst>
          </p:cNvPr>
          <p:cNvPicPr>
            <a:picLocks noChangeAspect="1"/>
          </p:cNvPicPr>
          <p:nvPr userDrawn="1"/>
        </p:nvPicPr>
        <p:blipFill>
          <a:blip r:embed="rId3"/>
          <a:stretch>
            <a:fillRect/>
          </a:stretch>
        </p:blipFill>
        <p:spPr>
          <a:xfrm>
            <a:off x="371272" y="6349245"/>
            <a:ext cx="1439991" cy="190412"/>
          </a:xfrm>
          <a:prstGeom prst="rect">
            <a:avLst/>
          </a:prstGeom>
        </p:spPr>
      </p:pic>
    </p:spTree>
    <p:extLst>
      <p:ext uri="{BB962C8B-B14F-4D97-AF65-F5344CB8AC3E}">
        <p14:creationId xmlns:p14="http://schemas.microsoft.com/office/powerpoint/2010/main" val="2332610519"/>
      </p:ext>
    </p:extLst>
  </p:cSld>
  <p:clrMapOvr>
    <a:masterClrMapping/>
  </p:clrMapOvr>
  <p:extLst>
    <p:ext uri="{DCECCB84-F9BA-43D5-87BE-67443E8EF086}">
      <p15:sldGuideLst xmlns:p15="http://schemas.microsoft.com/office/powerpoint/2012/main">
        <p15:guide id="1" orient="horz" pos="1638" userDrawn="1">
          <p15:clr>
            <a:srgbClr val="FBAE40"/>
          </p15:clr>
        </p15:guide>
        <p15:guide id="2" orient="horz" pos="2432"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Design Inhalt // Headline + Text">
    <p:spTree>
      <p:nvGrpSpPr>
        <p:cNvPr id="1" name=""/>
        <p:cNvGrpSpPr/>
        <p:nvPr/>
      </p:nvGrpSpPr>
      <p:grpSpPr>
        <a:xfrm>
          <a:off x="0" y="0"/>
          <a:ext cx="0" cy="0"/>
          <a:chOff x="0" y="0"/>
          <a:chExt cx="0" cy="0"/>
        </a:xfrm>
      </p:grpSpPr>
      <p:sp>
        <p:nvSpPr>
          <p:cNvPr id="13" name="Titel 1"/>
          <p:cNvSpPr>
            <a:spLocks noGrp="1"/>
          </p:cNvSpPr>
          <p:nvPr>
            <p:ph type="title" hasCustomPrompt="1"/>
          </p:nvPr>
        </p:nvSpPr>
        <p:spPr>
          <a:xfrm>
            <a:off x="2162331" y="374012"/>
            <a:ext cx="9681668" cy="575329"/>
          </a:xfrm>
        </p:spPr>
        <p:txBody>
          <a:bodyPr/>
          <a:lstStyle>
            <a:lvl1pPr>
              <a:defRPr>
                <a:solidFill>
                  <a:srgbClr val="4068B3"/>
                </a:solidFill>
              </a:defRPr>
            </a:lvl1pPr>
          </a:lstStyle>
          <a:p>
            <a:r>
              <a:rPr lang="de-DE" sz="2800" dirty="0" err="1">
                <a:effectLst/>
                <a:latin typeface="Calibri" panose="020F0502020204030204" pitchFamily="34" charset="0"/>
                <a:ea typeface="Calibri" panose="020F0502020204030204" pitchFamily="34" charset="0"/>
                <a:cs typeface="Times New Roman" panose="02020603050405020304" pitchFamily="18" charset="0"/>
              </a:rPr>
              <a:t>Inserting</a:t>
            </a:r>
            <a:r>
              <a:rPr lang="de-DE" sz="2800" dirty="0">
                <a:effectLst/>
                <a:latin typeface="Calibri" panose="020F0502020204030204" pitchFamily="34" charset="0"/>
                <a:ea typeface="Calibri" panose="020F0502020204030204" pitchFamily="34" charset="0"/>
                <a:cs typeface="Times New Roman" panose="02020603050405020304" pitchFamily="18" charset="0"/>
              </a:rPr>
              <a:t> a </a:t>
            </a:r>
            <a:r>
              <a:rPr lang="de-DE" sz="2800" dirty="0" err="1">
                <a:effectLst/>
                <a:latin typeface="Calibri" panose="020F0502020204030204" pitchFamily="34" charset="0"/>
                <a:ea typeface="Calibri" panose="020F0502020204030204" pitchFamily="34" charset="0"/>
                <a:cs typeface="Times New Roman" panose="02020603050405020304" pitchFamily="18" charset="0"/>
              </a:rPr>
              <a:t>headline</a:t>
            </a:r>
            <a:endParaRPr lang="de-DE" dirty="0"/>
          </a:p>
        </p:txBody>
      </p:sp>
      <p:sp>
        <p:nvSpPr>
          <p:cNvPr id="14" name="Vertikaler Textplatzhalter 2"/>
          <p:cNvSpPr>
            <a:spLocks noGrp="1"/>
          </p:cNvSpPr>
          <p:nvPr>
            <p:ph type="body" orient="vert" idx="1" hasCustomPrompt="1"/>
          </p:nvPr>
        </p:nvSpPr>
        <p:spPr>
          <a:xfrm>
            <a:off x="358775" y="1185863"/>
            <a:ext cx="5743576" cy="4557712"/>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a:lnSpc>
                <a:spcPct val="107000"/>
              </a:lnSpc>
              <a:spcAft>
                <a:spcPts val="8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Text on level // for further lists</a:t>
            </a:r>
            <a:br>
              <a:rPr lang="de-DE" dirty="0"/>
            </a:br>
            <a:r>
              <a:rPr lang="en-GB" sz="2000" dirty="0">
                <a:effectLst/>
                <a:latin typeface="Calibri" panose="020F0502020204030204" pitchFamily="34" charset="0"/>
                <a:ea typeface="Calibri" panose="020F0502020204030204" pitchFamily="34" charset="0"/>
                <a:cs typeface="Times New Roman" panose="02020603050405020304" pitchFamily="18" charset="0"/>
              </a:rPr>
              <a:t>&gt;&gt; Menu &gt; Home &gt; Paragraph &gt; Increase list of levels</a:t>
            </a:r>
            <a:endParaRPr lang="de-DE" dirty="0"/>
          </a:p>
          <a:p>
            <a:pPr lvl="1"/>
            <a:r>
              <a:rPr lang="de-DE" dirty="0"/>
              <a:t>Second </a:t>
            </a:r>
            <a:r>
              <a:rPr lang="de-DE" dirty="0" err="1"/>
              <a:t>level</a:t>
            </a:r>
            <a:endParaRPr lang="de-DE" dirty="0"/>
          </a:p>
          <a:p>
            <a:pPr lvl="2"/>
            <a:r>
              <a:rPr lang="de-DE" dirty="0"/>
              <a:t>Third </a:t>
            </a:r>
            <a:r>
              <a:rPr lang="de-DE" dirty="0" err="1"/>
              <a:t>level</a:t>
            </a:r>
            <a:r>
              <a:rPr lang="de-DE" dirty="0"/>
              <a:t> </a:t>
            </a:r>
          </a:p>
          <a:p>
            <a:pPr lvl="3"/>
            <a:r>
              <a:rPr lang="de-DE" dirty="0" err="1"/>
              <a:t>Fourth</a:t>
            </a:r>
            <a:r>
              <a:rPr lang="de-DE" dirty="0"/>
              <a:t> </a:t>
            </a:r>
            <a:r>
              <a:rPr lang="de-DE" dirty="0" err="1"/>
              <a:t>level</a:t>
            </a:r>
            <a:endParaRPr lang="de-DE" dirty="0"/>
          </a:p>
          <a:p>
            <a:pPr lvl="4"/>
            <a:r>
              <a:rPr lang="de-DE" dirty="0" err="1"/>
              <a:t>Fifth</a:t>
            </a:r>
            <a:r>
              <a:rPr lang="de-DE" dirty="0"/>
              <a:t> </a:t>
            </a:r>
            <a:r>
              <a:rPr lang="de-DE" dirty="0" err="1"/>
              <a:t>level</a:t>
            </a:r>
            <a:endParaRPr lang="de-DE" dirty="0"/>
          </a:p>
        </p:txBody>
      </p:sp>
      <p:sp>
        <p:nvSpPr>
          <p:cNvPr id="5" name="Foliennummernplatzhalter 5">
            <a:extLst>
              <a:ext uri="{FF2B5EF4-FFF2-40B4-BE49-F238E27FC236}">
                <a16:creationId xmlns:a16="http://schemas.microsoft.com/office/drawing/2014/main" id="{BA419D22-61D5-4E59-BAB8-E3C1DD892FF7}"/>
              </a:ext>
            </a:extLst>
          </p:cNvPr>
          <p:cNvSpPr>
            <a:spLocks noGrp="1"/>
          </p:cNvSpPr>
          <p:nvPr>
            <p:ph type="sldNum" sz="quarter" idx="4"/>
          </p:nvPr>
        </p:nvSpPr>
        <p:spPr>
          <a:xfrm>
            <a:off x="11124000" y="6172448"/>
            <a:ext cx="720000" cy="360000"/>
          </a:xfrm>
          <a:prstGeom prst="rect">
            <a:avLst/>
          </a:prstGeom>
        </p:spPr>
        <p:txBody>
          <a:bodyPr vert="horz" lIns="0" tIns="0" rIns="0" bIns="0" rtlCol="0" anchor="b" anchorCtr="0">
            <a:noAutofit/>
          </a:bodyPr>
          <a:lstStyle>
            <a:lvl1pPr marL="0" indent="0" algn="r">
              <a:lnSpc>
                <a:spcPct val="100000"/>
              </a:lnSpc>
              <a:spcBef>
                <a:spcPts val="0"/>
              </a:spcBef>
              <a:buFont typeface="Arial" panose="020B0604020202020204" pitchFamily="34" charset="0"/>
              <a:buNone/>
              <a:defRPr lang="de-DE" sz="1600" b="1" smtClean="0">
                <a:effectLst/>
              </a:defRPr>
            </a:lvl1pPr>
            <a:lvl2pPr marL="0" indent="0" algn="r">
              <a:lnSpc>
                <a:spcPct val="100000"/>
              </a:lnSpc>
              <a:spcBef>
                <a:spcPts val="0"/>
              </a:spcBef>
              <a:defRPr sz="1867" b="1" i="0" baseline="0">
                <a:latin typeface="+mj-lt"/>
              </a:defRPr>
            </a:lvl2pPr>
            <a:lvl3pPr marL="0" indent="0" algn="r">
              <a:lnSpc>
                <a:spcPct val="100000"/>
              </a:lnSpc>
              <a:spcBef>
                <a:spcPts val="0"/>
              </a:spcBef>
              <a:defRPr sz="1867" b="1" i="0" baseline="0">
                <a:latin typeface="+mj-lt"/>
              </a:defRPr>
            </a:lvl3pPr>
            <a:lvl4pPr marL="0" indent="0" algn="r">
              <a:lnSpc>
                <a:spcPct val="100000"/>
              </a:lnSpc>
              <a:spcBef>
                <a:spcPts val="0"/>
              </a:spcBef>
              <a:defRPr sz="1867" b="1" i="0" baseline="0">
                <a:latin typeface="+mj-lt"/>
              </a:defRPr>
            </a:lvl4pPr>
            <a:lvl5pPr marL="0" indent="0" algn="r">
              <a:lnSpc>
                <a:spcPct val="100000"/>
              </a:lnSpc>
              <a:spcBef>
                <a:spcPts val="0"/>
              </a:spcBef>
              <a:defRPr sz="1867" b="1" i="0" baseline="0">
                <a:latin typeface="+mj-lt"/>
              </a:defRPr>
            </a:lvl5pPr>
            <a:lvl6pPr marL="0" indent="0" algn="r">
              <a:lnSpc>
                <a:spcPct val="100000"/>
              </a:lnSpc>
              <a:spcBef>
                <a:spcPts val="0"/>
              </a:spcBef>
              <a:defRPr sz="1867" b="1" i="0" baseline="0">
                <a:latin typeface="+mj-lt"/>
              </a:defRPr>
            </a:lvl6pPr>
            <a:lvl7pPr marL="0" indent="0" algn="r">
              <a:lnSpc>
                <a:spcPct val="100000"/>
              </a:lnSpc>
              <a:spcBef>
                <a:spcPts val="0"/>
              </a:spcBef>
              <a:defRPr sz="1867" b="1" i="0" baseline="0">
                <a:latin typeface="+mj-lt"/>
              </a:defRPr>
            </a:lvl7pPr>
            <a:lvl8pPr marL="0" indent="0" algn="r">
              <a:lnSpc>
                <a:spcPct val="100000"/>
              </a:lnSpc>
              <a:spcBef>
                <a:spcPts val="0"/>
              </a:spcBef>
              <a:defRPr sz="1867" b="1" i="0" baseline="0">
                <a:latin typeface="+mj-lt"/>
              </a:defRPr>
            </a:lvl8pPr>
            <a:lvl9pPr marL="0" indent="0" algn="r">
              <a:lnSpc>
                <a:spcPct val="100000"/>
              </a:lnSpc>
              <a:spcBef>
                <a:spcPts val="0"/>
              </a:spcBef>
              <a:defRPr sz="1867" b="1" i="0" baseline="0">
                <a:latin typeface="+mj-lt"/>
              </a:defRPr>
            </a:lvl9pPr>
          </a:lstStyle>
          <a:p>
            <a:fld id="{91D2A38D-9EB2-4BF8-9118-EA1E4A37F183}" type="slidenum">
              <a:rPr lang="de-DE" smtClean="0"/>
              <a:pPr/>
              <a:t>‹#›</a:t>
            </a:fld>
            <a:endParaRPr lang="de-DE" dirty="0"/>
          </a:p>
        </p:txBody>
      </p:sp>
      <p:sp>
        <p:nvSpPr>
          <p:cNvPr id="2" name="TextBox 1">
            <a:extLst>
              <a:ext uri="{FF2B5EF4-FFF2-40B4-BE49-F238E27FC236}">
                <a16:creationId xmlns:a16="http://schemas.microsoft.com/office/drawing/2014/main" id="{DB3F8F72-A38A-9167-F673-4C4CDF647BEC}"/>
              </a:ext>
            </a:extLst>
          </p:cNvPr>
          <p:cNvSpPr txBox="1"/>
          <p:nvPr userDrawn="1"/>
        </p:nvSpPr>
        <p:spPr>
          <a:xfrm>
            <a:off x="-84862" y="6601579"/>
            <a:ext cx="3850151" cy="313932"/>
          </a:xfrm>
          <a:prstGeom prst="rect">
            <a:avLst/>
          </a:prstGeom>
          <a:noFill/>
        </p:spPr>
        <p:txBody>
          <a:bodyPr wrap="square">
            <a:spAutoFit/>
          </a:bodyPr>
          <a:lstStyle/>
          <a:p>
            <a:pPr>
              <a:lnSpc>
                <a:spcPct val="90000"/>
              </a:lnSpc>
            </a:pPr>
            <a:r>
              <a:rPr lang="en-US" sz="1600" dirty="0">
                <a:solidFill>
                  <a:schemeClr val="bg1">
                    <a:lumMod val="50000"/>
                  </a:schemeClr>
                </a:solidFill>
                <a:latin typeface="+mj-lt"/>
              </a:rPr>
              <a:t>Ying-Ting Lin, ylin3@uni-muenster.de </a:t>
            </a:r>
            <a:endParaRPr lang="en-US" sz="1600" dirty="0">
              <a:solidFill>
                <a:schemeClr val="bg1">
                  <a:lumMod val="50000"/>
                </a:schemeClr>
              </a:solidFill>
            </a:endParaRPr>
          </a:p>
        </p:txBody>
      </p:sp>
    </p:spTree>
    <p:extLst>
      <p:ext uri="{BB962C8B-B14F-4D97-AF65-F5344CB8AC3E}">
        <p14:creationId xmlns:p14="http://schemas.microsoft.com/office/powerpoint/2010/main" val="3126738237"/>
      </p:ext>
    </p:extLst>
  </p:cSld>
  <p:clrMapOvr>
    <a:masterClrMapping/>
  </p:clrMapOvr>
  <p:extLst>
    <p:ext uri="{DCECCB84-F9BA-43D5-87BE-67443E8EF086}">
      <p15:sldGuideLst xmlns:p15="http://schemas.microsoft.com/office/powerpoint/2012/main">
        <p15:guide id="2" orient="horz" pos="845" userDrawn="1">
          <p15:clr>
            <a:srgbClr val="FBAE40"/>
          </p15:clr>
        </p15:guide>
        <p15:guide id="3" orient="horz" pos="1457"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Design Inhalt // Headline + Inhalt">
    <p:spTree>
      <p:nvGrpSpPr>
        <p:cNvPr id="1" name=""/>
        <p:cNvGrpSpPr/>
        <p:nvPr/>
      </p:nvGrpSpPr>
      <p:grpSpPr>
        <a:xfrm>
          <a:off x="0" y="0"/>
          <a:ext cx="0" cy="0"/>
          <a:chOff x="0" y="0"/>
          <a:chExt cx="0" cy="0"/>
        </a:xfrm>
      </p:grpSpPr>
      <p:sp>
        <p:nvSpPr>
          <p:cNvPr id="13" name="Titel 1"/>
          <p:cNvSpPr>
            <a:spLocks noGrp="1"/>
          </p:cNvSpPr>
          <p:nvPr>
            <p:ph type="title" hasCustomPrompt="1"/>
          </p:nvPr>
        </p:nvSpPr>
        <p:spPr>
          <a:xfrm>
            <a:off x="360000" y="1350962"/>
            <a:ext cx="11484000" cy="575329"/>
          </a:xfrm>
        </p:spPr>
        <p:txBody>
          <a:bodyPr/>
          <a:lstStyle>
            <a:lvl1pPr>
              <a:defRPr>
                <a:solidFill>
                  <a:srgbClr val="333F48"/>
                </a:solidFill>
              </a:defRPr>
            </a:lvl1pPr>
          </a:lstStyle>
          <a:p>
            <a:r>
              <a:rPr lang="de-DE" sz="2800" dirty="0" err="1">
                <a:effectLst/>
                <a:latin typeface="Calibri" panose="020F0502020204030204" pitchFamily="34" charset="0"/>
                <a:ea typeface="Calibri" panose="020F0502020204030204" pitchFamily="34" charset="0"/>
                <a:cs typeface="Times New Roman" panose="02020603050405020304" pitchFamily="18" charset="0"/>
              </a:rPr>
              <a:t>Inserting</a:t>
            </a:r>
            <a:r>
              <a:rPr lang="de-DE" sz="2800" dirty="0">
                <a:effectLst/>
                <a:latin typeface="Calibri" panose="020F0502020204030204" pitchFamily="34" charset="0"/>
                <a:ea typeface="Calibri" panose="020F0502020204030204" pitchFamily="34" charset="0"/>
                <a:cs typeface="Times New Roman" panose="02020603050405020304" pitchFamily="18" charset="0"/>
              </a:rPr>
              <a:t> a </a:t>
            </a:r>
            <a:r>
              <a:rPr lang="de-DE" sz="2800" dirty="0" err="1">
                <a:effectLst/>
                <a:latin typeface="Calibri" panose="020F0502020204030204" pitchFamily="34" charset="0"/>
                <a:ea typeface="Calibri" panose="020F0502020204030204" pitchFamily="34" charset="0"/>
                <a:cs typeface="Times New Roman" panose="02020603050405020304" pitchFamily="18" charset="0"/>
              </a:rPr>
              <a:t>headline</a:t>
            </a:r>
            <a:endParaRPr lang="de-DE" dirty="0"/>
          </a:p>
        </p:txBody>
      </p:sp>
      <p:sp>
        <p:nvSpPr>
          <p:cNvPr id="14" name="Inhaltsplatzhalter 2"/>
          <p:cNvSpPr>
            <a:spLocks noGrp="1"/>
          </p:cNvSpPr>
          <p:nvPr>
            <p:ph idx="1" hasCustomPrompt="1"/>
          </p:nvPr>
        </p:nvSpPr>
        <p:spPr>
          <a:xfrm>
            <a:off x="360000" y="2322513"/>
            <a:ext cx="11484000" cy="3421062"/>
          </a:xfrm>
        </p:spPr>
        <p:txBody>
          <a:bodyPr/>
          <a:lstStyle>
            <a:lvl1pPr>
              <a:defRPr/>
            </a:lvl1pPr>
            <a:lvl2pPr>
              <a:defRPr/>
            </a:lvl2pPr>
            <a:lvl3pPr>
              <a:defRPr/>
            </a:lvl3pPr>
            <a:lvl4pPr>
              <a:defRPr/>
            </a:lvl4pPr>
            <a:lvl5pPr>
              <a:defRPr/>
            </a:lvl5pPr>
            <a:lvl6pPr>
              <a:defRPr/>
            </a:lvl6pPr>
            <a:lvl7pPr>
              <a:defRPr/>
            </a:lvl7pPr>
            <a:lvl8pPr>
              <a:defRPr/>
            </a:lvl8pPr>
            <a:lvl9pPr>
              <a:defRPr/>
            </a:lvl9pPr>
          </a:lstStyle>
          <a:p>
            <a:pPr>
              <a:lnSpc>
                <a:spcPct val="107000"/>
              </a:lnSpc>
              <a:spcAft>
                <a:spcPts val="8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Text on level // for further lists</a:t>
            </a:r>
            <a:br>
              <a:rPr lang="de-DE" dirty="0"/>
            </a:br>
            <a:r>
              <a:rPr lang="en-GB" sz="2000" dirty="0">
                <a:effectLst/>
                <a:latin typeface="Calibri" panose="020F0502020204030204" pitchFamily="34" charset="0"/>
                <a:ea typeface="Calibri" panose="020F0502020204030204" pitchFamily="34" charset="0"/>
                <a:cs typeface="Times New Roman" panose="02020603050405020304" pitchFamily="18" charset="0"/>
              </a:rPr>
              <a:t>&gt;&gt; Menu &gt; Home &gt; Paragraph &gt; Increase list of levels</a:t>
            </a:r>
            <a:endParaRPr lang="de-DE" dirty="0"/>
          </a:p>
          <a:p>
            <a:pPr lvl="1"/>
            <a:r>
              <a:rPr lang="de-DE" dirty="0"/>
              <a:t>Second </a:t>
            </a:r>
            <a:r>
              <a:rPr lang="de-DE" dirty="0" err="1"/>
              <a:t>level</a:t>
            </a:r>
            <a:endParaRPr lang="de-DE" dirty="0"/>
          </a:p>
          <a:p>
            <a:pPr lvl="2"/>
            <a:r>
              <a:rPr lang="de-DE" dirty="0"/>
              <a:t>Third </a:t>
            </a:r>
            <a:r>
              <a:rPr lang="de-DE" dirty="0" err="1"/>
              <a:t>level</a:t>
            </a:r>
            <a:r>
              <a:rPr lang="de-DE" dirty="0"/>
              <a:t> </a:t>
            </a:r>
          </a:p>
          <a:p>
            <a:pPr lvl="3"/>
            <a:r>
              <a:rPr lang="de-DE" dirty="0" err="1"/>
              <a:t>Fourth</a:t>
            </a:r>
            <a:r>
              <a:rPr lang="de-DE" dirty="0"/>
              <a:t> </a:t>
            </a:r>
            <a:r>
              <a:rPr lang="de-DE" dirty="0" err="1"/>
              <a:t>level</a:t>
            </a:r>
            <a:endParaRPr lang="de-DE" dirty="0"/>
          </a:p>
          <a:p>
            <a:pPr lvl="4"/>
            <a:r>
              <a:rPr lang="de-DE" dirty="0" err="1"/>
              <a:t>Fifth</a:t>
            </a:r>
            <a:r>
              <a:rPr lang="de-DE" dirty="0"/>
              <a:t> </a:t>
            </a:r>
            <a:r>
              <a:rPr lang="de-DE" dirty="0" err="1"/>
              <a:t>level</a:t>
            </a:r>
            <a:endParaRPr lang="de-DE" dirty="0"/>
          </a:p>
        </p:txBody>
      </p:sp>
      <p:sp>
        <p:nvSpPr>
          <p:cNvPr id="5" name="Foliennummernplatzhalter 5">
            <a:extLst>
              <a:ext uri="{FF2B5EF4-FFF2-40B4-BE49-F238E27FC236}">
                <a16:creationId xmlns:a16="http://schemas.microsoft.com/office/drawing/2014/main" id="{71D525AC-0F78-4901-AD86-B0DC657A74CD}"/>
              </a:ext>
            </a:extLst>
          </p:cNvPr>
          <p:cNvSpPr>
            <a:spLocks noGrp="1"/>
          </p:cNvSpPr>
          <p:nvPr>
            <p:ph type="sldNum" sz="quarter" idx="4"/>
          </p:nvPr>
        </p:nvSpPr>
        <p:spPr>
          <a:xfrm>
            <a:off x="11124000" y="6172448"/>
            <a:ext cx="720000" cy="360000"/>
          </a:xfrm>
          <a:prstGeom prst="rect">
            <a:avLst/>
          </a:prstGeom>
        </p:spPr>
        <p:txBody>
          <a:bodyPr vert="horz" lIns="0" tIns="0" rIns="0" bIns="0" rtlCol="0" anchor="b" anchorCtr="0">
            <a:noAutofit/>
          </a:bodyPr>
          <a:lstStyle>
            <a:lvl1pPr marL="0" indent="0" algn="r">
              <a:lnSpc>
                <a:spcPct val="100000"/>
              </a:lnSpc>
              <a:spcBef>
                <a:spcPts val="0"/>
              </a:spcBef>
              <a:buFont typeface="Arial" panose="020B0604020202020204" pitchFamily="34" charset="0"/>
              <a:buNone/>
              <a:defRPr lang="de-DE" sz="1600" b="1" smtClean="0">
                <a:effectLst/>
              </a:defRPr>
            </a:lvl1pPr>
            <a:lvl2pPr marL="0" indent="0" algn="r">
              <a:lnSpc>
                <a:spcPct val="100000"/>
              </a:lnSpc>
              <a:spcBef>
                <a:spcPts val="0"/>
              </a:spcBef>
              <a:defRPr sz="1867" b="1" i="0" baseline="0">
                <a:latin typeface="+mj-lt"/>
              </a:defRPr>
            </a:lvl2pPr>
            <a:lvl3pPr marL="0" indent="0" algn="r">
              <a:lnSpc>
                <a:spcPct val="100000"/>
              </a:lnSpc>
              <a:spcBef>
                <a:spcPts val="0"/>
              </a:spcBef>
              <a:defRPr sz="1867" b="1" i="0" baseline="0">
                <a:latin typeface="+mj-lt"/>
              </a:defRPr>
            </a:lvl3pPr>
            <a:lvl4pPr marL="0" indent="0" algn="r">
              <a:lnSpc>
                <a:spcPct val="100000"/>
              </a:lnSpc>
              <a:spcBef>
                <a:spcPts val="0"/>
              </a:spcBef>
              <a:defRPr sz="1867" b="1" i="0" baseline="0">
                <a:latin typeface="+mj-lt"/>
              </a:defRPr>
            </a:lvl4pPr>
            <a:lvl5pPr marL="0" indent="0" algn="r">
              <a:lnSpc>
                <a:spcPct val="100000"/>
              </a:lnSpc>
              <a:spcBef>
                <a:spcPts val="0"/>
              </a:spcBef>
              <a:defRPr sz="1867" b="1" i="0" baseline="0">
                <a:latin typeface="+mj-lt"/>
              </a:defRPr>
            </a:lvl5pPr>
            <a:lvl6pPr marL="0" indent="0" algn="r">
              <a:lnSpc>
                <a:spcPct val="100000"/>
              </a:lnSpc>
              <a:spcBef>
                <a:spcPts val="0"/>
              </a:spcBef>
              <a:defRPr sz="1867" b="1" i="0" baseline="0">
                <a:latin typeface="+mj-lt"/>
              </a:defRPr>
            </a:lvl6pPr>
            <a:lvl7pPr marL="0" indent="0" algn="r">
              <a:lnSpc>
                <a:spcPct val="100000"/>
              </a:lnSpc>
              <a:spcBef>
                <a:spcPts val="0"/>
              </a:spcBef>
              <a:defRPr sz="1867" b="1" i="0" baseline="0">
                <a:latin typeface="+mj-lt"/>
              </a:defRPr>
            </a:lvl7pPr>
            <a:lvl8pPr marL="0" indent="0" algn="r">
              <a:lnSpc>
                <a:spcPct val="100000"/>
              </a:lnSpc>
              <a:spcBef>
                <a:spcPts val="0"/>
              </a:spcBef>
              <a:defRPr sz="1867" b="1" i="0" baseline="0">
                <a:latin typeface="+mj-lt"/>
              </a:defRPr>
            </a:lvl8pPr>
            <a:lvl9pPr marL="0" indent="0" algn="r">
              <a:lnSpc>
                <a:spcPct val="100000"/>
              </a:lnSpc>
              <a:spcBef>
                <a:spcPts val="0"/>
              </a:spcBef>
              <a:defRPr sz="1867" b="1" i="0" baseline="0">
                <a:latin typeface="+mj-lt"/>
              </a:defRPr>
            </a:lvl9pPr>
          </a:lstStyle>
          <a:p>
            <a:fld id="{91D2A38D-9EB2-4BF8-9118-EA1E4A37F183}" type="slidenum">
              <a:rPr lang="de-DE" smtClean="0"/>
              <a:pPr/>
              <a:t>‹#›</a:t>
            </a:fld>
            <a:endParaRPr lang="de-DE" dirty="0"/>
          </a:p>
        </p:txBody>
      </p:sp>
    </p:spTree>
    <p:extLst>
      <p:ext uri="{BB962C8B-B14F-4D97-AF65-F5344CB8AC3E}">
        <p14:creationId xmlns:p14="http://schemas.microsoft.com/office/powerpoint/2010/main" val="3370586745"/>
      </p:ext>
    </p:extLst>
  </p:cSld>
  <p:clrMapOvr>
    <a:masterClrMapping/>
  </p:clrMapOvr>
  <p:extLst>
    <p:ext uri="{DCECCB84-F9BA-43D5-87BE-67443E8EF086}">
      <p15:sldGuideLst xmlns:p15="http://schemas.microsoft.com/office/powerpoint/2012/main">
        <p15:guide id="1" orient="horz" pos="1457" userDrawn="1">
          <p15:clr>
            <a:srgbClr val="FBAE40"/>
          </p15:clr>
        </p15:guide>
        <p15:guide id="3" orient="horz" pos="845"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Design B // Linie + Fläche // Titel">
    <p:spTree>
      <p:nvGrpSpPr>
        <p:cNvPr id="1" name=""/>
        <p:cNvGrpSpPr/>
        <p:nvPr/>
      </p:nvGrpSpPr>
      <p:grpSpPr>
        <a:xfrm>
          <a:off x="0" y="0"/>
          <a:ext cx="0" cy="0"/>
          <a:chOff x="0" y="0"/>
          <a:chExt cx="0" cy="0"/>
        </a:xfrm>
      </p:grpSpPr>
      <p:sp>
        <p:nvSpPr>
          <p:cNvPr id="48" name="Titel 1"/>
          <p:cNvSpPr>
            <a:spLocks noGrp="1"/>
          </p:cNvSpPr>
          <p:nvPr>
            <p:ph type="ctrTitle" hasCustomPrompt="1"/>
          </p:nvPr>
        </p:nvSpPr>
        <p:spPr>
          <a:xfrm>
            <a:off x="360000" y="2067931"/>
            <a:ext cx="6408000" cy="1276350"/>
          </a:xfrm>
        </p:spPr>
        <p:txBody>
          <a:bodyPr anchor="t" anchorCtr="0"/>
          <a:lstStyle>
            <a:lvl1pPr marL="0" indent="0" algn="l">
              <a:lnSpc>
                <a:spcPct val="90000"/>
              </a:lnSpc>
              <a:buFont typeface="Arial" panose="020B0604020202020204" pitchFamily="34" charset="0"/>
              <a:buNone/>
              <a:defRPr sz="3600" b="1">
                <a:solidFill>
                  <a:schemeClr val="accent2"/>
                </a:solidFill>
              </a:defRPr>
            </a:lvl1pPr>
          </a:lstStyle>
          <a:p>
            <a:r>
              <a:rPr lang="en-US" dirty="0"/>
              <a:t>Add title of the presentation</a:t>
            </a:r>
            <a:br>
              <a:rPr lang="en-US" dirty="0"/>
            </a:br>
            <a:r>
              <a:rPr lang="en-US" dirty="0"/>
              <a:t>on two lines</a:t>
            </a:r>
            <a:endParaRPr lang="de-DE" dirty="0"/>
          </a:p>
        </p:txBody>
      </p:sp>
      <p:sp>
        <p:nvSpPr>
          <p:cNvPr id="49" name="Untertitel 2"/>
          <p:cNvSpPr>
            <a:spLocks noGrp="1"/>
          </p:cNvSpPr>
          <p:nvPr>
            <p:ph type="subTitle" idx="1" hasCustomPrompt="1"/>
          </p:nvPr>
        </p:nvSpPr>
        <p:spPr>
          <a:xfrm>
            <a:off x="360000" y="3344281"/>
            <a:ext cx="6408000" cy="900000"/>
          </a:xfrm>
        </p:spPr>
        <p:txBody>
          <a:bodyPr/>
          <a:lstStyle>
            <a:lvl1pPr marL="0" indent="0" algn="l">
              <a:lnSpc>
                <a:spcPct val="100000"/>
              </a:lnSpc>
              <a:spcBef>
                <a:spcPts val="0"/>
              </a:spcBef>
              <a:buFont typeface="Arial" panose="020B0604020202020204" pitchFamily="34" charset="0"/>
              <a:buNone/>
              <a:defRPr sz="1800" b="0">
                <a:solidFill>
                  <a:srgbClr val="333F48"/>
                </a:solidFill>
              </a:defRPr>
            </a:lvl1pPr>
            <a:lvl2pPr marL="0" indent="0" algn="l">
              <a:lnSpc>
                <a:spcPct val="100000"/>
              </a:lnSpc>
              <a:spcBef>
                <a:spcPts val="0"/>
              </a:spcBef>
              <a:buFont typeface="Arial" panose="020B0604020202020204" pitchFamily="34" charset="0"/>
              <a:buNone/>
              <a:defRPr sz="1800" b="0">
                <a:solidFill>
                  <a:schemeClr val="bg2"/>
                </a:solidFill>
              </a:defRPr>
            </a:lvl2pPr>
            <a:lvl3pPr marL="0" indent="0" algn="l">
              <a:lnSpc>
                <a:spcPct val="100000"/>
              </a:lnSpc>
              <a:spcBef>
                <a:spcPts val="0"/>
              </a:spcBef>
              <a:buFont typeface="Arial" panose="020B0604020202020204" pitchFamily="34" charset="0"/>
              <a:buNone/>
              <a:defRPr sz="1800" b="0">
                <a:solidFill>
                  <a:schemeClr val="bg2"/>
                </a:solidFill>
              </a:defRPr>
            </a:lvl3pPr>
            <a:lvl4pPr marL="0" indent="0" algn="l">
              <a:lnSpc>
                <a:spcPct val="100000"/>
              </a:lnSpc>
              <a:spcBef>
                <a:spcPts val="0"/>
              </a:spcBef>
              <a:buFont typeface="Arial" panose="020B0604020202020204" pitchFamily="34" charset="0"/>
              <a:buNone/>
              <a:defRPr sz="1800" b="0">
                <a:solidFill>
                  <a:schemeClr val="bg2"/>
                </a:solidFill>
              </a:defRPr>
            </a:lvl4pPr>
            <a:lvl5pPr marL="0" indent="0" algn="l">
              <a:lnSpc>
                <a:spcPct val="100000"/>
              </a:lnSpc>
              <a:spcBef>
                <a:spcPts val="0"/>
              </a:spcBef>
              <a:buFont typeface="Arial" panose="020B0604020202020204" pitchFamily="34" charset="0"/>
              <a:buNone/>
              <a:defRPr sz="1800" b="0">
                <a:solidFill>
                  <a:schemeClr val="bg2"/>
                </a:solidFill>
              </a:defRPr>
            </a:lvl5pPr>
            <a:lvl6pPr marL="0" indent="0" algn="l">
              <a:lnSpc>
                <a:spcPct val="100000"/>
              </a:lnSpc>
              <a:spcBef>
                <a:spcPts val="0"/>
              </a:spcBef>
              <a:buFont typeface="Arial" panose="020B0604020202020204" pitchFamily="34" charset="0"/>
              <a:buNone/>
              <a:defRPr sz="1800" b="0">
                <a:solidFill>
                  <a:schemeClr val="bg2"/>
                </a:solidFill>
              </a:defRPr>
            </a:lvl6pPr>
            <a:lvl7pPr marL="0" indent="0" algn="l">
              <a:lnSpc>
                <a:spcPct val="100000"/>
              </a:lnSpc>
              <a:spcBef>
                <a:spcPts val="0"/>
              </a:spcBef>
              <a:buFont typeface="Arial" panose="020B0604020202020204" pitchFamily="34" charset="0"/>
              <a:buNone/>
              <a:defRPr sz="1800" b="0">
                <a:solidFill>
                  <a:schemeClr val="bg2"/>
                </a:solidFill>
              </a:defRPr>
            </a:lvl7pPr>
            <a:lvl8pPr marL="0" indent="0" algn="l">
              <a:lnSpc>
                <a:spcPct val="100000"/>
              </a:lnSpc>
              <a:spcBef>
                <a:spcPts val="0"/>
              </a:spcBef>
              <a:buFont typeface="Arial" panose="020B0604020202020204" pitchFamily="34" charset="0"/>
              <a:buNone/>
              <a:defRPr sz="1800" b="0">
                <a:solidFill>
                  <a:schemeClr val="bg2"/>
                </a:solidFill>
              </a:defRPr>
            </a:lvl8pPr>
            <a:lvl9pPr marL="0" indent="0" algn="l">
              <a:lnSpc>
                <a:spcPct val="100000"/>
              </a:lnSpc>
              <a:spcBef>
                <a:spcPts val="0"/>
              </a:spcBef>
              <a:buFont typeface="Arial" panose="020B0604020202020204" pitchFamily="34" charset="0"/>
              <a:buNone/>
              <a:defRPr sz="1800" b="0">
                <a:solidFill>
                  <a:schemeClr val="bg2"/>
                </a:solidFill>
              </a:defRPr>
            </a:lvl9pPr>
          </a:lstStyle>
          <a:p>
            <a:pPr lvl="0"/>
            <a:r>
              <a:rPr lang="en-US" dirty="0"/>
              <a:t>Subtitle or short description of the presentation</a:t>
            </a:r>
          </a:p>
          <a:p>
            <a:pPr lvl="0"/>
            <a:r>
              <a:rPr lang="en-US" dirty="0"/>
              <a:t>Name: of the speaker</a:t>
            </a:r>
          </a:p>
        </p:txBody>
      </p:sp>
      <p:sp>
        <p:nvSpPr>
          <p:cNvPr id="7" name="Vertikaler Textplatzhalter 2">
            <a:extLst>
              <a:ext uri="{FF2B5EF4-FFF2-40B4-BE49-F238E27FC236}">
                <a16:creationId xmlns:a16="http://schemas.microsoft.com/office/drawing/2014/main" id="{8B0E7D7D-93BD-A463-C9F9-3F8B066EDE22}"/>
              </a:ext>
            </a:extLst>
          </p:cNvPr>
          <p:cNvSpPr>
            <a:spLocks noGrp="1"/>
          </p:cNvSpPr>
          <p:nvPr>
            <p:ph type="body" orient="vert" idx="13" hasCustomPrompt="1"/>
          </p:nvPr>
        </p:nvSpPr>
        <p:spPr>
          <a:xfrm>
            <a:off x="6658776" y="6069200"/>
            <a:ext cx="5185224" cy="468000"/>
          </a:xfrm>
        </p:spPr>
        <p:txBody>
          <a:bodyPr vert="horz" anchor="b" anchorCtr="0"/>
          <a:lstStyle>
            <a:lvl1pPr marL="0" indent="0" algn="r">
              <a:lnSpc>
                <a:spcPct val="100000"/>
              </a:lnSpc>
              <a:spcBef>
                <a:spcPts val="0"/>
              </a:spcBef>
              <a:buFont typeface="Arial" panose="020B0604020202020204" pitchFamily="34" charset="0"/>
              <a:buNone/>
              <a:defRPr sz="1400" b="0"/>
            </a:lvl1pPr>
            <a:lvl2pPr marL="0" indent="0" algn="r">
              <a:lnSpc>
                <a:spcPct val="100000"/>
              </a:lnSpc>
              <a:spcBef>
                <a:spcPts val="0"/>
              </a:spcBef>
              <a:buNone/>
              <a:defRPr sz="1400" b="0"/>
            </a:lvl2pPr>
            <a:lvl3pPr marL="0" indent="0" algn="r">
              <a:lnSpc>
                <a:spcPct val="100000"/>
              </a:lnSpc>
              <a:spcBef>
                <a:spcPts val="0"/>
              </a:spcBef>
              <a:buNone/>
              <a:defRPr sz="1400" b="0"/>
            </a:lvl3pPr>
            <a:lvl4pPr marL="0" indent="0" algn="r">
              <a:lnSpc>
                <a:spcPct val="100000"/>
              </a:lnSpc>
              <a:spcBef>
                <a:spcPts val="0"/>
              </a:spcBef>
              <a:buNone/>
              <a:defRPr sz="1400" b="0"/>
            </a:lvl4pPr>
            <a:lvl5pPr marL="0" indent="0" algn="r">
              <a:lnSpc>
                <a:spcPct val="100000"/>
              </a:lnSpc>
              <a:spcBef>
                <a:spcPts val="0"/>
              </a:spcBef>
              <a:buNone/>
              <a:defRPr sz="1400" b="0"/>
            </a:lvl5pPr>
            <a:lvl6pPr marL="0" indent="0" algn="r">
              <a:lnSpc>
                <a:spcPct val="100000"/>
              </a:lnSpc>
              <a:spcBef>
                <a:spcPts val="0"/>
              </a:spcBef>
              <a:buNone/>
              <a:defRPr sz="1400" b="0"/>
            </a:lvl6pPr>
            <a:lvl7pPr marL="0" indent="0" algn="r">
              <a:lnSpc>
                <a:spcPct val="100000"/>
              </a:lnSpc>
              <a:spcBef>
                <a:spcPts val="0"/>
              </a:spcBef>
              <a:buNone/>
              <a:defRPr sz="1400" b="0"/>
            </a:lvl7pPr>
            <a:lvl8pPr marL="0" indent="0" algn="r">
              <a:lnSpc>
                <a:spcPct val="100000"/>
              </a:lnSpc>
              <a:spcBef>
                <a:spcPts val="0"/>
              </a:spcBef>
              <a:buNone/>
              <a:defRPr sz="1400" b="0"/>
            </a:lvl8pPr>
            <a:lvl9pPr marL="0" indent="0" algn="r">
              <a:lnSpc>
                <a:spcPct val="100000"/>
              </a:lnSpc>
              <a:spcBef>
                <a:spcPts val="0"/>
              </a:spcBef>
              <a:buNone/>
              <a:defRPr sz="1400" b="0"/>
            </a:lvl9pPr>
          </a:lstStyle>
          <a:p>
            <a:pPr lvl="0"/>
            <a:r>
              <a:rPr lang="en-US" dirty="0"/>
              <a:t>Space for secondary logo(s) / Name</a:t>
            </a:r>
          </a:p>
          <a:p>
            <a:pPr lvl="0"/>
            <a:r>
              <a:rPr lang="en-US" dirty="0"/>
              <a:t>of the Department, the Institute or the CRC</a:t>
            </a:r>
          </a:p>
        </p:txBody>
      </p:sp>
      <p:cxnSp>
        <p:nvCxnSpPr>
          <p:cNvPr id="10" name="Gerade Verbindung 9">
            <a:extLst>
              <a:ext uri="{FF2B5EF4-FFF2-40B4-BE49-F238E27FC236}">
                <a16:creationId xmlns:a16="http://schemas.microsoft.com/office/drawing/2014/main" id="{DCCE4440-18B9-870D-62E3-0576E0A7A3B9}"/>
              </a:ext>
            </a:extLst>
          </p:cNvPr>
          <p:cNvCxnSpPr>
            <a:cxnSpLocks/>
          </p:cNvCxnSpPr>
          <p:nvPr userDrawn="1"/>
        </p:nvCxnSpPr>
        <p:spPr>
          <a:xfrm rot="360000">
            <a:off x="-195062" y="5262595"/>
            <a:ext cx="12600000" cy="0"/>
          </a:xfrm>
          <a:prstGeom prst="line">
            <a:avLst/>
          </a:prstGeom>
          <a:ln w="5715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Rechteck 1">
            <a:extLst>
              <a:ext uri="{FF2B5EF4-FFF2-40B4-BE49-F238E27FC236}">
                <a16:creationId xmlns:a16="http://schemas.microsoft.com/office/drawing/2014/main" id="{4B862DA9-1217-21E7-2EF6-BC88A8925AC1}"/>
              </a:ext>
            </a:extLst>
          </p:cNvPr>
          <p:cNvSpPr/>
          <p:nvPr userDrawn="1"/>
        </p:nvSpPr>
        <p:spPr>
          <a:xfrm>
            <a:off x="5184742" y="0"/>
            <a:ext cx="7019958" cy="3139126"/>
          </a:xfrm>
          <a:custGeom>
            <a:avLst/>
            <a:gdLst>
              <a:gd name="connsiteX0" fmla="*/ 0 w 7019958"/>
              <a:gd name="connsiteY0" fmla="*/ 0 h 3139126"/>
              <a:gd name="connsiteX1" fmla="*/ 7019958 w 7019958"/>
              <a:gd name="connsiteY1" fmla="*/ 0 h 3139126"/>
              <a:gd name="connsiteX2" fmla="*/ 7019958 w 7019958"/>
              <a:gd name="connsiteY2" fmla="*/ 3139126 h 3139126"/>
              <a:gd name="connsiteX3" fmla="*/ 0 w 7019958"/>
              <a:gd name="connsiteY3" fmla="*/ 3139126 h 3139126"/>
              <a:gd name="connsiteX4" fmla="*/ 0 w 7019958"/>
              <a:gd name="connsiteY4" fmla="*/ 0 h 3139126"/>
              <a:gd name="connsiteX0" fmla="*/ 0 w 7019958"/>
              <a:gd name="connsiteY0" fmla="*/ 0 h 3139126"/>
              <a:gd name="connsiteX1" fmla="*/ 7019958 w 7019958"/>
              <a:gd name="connsiteY1" fmla="*/ 0 h 3139126"/>
              <a:gd name="connsiteX2" fmla="*/ 7019958 w 7019958"/>
              <a:gd name="connsiteY2" fmla="*/ 3139126 h 3139126"/>
              <a:gd name="connsiteX3" fmla="*/ 0 w 7019958"/>
              <a:gd name="connsiteY3" fmla="*/ 0 h 3139126"/>
            </a:gdLst>
            <a:ahLst/>
            <a:cxnLst>
              <a:cxn ang="0">
                <a:pos x="connsiteX0" y="connsiteY0"/>
              </a:cxn>
              <a:cxn ang="0">
                <a:pos x="connsiteX1" y="connsiteY1"/>
              </a:cxn>
              <a:cxn ang="0">
                <a:pos x="connsiteX2" y="connsiteY2"/>
              </a:cxn>
              <a:cxn ang="0">
                <a:pos x="connsiteX3" y="connsiteY3"/>
              </a:cxn>
            </a:cxnLst>
            <a:rect l="l" t="t" r="r" b="b"/>
            <a:pathLst>
              <a:path w="7019958" h="3139126">
                <a:moveTo>
                  <a:pt x="0" y="0"/>
                </a:moveTo>
                <a:lnTo>
                  <a:pt x="7019958" y="0"/>
                </a:lnTo>
                <a:lnTo>
                  <a:pt x="7019958" y="3139126"/>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23" name="Gruppieren 22">
            <a:extLst>
              <a:ext uri="{FF2B5EF4-FFF2-40B4-BE49-F238E27FC236}">
                <a16:creationId xmlns:a16="http://schemas.microsoft.com/office/drawing/2014/main" id="{F284B6C2-39F1-5E7A-F183-41AED5885ACF}"/>
              </a:ext>
            </a:extLst>
          </p:cNvPr>
          <p:cNvGrpSpPr/>
          <p:nvPr userDrawn="1"/>
        </p:nvGrpSpPr>
        <p:grpSpPr>
          <a:xfrm>
            <a:off x="-468000" y="-468000"/>
            <a:ext cx="13140000" cy="7776000"/>
            <a:chOff x="-468000" y="-468000"/>
            <a:chExt cx="13140000" cy="7776000"/>
          </a:xfrm>
        </p:grpSpPr>
        <p:cxnSp>
          <p:nvCxnSpPr>
            <p:cNvPr id="26" name="Linie">
              <a:extLst>
                <a:ext uri="{FF2B5EF4-FFF2-40B4-BE49-F238E27FC236}">
                  <a16:creationId xmlns:a16="http://schemas.microsoft.com/office/drawing/2014/main" id="{F208395A-DCAA-05E9-2F73-BEF0981A498E}"/>
                </a:ext>
              </a:extLst>
            </p:cNvPr>
            <p:cNvCxnSpPr/>
            <p:nvPr userDrawn="1"/>
          </p:nvCxnSpPr>
          <p:spPr>
            <a:xfrm>
              <a:off x="12312000" y="5742000"/>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7" name="Linie">
              <a:extLst>
                <a:ext uri="{FF2B5EF4-FFF2-40B4-BE49-F238E27FC236}">
                  <a16:creationId xmlns:a16="http://schemas.microsoft.com/office/drawing/2014/main" id="{4CDA1422-A3C2-705C-9CE7-6478238842D2}"/>
                </a:ext>
              </a:extLst>
            </p:cNvPr>
            <p:cNvCxnSpPr/>
            <p:nvPr userDrawn="1"/>
          </p:nvCxnSpPr>
          <p:spPr>
            <a:xfrm>
              <a:off x="11844000" y="-46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8" name="Linie">
              <a:extLst>
                <a:ext uri="{FF2B5EF4-FFF2-40B4-BE49-F238E27FC236}">
                  <a16:creationId xmlns:a16="http://schemas.microsoft.com/office/drawing/2014/main" id="{8E7FC7E7-E963-FA68-DC1F-05445A979C75}"/>
                </a:ext>
              </a:extLst>
            </p:cNvPr>
            <p:cNvCxnSpPr/>
            <p:nvPr userDrawn="1"/>
          </p:nvCxnSpPr>
          <p:spPr>
            <a:xfrm>
              <a:off x="360000" y="-46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9" name="Linie">
              <a:extLst>
                <a:ext uri="{FF2B5EF4-FFF2-40B4-BE49-F238E27FC236}">
                  <a16:creationId xmlns:a16="http://schemas.microsoft.com/office/drawing/2014/main" id="{BB9E224D-BF84-BA43-85D9-3F7A9C455348}"/>
                </a:ext>
              </a:extLst>
            </p:cNvPr>
            <p:cNvCxnSpPr/>
            <p:nvPr userDrawn="1"/>
          </p:nvCxnSpPr>
          <p:spPr>
            <a:xfrm>
              <a:off x="11844000" y="694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0" name="Linie">
              <a:extLst>
                <a:ext uri="{FF2B5EF4-FFF2-40B4-BE49-F238E27FC236}">
                  <a16:creationId xmlns:a16="http://schemas.microsoft.com/office/drawing/2014/main" id="{AD304CD7-AE36-7C4C-A9AB-807DAAC7417F}"/>
                </a:ext>
              </a:extLst>
            </p:cNvPr>
            <p:cNvCxnSpPr/>
            <p:nvPr userDrawn="1"/>
          </p:nvCxnSpPr>
          <p:spPr>
            <a:xfrm>
              <a:off x="360000" y="694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1" name="Linie">
              <a:extLst>
                <a:ext uri="{FF2B5EF4-FFF2-40B4-BE49-F238E27FC236}">
                  <a16:creationId xmlns:a16="http://schemas.microsoft.com/office/drawing/2014/main" id="{2C0614AD-FE4D-80DA-B138-8568EF642911}"/>
                </a:ext>
              </a:extLst>
            </p:cNvPr>
            <p:cNvCxnSpPr/>
            <p:nvPr userDrawn="1"/>
          </p:nvCxnSpPr>
          <p:spPr>
            <a:xfrm>
              <a:off x="-468000" y="5742000"/>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3" name="Linie">
              <a:extLst>
                <a:ext uri="{FF2B5EF4-FFF2-40B4-BE49-F238E27FC236}">
                  <a16:creationId xmlns:a16="http://schemas.microsoft.com/office/drawing/2014/main" id="{88683533-55A0-48EC-7833-3E9147979A9E}"/>
                </a:ext>
              </a:extLst>
            </p:cNvPr>
            <p:cNvCxnSpPr/>
            <p:nvPr userDrawn="1"/>
          </p:nvCxnSpPr>
          <p:spPr>
            <a:xfrm>
              <a:off x="-468000" y="1346554"/>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32" name="Hilfslinien">
            <a:extLst>
              <a:ext uri="{FF2B5EF4-FFF2-40B4-BE49-F238E27FC236}">
                <a16:creationId xmlns:a16="http://schemas.microsoft.com/office/drawing/2014/main" id="{93F5F51E-C125-4704-832A-D2BE17F07AB9}"/>
              </a:ext>
            </a:extLst>
          </p:cNvPr>
          <p:cNvSpPr txBox="1"/>
          <p:nvPr userDrawn="1"/>
        </p:nvSpPr>
        <p:spPr>
          <a:xfrm rot="10800000" flipH="1" flipV="1">
            <a:off x="218764" y="-517855"/>
            <a:ext cx="114840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lumMod val="60000"/>
                    <a:lumOff val="40000"/>
                  </a:schemeClr>
                </a:solidFill>
                <a:effectLst/>
                <a:uLnTx/>
                <a:uFillTx/>
                <a:latin typeface="+mn-lt"/>
                <a:ea typeface="+mn-ea"/>
                <a:cs typeface="+mn-cs"/>
              </a:rPr>
              <a:t>Show gridlines via menu: </a:t>
            </a:r>
            <a:r>
              <a:rPr kumimoji="0" lang="en-US" sz="1100" b="1" i="0" u="none" strike="noStrike" kern="1200" cap="none" spc="0" normalizeH="0" baseline="0" noProof="0" dirty="0">
                <a:ln>
                  <a:noFill/>
                </a:ln>
                <a:solidFill>
                  <a:schemeClr val="tx1">
                    <a:lumMod val="60000"/>
                    <a:lumOff val="40000"/>
                  </a:schemeClr>
                </a:solidFill>
                <a:effectLst/>
                <a:uLnTx/>
                <a:uFillTx/>
                <a:latin typeface="+mn-lt"/>
                <a:ea typeface="+mn-ea"/>
                <a:cs typeface="+mn-cs"/>
              </a:rPr>
              <a:t>View &gt; Show &gt; tick gridlines</a:t>
            </a:r>
            <a:endParaRPr kumimoji="0" lang="de-DE" sz="1100" b="1"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p:txBody>
      </p:sp>
      <p:sp>
        <p:nvSpPr>
          <p:cNvPr id="37" name="Hilfslinien">
            <a:extLst>
              <a:ext uri="{FF2B5EF4-FFF2-40B4-BE49-F238E27FC236}">
                <a16:creationId xmlns:a16="http://schemas.microsoft.com/office/drawing/2014/main" id="{C2390F43-02CC-4A24-9204-C0F87387B6BB}"/>
              </a:ext>
            </a:extLst>
          </p:cNvPr>
          <p:cNvSpPr txBox="1"/>
          <p:nvPr userDrawn="1"/>
        </p:nvSpPr>
        <p:spPr>
          <a:xfrm rot="10800000" flipH="1" flipV="1">
            <a:off x="512400" y="7029450"/>
            <a:ext cx="114840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endParaRPr kumimoji="0" lang="de-DE" sz="1100" b="0"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a:p>
            <a:pPr marL="0" marR="0" lvl="0" indent="0" algn="ctr" defTabSz="137785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lumMod val="60000"/>
                    <a:lumOff val="40000"/>
                  </a:schemeClr>
                </a:solidFill>
                <a:effectLst/>
                <a:uLnTx/>
                <a:uFillTx/>
                <a:latin typeface="+mn-lt"/>
                <a:ea typeface="+mn-ea"/>
                <a:cs typeface="+mn-cs"/>
              </a:rPr>
              <a:t>Lines and areas can be changed in line with the Corporate Design rules (see Corporate Design manual)</a:t>
            </a:r>
            <a:endParaRPr kumimoji="0" lang="de-DE" sz="1100" b="1"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p:txBody>
      </p:sp>
      <p:pic>
        <p:nvPicPr>
          <p:cNvPr id="5" name="Grafik 4">
            <a:extLst>
              <a:ext uri="{FF2B5EF4-FFF2-40B4-BE49-F238E27FC236}">
                <a16:creationId xmlns:a16="http://schemas.microsoft.com/office/drawing/2014/main" id="{B0791B41-C19E-B8BB-E6C8-802F8FF3753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41312" y="276642"/>
            <a:ext cx="2909931" cy="813335"/>
          </a:xfrm>
          <a:prstGeom prst="rect">
            <a:avLst/>
          </a:prstGeom>
        </p:spPr>
      </p:pic>
      <p:pic>
        <p:nvPicPr>
          <p:cNvPr id="8" name="Grafik 7">
            <a:extLst>
              <a:ext uri="{FF2B5EF4-FFF2-40B4-BE49-F238E27FC236}">
                <a16:creationId xmlns:a16="http://schemas.microsoft.com/office/drawing/2014/main" id="{BBD01B58-95D7-FBE1-A6FB-C4C62F8DF532}"/>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t="-463" b="-463"/>
          <a:stretch/>
        </p:blipFill>
        <p:spPr>
          <a:xfrm>
            <a:off x="331786" y="6338585"/>
            <a:ext cx="1483200" cy="219733"/>
          </a:xfrm>
          <a:prstGeom prst="rect">
            <a:avLst/>
          </a:prstGeom>
        </p:spPr>
      </p:pic>
    </p:spTree>
    <p:extLst>
      <p:ext uri="{BB962C8B-B14F-4D97-AF65-F5344CB8AC3E}">
        <p14:creationId xmlns:p14="http://schemas.microsoft.com/office/powerpoint/2010/main" val="1113362830"/>
      </p:ext>
    </p:extLst>
  </p:cSld>
  <p:clrMapOvr>
    <a:masterClrMapping/>
  </p:clrMapOvr>
  <p:extLst>
    <p:ext uri="{DCECCB84-F9BA-43D5-87BE-67443E8EF086}">
      <p15:sldGuideLst xmlns:p15="http://schemas.microsoft.com/office/powerpoint/2012/main">
        <p15:guide id="1" orient="horz" pos="1298">
          <p15:clr>
            <a:srgbClr val="FBAE40"/>
          </p15:clr>
        </p15:guide>
        <p15:guide id="2" orient="horz" pos="2092">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Design Inhalt // Headline + Text mit Bild">
    <p:spTree>
      <p:nvGrpSpPr>
        <p:cNvPr id="1" name=""/>
        <p:cNvGrpSpPr/>
        <p:nvPr/>
      </p:nvGrpSpPr>
      <p:grpSpPr>
        <a:xfrm>
          <a:off x="0" y="0"/>
          <a:ext cx="0" cy="0"/>
          <a:chOff x="0" y="0"/>
          <a:chExt cx="0" cy="0"/>
        </a:xfrm>
      </p:grpSpPr>
      <p:sp>
        <p:nvSpPr>
          <p:cNvPr id="14" name="Titel 1"/>
          <p:cNvSpPr>
            <a:spLocks noGrp="1"/>
          </p:cNvSpPr>
          <p:nvPr>
            <p:ph type="title" hasCustomPrompt="1"/>
          </p:nvPr>
        </p:nvSpPr>
        <p:spPr>
          <a:xfrm>
            <a:off x="358774" y="1350962"/>
            <a:ext cx="5751000" cy="1080000"/>
          </a:xfrm>
        </p:spPr>
        <p:txBody>
          <a:bodyPr/>
          <a:lstStyle>
            <a:lvl1pPr>
              <a:defRPr/>
            </a:lvl1pPr>
          </a:lstStyle>
          <a:p>
            <a:r>
              <a:rPr lang="en-US" sz="2800" dirty="0">
                <a:effectLst/>
                <a:latin typeface="Calibri" panose="020F0502020204030204" pitchFamily="34" charset="0"/>
                <a:ea typeface="Calibri" panose="020F0502020204030204" pitchFamily="34" charset="0"/>
                <a:cs typeface="Times New Roman" panose="02020603050405020304" pitchFamily="18" charset="0"/>
              </a:rPr>
              <a:t>Insert headline</a:t>
            </a:r>
            <a:br>
              <a:rPr lang="en-US" sz="2800" dirty="0">
                <a:effectLst/>
                <a:latin typeface="Calibri" panose="020F0502020204030204" pitchFamily="34" charset="0"/>
                <a:ea typeface="Calibri" panose="020F0502020204030204" pitchFamily="34" charset="0"/>
                <a:cs typeface="Times New Roman" panose="02020603050405020304" pitchFamily="18" charset="0"/>
              </a:rPr>
            </a:br>
            <a:r>
              <a:rPr lang="en-US" sz="2800" dirty="0">
                <a:effectLst/>
                <a:latin typeface="Calibri" panose="020F0502020204030204" pitchFamily="34" charset="0"/>
                <a:ea typeface="Calibri" panose="020F0502020204030204" pitchFamily="34" charset="0"/>
                <a:cs typeface="Times New Roman" panose="02020603050405020304" pitchFamily="18" charset="0"/>
              </a:rPr>
              <a:t>over two lines</a:t>
            </a:r>
          </a:p>
        </p:txBody>
      </p:sp>
      <p:sp>
        <p:nvSpPr>
          <p:cNvPr id="15" name="Vertikaler Textplatzhalter 2"/>
          <p:cNvSpPr>
            <a:spLocks noGrp="1"/>
          </p:cNvSpPr>
          <p:nvPr>
            <p:ph type="body" orient="vert" idx="1" hasCustomPrompt="1"/>
          </p:nvPr>
        </p:nvSpPr>
        <p:spPr>
          <a:xfrm>
            <a:off x="358775" y="2827338"/>
            <a:ext cx="5751000" cy="2916236"/>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a:lnSpc>
                <a:spcPct val="107000"/>
              </a:lnSpc>
              <a:spcAft>
                <a:spcPts val="8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Text on level // for further lists</a:t>
            </a:r>
            <a:br>
              <a:rPr lang="de-DE" dirty="0"/>
            </a:br>
            <a:r>
              <a:rPr lang="en-GB" sz="2000" dirty="0">
                <a:effectLst/>
                <a:latin typeface="Calibri" panose="020F0502020204030204" pitchFamily="34" charset="0"/>
                <a:ea typeface="Calibri" panose="020F0502020204030204" pitchFamily="34" charset="0"/>
                <a:cs typeface="Times New Roman" panose="02020603050405020304" pitchFamily="18" charset="0"/>
              </a:rPr>
              <a:t>&gt;&gt; Menu &gt; Home &gt; Paragraph &gt; Increase list of levels</a:t>
            </a:r>
            <a:endParaRPr lang="de-DE" dirty="0"/>
          </a:p>
          <a:p>
            <a:pPr lvl="1"/>
            <a:r>
              <a:rPr lang="de-DE" dirty="0"/>
              <a:t>Second </a:t>
            </a:r>
            <a:r>
              <a:rPr lang="de-DE" dirty="0" err="1"/>
              <a:t>level</a:t>
            </a:r>
            <a:endParaRPr lang="de-DE" dirty="0"/>
          </a:p>
          <a:p>
            <a:pPr lvl="2"/>
            <a:r>
              <a:rPr lang="de-DE" dirty="0"/>
              <a:t>Third </a:t>
            </a:r>
            <a:r>
              <a:rPr lang="de-DE" dirty="0" err="1"/>
              <a:t>level</a:t>
            </a:r>
            <a:r>
              <a:rPr lang="de-DE" dirty="0"/>
              <a:t> </a:t>
            </a:r>
          </a:p>
          <a:p>
            <a:pPr lvl="3"/>
            <a:r>
              <a:rPr lang="de-DE" dirty="0" err="1"/>
              <a:t>Fourth</a:t>
            </a:r>
            <a:r>
              <a:rPr lang="de-DE" dirty="0"/>
              <a:t> </a:t>
            </a:r>
            <a:r>
              <a:rPr lang="de-DE" dirty="0" err="1"/>
              <a:t>level</a:t>
            </a:r>
            <a:endParaRPr lang="de-DE" dirty="0"/>
          </a:p>
          <a:p>
            <a:pPr lvl="4"/>
            <a:r>
              <a:rPr lang="de-DE" dirty="0" err="1"/>
              <a:t>Fifth</a:t>
            </a:r>
            <a:r>
              <a:rPr lang="de-DE" dirty="0"/>
              <a:t> </a:t>
            </a:r>
            <a:r>
              <a:rPr lang="de-DE" dirty="0" err="1"/>
              <a:t>level</a:t>
            </a:r>
            <a:endParaRPr lang="de-DE" dirty="0"/>
          </a:p>
        </p:txBody>
      </p:sp>
      <p:sp>
        <p:nvSpPr>
          <p:cNvPr id="16" name="Bildplatzhalter 3"/>
          <p:cNvSpPr>
            <a:spLocks noGrp="1"/>
          </p:cNvSpPr>
          <p:nvPr>
            <p:ph type="pic" sz="quarter" idx="13" hasCustomPrompt="1"/>
          </p:nvPr>
        </p:nvSpPr>
        <p:spPr>
          <a:xfrm>
            <a:off x="7524000" y="1512000"/>
            <a:ext cx="4320000" cy="3240000"/>
          </a:xfrm>
          <a:solidFill>
            <a:schemeClr val="tx1">
              <a:lumMod val="20000"/>
              <a:lumOff val="80000"/>
            </a:schemeClr>
          </a:solidFill>
        </p:spPr>
        <p:txBody>
          <a:bodyPr anchor="ctr" anchorCtr="0"/>
          <a:lstStyle>
            <a:lvl1pPr algn="ctr">
              <a:spcBef>
                <a:spcPts val="0"/>
              </a:spcBef>
              <a:defRPr lang="en-GB" sz="1100" smtClean="0">
                <a:effectLst/>
              </a:defRPr>
            </a:lvl1pPr>
          </a:lstStyle>
          <a:p>
            <a:r>
              <a:rPr lang="en-GB" sz="1100" dirty="0">
                <a:effectLst/>
                <a:latin typeface="Calibri" panose="020F0502020204030204" pitchFamily="34" charset="0"/>
                <a:ea typeface="Calibri" panose="020F0502020204030204" pitchFamily="34" charset="0"/>
                <a:cs typeface="Times New Roman" panose="02020603050405020304" pitchFamily="18" charset="0"/>
              </a:rPr>
              <a:t>Placeholder for an image (format: 4:3)</a:t>
            </a:r>
            <a:br>
              <a:rPr lang="de-DE" dirty="0"/>
            </a:br>
            <a:br>
              <a:rPr lang="de-DE" dirty="0"/>
            </a:br>
            <a:br>
              <a:rPr lang="de-DE" dirty="0"/>
            </a:br>
            <a:endParaRPr lang="de-DE" dirty="0"/>
          </a:p>
        </p:txBody>
      </p:sp>
      <p:sp>
        <p:nvSpPr>
          <p:cNvPr id="17" name="Vertikaler Textplatzhalter 2"/>
          <p:cNvSpPr>
            <a:spLocks noGrp="1"/>
          </p:cNvSpPr>
          <p:nvPr>
            <p:ph type="body" orient="vert" idx="14" hasCustomPrompt="1"/>
          </p:nvPr>
        </p:nvSpPr>
        <p:spPr>
          <a:xfrm>
            <a:off x="7524000" y="4896000"/>
            <a:ext cx="4320000" cy="847575"/>
          </a:xfrm>
        </p:spPr>
        <p:txBody>
          <a:bodyPr vert="horz"/>
          <a:lstStyle>
            <a:lvl1pPr marL="0" indent="0">
              <a:lnSpc>
                <a:spcPct val="112000"/>
              </a:lnSpc>
              <a:spcBef>
                <a:spcPts val="0"/>
              </a:spcBef>
              <a:buFont typeface="Arial" panose="020B0604020202020204" pitchFamily="34" charset="0"/>
              <a:buNone/>
              <a:defRPr sz="1400" b="0" i="0">
                <a:latin typeface="Calibri" panose="020F0502020204030204" pitchFamily="34" charset="0"/>
                <a:cs typeface="Calibri" panose="020F0502020204030204" pitchFamily="34" charset="0"/>
              </a:defRPr>
            </a:lvl1pPr>
            <a:lvl2pPr marL="0" indent="0">
              <a:lnSpc>
                <a:spcPct val="112000"/>
              </a:lnSpc>
              <a:spcBef>
                <a:spcPts val="0"/>
              </a:spcBef>
              <a:buNone/>
              <a:defRPr sz="1200" b="0" i="0">
                <a:latin typeface="+mn-lt"/>
              </a:defRPr>
            </a:lvl2pPr>
            <a:lvl3pPr marL="0" indent="0">
              <a:lnSpc>
                <a:spcPct val="112000"/>
              </a:lnSpc>
              <a:spcBef>
                <a:spcPts val="0"/>
              </a:spcBef>
              <a:buNone/>
              <a:defRPr sz="1200" b="0" i="0">
                <a:latin typeface="+mn-lt"/>
              </a:defRPr>
            </a:lvl3pPr>
            <a:lvl4pPr marL="0" indent="0">
              <a:lnSpc>
                <a:spcPct val="112000"/>
              </a:lnSpc>
              <a:spcBef>
                <a:spcPts val="0"/>
              </a:spcBef>
              <a:buNone/>
              <a:defRPr sz="1200" b="0" i="0">
                <a:latin typeface="+mn-lt"/>
              </a:defRPr>
            </a:lvl4pPr>
            <a:lvl5pPr marL="0" indent="0">
              <a:lnSpc>
                <a:spcPct val="112000"/>
              </a:lnSpc>
              <a:spcBef>
                <a:spcPts val="0"/>
              </a:spcBef>
              <a:buNone/>
              <a:defRPr sz="1200" b="0" i="0">
                <a:latin typeface="+mn-lt"/>
              </a:defRPr>
            </a:lvl5pPr>
            <a:lvl6pPr marL="0" indent="0">
              <a:lnSpc>
                <a:spcPct val="112000"/>
              </a:lnSpc>
              <a:spcBef>
                <a:spcPts val="0"/>
              </a:spcBef>
              <a:buNone/>
              <a:defRPr sz="1200" b="0" i="0">
                <a:latin typeface="+mn-lt"/>
              </a:defRPr>
            </a:lvl6pPr>
            <a:lvl7pPr marL="0" indent="0">
              <a:lnSpc>
                <a:spcPct val="112000"/>
              </a:lnSpc>
              <a:spcBef>
                <a:spcPts val="0"/>
              </a:spcBef>
              <a:buNone/>
              <a:defRPr sz="1200" b="0" i="0">
                <a:latin typeface="+mn-lt"/>
              </a:defRPr>
            </a:lvl7pPr>
            <a:lvl8pPr marL="0" indent="0">
              <a:lnSpc>
                <a:spcPct val="112000"/>
              </a:lnSpc>
              <a:spcBef>
                <a:spcPts val="0"/>
              </a:spcBef>
              <a:buNone/>
              <a:defRPr sz="1200" b="0" i="0">
                <a:latin typeface="+mn-lt"/>
              </a:defRPr>
            </a:lvl8pPr>
            <a:lvl9pPr marL="0" indent="0">
              <a:lnSpc>
                <a:spcPct val="112000"/>
              </a:lnSpc>
              <a:spcBef>
                <a:spcPts val="0"/>
              </a:spcBef>
              <a:buNone/>
              <a:defRPr sz="1200" b="0" i="0">
                <a:latin typeface="+mn-lt"/>
              </a:defRPr>
            </a:lvl9pPr>
          </a:lstStyle>
          <a:p>
            <a:pPr lvl="0"/>
            <a:r>
              <a:rPr lang="de-DE" dirty="0" err="1"/>
              <a:t>caption</a:t>
            </a:r>
            <a:endParaRPr lang="de-DE" dirty="0"/>
          </a:p>
        </p:txBody>
      </p:sp>
      <p:sp>
        <p:nvSpPr>
          <p:cNvPr id="7" name="Foliennummernplatzhalter 5">
            <a:extLst>
              <a:ext uri="{FF2B5EF4-FFF2-40B4-BE49-F238E27FC236}">
                <a16:creationId xmlns:a16="http://schemas.microsoft.com/office/drawing/2014/main" id="{44B93603-1A71-4DD3-B8F0-B5D372A99046}"/>
              </a:ext>
            </a:extLst>
          </p:cNvPr>
          <p:cNvSpPr>
            <a:spLocks noGrp="1"/>
          </p:cNvSpPr>
          <p:nvPr>
            <p:ph type="sldNum" sz="quarter" idx="4"/>
          </p:nvPr>
        </p:nvSpPr>
        <p:spPr>
          <a:xfrm>
            <a:off x="11124000" y="6172448"/>
            <a:ext cx="720000" cy="360000"/>
          </a:xfrm>
          <a:prstGeom prst="rect">
            <a:avLst/>
          </a:prstGeom>
        </p:spPr>
        <p:txBody>
          <a:bodyPr vert="horz" lIns="0" tIns="0" rIns="0" bIns="0" rtlCol="0" anchor="b" anchorCtr="0">
            <a:noAutofit/>
          </a:bodyPr>
          <a:lstStyle>
            <a:lvl1pPr marL="0" indent="0" algn="r">
              <a:lnSpc>
                <a:spcPct val="100000"/>
              </a:lnSpc>
              <a:spcBef>
                <a:spcPts val="0"/>
              </a:spcBef>
              <a:buFont typeface="Arial" panose="020B0604020202020204" pitchFamily="34" charset="0"/>
              <a:buNone/>
              <a:defRPr lang="de-DE" sz="1600" b="1" smtClean="0">
                <a:effectLst/>
              </a:defRPr>
            </a:lvl1pPr>
            <a:lvl2pPr marL="0" indent="0" algn="r">
              <a:lnSpc>
                <a:spcPct val="100000"/>
              </a:lnSpc>
              <a:spcBef>
                <a:spcPts val="0"/>
              </a:spcBef>
              <a:defRPr sz="1867" b="1" i="0" baseline="0">
                <a:latin typeface="+mj-lt"/>
              </a:defRPr>
            </a:lvl2pPr>
            <a:lvl3pPr marL="0" indent="0" algn="r">
              <a:lnSpc>
                <a:spcPct val="100000"/>
              </a:lnSpc>
              <a:spcBef>
                <a:spcPts val="0"/>
              </a:spcBef>
              <a:defRPr sz="1867" b="1" i="0" baseline="0">
                <a:latin typeface="+mj-lt"/>
              </a:defRPr>
            </a:lvl3pPr>
            <a:lvl4pPr marL="0" indent="0" algn="r">
              <a:lnSpc>
                <a:spcPct val="100000"/>
              </a:lnSpc>
              <a:spcBef>
                <a:spcPts val="0"/>
              </a:spcBef>
              <a:defRPr sz="1867" b="1" i="0" baseline="0">
                <a:latin typeface="+mj-lt"/>
              </a:defRPr>
            </a:lvl4pPr>
            <a:lvl5pPr marL="0" indent="0" algn="r">
              <a:lnSpc>
                <a:spcPct val="100000"/>
              </a:lnSpc>
              <a:spcBef>
                <a:spcPts val="0"/>
              </a:spcBef>
              <a:defRPr sz="1867" b="1" i="0" baseline="0">
                <a:latin typeface="+mj-lt"/>
              </a:defRPr>
            </a:lvl5pPr>
            <a:lvl6pPr marL="0" indent="0" algn="r">
              <a:lnSpc>
                <a:spcPct val="100000"/>
              </a:lnSpc>
              <a:spcBef>
                <a:spcPts val="0"/>
              </a:spcBef>
              <a:defRPr sz="1867" b="1" i="0" baseline="0">
                <a:latin typeface="+mj-lt"/>
              </a:defRPr>
            </a:lvl6pPr>
            <a:lvl7pPr marL="0" indent="0" algn="r">
              <a:lnSpc>
                <a:spcPct val="100000"/>
              </a:lnSpc>
              <a:spcBef>
                <a:spcPts val="0"/>
              </a:spcBef>
              <a:defRPr sz="1867" b="1" i="0" baseline="0">
                <a:latin typeface="+mj-lt"/>
              </a:defRPr>
            </a:lvl7pPr>
            <a:lvl8pPr marL="0" indent="0" algn="r">
              <a:lnSpc>
                <a:spcPct val="100000"/>
              </a:lnSpc>
              <a:spcBef>
                <a:spcPts val="0"/>
              </a:spcBef>
              <a:defRPr sz="1867" b="1" i="0" baseline="0">
                <a:latin typeface="+mj-lt"/>
              </a:defRPr>
            </a:lvl8pPr>
            <a:lvl9pPr marL="0" indent="0" algn="r">
              <a:lnSpc>
                <a:spcPct val="100000"/>
              </a:lnSpc>
              <a:spcBef>
                <a:spcPts val="0"/>
              </a:spcBef>
              <a:defRPr sz="1867" b="1" i="0" baseline="0">
                <a:latin typeface="+mj-lt"/>
              </a:defRPr>
            </a:lvl9pPr>
          </a:lstStyle>
          <a:p>
            <a:fld id="{91D2A38D-9EB2-4BF8-9118-EA1E4A37F183}" type="slidenum">
              <a:rPr lang="de-DE" smtClean="0"/>
              <a:pPr/>
              <a:t>‹#›</a:t>
            </a:fld>
            <a:endParaRPr lang="de-DE" dirty="0"/>
          </a:p>
        </p:txBody>
      </p:sp>
    </p:spTree>
    <p:extLst>
      <p:ext uri="{BB962C8B-B14F-4D97-AF65-F5344CB8AC3E}">
        <p14:creationId xmlns:p14="http://schemas.microsoft.com/office/powerpoint/2010/main" val="3831319673"/>
      </p:ext>
    </p:extLst>
  </p:cSld>
  <p:clrMapOvr>
    <a:masterClrMapping/>
  </p:clrMapOvr>
  <p:extLst>
    <p:ext uri="{DCECCB84-F9BA-43D5-87BE-67443E8EF086}">
      <p15:sldGuideLst xmlns:p15="http://schemas.microsoft.com/office/powerpoint/2012/main">
        <p15:guide id="2" orient="horz" pos="845" userDrawn="1">
          <p15:clr>
            <a:srgbClr val="FBAE40"/>
          </p15:clr>
        </p15:guide>
        <p15:guide id="3" orient="horz" pos="1774"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Design Inhalt // Nur Headline">
    <p:spTree>
      <p:nvGrpSpPr>
        <p:cNvPr id="1" name=""/>
        <p:cNvGrpSpPr/>
        <p:nvPr/>
      </p:nvGrpSpPr>
      <p:grpSpPr>
        <a:xfrm>
          <a:off x="0" y="0"/>
          <a:ext cx="0" cy="0"/>
          <a:chOff x="0" y="0"/>
          <a:chExt cx="0" cy="0"/>
        </a:xfrm>
      </p:grpSpPr>
      <p:sp>
        <p:nvSpPr>
          <p:cNvPr id="9" name="Titel 1"/>
          <p:cNvSpPr>
            <a:spLocks noGrp="1"/>
          </p:cNvSpPr>
          <p:nvPr>
            <p:ph type="title" hasCustomPrompt="1"/>
          </p:nvPr>
        </p:nvSpPr>
        <p:spPr>
          <a:xfrm>
            <a:off x="360000" y="1350962"/>
            <a:ext cx="11484000" cy="575329"/>
          </a:xfrm>
        </p:spPr>
        <p:txBody>
          <a:bodyPr/>
          <a:lstStyle>
            <a:lvl1pPr>
              <a:defRPr/>
            </a:lvl1pPr>
          </a:lstStyle>
          <a:p>
            <a:r>
              <a:rPr lang="de-DE" dirty="0"/>
              <a:t>Insert </a:t>
            </a:r>
            <a:r>
              <a:rPr lang="de-DE" dirty="0" err="1"/>
              <a:t>headline</a:t>
            </a:r>
            <a:endParaRPr lang="de-DE" dirty="0"/>
          </a:p>
        </p:txBody>
      </p:sp>
      <p:sp>
        <p:nvSpPr>
          <p:cNvPr id="3" name="Foliennummernplatzhalter 5">
            <a:extLst>
              <a:ext uri="{FF2B5EF4-FFF2-40B4-BE49-F238E27FC236}">
                <a16:creationId xmlns:a16="http://schemas.microsoft.com/office/drawing/2014/main" id="{3624EC2B-A7C1-4509-A65F-5CB114F07EE7}"/>
              </a:ext>
            </a:extLst>
          </p:cNvPr>
          <p:cNvSpPr>
            <a:spLocks noGrp="1"/>
          </p:cNvSpPr>
          <p:nvPr>
            <p:ph type="sldNum" sz="quarter" idx="4"/>
          </p:nvPr>
        </p:nvSpPr>
        <p:spPr>
          <a:xfrm>
            <a:off x="11124000" y="6172448"/>
            <a:ext cx="720000" cy="360000"/>
          </a:xfrm>
          <a:prstGeom prst="rect">
            <a:avLst/>
          </a:prstGeom>
        </p:spPr>
        <p:txBody>
          <a:bodyPr vert="horz" lIns="0" tIns="0" rIns="0" bIns="0" rtlCol="0" anchor="b" anchorCtr="0">
            <a:noAutofit/>
          </a:bodyPr>
          <a:lstStyle>
            <a:lvl1pPr marL="0" indent="0" algn="r">
              <a:lnSpc>
                <a:spcPct val="100000"/>
              </a:lnSpc>
              <a:spcBef>
                <a:spcPts val="0"/>
              </a:spcBef>
              <a:buFont typeface="Arial" panose="020B0604020202020204" pitchFamily="34" charset="0"/>
              <a:buNone/>
              <a:defRPr lang="de-DE" sz="1600" b="1" smtClean="0">
                <a:effectLst/>
              </a:defRPr>
            </a:lvl1pPr>
            <a:lvl2pPr marL="0" indent="0" algn="r">
              <a:lnSpc>
                <a:spcPct val="100000"/>
              </a:lnSpc>
              <a:spcBef>
                <a:spcPts val="0"/>
              </a:spcBef>
              <a:defRPr sz="1867" b="1" i="0" baseline="0">
                <a:latin typeface="+mj-lt"/>
              </a:defRPr>
            </a:lvl2pPr>
            <a:lvl3pPr marL="0" indent="0" algn="r">
              <a:lnSpc>
                <a:spcPct val="100000"/>
              </a:lnSpc>
              <a:spcBef>
                <a:spcPts val="0"/>
              </a:spcBef>
              <a:defRPr sz="1867" b="1" i="0" baseline="0">
                <a:latin typeface="+mj-lt"/>
              </a:defRPr>
            </a:lvl3pPr>
            <a:lvl4pPr marL="0" indent="0" algn="r">
              <a:lnSpc>
                <a:spcPct val="100000"/>
              </a:lnSpc>
              <a:spcBef>
                <a:spcPts val="0"/>
              </a:spcBef>
              <a:defRPr sz="1867" b="1" i="0" baseline="0">
                <a:latin typeface="+mj-lt"/>
              </a:defRPr>
            </a:lvl4pPr>
            <a:lvl5pPr marL="0" indent="0" algn="r">
              <a:lnSpc>
                <a:spcPct val="100000"/>
              </a:lnSpc>
              <a:spcBef>
                <a:spcPts val="0"/>
              </a:spcBef>
              <a:defRPr sz="1867" b="1" i="0" baseline="0">
                <a:latin typeface="+mj-lt"/>
              </a:defRPr>
            </a:lvl5pPr>
            <a:lvl6pPr marL="0" indent="0" algn="r">
              <a:lnSpc>
                <a:spcPct val="100000"/>
              </a:lnSpc>
              <a:spcBef>
                <a:spcPts val="0"/>
              </a:spcBef>
              <a:defRPr sz="1867" b="1" i="0" baseline="0">
                <a:latin typeface="+mj-lt"/>
              </a:defRPr>
            </a:lvl6pPr>
            <a:lvl7pPr marL="0" indent="0" algn="r">
              <a:lnSpc>
                <a:spcPct val="100000"/>
              </a:lnSpc>
              <a:spcBef>
                <a:spcPts val="0"/>
              </a:spcBef>
              <a:defRPr sz="1867" b="1" i="0" baseline="0">
                <a:latin typeface="+mj-lt"/>
              </a:defRPr>
            </a:lvl7pPr>
            <a:lvl8pPr marL="0" indent="0" algn="r">
              <a:lnSpc>
                <a:spcPct val="100000"/>
              </a:lnSpc>
              <a:spcBef>
                <a:spcPts val="0"/>
              </a:spcBef>
              <a:defRPr sz="1867" b="1" i="0" baseline="0">
                <a:latin typeface="+mj-lt"/>
              </a:defRPr>
            </a:lvl8pPr>
            <a:lvl9pPr marL="0" indent="0" algn="r">
              <a:lnSpc>
                <a:spcPct val="100000"/>
              </a:lnSpc>
              <a:spcBef>
                <a:spcPts val="0"/>
              </a:spcBef>
              <a:defRPr sz="1867" b="1" i="0" baseline="0">
                <a:latin typeface="+mj-lt"/>
              </a:defRPr>
            </a:lvl9pPr>
          </a:lstStyle>
          <a:p>
            <a:fld id="{91D2A38D-9EB2-4BF8-9118-EA1E4A37F183}" type="slidenum">
              <a:rPr lang="de-DE" smtClean="0"/>
              <a:pPr/>
              <a:t>‹#›</a:t>
            </a:fld>
            <a:endParaRPr lang="de-DE" dirty="0"/>
          </a:p>
        </p:txBody>
      </p:sp>
    </p:spTree>
    <p:extLst>
      <p:ext uri="{BB962C8B-B14F-4D97-AF65-F5344CB8AC3E}">
        <p14:creationId xmlns:p14="http://schemas.microsoft.com/office/powerpoint/2010/main" val="212240203"/>
      </p:ext>
    </p:extLst>
  </p:cSld>
  <p:clrMapOvr>
    <a:masterClrMapping/>
  </p:clrMapOvr>
  <p:extLst>
    <p:ext uri="{DCECCB84-F9BA-43D5-87BE-67443E8EF086}">
      <p15:sldGuideLst xmlns:p15="http://schemas.microsoft.com/office/powerpoint/2012/main">
        <p15:guide id="3" orient="horz" pos="845"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4F11AE8-7198-534B-B427-0E890531481E}" type="datetime1">
              <a:rPr lang="en-US" smtClean="0"/>
              <a:t>6/3/26</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380A8B8-C7CE-8042-8182-5C8A23CAB406}" type="slidenum">
              <a:rPr lang="en-US" smtClean="0"/>
              <a:t>‹#›</a:t>
            </a:fld>
            <a:endParaRPr lang="en-US"/>
          </a:p>
        </p:txBody>
      </p:sp>
      <p:sp>
        <p:nvSpPr>
          <p:cNvPr id="8" name="Rectangle 7">
            <a:extLst>
              <a:ext uri="{FF2B5EF4-FFF2-40B4-BE49-F238E27FC236}">
                <a16:creationId xmlns:a16="http://schemas.microsoft.com/office/drawing/2014/main" id="{DCC37CAA-4C19-38F0-C58D-07656488BB2A}"/>
              </a:ext>
            </a:extLst>
          </p:cNvPr>
          <p:cNvSpPr/>
          <p:nvPr userDrawn="1"/>
        </p:nvSpPr>
        <p:spPr>
          <a:xfrm>
            <a:off x="0" y="-1"/>
            <a:ext cx="2235200" cy="922089"/>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678514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6033" y="593367"/>
            <a:ext cx="11372634"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6033" y="1536633"/>
            <a:ext cx="11372634"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308378" y="6217623"/>
            <a:ext cx="732362"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5021668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Design C.1 // Flächen // Titel">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B21A9250-DD47-48AE-5065-6271790BED51}"/>
              </a:ext>
            </a:extLst>
          </p:cNvPr>
          <p:cNvSpPr/>
          <p:nvPr userDrawn="1"/>
        </p:nvSpPr>
        <p:spPr>
          <a:xfrm>
            <a:off x="0" y="0"/>
            <a:ext cx="12204700" cy="1877438"/>
          </a:xfrm>
          <a:custGeom>
            <a:avLst/>
            <a:gdLst>
              <a:gd name="connsiteX0" fmla="*/ 0 w 12204700"/>
              <a:gd name="connsiteY0" fmla="*/ 0 h 1877438"/>
              <a:gd name="connsiteX1" fmla="*/ 12204700 w 12204700"/>
              <a:gd name="connsiteY1" fmla="*/ 0 h 1877438"/>
              <a:gd name="connsiteX2" fmla="*/ 12204700 w 12204700"/>
              <a:gd name="connsiteY2" fmla="*/ 1877438 h 1877438"/>
              <a:gd name="connsiteX3" fmla="*/ 0 w 12204700"/>
              <a:gd name="connsiteY3" fmla="*/ 1877438 h 1877438"/>
              <a:gd name="connsiteX4" fmla="*/ 0 w 12204700"/>
              <a:gd name="connsiteY4" fmla="*/ 0 h 1877438"/>
              <a:gd name="connsiteX0" fmla="*/ 0 w 12204700"/>
              <a:gd name="connsiteY0" fmla="*/ 0 h 1877438"/>
              <a:gd name="connsiteX1" fmla="*/ 12204700 w 12204700"/>
              <a:gd name="connsiteY1" fmla="*/ 0 h 1877438"/>
              <a:gd name="connsiteX2" fmla="*/ 12204700 w 12204700"/>
              <a:gd name="connsiteY2" fmla="*/ 593387 h 1877438"/>
              <a:gd name="connsiteX3" fmla="*/ 0 w 12204700"/>
              <a:gd name="connsiteY3" fmla="*/ 1877438 h 1877438"/>
              <a:gd name="connsiteX4" fmla="*/ 0 w 12204700"/>
              <a:gd name="connsiteY4" fmla="*/ 0 h 18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4700" h="1877438">
                <a:moveTo>
                  <a:pt x="0" y="0"/>
                </a:moveTo>
                <a:lnTo>
                  <a:pt x="12204700" y="0"/>
                </a:lnTo>
                <a:lnTo>
                  <a:pt x="12204700" y="593387"/>
                </a:lnTo>
                <a:lnTo>
                  <a:pt x="0" y="187743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Rechteck 24">
            <a:extLst>
              <a:ext uri="{FF2B5EF4-FFF2-40B4-BE49-F238E27FC236}">
                <a16:creationId xmlns:a16="http://schemas.microsoft.com/office/drawing/2014/main" id="{EAFCC49C-66EB-3F94-C8B6-7E7C9B522388}"/>
              </a:ext>
            </a:extLst>
          </p:cNvPr>
          <p:cNvSpPr/>
          <p:nvPr userDrawn="1"/>
        </p:nvSpPr>
        <p:spPr>
          <a:xfrm>
            <a:off x="0" y="5513294"/>
            <a:ext cx="6338047" cy="1344706"/>
          </a:xfrm>
          <a:custGeom>
            <a:avLst/>
            <a:gdLst>
              <a:gd name="connsiteX0" fmla="*/ 0 w 6338047"/>
              <a:gd name="connsiteY0" fmla="*/ 0 h 1344706"/>
              <a:gd name="connsiteX1" fmla="*/ 6338047 w 6338047"/>
              <a:gd name="connsiteY1" fmla="*/ 0 h 1344706"/>
              <a:gd name="connsiteX2" fmla="*/ 6338047 w 6338047"/>
              <a:gd name="connsiteY2" fmla="*/ 1344706 h 1344706"/>
              <a:gd name="connsiteX3" fmla="*/ 0 w 6338047"/>
              <a:gd name="connsiteY3" fmla="*/ 1344706 h 1344706"/>
              <a:gd name="connsiteX4" fmla="*/ 0 w 6338047"/>
              <a:gd name="connsiteY4" fmla="*/ 0 h 1344706"/>
              <a:gd name="connsiteX0" fmla="*/ 0 w 6338047"/>
              <a:gd name="connsiteY0" fmla="*/ 0 h 1344706"/>
              <a:gd name="connsiteX1" fmla="*/ 6338047 w 6338047"/>
              <a:gd name="connsiteY1" fmla="*/ 1344706 h 1344706"/>
              <a:gd name="connsiteX2" fmla="*/ 0 w 6338047"/>
              <a:gd name="connsiteY2" fmla="*/ 1344706 h 1344706"/>
              <a:gd name="connsiteX3" fmla="*/ 0 w 6338047"/>
              <a:gd name="connsiteY3" fmla="*/ 0 h 1344706"/>
            </a:gdLst>
            <a:ahLst/>
            <a:cxnLst>
              <a:cxn ang="0">
                <a:pos x="connsiteX0" y="connsiteY0"/>
              </a:cxn>
              <a:cxn ang="0">
                <a:pos x="connsiteX1" y="connsiteY1"/>
              </a:cxn>
              <a:cxn ang="0">
                <a:pos x="connsiteX2" y="connsiteY2"/>
              </a:cxn>
              <a:cxn ang="0">
                <a:pos x="connsiteX3" y="connsiteY3"/>
              </a:cxn>
            </a:cxnLst>
            <a:rect l="l" t="t" r="r" b="b"/>
            <a:pathLst>
              <a:path w="6338047" h="1344706">
                <a:moveTo>
                  <a:pt x="0" y="0"/>
                </a:moveTo>
                <a:lnTo>
                  <a:pt x="6338047" y="1344706"/>
                </a:lnTo>
                <a:lnTo>
                  <a:pt x="0" y="1344706"/>
                </a:lnTo>
                <a:lnTo>
                  <a:pt x="0" y="0"/>
                </a:lnTo>
                <a:close/>
              </a:path>
            </a:pathLst>
          </a:custGeom>
          <a:solidFill>
            <a:srgbClr val="B1C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Titel 1"/>
          <p:cNvSpPr>
            <a:spLocks noGrp="1"/>
          </p:cNvSpPr>
          <p:nvPr>
            <p:ph type="ctrTitle" hasCustomPrompt="1"/>
          </p:nvPr>
        </p:nvSpPr>
        <p:spPr>
          <a:xfrm>
            <a:off x="360000" y="2609492"/>
            <a:ext cx="6408000" cy="1276350"/>
          </a:xfrm>
        </p:spPr>
        <p:txBody>
          <a:bodyPr anchor="t" anchorCtr="0"/>
          <a:lstStyle>
            <a:lvl1pPr marL="0" indent="0" algn="l">
              <a:lnSpc>
                <a:spcPct val="90000"/>
              </a:lnSpc>
              <a:buFont typeface="Arial" panose="020B0604020202020204" pitchFamily="34" charset="0"/>
              <a:buNone/>
              <a:defRPr sz="3600" b="1">
                <a:solidFill>
                  <a:srgbClr val="009DD1"/>
                </a:solidFill>
              </a:defRPr>
            </a:lvl1pPr>
          </a:lstStyle>
          <a:p>
            <a:r>
              <a:rPr lang="en-US" dirty="0"/>
              <a:t>Add title of the presentation</a:t>
            </a:r>
            <a:br>
              <a:rPr lang="en-US" dirty="0"/>
            </a:br>
            <a:r>
              <a:rPr lang="en-US" dirty="0"/>
              <a:t>on two lines</a:t>
            </a:r>
            <a:endParaRPr lang="de-DE" dirty="0"/>
          </a:p>
        </p:txBody>
      </p:sp>
      <p:sp>
        <p:nvSpPr>
          <p:cNvPr id="49" name="Untertitel 2"/>
          <p:cNvSpPr>
            <a:spLocks noGrp="1"/>
          </p:cNvSpPr>
          <p:nvPr>
            <p:ph type="subTitle" idx="1" hasCustomPrompt="1"/>
          </p:nvPr>
        </p:nvSpPr>
        <p:spPr>
          <a:xfrm>
            <a:off x="360000" y="3885842"/>
            <a:ext cx="6408000" cy="900000"/>
          </a:xfrm>
        </p:spPr>
        <p:txBody>
          <a:bodyPr/>
          <a:lstStyle>
            <a:lvl1pPr marL="0" indent="0" algn="l">
              <a:lnSpc>
                <a:spcPct val="100000"/>
              </a:lnSpc>
              <a:spcBef>
                <a:spcPts val="0"/>
              </a:spcBef>
              <a:buFont typeface="Arial" panose="020B0604020202020204" pitchFamily="34" charset="0"/>
              <a:buNone/>
              <a:defRPr sz="1800" b="0">
                <a:solidFill>
                  <a:srgbClr val="333F48"/>
                </a:solidFill>
              </a:defRPr>
            </a:lvl1pPr>
            <a:lvl2pPr marL="0" indent="0" algn="l">
              <a:lnSpc>
                <a:spcPct val="100000"/>
              </a:lnSpc>
              <a:spcBef>
                <a:spcPts val="0"/>
              </a:spcBef>
              <a:buFont typeface="Arial" panose="020B0604020202020204" pitchFamily="34" charset="0"/>
              <a:buNone/>
              <a:defRPr sz="1800" b="0">
                <a:solidFill>
                  <a:schemeClr val="bg2"/>
                </a:solidFill>
              </a:defRPr>
            </a:lvl2pPr>
            <a:lvl3pPr marL="0" indent="0" algn="l">
              <a:lnSpc>
                <a:spcPct val="100000"/>
              </a:lnSpc>
              <a:spcBef>
                <a:spcPts val="0"/>
              </a:spcBef>
              <a:buFont typeface="Arial" panose="020B0604020202020204" pitchFamily="34" charset="0"/>
              <a:buNone/>
              <a:defRPr sz="1800" b="0">
                <a:solidFill>
                  <a:schemeClr val="bg2"/>
                </a:solidFill>
              </a:defRPr>
            </a:lvl3pPr>
            <a:lvl4pPr marL="0" indent="0" algn="l">
              <a:lnSpc>
                <a:spcPct val="100000"/>
              </a:lnSpc>
              <a:spcBef>
                <a:spcPts val="0"/>
              </a:spcBef>
              <a:buFont typeface="Arial" panose="020B0604020202020204" pitchFamily="34" charset="0"/>
              <a:buNone/>
              <a:defRPr sz="1800" b="0">
                <a:solidFill>
                  <a:schemeClr val="bg2"/>
                </a:solidFill>
              </a:defRPr>
            </a:lvl4pPr>
            <a:lvl5pPr marL="0" indent="0" algn="l">
              <a:lnSpc>
                <a:spcPct val="100000"/>
              </a:lnSpc>
              <a:spcBef>
                <a:spcPts val="0"/>
              </a:spcBef>
              <a:buFont typeface="Arial" panose="020B0604020202020204" pitchFamily="34" charset="0"/>
              <a:buNone/>
              <a:defRPr sz="1800" b="0">
                <a:solidFill>
                  <a:schemeClr val="bg2"/>
                </a:solidFill>
              </a:defRPr>
            </a:lvl5pPr>
            <a:lvl6pPr marL="0" indent="0" algn="l">
              <a:lnSpc>
                <a:spcPct val="100000"/>
              </a:lnSpc>
              <a:spcBef>
                <a:spcPts val="0"/>
              </a:spcBef>
              <a:buFont typeface="Arial" panose="020B0604020202020204" pitchFamily="34" charset="0"/>
              <a:buNone/>
              <a:defRPr sz="1800" b="0">
                <a:solidFill>
                  <a:schemeClr val="bg2"/>
                </a:solidFill>
              </a:defRPr>
            </a:lvl6pPr>
            <a:lvl7pPr marL="0" indent="0" algn="l">
              <a:lnSpc>
                <a:spcPct val="100000"/>
              </a:lnSpc>
              <a:spcBef>
                <a:spcPts val="0"/>
              </a:spcBef>
              <a:buFont typeface="Arial" panose="020B0604020202020204" pitchFamily="34" charset="0"/>
              <a:buNone/>
              <a:defRPr sz="1800" b="0">
                <a:solidFill>
                  <a:schemeClr val="bg2"/>
                </a:solidFill>
              </a:defRPr>
            </a:lvl7pPr>
            <a:lvl8pPr marL="0" indent="0" algn="l">
              <a:lnSpc>
                <a:spcPct val="100000"/>
              </a:lnSpc>
              <a:spcBef>
                <a:spcPts val="0"/>
              </a:spcBef>
              <a:buFont typeface="Arial" panose="020B0604020202020204" pitchFamily="34" charset="0"/>
              <a:buNone/>
              <a:defRPr sz="1800" b="0">
                <a:solidFill>
                  <a:schemeClr val="bg2"/>
                </a:solidFill>
              </a:defRPr>
            </a:lvl8pPr>
            <a:lvl9pPr marL="0" indent="0" algn="l">
              <a:lnSpc>
                <a:spcPct val="100000"/>
              </a:lnSpc>
              <a:spcBef>
                <a:spcPts val="0"/>
              </a:spcBef>
              <a:buFont typeface="Arial" panose="020B0604020202020204" pitchFamily="34" charset="0"/>
              <a:buNone/>
              <a:defRPr sz="1800" b="0">
                <a:solidFill>
                  <a:schemeClr val="bg2"/>
                </a:solidFill>
              </a:defRPr>
            </a:lvl9pPr>
          </a:lstStyle>
          <a:p>
            <a:pPr lvl="0"/>
            <a:r>
              <a:rPr lang="en-US" dirty="0"/>
              <a:t>Subtitle or short description of the presentation</a:t>
            </a:r>
          </a:p>
          <a:p>
            <a:pPr lvl="0"/>
            <a:r>
              <a:rPr lang="en-US" dirty="0"/>
              <a:t>Name: of the speaker</a:t>
            </a:r>
          </a:p>
        </p:txBody>
      </p:sp>
      <p:sp>
        <p:nvSpPr>
          <p:cNvPr id="53" name="Vertikaler Textplatzhalter 2"/>
          <p:cNvSpPr>
            <a:spLocks noGrp="1"/>
          </p:cNvSpPr>
          <p:nvPr>
            <p:ph type="body" orient="vert" idx="13" hasCustomPrompt="1"/>
          </p:nvPr>
        </p:nvSpPr>
        <p:spPr>
          <a:xfrm>
            <a:off x="6658776" y="6069200"/>
            <a:ext cx="5185224" cy="468000"/>
          </a:xfrm>
        </p:spPr>
        <p:txBody>
          <a:bodyPr vert="horz" anchor="b" anchorCtr="0"/>
          <a:lstStyle>
            <a:lvl1pPr marL="0" indent="0" algn="r">
              <a:lnSpc>
                <a:spcPct val="100000"/>
              </a:lnSpc>
              <a:spcBef>
                <a:spcPts val="0"/>
              </a:spcBef>
              <a:buFont typeface="Arial" panose="020B0604020202020204" pitchFamily="34" charset="0"/>
              <a:buNone/>
              <a:defRPr sz="1400" b="0"/>
            </a:lvl1pPr>
            <a:lvl2pPr marL="0" indent="0" algn="r">
              <a:lnSpc>
                <a:spcPct val="100000"/>
              </a:lnSpc>
              <a:spcBef>
                <a:spcPts val="0"/>
              </a:spcBef>
              <a:buNone/>
              <a:defRPr sz="1400" b="0"/>
            </a:lvl2pPr>
            <a:lvl3pPr marL="0" indent="0" algn="r">
              <a:lnSpc>
                <a:spcPct val="100000"/>
              </a:lnSpc>
              <a:spcBef>
                <a:spcPts val="0"/>
              </a:spcBef>
              <a:buNone/>
              <a:defRPr sz="1400" b="0"/>
            </a:lvl3pPr>
            <a:lvl4pPr marL="0" indent="0" algn="r">
              <a:lnSpc>
                <a:spcPct val="100000"/>
              </a:lnSpc>
              <a:spcBef>
                <a:spcPts val="0"/>
              </a:spcBef>
              <a:buNone/>
              <a:defRPr sz="1400" b="0"/>
            </a:lvl4pPr>
            <a:lvl5pPr marL="0" indent="0" algn="r">
              <a:lnSpc>
                <a:spcPct val="100000"/>
              </a:lnSpc>
              <a:spcBef>
                <a:spcPts val="0"/>
              </a:spcBef>
              <a:buNone/>
              <a:defRPr sz="1400" b="0"/>
            </a:lvl5pPr>
            <a:lvl6pPr marL="0" indent="0" algn="r">
              <a:lnSpc>
                <a:spcPct val="100000"/>
              </a:lnSpc>
              <a:spcBef>
                <a:spcPts val="0"/>
              </a:spcBef>
              <a:buNone/>
              <a:defRPr sz="1400" b="0"/>
            </a:lvl6pPr>
            <a:lvl7pPr marL="0" indent="0" algn="r">
              <a:lnSpc>
                <a:spcPct val="100000"/>
              </a:lnSpc>
              <a:spcBef>
                <a:spcPts val="0"/>
              </a:spcBef>
              <a:buNone/>
              <a:defRPr sz="1400" b="0"/>
            </a:lvl7pPr>
            <a:lvl8pPr marL="0" indent="0" algn="r">
              <a:lnSpc>
                <a:spcPct val="100000"/>
              </a:lnSpc>
              <a:spcBef>
                <a:spcPts val="0"/>
              </a:spcBef>
              <a:buNone/>
              <a:defRPr sz="1400" b="0"/>
            </a:lvl8pPr>
            <a:lvl9pPr marL="0" indent="0" algn="r">
              <a:lnSpc>
                <a:spcPct val="100000"/>
              </a:lnSpc>
              <a:spcBef>
                <a:spcPts val="0"/>
              </a:spcBef>
              <a:buNone/>
              <a:defRPr sz="1400" b="0"/>
            </a:lvl9pPr>
          </a:lstStyle>
          <a:p>
            <a:pPr lvl="0"/>
            <a:r>
              <a:rPr lang="en-US" dirty="0"/>
              <a:t>Space for secondary logo(s) / Name</a:t>
            </a:r>
          </a:p>
          <a:p>
            <a:pPr lvl="0"/>
            <a:r>
              <a:rPr lang="en-US" dirty="0"/>
              <a:t>of the Department, the Institute or the CRC</a:t>
            </a:r>
          </a:p>
        </p:txBody>
      </p:sp>
      <p:pic>
        <p:nvPicPr>
          <p:cNvPr id="22" name="Grafik 21">
            <a:extLst>
              <a:ext uri="{FF2B5EF4-FFF2-40B4-BE49-F238E27FC236}">
                <a16:creationId xmlns:a16="http://schemas.microsoft.com/office/drawing/2014/main" id="{C72FFBBB-A8A7-819F-F38D-35CFDDD6A185}"/>
              </a:ext>
            </a:extLst>
          </p:cNvPr>
          <p:cNvPicPr>
            <a:picLocks noChangeAspect="1"/>
          </p:cNvPicPr>
          <p:nvPr userDrawn="1"/>
        </p:nvPicPr>
        <p:blipFill>
          <a:blip r:embed="rId2"/>
          <a:srcRect/>
          <a:stretch/>
        </p:blipFill>
        <p:spPr>
          <a:xfrm>
            <a:off x="358775" y="293869"/>
            <a:ext cx="2880000" cy="780560"/>
          </a:xfrm>
          <a:prstGeom prst="rect">
            <a:avLst/>
          </a:prstGeom>
          <a:noFill/>
        </p:spPr>
      </p:pic>
      <p:grpSp>
        <p:nvGrpSpPr>
          <p:cNvPr id="19" name="Gruppieren 18">
            <a:extLst>
              <a:ext uri="{FF2B5EF4-FFF2-40B4-BE49-F238E27FC236}">
                <a16:creationId xmlns:a16="http://schemas.microsoft.com/office/drawing/2014/main" id="{C86B7D86-D248-6462-6FE6-117CB3C1D6A2}"/>
              </a:ext>
            </a:extLst>
          </p:cNvPr>
          <p:cNvGrpSpPr/>
          <p:nvPr userDrawn="1"/>
        </p:nvGrpSpPr>
        <p:grpSpPr>
          <a:xfrm>
            <a:off x="-468000" y="-468000"/>
            <a:ext cx="13140000" cy="7776000"/>
            <a:chOff x="-468000" y="-468000"/>
            <a:chExt cx="13140000" cy="7776000"/>
          </a:xfrm>
        </p:grpSpPr>
        <p:cxnSp>
          <p:nvCxnSpPr>
            <p:cNvPr id="24" name="Linie">
              <a:extLst>
                <a:ext uri="{FF2B5EF4-FFF2-40B4-BE49-F238E27FC236}">
                  <a16:creationId xmlns:a16="http://schemas.microsoft.com/office/drawing/2014/main" id="{A835891A-D9F7-52BC-3529-35BC29E410EB}"/>
                </a:ext>
              </a:extLst>
            </p:cNvPr>
            <p:cNvCxnSpPr/>
            <p:nvPr userDrawn="1"/>
          </p:nvCxnSpPr>
          <p:spPr>
            <a:xfrm>
              <a:off x="12312000" y="5742000"/>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6" name="Linie">
              <a:extLst>
                <a:ext uri="{FF2B5EF4-FFF2-40B4-BE49-F238E27FC236}">
                  <a16:creationId xmlns:a16="http://schemas.microsoft.com/office/drawing/2014/main" id="{7BEEF9D7-A2A9-1F41-5FD9-DA4DDBD6F58E}"/>
                </a:ext>
              </a:extLst>
            </p:cNvPr>
            <p:cNvCxnSpPr/>
            <p:nvPr userDrawn="1"/>
          </p:nvCxnSpPr>
          <p:spPr>
            <a:xfrm>
              <a:off x="11844000" y="-46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8" name="Linie">
              <a:extLst>
                <a:ext uri="{FF2B5EF4-FFF2-40B4-BE49-F238E27FC236}">
                  <a16:creationId xmlns:a16="http://schemas.microsoft.com/office/drawing/2014/main" id="{041F4BCF-24A3-931B-F527-9E6CAC6542F0}"/>
                </a:ext>
              </a:extLst>
            </p:cNvPr>
            <p:cNvCxnSpPr/>
            <p:nvPr userDrawn="1"/>
          </p:nvCxnSpPr>
          <p:spPr>
            <a:xfrm>
              <a:off x="360000" y="-46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9" name="Linie">
              <a:extLst>
                <a:ext uri="{FF2B5EF4-FFF2-40B4-BE49-F238E27FC236}">
                  <a16:creationId xmlns:a16="http://schemas.microsoft.com/office/drawing/2014/main" id="{23344DFB-8932-AC35-0E01-6483D5EB91AD}"/>
                </a:ext>
              </a:extLst>
            </p:cNvPr>
            <p:cNvCxnSpPr/>
            <p:nvPr userDrawn="1"/>
          </p:nvCxnSpPr>
          <p:spPr>
            <a:xfrm>
              <a:off x="11844000" y="694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0" name="Linie">
              <a:extLst>
                <a:ext uri="{FF2B5EF4-FFF2-40B4-BE49-F238E27FC236}">
                  <a16:creationId xmlns:a16="http://schemas.microsoft.com/office/drawing/2014/main" id="{E1BD3C89-B9C4-7B49-C0BD-B123742B0B41}"/>
                </a:ext>
              </a:extLst>
            </p:cNvPr>
            <p:cNvCxnSpPr/>
            <p:nvPr userDrawn="1"/>
          </p:nvCxnSpPr>
          <p:spPr>
            <a:xfrm>
              <a:off x="360000" y="694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1" name="Linie">
              <a:extLst>
                <a:ext uri="{FF2B5EF4-FFF2-40B4-BE49-F238E27FC236}">
                  <a16:creationId xmlns:a16="http://schemas.microsoft.com/office/drawing/2014/main" id="{A42B08DC-53AF-C19A-1B64-6FBA8872FA1B}"/>
                </a:ext>
              </a:extLst>
            </p:cNvPr>
            <p:cNvCxnSpPr/>
            <p:nvPr userDrawn="1"/>
          </p:nvCxnSpPr>
          <p:spPr>
            <a:xfrm>
              <a:off x="-468000" y="5742000"/>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3" name="Linie">
              <a:extLst>
                <a:ext uri="{FF2B5EF4-FFF2-40B4-BE49-F238E27FC236}">
                  <a16:creationId xmlns:a16="http://schemas.microsoft.com/office/drawing/2014/main" id="{71DDB78B-8BEA-0BA4-5823-BF9AEAFE2CEF}"/>
                </a:ext>
              </a:extLst>
            </p:cNvPr>
            <p:cNvCxnSpPr/>
            <p:nvPr userDrawn="1"/>
          </p:nvCxnSpPr>
          <p:spPr>
            <a:xfrm>
              <a:off x="-468000" y="1346554"/>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27" name="Hilfslinien">
            <a:extLst>
              <a:ext uri="{FF2B5EF4-FFF2-40B4-BE49-F238E27FC236}">
                <a16:creationId xmlns:a16="http://schemas.microsoft.com/office/drawing/2014/main" id="{20D3A6FA-0064-4418-85E1-7780A066EE25}"/>
              </a:ext>
            </a:extLst>
          </p:cNvPr>
          <p:cNvSpPr txBox="1"/>
          <p:nvPr userDrawn="1"/>
        </p:nvSpPr>
        <p:spPr>
          <a:xfrm rot="10800000" flipH="1" flipV="1">
            <a:off x="358469" y="-451531"/>
            <a:ext cx="114840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lumMod val="60000"/>
                    <a:lumOff val="40000"/>
                  </a:schemeClr>
                </a:solidFill>
                <a:effectLst/>
                <a:uLnTx/>
                <a:uFillTx/>
                <a:latin typeface="+mn-lt"/>
                <a:ea typeface="+mn-ea"/>
                <a:cs typeface="+mn-cs"/>
              </a:rPr>
              <a:t>Show gridlines via menu: </a:t>
            </a:r>
            <a:r>
              <a:rPr kumimoji="0" lang="en-US" sz="1100" b="1" i="0" u="none" strike="noStrike" kern="1200" cap="none" spc="0" normalizeH="0" baseline="0" noProof="0" dirty="0">
                <a:ln>
                  <a:noFill/>
                </a:ln>
                <a:solidFill>
                  <a:schemeClr val="tx1">
                    <a:lumMod val="60000"/>
                    <a:lumOff val="40000"/>
                  </a:schemeClr>
                </a:solidFill>
                <a:effectLst/>
                <a:uLnTx/>
                <a:uFillTx/>
                <a:latin typeface="+mn-lt"/>
                <a:ea typeface="+mn-ea"/>
                <a:cs typeface="+mn-cs"/>
              </a:rPr>
              <a:t>View &gt; Show &gt; tick gridlines</a:t>
            </a:r>
            <a:endParaRPr kumimoji="0" lang="de-DE" sz="1100" b="1"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p:txBody>
      </p:sp>
      <p:sp>
        <p:nvSpPr>
          <p:cNvPr id="38" name="Hilfslinien">
            <a:extLst>
              <a:ext uri="{FF2B5EF4-FFF2-40B4-BE49-F238E27FC236}">
                <a16:creationId xmlns:a16="http://schemas.microsoft.com/office/drawing/2014/main" id="{206EDECC-C449-4B4F-A03A-39578EA55232}"/>
              </a:ext>
            </a:extLst>
          </p:cNvPr>
          <p:cNvSpPr txBox="1"/>
          <p:nvPr userDrawn="1"/>
        </p:nvSpPr>
        <p:spPr>
          <a:xfrm rot="10800000" flipH="1" flipV="1">
            <a:off x="360000" y="6883400"/>
            <a:ext cx="114840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endParaRPr kumimoji="0" lang="de-DE" sz="1100" b="0"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a:p>
            <a:pPr marL="0" marR="0" lvl="0" indent="0" algn="ctr" defTabSz="137785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lumMod val="60000"/>
                    <a:lumOff val="40000"/>
                  </a:schemeClr>
                </a:solidFill>
                <a:effectLst/>
                <a:uLnTx/>
                <a:uFillTx/>
                <a:latin typeface="+mn-lt"/>
                <a:ea typeface="+mn-ea"/>
                <a:cs typeface="+mn-cs"/>
              </a:rPr>
              <a:t>Lines and areas can be changed in line with the Corporate Design rules (see Corporate Design manual)</a:t>
            </a:r>
            <a:endParaRPr kumimoji="0" lang="de-DE" sz="1100" b="1"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p:txBody>
      </p:sp>
      <p:pic>
        <p:nvPicPr>
          <p:cNvPr id="32" name="Grafik 31">
            <a:extLst>
              <a:ext uri="{FF2B5EF4-FFF2-40B4-BE49-F238E27FC236}">
                <a16:creationId xmlns:a16="http://schemas.microsoft.com/office/drawing/2014/main" id="{5A22964A-1B8A-4B6F-B616-1B072DD9E7A8}"/>
              </a:ext>
            </a:extLst>
          </p:cNvPr>
          <p:cNvPicPr>
            <a:picLocks noChangeAspect="1"/>
          </p:cNvPicPr>
          <p:nvPr userDrawn="1"/>
        </p:nvPicPr>
        <p:blipFill>
          <a:blip r:embed="rId3"/>
          <a:stretch>
            <a:fillRect/>
          </a:stretch>
        </p:blipFill>
        <p:spPr>
          <a:xfrm>
            <a:off x="371272" y="6349245"/>
            <a:ext cx="1439991" cy="190412"/>
          </a:xfrm>
          <a:prstGeom prst="rect">
            <a:avLst/>
          </a:prstGeom>
        </p:spPr>
      </p:pic>
    </p:spTree>
    <p:extLst>
      <p:ext uri="{BB962C8B-B14F-4D97-AF65-F5344CB8AC3E}">
        <p14:creationId xmlns:p14="http://schemas.microsoft.com/office/powerpoint/2010/main" val="722586210"/>
      </p:ext>
    </p:extLst>
  </p:cSld>
  <p:clrMapOvr>
    <a:masterClrMapping/>
  </p:clrMapOvr>
  <p:extLst>
    <p:ext uri="{DCECCB84-F9BA-43D5-87BE-67443E8EF086}">
      <p15:sldGuideLst xmlns:p15="http://schemas.microsoft.com/office/powerpoint/2012/main">
        <p15:guide id="1" orient="horz" pos="1638" userDrawn="1">
          <p15:clr>
            <a:srgbClr val="FBAE40"/>
          </p15:clr>
        </p15:guide>
        <p15:guide id="2" orient="horz" pos="2432"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esign C.2 // Flächen // Titel">
    <p:spTree>
      <p:nvGrpSpPr>
        <p:cNvPr id="1" name=""/>
        <p:cNvGrpSpPr/>
        <p:nvPr/>
      </p:nvGrpSpPr>
      <p:grpSpPr>
        <a:xfrm>
          <a:off x="0" y="0"/>
          <a:ext cx="0" cy="0"/>
          <a:chOff x="0" y="0"/>
          <a:chExt cx="0" cy="0"/>
        </a:xfrm>
      </p:grpSpPr>
      <p:sp>
        <p:nvSpPr>
          <p:cNvPr id="29" name="Freihandform 28">
            <a:extLst>
              <a:ext uri="{FF2B5EF4-FFF2-40B4-BE49-F238E27FC236}">
                <a16:creationId xmlns:a16="http://schemas.microsoft.com/office/drawing/2014/main" id="{FBFC42BB-3257-08C2-B7A5-F7969332A604}"/>
              </a:ext>
            </a:extLst>
          </p:cNvPr>
          <p:cNvSpPr/>
          <p:nvPr userDrawn="1"/>
        </p:nvSpPr>
        <p:spPr>
          <a:xfrm>
            <a:off x="5184746" y="0"/>
            <a:ext cx="7019954" cy="3139126"/>
          </a:xfrm>
          <a:custGeom>
            <a:avLst/>
            <a:gdLst>
              <a:gd name="connsiteX0" fmla="*/ 0 w 7019954"/>
              <a:gd name="connsiteY0" fmla="*/ 0 h 3139126"/>
              <a:gd name="connsiteX1" fmla="*/ 7019954 w 7019954"/>
              <a:gd name="connsiteY1" fmla="*/ 0 h 3139126"/>
              <a:gd name="connsiteX2" fmla="*/ 7019954 w 7019954"/>
              <a:gd name="connsiteY2" fmla="*/ 3139126 h 3139126"/>
              <a:gd name="connsiteX3" fmla="*/ 7015760 w 7019954"/>
              <a:gd name="connsiteY3" fmla="*/ 3139126 h 3139126"/>
              <a:gd name="connsiteX4" fmla="*/ 0 w 7019954"/>
              <a:gd name="connsiteY4" fmla="*/ 1877 h 31391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19954" h="3139126">
                <a:moveTo>
                  <a:pt x="0" y="0"/>
                </a:moveTo>
                <a:lnTo>
                  <a:pt x="7019954" y="0"/>
                </a:lnTo>
                <a:lnTo>
                  <a:pt x="7019954" y="3139126"/>
                </a:lnTo>
                <a:lnTo>
                  <a:pt x="7015760" y="3139126"/>
                </a:lnTo>
                <a:lnTo>
                  <a:pt x="0" y="187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26" name="Freihandform 25">
            <a:extLst>
              <a:ext uri="{FF2B5EF4-FFF2-40B4-BE49-F238E27FC236}">
                <a16:creationId xmlns:a16="http://schemas.microsoft.com/office/drawing/2014/main" id="{029FF812-32AD-641E-8E98-F74C2E9D5661}"/>
              </a:ext>
            </a:extLst>
          </p:cNvPr>
          <p:cNvSpPr/>
          <p:nvPr userDrawn="1"/>
        </p:nvSpPr>
        <p:spPr>
          <a:xfrm>
            <a:off x="1" y="5114349"/>
            <a:ext cx="12204700" cy="1743449"/>
          </a:xfrm>
          <a:custGeom>
            <a:avLst/>
            <a:gdLst>
              <a:gd name="connsiteX0" fmla="*/ 0 w 12204700"/>
              <a:gd name="connsiteY0" fmla="*/ 0 h 1743449"/>
              <a:gd name="connsiteX1" fmla="*/ 3051 w 12204700"/>
              <a:gd name="connsiteY1" fmla="*/ 0 h 1743449"/>
              <a:gd name="connsiteX2" fmla="*/ 3181 w 12204700"/>
              <a:gd name="connsiteY2" fmla="*/ 17350 h 1743449"/>
              <a:gd name="connsiteX3" fmla="*/ 12204688 w 12204700"/>
              <a:gd name="connsiteY3" fmla="*/ 1336195 h 1743449"/>
              <a:gd name="connsiteX4" fmla="*/ 12204688 w 12204700"/>
              <a:gd name="connsiteY4" fmla="*/ 0 h 1743449"/>
              <a:gd name="connsiteX5" fmla="*/ 12204700 w 12204700"/>
              <a:gd name="connsiteY5" fmla="*/ 0 h 1743449"/>
              <a:gd name="connsiteX6" fmla="*/ 12204700 w 12204700"/>
              <a:gd name="connsiteY6" fmla="*/ 1743449 h 1743449"/>
              <a:gd name="connsiteX7" fmla="*/ 0 w 12204700"/>
              <a:gd name="connsiteY7" fmla="*/ 1743449 h 1743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04700" h="1743449">
                <a:moveTo>
                  <a:pt x="0" y="0"/>
                </a:moveTo>
                <a:lnTo>
                  <a:pt x="3051" y="0"/>
                </a:lnTo>
                <a:lnTo>
                  <a:pt x="3181" y="17350"/>
                </a:lnTo>
                <a:lnTo>
                  <a:pt x="12204688" y="1336195"/>
                </a:lnTo>
                <a:lnTo>
                  <a:pt x="12204688" y="0"/>
                </a:lnTo>
                <a:lnTo>
                  <a:pt x="12204700" y="0"/>
                </a:lnTo>
                <a:lnTo>
                  <a:pt x="12204700" y="1743449"/>
                </a:lnTo>
                <a:lnTo>
                  <a:pt x="0" y="1743449"/>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48" name="Titel 1"/>
          <p:cNvSpPr>
            <a:spLocks noGrp="1"/>
          </p:cNvSpPr>
          <p:nvPr>
            <p:ph type="ctrTitle" hasCustomPrompt="1"/>
          </p:nvPr>
        </p:nvSpPr>
        <p:spPr>
          <a:xfrm>
            <a:off x="360000" y="2067931"/>
            <a:ext cx="6408000" cy="1276350"/>
          </a:xfrm>
        </p:spPr>
        <p:txBody>
          <a:bodyPr anchor="t" anchorCtr="0"/>
          <a:lstStyle>
            <a:lvl1pPr marL="0" indent="0" algn="l">
              <a:lnSpc>
                <a:spcPct val="90000"/>
              </a:lnSpc>
              <a:buFont typeface="Arial" panose="020B0604020202020204" pitchFamily="34" charset="0"/>
              <a:buNone/>
              <a:defRPr sz="3600" b="1">
                <a:solidFill>
                  <a:schemeClr val="accent1"/>
                </a:solidFill>
              </a:defRPr>
            </a:lvl1pPr>
          </a:lstStyle>
          <a:p>
            <a:r>
              <a:rPr lang="en-US" dirty="0"/>
              <a:t>Add title of the presentation</a:t>
            </a:r>
            <a:br>
              <a:rPr lang="en-US" dirty="0"/>
            </a:br>
            <a:r>
              <a:rPr lang="en-US" dirty="0"/>
              <a:t>on two lines</a:t>
            </a:r>
            <a:endParaRPr lang="de-DE" dirty="0"/>
          </a:p>
        </p:txBody>
      </p:sp>
      <p:sp>
        <p:nvSpPr>
          <p:cNvPr id="49" name="Untertitel 2"/>
          <p:cNvSpPr>
            <a:spLocks noGrp="1"/>
          </p:cNvSpPr>
          <p:nvPr>
            <p:ph type="subTitle" idx="1" hasCustomPrompt="1"/>
          </p:nvPr>
        </p:nvSpPr>
        <p:spPr>
          <a:xfrm>
            <a:off x="360000" y="3344281"/>
            <a:ext cx="6408000" cy="900000"/>
          </a:xfrm>
        </p:spPr>
        <p:txBody>
          <a:bodyPr/>
          <a:lstStyle>
            <a:lvl1pPr marL="0" indent="0" algn="l">
              <a:lnSpc>
                <a:spcPct val="100000"/>
              </a:lnSpc>
              <a:spcBef>
                <a:spcPts val="0"/>
              </a:spcBef>
              <a:buFont typeface="Arial" panose="020B0604020202020204" pitchFamily="34" charset="0"/>
              <a:buNone/>
              <a:defRPr sz="1800" b="0">
                <a:solidFill>
                  <a:srgbClr val="333F48"/>
                </a:solidFill>
              </a:defRPr>
            </a:lvl1pPr>
            <a:lvl2pPr marL="0" indent="0" algn="l">
              <a:lnSpc>
                <a:spcPct val="100000"/>
              </a:lnSpc>
              <a:spcBef>
                <a:spcPts val="0"/>
              </a:spcBef>
              <a:buFont typeface="Arial" panose="020B0604020202020204" pitchFamily="34" charset="0"/>
              <a:buNone/>
              <a:defRPr sz="1800" b="0">
                <a:solidFill>
                  <a:schemeClr val="bg2"/>
                </a:solidFill>
              </a:defRPr>
            </a:lvl2pPr>
            <a:lvl3pPr marL="0" indent="0" algn="l">
              <a:lnSpc>
                <a:spcPct val="100000"/>
              </a:lnSpc>
              <a:spcBef>
                <a:spcPts val="0"/>
              </a:spcBef>
              <a:buFont typeface="Arial" panose="020B0604020202020204" pitchFamily="34" charset="0"/>
              <a:buNone/>
              <a:defRPr sz="1800" b="0">
                <a:solidFill>
                  <a:schemeClr val="bg2"/>
                </a:solidFill>
              </a:defRPr>
            </a:lvl3pPr>
            <a:lvl4pPr marL="0" indent="0" algn="l">
              <a:lnSpc>
                <a:spcPct val="100000"/>
              </a:lnSpc>
              <a:spcBef>
                <a:spcPts val="0"/>
              </a:spcBef>
              <a:buFont typeface="Arial" panose="020B0604020202020204" pitchFamily="34" charset="0"/>
              <a:buNone/>
              <a:defRPr sz="1800" b="0">
                <a:solidFill>
                  <a:schemeClr val="bg2"/>
                </a:solidFill>
              </a:defRPr>
            </a:lvl4pPr>
            <a:lvl5pPr marL="0" indent="0" algn="l">
              <a:lnSpc>
                <a:spcPct val="100000"/>
              </a:lnSpc>
              <a:spcBef>
                <a:spcPts val="0"/>
              </a:spcBef>
              <a:buFont typeface="Arial" panose="020B0604020202020204" pitchFamily="34" charset="0"/>
              <a:buNone/>
              <a:defRPr sz="1800" b="0">
                <a:solidFill>
                  <a:schemeClr val="bg2"/>
                </a:solidFill>
              </a:defRPr>
            </a:lvl5pPr>
            <a:lvl6pPr marL="0" indent="0" algn="l">
              <a:lnSpc>
                <a:spcPct val="100000"/>
              </a:lnSpc>
              <a:spcBef>
                <a:spcPts val="0"/>
              </a:spcBef>
              <a:buFont typeface="Arial" panose="020B0604020202020204" pitchFamily="34" charset="0"/>
              <a:buNone/>
              <a:defRPr sz="1800" b="0">
                <a:solidFill>
                  <a:schemeClr val="bg2"/>
                </a:solidFill>
              </a:defRPr>
            </a:lvl6pPr>
            <a:lvl7pPr marL="0" indent="0" algn="l">
              <a:lnSpc>
                <a:spcPct val="100000"/>
              </a:lnSpc>
              <a:spcBef>
                <a:spcPts val="0"/>
              </a:spcBef>
              <a:buFont typeface="Arial" panose="020B0604020202020204" pitchFamily="34" charset="0"/>
              <a:buNone/>
              <a:defRPr sz="1800" b="0">
                <a:solidFill>
                  <a:schemeClr val="bg2"/>
                </a:solidFill>
              </a:defRPr>
            </a:lvl7pPr>
            <a:lvl8pPr marL="0" indent="0" algn="l">
              <a:lnSpc>
                <a:spcPct val="100000"/>
              </a:lnSpc>
              <a:spcBef>
                <a:spcPts val="0"/>
              </a:spcBef>
              <a:buFont typeface="Arial" panose="020B0604020202020204" pitchFamily="34" charset="0"/>
              <a:buNone/>
              <a:defRPr sz="1800" b="0">
                <a:solidFill>
                  <a:schemeClr val="bg2"/>
                </a:solidFill>
              </a:defRPr>
            </a:lvl8pPr>
            <a:lvl9pPr marL="0" indent="0" algn="l">
              <a:lnSpc>
                <a:spcPct val="100000"/>
              </a:lnSpc>
              <a:spcBef>
                <a:spcPts val="0"/>
              </a:spcBef>
              <a:buFont typeface="Arial" panose="020B0604020202020204" pitchFamily="34" charset="0"/>
              <a:buNone/>
              <a:defRPr sz="1800" b="0">
                <a:solidFill>
                  <a:schemeClr val="bg2"/>
                </a:solidFill>
              </a:defRPr>
            </a:lvl9pPr>
          </a:lstStyle>
          <a:p>
            <a:pPr lvl="0"/>
            <a:r>
              <a:rPr lang="en-US" dirty="0"/>
              <a:t>Subtitle or short description of the presentation</a:t>
            </a:r>
          </a:p>
          <a:p>
            <a:pPr lvl="0"/>
            <a:r>
              <a:rPr lang="en-US" dirty="0"/>
              <a:t>Name: of the speaker</a:t>
            </a:r>
          </a:p>
        </p:txBody>
      </p:sp>
      <p:sp>
        <p:nvSpPr>
          <p:cNvPr id="53" name="Vertikaler Textplatzhalter 2"/>
          <p:cNvSpPr>
            <a:spLocks noGrp="1"/>
          </p:cNvSpPr>
          <p:nvPr>
            <p:ph type="body" orient="vert" idx="13" hasCustomPrompt="1"/>
          </p:nvPr>
        </p:nvSpPr>
        <p:spPr>
          <a:xfrm>
            <a:off x="3238775" y="6069200"/>
            <a:ext cx="5185224" cy="468000"/>
          </a:xfrm>
        </p:spPr>
        <p:txBody>
          <a:bodyPr vert="horz" anchor="b" anchorCtr="0"/>
          <a:lstStyle>
            <a:lvl1pPr marL="0" indent="0" algn="l">
              <a:lnSpc>
                <a:spcPct val="100000"/>
              </a:lnSpc>
              <a:spcBef>
                <a:spcPts val="0"/>
              </a:spcBef>
              <a:buFont typeface="Arial" panose="020B0604020202020204" pitchFamily="34" charset="0"/>
              <a:buNone/>
              <a:defRPr sz="1400" b="0">
                <a:solidFill>
                  <a:srgbClr val="FFFFFF"/>
                </a:solidFill>
              </a:defRPr>
            </a:lvl1pPr>
            <a:lvl2pPr marL="0" indent="0" algn="r">
              <a:lnSpc>
                <a:spcPct val="100000"/>
              </a:lnSpc>
              <a:spcBef>
                <a:spcPts val="0"/>
              </a:spcBef>
              <a:buNone/>
              <a:defRPr sz="1400" b="0"/>
            </a:lvl2pPr>
            <a:lvl3pPr marL="0" indent="0" algn="r">
              <a:lnSpc>
                <a:spcPct val="100000"/>
              </a:lnSpc>
              <a:spcBef>
                <a:spcPts val="0"/>
              </a:spcBef>
              <a:buNone/>
              <a:defRPr sz="1400" b="0"/>
            </a:lvl3pPr>
            <a:lvl4pPr marL="0" indent="0" algn="r">
              <a:lnSpc>
                <a:spcPct val="100000"/>
              </a:lnSpc>
              <a:spcBef>
                <a:spcPts val="0"/>
              </a:spcBef>
              <a:buNone/>
              <a:defRPr sz="1400" b="0"/>
            </a:lvl4pPr>
            <a:lvl5pPr marL="0" indent="0" algn="r">
              <a:lnSpc>
                <a:spcPct val="100000"/>
              </a:lnSpc>
              <a:spcBef>
                <a:spcPts val="0"/>
              </a:spcBef>
              <a:buNone/>
              <a:defRPr sz="1400" b="0"/>
            </a:lvl5pPr>
            <a:lvl6pPr marL="0" indent="0" algn="r">
              <a:lnSpc>
                <a:spcPct val="100000"/>
              </a:lnSpc>
              <a:spcBef>
                <a:spcPts val="0"/>
              </a:spcBef>
              <a:buNone/>
              <a:defRPr sz="1400" b="0"/>
            </a:lvl6pPr>
            <a:lvl7pPr marL="0" indent="0" algn="r">
              <a:lnSpc>
                <a:spcPct val="100000"/>
              </a:lnSpc>
              <a:spcBef>
                <a:spcPts val="0"/>
              </a:spcBef>
              <a:buNone/>
              <a:defRPr sz="1400" b="0"/>
            </a:lvl7pPr>
            <a:lvl8pPr marL="0" indent="0" algn="r">
              <a:lnSpc>
                <a:spcPct val="100000"/>
              </a:lnSpc>
              <a:spcBef>
                <a:spcPts val="0"/>
              </a:spcBef>
              <a:buNone/>
              <a:defRPr sz="1400" b="0"/>
            </a:lvl8pPr>
            <a:lvl9pPr marL="0" indent="0" algn="r">
              <a:lnSpc>
                <a:spcPct val="100000"/>
              </a:lnSpc>
              <a:spcBef>
                <a:spcPts val="0"/>
              </a:spcBef>
              <a:buNone/>
              <a:defRPr sz="1400" b="0"/>
            </a:lvl9pPr>
          </a:lstStyle>
          <a:p>
            <a:pPr lvl="0"/>
            <a:r>
              <a:rPr lang="en-US" dirty="0"/>
              <a:t>Space for secondary logo(s) / Name</a:t>
            </a:r>
          </a:p>
          <a:p>
            <a:pPr lvl="0"/>
            <a:r>
              <a:rPr lang="en-US" dirty="0"/>
              <a:t>of the Department, the Institute or the CRC</a:t>
            </a:r>
          </a:p>
        </p:txBody>
      </p:sp>
      <p:grpSp>
        <p:nvGrpSpPr>
          <p:cNvPr id="7" name="Gruppieren 6">
            <a:extLst>
              <a:ext uri="{FF2B5EF4-FFF2-40B4-BE49-F238E27FC236}">
                <a16:creationId xmlns:a16="http://schemas.microsoft.com/office/drawing/2014/main" id="{E7372A9E-16AF-9B53-BFA5-2F66EA779E6A}"/>
              </a:ext>
            </a:extLst>
          </p:cNvPr>
          <p:cNvGrpSpPr/>
          <p:nvPr userDrawn="1"/>
        </p:nvGrpSpPr>
        <p:grpSpPr>
          <a:xfrm>
            <a:off x="-468000" y="-468000"/>
            <a:ext cx="13140000" cy="7776000"/>
            <a:chOff x="-468000" y="-468000"/>
            <a:chExt cx="13140000" cy="7776000"/>
          </a:xfrm>
        </p:grpSpPr>
        <p:cxnSp>
          <p:nvCxnSpPr>
            <p:cNvPr id="10" name="Linie">
              <a:extLst>
                <a:ext uri="{FF2B5EF4-FFF2-40B4-BE49-F238E27FC236}">
                  <a16:creationId xmlns:a16="http://schemas.microsoft.com/office/drawing/2014/main" id="{7A3A6497-811A-829F-AC55-27484DCC1AD0}"/>
                </a:ext>
              </a:extLst>
            </p:cNvPr>
            <p:cNvCxnSpPr/>
            <p:nvPr userDrawn="1"/>
          </p:nvCxnSpPr>
          <p:spPr>
            <a:xfrm>
              <a:off x="12312000" y="5742000"/>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 name="Linie">
              <a:extLst>
                <a:ext uri="{FF2B5EF4-FFF2-40B4-BE49-F238E27FC236}">
                  <a16:creationId xmlns:a16="http://schemas.microsoft.com/office/drawing/2014/main" id="{40A168C9-C53B-F3F8-8294-F1D88AAC2C14}"/>
                </a:ext>
              </a:extLst>
            </p:cNvPr>
            <p:cNvCxnSpPr/>
            <p:nvPr userDrawn="1"/>
          </p:nvCxnSpPr>
          <p:spPr>
            <a:xfrm>
              <a:off x="11844000" y="-46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 name="Linie">
              <a:extLst>
                <a:ext uri="{FF2B5EF4-FFF2-40B4-BE49-F238E27FC236}">
                  <a16:creationId xmlns:a16="http://schemas.microsoft.com/office/drawing/2014/main" id="{E037E38C-49BC-2A86-5677-CAD2AB8F9DCD}"/>
                </a:ext>
              </a:extLst>
            </p:cNvPr>
            <p:cNvCxnSpPr/>
            <p:nvPr userDrawn="1"/>
          </p:nvCxnSpPr>
          <p:spPr>
            <a:xfrm>
              <a:off x="360000" y="-46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 name="Linie">
              <a:extLst>
                <a:ext uri="{FF2B5EF4-FFF2-40B4-BE49-F238E27FC236}">
                  <a16:creationId xmlns:a16="http://schemas.microsoft.com/office/drawing/2014/main" id="{97EF709C-66C3-B03C-09E8-D6184D57D9CC}"/>
                </a:ext>
              </a:extLst>
            </p:cNvPr>
            <p:cNvCxnSpPr/>
            <p:nvPr userDrawn="1"/>
          </p:nvCxnSpPr>
          <p:spPr>
            <a:xfrm>
              <a:off x="11844000" y="694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4" name="Linie">
              <a:extLst>
                <a:ext uri="{FF2B5EF4-FFF2-40B4-BE49-F238E27FC236}">
                  <a16:creationId xmlns:a16="http://schemas.microsoft.com/office/drawing/2014/main" id="{7D6B045C-82AE-E218-5909-3F668C2496EC}"/>
                </a:ext>
              </a:extLst>
            </p:cNvPr>
            <p:cNvCxnSpPr/>
            <p:nvPr userDrawn="1"/>
          </p:nvCxnSpPr>
          <p:spPr>
            <a:xfrm>
              <a:off x="360000" y="694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5" name="Linie">
              <a:extLst>
                <a:ext uri="{FF2B5EF4-FFF2-40B4-BE49-F238E27FC236}">
                  <a16:creationId xmlns:a16="http://schemas.microsoft.com/office/drawing/2014/main" id="{7BD29B4D-6150-FAD4-7519-8A126EDE9253}"/>
                </a:ext>
              </a:extLst>
            </p:cNvPr>
            <p:cNvCxnSpPr/>
            <p:nvPr userDrawn="1"/>
          </p:nvCxnSpPr>
          <p:spPr>
            <a:xfrm>
              <a:off x="-468000" y="5742000"/>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7" name="Linie">
              <a:extLst>
                <a:ext uri="{FF2B5EF4-FFF2-40B4-BE49-F238E27FC236}">
                  <a16:creationId xmlns:a16="http://schemas.microsoft.com/office/drawing/2014/main" id="{78D827B0-10A4-BDFC-D86E-F49A397683FE}"/>
                </a:ext>
              </a:extLst>
            </p:cNvPr>
            <p:cNvCxnSpPr/>
            <p:nvPr userDrawn="1"/>
          </p:nvCxnSpPr>
          <p:spPr>
            <a:xfrm>
              <a:off x="-468000" y="1346554"/>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24" name="Hilfslinien">
            <a:extLst>
              <a:ext uri="{FF2B5EF4-FFF2-40B4-BE49-F238E27FC236}">
                <a16:creationId xmlns:a16="http://schemas.microsoft.com/office/drawing/2014/main" id="{A22131B5-1F16-483E-A621-DDE329242014}"/>
              </a:ext>
            </a:extLst>
          </p:cNvPr>
          <p:cNvSpPr txBox="1"/>
          <p:nvPr userDrawn="1"/>
        </p:nvSpPr>
        <p:spPr>
          <a:xfrm rot="10800000" flipH="1" flipV="1">
            <a:off x="89387" y="-450202"/>
            <a:ext cx="114840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lumMod val="60000"/>
                    <a:lumOff val="40000"/>
                  </a:schemeClr>
                </a:solidFill>
                <a:effectLst/>
                <a:uLnTx/>
                <a:uFillTx/>
                <a:latin typeface="+mn-lt"/>
                <a:ea typeface="+mn-ea"/>
                <a:cs typeface="+mn-cs"/>
              </a:rPr>
              <a:t>Show gridlines via menu: </a:t>
            </a:r>
            <a:r>
              <a:rPr kumimoji="0" lang="en-US" sz="1100" b="1" i="0" u="none" strike="noStrike" kern="1200" cap="none" spc="0" normalizeH="0" baseline="0" noProof="0" dirty="0">
                <a:ln>
                  <a:noFill/>
                </a:ln>
                <a:solidFill>
                  <a:schemeClr val="tx1">
                    <a:lumMod val="60000"/>
                    <a:lumOff val="40000"/>
                  </a:schemeClr>
                </a:solidFill>
                <a:effectLst/>
                <a:uLnTx/>
                <a:uFillTx/>
                <a:latin typeface="+mn-lt"/>
                <a:ea typeface="+mn-ea"/>
                <a:cs typeface="+mn-cs"/>
              </a:rPr>
              <a:t>View &gt; Show &gt; tick gridlines</a:t>
            </a:r>
            <a:endParaRPr kumimoji="0" lang="de-DE" sz="1100" b="1"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p:txBody>
      </p:sp>
      <p:sp>
        <p:nvSpPr>
          <p:cNvPr id="30" name="Hilfslinien">
            <a:extLst>
              <a:ext uri="{FF2B5EF4-FFF2-40B4-BE49-F238E27FC236}">
                <a16:creationId xmlns:a16="http://schemas.microsoft.com/office/drawing/2014/main" id="{843D7662-CF02-4097-8EB6-CD655592986B}"/>
              </a:ext>
            </a:extLst>
          </p:cNvPr>
          <p:cNvSpPr txBox="1"/>
          <p:nvPr userDrawn="1"/>
        </p:nvSpPr>
        <p:spPr>
          <a:xfrm rot="10800000" flipH="1" flipV="1">
            <a:off x="358469" y="6887802"/>
            <a:ext cx="114840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endParaRPr kumimoji="0" lang="de-DE" sz="1100" b="0"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a:p>
            <a:pPr marL="0" marR="0" lvl="0" indent="0" algn="ctr" defTabSz="137785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lumMod val="60000"/>
                    <a:lumOff val="40000"/>
                  </a:schemeClr>
                </a:solidFill>
                <a:effectLst/>
                <a:uLnTx/>
                <a:uFillTx/>
                <a:latin typeface="+mn-lt"/>
                <a:ea typeface="+mn-ea"/>
                <a:cs typeface="+mn-cs"/>
              </a:rPr>
              <a:t>Lines and areas can be changed in line with the Corporate Design rules (see Corporate Design manual)</a:t>
            </a:r>
            <a:endParaRPr kumimoji="0" lang="de-DE" sz="1100" b="1"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p:txBody>
      </p:sp>
      <p:pic>
        <p:nvPicPr>
          <p:cNvPr id="2" name="Grafik 1">
            <a:extLst>
              <a:ext uri="{FF2B5EF4-FFF2-40B4-BE49-F238E27FC236}">
                <a16:creationId xmlns:a16="http://schemas.microsoft.com/office/drawing/2014/main" id="{3A422F36-D408-B3F1-E58D-D7F618E7CE8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41312" y="276642"/>
            <a:ext cx="2909931" cy="813335"/>
          </a:xfrm>
          <a:prstGeom prst="rect">
            <a:avLst/>
          </a:prstGeom>
        </p:spPr>
      </p:pic>
      <p:pic>
        <p:nvPicPr>
          <p:cNvPr id="21" name="Grafik 20">
            <a:extLst>
              <a:ext uri="{FF2B5EF4-FFF2-40B4-BE49-F238E27FC236}">
                <a16:creationId xmlns:a16="http://schemas.microsoft.com/office/drawing/2014/main" id="{F0B4B80E-11AB-4081-8314-A005F6043869}"/>
              </a:ext>
            </a:extLst>
          </p:cNvPr>
          <p:cNvPicPr>
            <a:picLocks noChangeAspect="1"/>
          </p:cNvPicPr>
          <p:nvPr userDrawn="1"/>
        </p:nvPicPr>
        <p:blipFill>
          <a:blip r:embed="rId3"/>
          <a:stretch>
            <a:fillRect/>
          </a:stretch>
        </p:blipFill>
        <p:spPr>
          <a:xfrm>
            <a:off x="371272" y="6349245"/>
            <a:ext cx="1439991" cy="190412"/>
          </a:xfrm>
          <a:prstGeom prst="rect">
            <a:avLst/>
          </a:prstGeom>
        </p:spPr>
      </p:pic>
    </p:spTree>
    <p:extLst>
      <p:ext uri="{BB962C8B-B14F-4D97-AF65-F5344CB8AC3E}">
        <p14:creationId xmlns:p14="http://schemas.microsoft.com/office/powerpoint/2010/main" val="3161894928"/>
      </p:ext>
    </p:extLst>
  </p:cSld>
  <p:clrMapOvr>
    <a:masterClrMapping/>
  </p:clrMapOvr>
  <p:extLst>
    <p:ext uri="{DCECCB84-F9BA-43D5-87BE-67443E8EF086}">
      <p15:sldGuideLst xmlns:p15="http://schemas.microsoft.com/office/powerpoint/2012/main">
        <p15:guide id="1" orient="horz" pos="1298" userDrawn="1">
          <p15:clr>
            <a:srgbClr val="FBAE40"/>
          </p15:clr>
        </p15:guide>
        <p15:guide id="2" orient="horz" pos="2092" userDrawn="1">
          <p15:clr>
            <a:srgbClr val="FBAE40"/>
          </p15:clr>
        </p15:guide>
        <p15:guide id="5" pos="203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esign D.1 // Fläche + Schloss im Winter // Titel">
    <p:spTree>
      <p:nvGrpSpPr>
        <p:cNvPr id="1" name=""/>
        <p:cNvGrpSpPr/>
        <p:nvPr/>
      </p:nvGrpSpPr>
      <p:grpSpPr>
        <a:xfrm>
          <a:off x="0" y="0"/>
          <a:ext cx="0" cy="0"/>
          <a:chOff x="0" y="0"/>
          <a:chExt cx="0" cy="0"/>
        </a:xfrm>
      </p:grpSpPr>
      <p:pic>
        <p:nvPicPr>
          <p:cNvPr id="20" name="Picture 19" descr="A blue and white structure with lights&#10;&#10;Description automatically generated">
            <a:extLst>
              <a:ext uri="{FF2B5EF4-FFF2-40B4-BE49-F238E27FC236}">
                <a16:creationId xmlns:a16="http://schemas.microsoft.com/office/drawing/2014/main" id="{9C58BF5B-7488-FDD0-A7C8-0DD92851590F}"/>
              </a:ext>
            </a:extLst>
          </p:cNvPr>
          <p:cNvPicPr>
            <a:picLocks noChangeAspect="1"/>
          </p:cNvPicPr>
          <p:nvPr userDrawn="1"/>
        </p:nvPicPr>
        <p:blipFill>
          <a:blip r:embed="rId2"/>
          <a:stretch>
            <a:fillRect/>
          </a:stretch>
        </p:blipFill>
        <p:spPr>
          <a:xfrm>
            <a:off x="0" y="5150622"/>
            <a:ext cx="12204699" cy="1721666"/>
          </a:xfrm>
          <a:prstGeom prst="rect">
            <a:avLst/>
          </a:prstGeom>
        </p:spPr>
      </p:pic>
      <p:sp>
        <p:nvSpPr>
          <p:cNvPr id="33" name="Titel 1">
            <a:extLst>
              <a:ext uri="{FF2B5EF4-FFF2-40B4-BE49-F238E27FC236}">
                <a16:creationId xmlns:a16="http://schemas.microsoft.com/office/drawing/2014/main" id="{AE2A2275-CE74-9235-4FC1-F06FA153A6E8}"/>
              </a:ext>
            </a:extLst>
          </p:cNvPr>
          <p:cNvSpPr>
            <a:spLocks noGrp="1"/>
          </p:cNvSpPr>
          <p:nvPr>
            <p:ph type="ctrTitle" hasCustomPrompt="1"/>
          </p:nvPr>
        </p:nvSpPr>
        <p:spPr>
          <a:xfrm>
            <a:off x="360000" y="2067931"/>
            <a:ext cx="6408000" cy="1276350"/>
          </a:xfrm>
        </p:spPr>
        <p:txBody>
          <a:bodyPr anchor="t" anchorCtr="0"/>
          <a:lstStyle>
            <a:lvl1pPr marL="0" indent="0" algn="l">
              <a:lnSpc>
                <a:spcPct val="90000"/>
              </a:lnSpc>
              <a:buFont typeface="Arial" panose="020B0604020202020204" pitchFamily="34" charset="0"/>
              <a:buNone/>
              <a:defRPr sz="3600" b="1">
                <a:solidFill>
                  <a:schemeClr val="accent3"/>
                </a:solidFill>
              </a:defRPr>
            </a:lvl1pPr>
          </a:lstStyle>
          <a:p>
            <a:r>
              <a:rPr lang="en-US" dirty="0"/>
              <a:t>Add title of the presentation</a:t>
            </a:r>
            <a:br>
              <a:rPr lang="en-US" dirty="0"/>
            </a:br>
            <a:r>
              <a:rPr lang="en-US" dirty="0"/>
              <a:t>on two lines</a:t>
            </a:r>
            <a:endParaRPr lang="de-DE" dirty="0"/>
          </a:p>
        </p:txBody>
      </p:sp>
      <p:sp>
        <p:nvSpPr>
          <p:cNvPr id="34" name="Untertitel 2">
            <a:extLst>
              <a:ext uri="{FF2B5EF4-FFF2-40B4-BE49-F238E27FC236}">
                <a16:creationId xmlns:a16="http://schemas.microsoft.com/office/drawing/2014/main" id="{7125A2FF-8C5A-CCF3-ACE3-0A5816ED6D69}"/>
              </a:ext>
            </a:extLst>
          </p:cNvPr>
          <p:cNvSpPr>
            <a:spLocks noGrp="1"/>
          </p:cNvSpPr>
          <p:nvPr>
            <p:ph type="subTitle" idx="1" hasCustomPrompt="1"/>
          </p:nvPr>
        </p:nvSpPr>
        <p:spPr>
          <a:xfrm>
            <a:off x="360000" y="3344281"/>
            <a:ext cx="6408000" cy="900000"/>
          </a:xfrm>
        </p:spPr>
        <p:txBody>
          <a:bodyPr/>
          <a:lstStyle>
            <a:lvl1pPr marL="0" indent="0" algn="l">
              <a:lnSpc>
                <a:spcPct val="100000"/>
              </a:lnSpc>
              <a:spcBef>
                <a:spcPts val="0"/>
              </a:spcBef>
              <a:buFont typeface="Arial" panose="020B0604020202020204" pitchFamily="34" charset="0"/>
              <a:buNone/>
              <a:defRPr sz="1800" b="0">
                <a:solidFill>
                  <a:srgbClr val="333F48"/>
                </a:solidFill>
              </a:defRPr>
            </a:lvl1pPr>
            <a:lvl2pPr marL="0" indent="0" algn="l">
              <a:lnSpc>
                <a:spcPct val="100000"/>
              </a:lnSpc>
              <a:spcBef>
                <a:spcPts val="0"/>
              </a:spcBef>
              <a:buFont typeface="Arial" panose="020B0604020202020204" pitchFamily="34" charset="0"/>
              <a:buNone/>
              <a:defRPr sz="1800" b="0">
                <a:solidFill>
                  <a:schemeClr val="bg2"/>
                </a:solidFill>
              </a:defRPr>
            </a:lvl2pPr>
            <a:lvl3pPr marL="0" indent="0" algn="l">
              <a:lnSpc>
                <a:spcPct val="100000"/>
              </a:lnSpc>
              <a:spcBef>
                <a:spcPts val="0"/>
              </a:spcBef>
              <a:buFont typeface="Arial" panose="020B0604020202020204" pitchFamily="34" charset="0"/>
              <a:buNone/>
              <a:defRPr sz="1800" b="0">
                <a:solidFill>
                  <a:schemeClr val="bg2"/>
                </a:solidFill>
              </a:defRPr>
            </a:lvl3pPr>
            <a:lvl4pPr marL="0" indent="0" algn="l">
              <a:lnSpc>
                <a:spcPct val="100000"/>
              </a:lnSpc>
              <a:spcBef>
                <a:spcPts val="0"/>
              </a:spcBef>
              <a:buFont typeface="Arial" panose="020B0604020202020204" pitchFamily="34" charset="0"/>
              <a:buNone/>
              <a:defRPr sz="1800" b="0">
                <a:solidFill>
                  <a:schemeClr val="bg2"/>
                </a:solidFill>
              </a:defRPr>
            </a:lvl4pPr>
            <a:lvl5pPr marL="0" indent="0" algn="l">
              <a:lnSpc>
                <a:spcPct val="100000"/>
              </a:lnSpc>
              <a:spcBef>
                <a:spcPts val="0"/>
              </a:spcBef>
              <a:buFont typeface="Arial" panose="020B0604020202020204" pitchFamily="34" charset="0"/>
              <a:buNone/>
              <a:defRPr sz="1800" b="0">
                <a:solidFill>
                  <a:schemeClr val="bg2"/>
                </a:solidFill>
              </a:defRPr>
            </a:lvl5pPr>
            <a:lvl6pPr marL="0" indent="0" algn="l">
              <a:lnSpc>
                <a:spcPct val="100000"/>
              </a:lnSpc>
              <a:spcBef>
                <a:spcPts val="0"/>
              </a:spcBef>
              <a:buFont typeface="Arial" panose="020B0604020202020204" pitchFamily="34" charset="0"/>
              <a:buNone/>
              <a:defRPr sz="1800" b="0">
                <a:solidFill>
                  <a:schemeClr val="bg2"/>
                </a:solidFill>
              </a:defRPr>
            </a:lvl6pPr>
            <a:lvl7pPr marL="0" indent="0" algn="l">
              <a:lnSpc>
                <a:spcPct val="100000"/>
              </a:lnSpc>
              <a:spcBef>
                <a:spcPts val="0"/>
              </a:spcBef>
              <a:buFont typeface="Arial" panose="020B0604020202020204" pitchFamily="34" charset="0"/>
              <a:buNone/>
              <a:defRPr sz="1800" b="0">
                <a:solidFill>
                  <a:schemeClr val="bg2"/>
                </a:solidFill>
              </a:defRPr>
            </a:lvl7pPr>
            <a:lvl8pPr marL="0" indent="0" algn="l">
              <a:lnSpc>
                <a:spcPct val="100000"/>
              </a:lnSpc>
              <a:spcBef>
                <a:spcPts val="0"/>
              </a:spcBef>
              <a:buFont typeface="Arial" panose="020B0604020202020204" pitchFamily="34" charset="0"/>
              <a:buNone/>
              <a:defRPr sz="1800" b="0">
                <a:solidFill>
                  <a:schemeClr val="bg2"/>
                </a:solidFill>
              </a:defRPr>
            </a:lvl8pPr>
            <a:lvl9pPr marL="0" indent="0" algn="l">
              <a:lnSpc>
                <a:spcPct val="100000"/>
              </a:lnSpc>
              <a:spcBef>
                <a:spcPts val="0"/>
              </a:spcBef>
              <a:buFont typeface="Arial" panose="020B0604020202020204" pitchFamily="34" charset="0"/>
              <a:buNone/>
              <a:defRPr sz="1800" b="0">
                <a:solidFill>
                  <a:schemeClr val="bg2"/>
                </a:solidFill>
              </a:defRPr>
            </a:lvl9pPr>
          </a:lstStyle>
          <a:p>
            <a:pPr lvl="0"/>
            <a:r>
              <a:rPr lang="en-US" dirty="0"/>
              <a:t>Subtitle or short description of the presentation</a:t>
            </a:r>
          </a:p>
          <a:p>
            <a:pPr lvl="0"/>
            <a:r>
              <a:rPr lang="en-US" dirty="0"/>
              <a:t>Name: of the speaker</a:t>
            </a:r>
          </a:p>
        </p:txBody>
      </p:sp>
      <p:grpSp>
        <p:nvGrpSpPr>
          <p:cNvPr id="2" name="Gruppieren 1">
            <a:extLst>
              <a:ext uri="{FF2B5EF4-FFF2-40B4-BE49-F238E27FC236}">
                <a16:creationId xmlns:a16="http://schemas.microsoft.com/office/drawing/2014/main" id="{60D569A2-F9BF-8049-566E-8DD74E7BB304}"/>
              </a:ext>
            </a:extLst>
          </p:cNvPr>
          <p:cNvGrpSpPr/>
          <p:nvPr userDrawn="1"/>
        </p:nvGrpSpPr>
        <p:grpSpPr>
          <a:xfrm>
            <a:off x="-467650" y="-459000"/>
            <a:ext cx="13140000" cy="7776000"/>
            <a:chOff x="-468000" y="-468000"/>
            <a:chExt cx="13140000" cy="7776000"/>
          </a:xfrm>
        </p:grpSpPr>
        <p:cxnSp>
          <p:nvCxnSpPr>
            <p:cNvPr id="6" name="Linie">
              <a:extLst>
                <a:ext uri="{FF2B5EF4-FFF2-40B4-BE49-F238E27FC236}">
                  <a16:creationId xmlns:a16="http://schemas.microsoft.com/office/drawing/2014/main" id="{9AB0E142-7AED-51BB-051C-AF6E729CD8AE}"/>
                </a:ext>
              </a:extLst>
            </p:cNvPr>
            <p:cNvCxnSpPr/>
            <p:nvPr userDrawn="1"/>
          </p:nvCxnSpPr>
          <p:spPr>
            <a:xfrm>
              <a:off x="12312000" y="5742000"/>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 name="Linie">
              <a:extLst>
                <a:ext uri="{FF2B5EF4-FFF2-40B4-BE49-F238E27FC236}">
                  <a16:creationId xmlns:a16="http://schemas.microsoft.com/office/drawing/2014/main" id="{24EF96E2-2C84-3EB2-C71E-7629D873E7D5}"/>
                </a:ext>
              </a:extLst>
            </p:cNvPr>
            <p:cNvCxnSpPr/>
            <p:nvPr userDrawn="1"/>
          </p:nvCxnSpPr>
          <p:spPr>
            <a:xfrm>
              <a:off x="11844000" y="-46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8" name="Linie">
              <a:extLst>
                <a:ext uri="{FF2B5EF4-FFF2-40B4-BE49-F238E27FC236}">
                  <a16:creationId xmlns:a16="http://schemas.microsoft.com/office/drawing/2014/main" id="{4F780FFB-2935-A478-7B1A-BF02C4FF5DDE}"/>
                </a:ext>
              </a:extLst>
            </p:cNvPr>
            <p:cNvCxnSpPr/>
            <p:nvPr userDrawn="1"/>
          </p:nvCxnSpPr>
          <p:spPr>
            <a:xfrm>
              <a:off x="360000" y="-46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 name="Linie">
              <a:extLst>
                <a:ext uri="{FF2B5EF4-FFF2-40B4-BE49-F238E27FC236}">
                  <a16:creationId xmlns:a16="http://schemas.microsoft.com/office/drawing/2014/main" id="{7A8742FE-8F43-5893-5E63-702A8C32D0C4}"/>
                </a:ext>
              </a:extLst>
            </p:cNvPr>
            <p:cNvCxnSpPr/>
            <p:nvPr userDrawn="1"/>
          </p:nvCxnSpPr>
          <p:spPr>
            <a:xfrm>
              <a:off x="11844000" y="694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0" name="Linie">
              <a:extLst>
                <a:ext uri="{FF2B5EF4-FFF2-40B4-BE49-F238E27FC236}">
                  <a16:creationId xmlns:a16="http://schemas.microsoft.com/office/drawing/2014/main" id="{ACD4EB75-3DE8-3C95-5422-8CB8F53C6540}"/>
                </a:ext>
              </a:extLst>
            </p:cNvPr>
            <p:cNvCxnSpPr/>
            <p:nvPr userDrawn="1"/>
          </p:nvCxnSpPr>
          <p:spPr>
            <a:xfrm>
              <a:off x="360000" y="694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 name="Linie">
              <a:extLst>
                <a:ext uri="{FF2B5EF4-FFF2-40B4-BE49-F238E27FC236}">
                  <a16:creationId xmlns:a16="http://schemas.microsoft.com/office/drawing/2014/main" id="{75C4660B-CDFC-4495-13D9-EAA8DF8925BC}"/>
                </a:ext>
              </a:extLst>
            </p:cNvPr>
            <p:cNvCxnSpPr/>
            <p:nvPr userDrawn="1"/>
          </p:nvCxnSpPr>
          <p:spPr>
            <a:xfrm>
              <a:off x="-468000" y="5742000"/>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 name="Linie">
              <a:extLst>
                <a:ext uri="{FF2B5EF4-FFF2-40B4-BE49-F238E27FC236}">
                  <a16:creationId xmlns:a16="http://schemas.microsoft.com/office/drawing/2014/main" id="{448C592C-5F7F-62A8-97CA-3C166B36A805}"/>
                </a:ext>
              </a:extLst>
            </p:cNvPr>
            <p:cNvCxnSpPr/>
            <p:nvPr userDrawn="1"/>
          </p:nvCxnSpPr>
          <p:spPr>
            <a:xfrm>
              <a:off x="-468000" y="1346554"/>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26" name="Hilfslinien">
            <a:extLst>
              <a:ext uri="{FF2B5EF4-FFF2-40B4-BE49-F238E27FC236}">
                <a16:creationId xmlns:a16="http://schemas.microsoft.com/office/drawing/2014/main" id="{EF16F3C3-A7AC-493C-970E-1A162200E49B}"/>
              </a:ext>
            </a:extLst>
          </p:cNvPr>
          <p:cNvSpPr txBox="1"/>
          <p:nvPr userDrawn="1"/>
        </p:nvSpPr>
        <p:spPr>
          <a:xfrm rot="10800000" flipH="1" flipV="1">
            <a:off x="1" y="-491112"/>
            <a:ext cx="114840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lumMod val="60000"/>
                    <a:lumOff val="40000"/>
                  </a:schemeClr>
                </a:solidFill>
                <a:effectLst/>
                <a:uLnTx/>
                <a:uFillTx/>
                <a:latin typeface="+mn-lt"/>
                <a:ea typeface="+mn-ea"/>
                <a:cs typeface="+mn-cs"/>
              </a:rPr>
              <a:t>Show gridlines via menu: </a:t>
            </a:r>
            <a:r>
              <a:rPr kumimoji="0" lang="en-US" sz="1100" b="1" i="0" u="none" strike="noStrike" kern="1200" cap="none" spc="0" normalizeH="0" baseline="0" noProof="0" dirty="0">
                <a:ln>
                  <a:noFill/>
                </a:ln>
                <a:solidFill>
                  <a:schemeClr val="tx1">
                    <a:lumMod val="60000"/>
                    <a:lumOff val="40000"/>
                  </a:schemeClr>
                </a:solidFill>
                <a:effectLst/>
                <a:uLnTx/>
                <a:uFillTx/>
                <a:latin typeface="+mn-lt"/>
                <a:ea typeface="+mn-ea"/>
                <a:cs typeface="+mn-cs"/>
              </a:rPr>
              <a:t>View &gt; Show &gt; tick gridlines</a:t>
            </a:r>
            <a:endParaRPr kumimoji="0" lang="de-DE" sz="1100" b="1"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p:txBody>
      </p:sp>
      <p:sp>
        <p:nvSpPr>
          <p:cNvPr id="27" name="Hilfslinien">
            <a:extLst>
              <a:ext uri="{FF2B5EF4-FFF2-40B4-BE49-F238E27FC236}">
                <a16:creationId xmlns:a16="http://schemas.microsoft.com/office/drawing/2014/main" id="{931E5F1E-29F7-4CA3-856D-147D69D3F671}"/>
              </a:ext>
            </a:extLst>
          </p:cNvPr>
          <p:cNvSpPr txBox="1"/>
          <p:nvPr userDrawn="1"/>
        </p:nvSpPr>
        <p:spPr>
          <a:xfrm rot="10800000" flipH="1" flipV="1">
            <a:off x="358469" y="6887802"/>
            <a:ext cx="114840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endParaRPr kumimoji="0" lang="de-DE" sz="1100" b="0"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a:p>
            <a:pPr marL="0" marR="0" lvl="0" indent="0" algn="ctr" defTabSz="137785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lumMod val="60000"/>
                    <a:lumOff val="40000"/>
                  </a:schemeClr>
                </a:solidFill>
                <a:effectLst/>
                <a:uLnTx/>
                <a:uFillTx/>
                <a:latin typeface="+mn-lt"/>
                <a:ea typeface="+mn-ea"/>
                <a:cs typeface="+mn-cs"/>
              </a:rPr>
              <a:t>Lines and areas can be changed in line with the Corporate Design rules (see Corporate Design manual)</a:t>
            </a:r>
            <a:endParaRPr kumimoji="0" lang="de-DE" sz="1100" b="1"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p:txBody>
      </p:sp>
      <p:pic>
        <p:nvPicPr>
          <p:cNvPr id="5" name="Grafik 4">
            <a:extLst>
              <a:ext uri="{FF2B5EF4-FFF2-40B4-BE49-F238E27FC236}">
                <a16:creationId xmlns:a16="http://schemas.microsoft.com/office/drawing/2014/main" id="{9A841E1B-A8A5-B705-6CB0-E3EC334C0CA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41312" y="276642"/>
            <a:ext cx="2909931" cy="813335"/>
          </a:xfrm>
          <a:prstGeom prst="rect">
            <a:avLst/>
          </a:prstGeom>
        </p:spPr>
      </p:pic>
      <p:sp>
        <p:nvSpPr>
          <p:cNvPr id="23" name="Textfeld 22">
            <a:extLst>
              <a:ext uri="{FF2B5EF4-FFF2-40B4-BE49-F238E27FC236}">
                <a16:creationId xmlns:a16="http://schemas.microsoft.com/office/drawing/2014/main" id="{B393D500-77D4-46C9-A374-313054DF8860}"/>
              </a:ext>
            </a:extLst>
          </p:cNvPr>
          <p:cNvSpPr txBox="1"/>
          <p:nvPr userDrawn="1"/>
        </p:nvSpPr>
        <p:spPr>
          <a:xfrm>
            <a:off x="11913776" y="2908274"/>
            <a:ext cx="276999" cy="1136863"/>
          </a:xfrm>
          <a:prstGeom prst="rect">
            <a:avLst/>
          </a:prstGeom>
          <a:noFill/>
        </p:spPr>
        <p:txBody>
          <a:bodyPr vert="vert270" wrap="square" rtlCol="0" anchor="ctr">
            <a:spAutoFit/>
          </a:bodyPr>
          <a:lstStyle/>
          <a:p>
            <a:r>
              <a:rPr lang="de-DE" sz="600" dirty="0">
                <a:solidFill>
                  <a:schemeClr val="bg1">
                    <a:lumMod val="50000"/>
                  </a:schemeClr>
                </a:solidFill>
              </a:rPr>
              <a:t>© Uni Münster – Sophie Pieper</a:t>
            </a:r>
          </a:p>
        </p:txBody>
      </p:sp>
      <p:pic>
        <p:nvPicPr>
          <p:cNvPr id="3" name="Grafik 11">
            <a:extLst>
              <a:ext uri="{FF2B5EF4-FFF2-40B4-BE49-F238E27FC236}">
                <a16:creationId xmlns:a16="http://schemas.microsoft.com/office/drawing/2014/main" id="{4D9C0AC4-E47A-9185-C1BD-32608103D3D2}"/>
              </a:ext>
              <a:ext uri="{C183D7F6-B498-43B3-948B-1728B52AA6E4}">
                <adec:decorative xmlns:adec="http://schemas.microsoft.com/office/drawing/2017/decorative" val="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3018" t="40288" r="31680" b="15885"/>
          <a:stretch/>
        </p:blipFill>
        <p:spPr>
          <a:xfrm>
            <a:off x="2957069" y="0"/>
            <a:ext cx="9247631" cy="4135281"/>
          </a:xfrm>
          <a:custGeom>
            <a:avLst/>
            <a:gdLst>
              <a:gd name="connsiteX0" fmla="*/ 0 w 9247631"/>
              <a:gd name="connsiteY0" fmla="*/ 0 h 4135281"/>
              <a:gd name="connsiteX1" fmla="*/ 9247631 w 9247631"/>
              <a:gd name="connsiteY1" fmla="*/ 0 h 4135281"/>
              <a:gd name="connsiteX2" fmla="*/ 9247631 w 9247631"/>
              <a:gd name="connsiteY2" fmla="*/ 4135281 h 4135281"/>
              <a:gd name="connsiteX3" fmla="*/ 9242106 w 9247631"/>
              <a:gd name="connsiteY3" fmla="*/ 4135281 h 4135281"/>
              <a:gd name="connsiteX4" fmla="*/ 0 w 9247631"/>
              <a:gd name="connsiteY4" fmla="*/ 2473 h 41352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7631" h="4135281">
                <a:moveTo>
                  <a:pt x="0" y="0"/>
                </a:moveTo>
                <a:lnTo>
                  <a:pt x="9247631" y="0"/>
                </a:lnTo>
                <a:lnTo>
                  <a:pt x="9247631" y="4135281"/>
                </a:lnTo>
                <a:lnTo>
                  <a:pt x="9242106" y="4135281"/>
                </a:lnTo>
                <a:lnTo>
                  <a:pt x="0" y="2473"/>
                </a:lnTo>
                <a:close/>
              </a:path>
            </a:pathLst>
          </a:custGeom>
        </p:spPr>
      </p:pic>
      <p:pic>
        <p:nvPicPr>
          <p:cNvPr id="16" name="Picture 15">
            <a:extLst>
              <a:ext uri="{FF2B5EF4-FFF2-40B4-BE49-F238E27FC236}">
                <a16:creationId xmlns:a16="http://schemas.microsoft.com/office/drawing/2014/main" id="{7860098D-255D-20F5-D812-5E98A96822DC}"/>
              </a:ext>
            </a:extLst>
          </p:cNvPr>
          <p:cNvPicPr>
            <a:picLocks noChangeAspect="1"/>
          </p:cNvPicPr>
          <p:nvPr userDrawn="1"/>
        </p:nvPicPr>
        <p:blipFill>
          <a:blip r:embed="rId5"/>
          <a:stretch>
            <a:fillRect/>
          </a:stretch>
        </p:blipFill>
        <p:spPr>
          <a:xfrm>
            <a:off x="2957069" y="0"/>
            <a:ext cx="9247631" cy="4158166"/>
          </a:xfrm>
          <a:prstGeom prst="rect">
            <a:avLst/>
          </a:prstGeom>
        </p:spPr>
      </p:pic>
    </p:spTree>
    <p:extLst>
      <p:ext uri="{BB962C8B-B14F-4D97-AF65-F5344CB8AC3E}">
        <p14:creationId xmlns:p14="http://schemas.microsoft.com/office/powerpoint/2010/main" val="2743012806"/>
      </p:ext>
    </p:extLst>
  </p:cSld>
  <p:clrMapOvr>
    <a:masterClrMapping/>
  </p:clrMapOvr>
  <p:extLst>
    <p:ext uri="{DCECCB84-F9BA-43D5-87BE-67443E8EF086}">
      <p15:sldGuideLst xmlns:p15="http://schemas.microsoft.com/office/powerpoint/2012/main">
        <p15:guide id="1" orient="horz" pos="1298" userDrawn="1">
          <p15:clr>
            <a:srgbClr val="FBAE40"/>
          </p15:clr>
        </p15:guide>
        <p15:guide id="2" orient="horz" pos="2092" userDrawn="1">
          <p15:clr>
            <a:srgbClr val="FBAE40"/>
          </p15:clr>
        </p15:guide>
        <p15:guide id="5" pos="203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Design D.2 // Fläche + Schloss im Sommer // Titel">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AD3CDC97-39FB-DD0C-21A0-138D16009D64}"/>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018" t="40288" r="31680" b="15885"/>
          <a:stretch/>
        </p:blipFill>
        <p:spPr>
          <a:xfrm>
            <a:off x="2957069" y="0"/>
            <a:ext cx="9247631" cy="4135281"/>
          </a:xfrm>
          <a:custGeom>
            <a:avLst/>
            <a:gdLst>
              <a:gd name="connsiteX0" fmla="*/ 0 w 9247631"/>
              <a:gd name="connsiteY0" fmla="*/ 0 h 4135281"/>
              <a:gd name="connsiteX1" fmla="*/ 9247631 w 9247631"/>
              <a:gd name="connsiteY1" fmla="*/ 0 h 4135281"/>
              <a:gd name="connsiteX2" fmla="*/ 9247631 w 9247631"/>
              <a:gd name="connsiteY2" fmla="*/ 4135281 h 4135281"/>
              <a:gd name="connsiteX3" fmla="*/ 9242106 w 9247631"/>
              <a:gd name="connsiteY3" fmla="*/ 4135281 h 4135281"/>
              <a:gd name="connsiteX4" fmla="*/ 0 w 9247631"/>
              <a:gd name="connsiteY4" fmla="*/ 2473 h 41352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7631" h="4135281">
                <a:moveTo>
                  <a:pt x="0" y="0"/>
                </a:moveTo>
                <a:lnTo>
                  <a:pt x="9247631" y="0"/>
                </a:lnTo>
                <a:lnTo>
                  <a:pt x="9247631" y="4135281"/>
                </a:lnTo>
                <a:lnTo>
                  <a:pt x="9242106" y="4135281"/>
                </a:lnTo>
                <a:lnTo>
                  <a:pt x="0" y="2473"/>
                </a:lnTo>
                <a:close/>
              </a:path>
            </a:pathLst>
          </a:custGeom>
        </p:spPr>
      </p:pic>
      <p:sp>
        <p:nvSpPr>
          <p:cNvPr id="4" name="Freihandform 3">
            <a:extLst>
              <a:ext uri="{FF2B5EF4-FFF2-40B4-BE49-F238E27FC236}">
                <a16:creationId xmlns:a16="http://schemas.microsoft.com/office/drawing/2014/main" id="{7C0B2F95-5AA5-694F-EF50-41F0D9149BF6}"/>
              </a:ext>
            </a:extLst>
          </p:cNvPr>
          <p:cNvSpPr/>
          <p:nvPr userDrawn="1"/>
        </p:nvSpPr>
        <p:spPr>
          <a:xfrm>
            <a:off x="1" y="5114349"/>
            <a:ext cx="12204700" cy="1743449"/>
          </a:xfrm>
          <a:custGeom>
            <a:avLst/>
            <a:gdLst>
              <a:gd name="connsiteX0" fmla="*/ 0 w 12204700"/>
              <a:gd name="connsiteY0" fmla="*/ 0 h 1743449"/>
              <a:gd name="connsiteX1" fmla="*/ 3051 w 12204700"/>
              <a:gd name="connsiteY1" fmla="*/ 0 h 1743449"/>
              <a:gd name="connsiteX2" fmla="*/ 3181 w 12204700"/>
              <a:gd name="connsiteY2" fmla="*/ 17350 h 1743449"/>
              <a:gd name="connsiteX3" fmla="*/ 12204688 w 12204700"/>
              <a:gd name="connsiteY3" fmla="*/ 1336195 h 1743449"/>
              <a:gd name="connsiteX4" fmla="*/ 12204688 w 12204700"/>
              <a:gd name="connsiteY4" fmla="*/ 0 h 1743449"/>
              <a:gd name="connsiteX5" fmla="*/ 12204700 w 12204700"/>
              <a:gd name="connsiteY5" fmla="*/ 0 h 1743449"/>
              <a:gd name="connsiteX6" fmla="*/ 12204700 w 12204700"/>
              <a:gd name="connsiteY6" fmla="*/ 1743449 h 1743449"/>
              <a:gd name="connsiteX7" fmla="*/ 0 w 12204700"/>
              <a:gd name="connsiteY7" fmla="*/ 1743449 h 1743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04700" h="1743449">
                <a:moveTo>
                  <a:pt x="0" y="0"/>
                </a:moveTo>
                <a:lnTo>
                  <a:pt x="3051" y="0"/>
                </a:lnTo>
                <a:lnTo>
                  <a:pt x="3181" y="17350"/>
                </a:lnTo>
                <a:lnTo>
                  <a:pt x="12204688" y="1336195"/>
                </a:lnTo>
                <a:lnTo>
                  <a:pt x="12204688" y="0"/>
                </a:lnTo>
                <a:lnTo>
                  <a:pt x="12204700" y="0"/>
                </a:lnTo>
                <a:lnTo>
                  <a:pt x="12204700" y="1743449"/>
                </a:lnTo>
                <a:lnTo>
                  <a:pt x="0" y="1743449"/>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32" name="Vertikaler Textplatzhalter 2">
            <a:extLst>
              <a:ext uri="{FF2B5EF4-FFF2-40B4-BE49-F238E27FC236}">
                <a16:creationId xmlns:a16="http://schemas.microsoft.com/office/drawing/2014/main" id="{17D363D7-5B0A-390A-CE33-8AE204EBB79A}"/>
              </a:ext>
            </a:extLst>
          </p:cNvPr>
          <p:cNvSpPr>
            <a:spLocks noGrp="1"/>
          </p:cNvSpPr>
          <p:nvPr>
            <p:ph type="body" orient="vert" idx="13" hasCustomPrompt="1"/>
          </p:nvPr>
        </p:nvSpPr>
        <p:spPr>
          <a:xfrm>
            <a:off x="3238775" y="6069200"/>
            <a:ext cx="5185224" cy="468000"/>
          </a:xfrm>
        </p:spPr>
        <p:txBody>
          <a:bodyPr vert="horz" anchor="b" anchorCtr="0"/>
          <a:lstStyle>
            <a:lvl1pPr marL="0" indent="0" algn="l">
              <a:lnSpc>
                <a:spcPct val="100000"/>
              </a:lnSpc>
              <a:spcBef>
                <a:spcPts val="0"/>
              </a:spcBef>
              <a:buFont typeface="Arial" panose="020B0604020202020204" pitchFamily="34" charset="0"/>
              <a:buNone/>
              <a:defRPr sz="1400" b="0">
                <a:solidFill>
                  <a:srgbClr val="FFFFFF"/>
                </a:solidFill>
              </a:defRPr>
            </a:lvl1pPr>
            <a:lvl2pPr marL="0" indent="0" algn="r">
              <a:lnSpc>
                <a:spcPct val="100000"/>
              </a:lnSpc>
              <a:spcBef>
                <a:spcPts val="0"/>
              </a:spcBef>
              <a:buNone/>
              <a:defRPr sz="1400" b="0"/>
            </a:lvl2pPr>
            <a:lvl3pPr marL="0" indent="0" algn="r">
              <a:lnSpc>
                <a:spcPct val="100000"/>
              </a:lnSpc>
              <a:spcBef>
                <a:spcPts val="0"/>
              </a:spcBef>
              <a:buNone/>
              <a:defRPr sz="1400" b="0"/>
            </a:lvl3pPr>
            <a:lvl4pPr marL="0" indent="0" algn="r">
              <a:lnSpc>
                <a:spcPct val="100000"/>
              </a:lnSpc>
              <a:spcBef>
                <a:spcPts val="0"/>
              </a:spcBef>
              <a:buNone/>
              <a:defRPr sz="1400" b="0"/>
            </a:lvl4pPr>
            <a:lvl5pPr marL="0" indent="0" algn="r">
              <a:lnSpc>
                <a:spcPct val="100000"/>
              </a:lnSpc>
              <a:spcBef>
                <a:spcPts val="0"/>
              </a:spcBef>
              <a:buNone/>
              <a:defRPr sz="1400" b="0"/>
            </a:lvl5pPr>
            <a:lvl6pPr marL="0" indent="0" algn="r">
              <a:lnSpc>
                <a:spcPct val="100000"/>
              </a:lnSpc>
              <a:spcBef>
                <a:spcPts val="0"/>
              </a:spcBef>
              <a:buNone/>
              <a:defRPr sz="1400" b="0"/>
            </a:lvl6pPr>
            <a:lvl7pPr marL="0" indent="0" algn="r">
              <a:lnSpc>
                <a:spcPct val="100000"/>
              </a:lnSpc>
              <a:spcBef>
                <a:spcPts val="0"/>
              </a:spcBef>
              <a:buNone/>
              <a:defRPr sz="1400" b="0"/>
            </a:lvl7pPr>
            <a:lvl8pPr marL="0" indent="0" algn="r">
              <a:lnSpc>
                <a:spcPct val="100000"/>
              </a:lnSpc>
              <a:spcBef>
                <a:spcPts val="0"/>
              </a:spcBef>
              <a:buNone/>
              <a:defRPr sz="1400" b="0"/>
            </a:lvl8pPr>
            <a:lvl9pPr marL="0" indent="0" algn="r">
              <a:lnSpc>
                <a:spcPct val="100000"/>
              </a:lnSpc>
              <a:spcBef>
                <a:spcPts val="0"/>
              </a:spcBef>
              <a:buNone/>
              <a:defRPr sz="1400" b="0"/>
            </a:lvl9pPr>
          </a:lstStyle>
          <a:p>
            <a:pPr lvl="0"/>
            <a:r>
              <a:rPr lang="en-US" dirty="0"/>
              <a:t>Space for secondary logo(s) / Name</a:t>
            </a:r>
          </a:p>
          <a:p>
            <a:pPr lvl="0"/>
            <a:r>
              <a:rPr lang="en-US" dirty="0"/>
              <a:t>of the Department, the Institute or the CRC</a:t>
            </a:r>
          </a:p>
        </p:txBody>
      </p:sp>
      <p:sp>
        <p:nvSpPr>
          <p:cNvPr id="33" name="Titel 1">
            <a:extLst>
              <a:ext uri="{FF2B5EF4-FFF2-40B4-BE49-F238E27FC236}">
                <a16:creationId xmlns:a16="http://schemas.microsoft.com/office/drawing/2014/main" id="{AE2A2275-CE74-9235-4FC1-F06FA153A6E8}"/>
              </a:ext>
            </a:extLst>
          </p:cNvPr>
          <p:cNvSpPr>
            <a:spLocks noGrp="1"/>
          </p:cNvSpPr>
          <p:nvPr>
            <p:ph type="ctrTitle" hasCustomPrompt="1"/>
          </p:nvPr>
        </p:nvSpPr>
        <p:spPr>
          <a:xfrm>
            <a:off x="360000" y="2067931"/>
            <a:ext cx="6408000" cy="1276350"/>
          </a:xfrm>
        </p:spPr>
        <p:txBody>
          <a:bodyPr anchor="t" anchorCtr="0"/>
          <a:lstStyle>
            <a:lvl1pPr marL="0" indent="0" algn="l">
              <a:lnSpc>
                <a:spcPct val="90000"/>
              </a:lnSpc>
              <a:buFont typeface="Arial" panose="020B0604020202020204" pitchFamily="34" charset="0"/>
              <a:buNone/>
              <a:defRPr sz="3600" b="1">
                <a:solidFill>
                  <a:srgbClr val="B1C800"/>
                </a:solidFill>
              </a:defRPr>
            </a:lvl1pPr>
          </a:lstStyle>
          <a:p>
            <a:r>
              <a:rPr lang="en-US" dirty="0"/>
              <a:t>Add title of the presentation</a:t>
            </a:r>
            <a:br>
              <a:rPr lang="en-US" dirty="0"/>
            </a:br>
            <a:r>
              <a:rPr lang="en-US" dirty="0"/>
              <a:t>on two lines</a:t>
            </a:r>
            <a:endParaRPr lang="de-DE" dirty="0"/>
          </a:p>
        </p:txBody>
      </p:sp>
      <p:sp>
        <p:nvSpPr>
          <p:cNvPr id="34" name="Untertitel 2">
            <a:extLst>
              <a:ext uri="{FF2B5EF4-FFF2-40B4-BE49-F238E27FC236}">
                <a16:creationId xmlns:a16="http://schemas.microsoft.com/office/drawing/2014/main" id="{7125A2FF-8C5A-CCF3-ACE3-0A5816ED6D69}"/>
              </a:ext>
            </a:extLst>
          </p:cNvPr>
          <p:cNvSpPr>
            <a:spLocks noGrp="1"/>
          </p:cNvSpPr>
          <p:nvPr>
            <p:ph type="subTitle" idx="1" hasCustomPrompt="1"/>
          </p:nvPr>
        </p:nvSpPr>
        <p:spPr>
          <a:xfrm>
            <a:off x="360000" y="3344281"/>
            <a:ext cx="6408000" cy="900000"/>
          </a:xfrm>
        </p:spPr>
        <p:txBody>
          <a:bodyPr/>
          <a:lstStyle>
            <a:lvl1pPr marL="0" indent="0" algn="l">
              <a:lnSpc>
                <a:spcPct val="100000"/>
              </a:lnSpc>
              <a:spcBef>
                <a:spcPts val="0"/>
              </a:spcBef>
              <a:buFont typeface="Arial" panose="020B0604020202020204" pitchFamily="34" charset="0"/>
              <a:buNone/>
              <a:defRPr sz="1800" b="0">
                <a:solidFill>
                  <a:srgbClr val="333F48"/>
                </a:solidFill>
              </a:defRPr>
            </a:lvl1pPr>
            <a:lvl2pPr marL="0" indent="0" algn="l">
              <a:lnSpc>
                <a:spcPct val="100000"/>
              </a:lnSpc>
              <a:spcBef>
                <a:spcPts val="0"/>
              </a:spcBef>
              <a:buFont typeface="Arial" panose="020B0604020202020204" pitchFamily="34" charset="0"/>
              <a:buNone/>
              <a:defRPr sz="1800" b="0">
                <a:solidFill>
                  <a:schemeClr val="bg2"/>
                </a:solidFill>
              </a:defRPr>
            </a:lvl2pPr>
            <a:lvl3pPr marL="0" indent="0" algn="l">
              <a:lnSpc>
                <a:spcPct val="100000"/>
              </a:lnSpc>
              <a:spcBef>
                <a:spcPts val="0"/>
              </a:spcBef>
              <a:buFont typeface="Arial" panose="020B0604020202020204" pitchFamily="34" charset="0"/>
              <a:buNone/>
              <a:defRPr sz="1800" b="0">
                <a:solidFill>
                  <a:schemeClr val="bg2"/>
                </a:solidFill>
              </a:defRPr>
            </a:lvl3pPr>
            <a:lvl4pPr marL="0" indent="0" algn="l">
              <a:lnSpc>
                <a:spcPct val="100000"/>
              </a:lnSpc>
              <a:spcBef>
                <a:spcPts val="0"/>
              </a:spcBef>
              <a:buFont typeface="Arial" panose="020B0604020202020204" pitchFamily="34" charset="0"/>
              <a:buNone/>
              <a:defRPr sz="1800" b="0">
                <a:solidFill>
                  <a:schemeClr val="bg2"/>
                </a:solidFill>
              </a:defRPr>
            </a:lvl4pPr>
            <a:lvl5pPr marL="0" indent="0" algn="l">
              <a:lnSpc>
                <a:spcPct val="100000"/>
              </a:lnSpc>
              <a:spcBef>
                <a:spcPts val="0"/>
              </a:spcBef>
              <a:buFont typeface="Arial" panose="020B0604020202020204" pitchFamily="34" charset="0"/>
              <a:buNone/>
              <a:defRPr sz="1800" b="0">
                <a:solidFill>
                  <a:schemeClr val="bg2"/>
                </a:solidFill>
              </a:defRPr>
            </a:lvl5pPr>
            <a:lvl6pPr marL="0" indent="0" algn="l">
              <a:lnSpc>
                <a:spcPct val="100000"/>
              </a:lnSpc>
              <a:spcBef>
                <a:spcPts val="0"/>
              </a:spcBef>
              <a:buFont typeface="Arial" panose="020B0604020202020204" pitchFamily="34" charset="0"/>
              <a:buNone/>
              <a:defRPr sz="1800" b="0">
                <a:solidFill>
                  <a:schemeClr val="bg2"/>
                </a:solidFill>
              </a:defRPr>
            </a:lvl6pPr>
            <a:lvl7pPr marL="0" indent="0" algn="l">
              <a:lnSpc>
                <a:spcPct val="100000"/>
              </a:lnSpc>
              <a:spcBef>
                <a:spcPts val="0"/>
              </a:spcBef>
              <a:buFont typeface="Arial" panose="020B0604020202020204" pitchFamily="34" charset="0"/>
              <a:buNone/>
              <a:defRPr sz="1800" b="0">
                <a:solidFill>
                  <a:schemeClr val="bg2"/>
                </a:solidFill>
              </a:defRPr>
            </a:lvl7pPr>
            <a:lvl8pPr marL="0" indent="0" algn="l">
              <a:lnSpc>
                <a:spcPct val="100000"/>
              </a:lnSpc>
              <a:spcBef>
                <a:spcPts val="0"/>
              </a:spcBef>
              <a:buFont typeface="Arial" panose="020B0604020202020204" pitchFamily="34" charset="0"/>
              <a:buNone/>
              <a:defRPr sz="1800" b="0">
                <a:solidFill>
                  <a:schemeClr val="bg2"/>
                </a:solidFill>
              </a:defRPr>
            </a:lvl8pPr>
            <a:lvl9pPr marL="0" indent="0" algn="l">
              <a:lnSpc>
                <a:spcPct val="100000"/>
              </a:lnSpc>
              <a:spcBef>
                <a:spcPts val="0"/>
              </a:spcBef>
              <a:buFont typeface="Arial" panose="020B0604020202020204" pitchFamily="34" charset="0"/>
              <a:buNone/>
              <a:defRPr sz="1800" b="0">
                <a:solidFill>
                  <a:schemeClr val="bg2"/>
                </a:solidFill>
              </a:defRPr>
            </a:lvl9pPr>
          </a:lstStyle>
          <a:p>
            <a:pPr lvl="0"/>
            <a:r>
              <a:rPr lang="en-US" dirty="0"/>
              <a:t>Subtitle or short description of the presentation</a:t>
            </a:r>
          </a:p>
          <a:p>
            <a:pPr lvl="0"/>
            <a:r>
              <a:rPr lang="en-US" dirty="0"/>
              <a:t>Name: of the speaker</a:t>
            </a:r>
          </a:p>
        </p:txBody>
      </p:sp>
      <p:grpSp>
        <p:nvGrpSpPr>
          <p:cNvPr id="2" name="Gruppieren 1">
            <a:extLst>
              <a:ext uri="{FF2B5EF4-FFF2-40B4-BE49-F238E27FC236}">
                <a16:creationId xmlns:a16="http://schemas.microsoft.com/office/drawing/2014/main" id="{08ED576E-A035-EC43-AB96-E951C149AB11}"/>
              </a:ext>
            </a:extLst>
          </p:cNvPr>
          <p:cNvGrpSpPr/>
          <p:nvPr userDrawn="1"/>
        </p:nvGrpSpPr>
        <p:grpSpPr>
          <a:xfrm>
            <a:off x="-468000" y="-468000"/>
            <a:ext cx="13140000" cy="7776000"/>
            <a:chOff x="-468000" y="-468000"/>
            <a:chExt cx="13140000" cy="7776000"/>
          </a:xfrm>
        </p:grpSpPr>
        <p:cxnSp>
          <p:nvCxnSpPr>
            <p:cNvPr id="6" name="Linie">
              <a:extLst>
                <a:ext uri="{FF2B5EF4-FFF2-40B4-BE49-F238E27FC236}">
                  <a16:creationId xmlns:a16="http://schemas.microsoft.com/office/drawing/2014/main" id="{D570C8CB-F89B-230A-AFB1-B0DACE17AC5D}"/>
                </a:ext>
              </a:extLst>
            </p:cNvPr>
            <p:cNvCxnSpPr/>
            <p:nvPr userDrawn="1"/>
          </p:nvCxnSpPr>
          <p:spPr>
            <a:xfrm>
              <a:off x="12312000" y="5742000"/>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 name="Linie">
              <a:extLst>
                <a:ext uri="{FF2B5EF4-FFF2-40B4-BE49-F238E27FC236}">
                  <a16:creationId xmlns:a16="http://schemas.microsoft.com/office/drawing/2014/main" id="{C935E6B5-CC75-0754-1628-2B3374AB3065}"/>
                </a:ext>
              </a:extLst>
            </p:cNvPr>
            <p:cNvCxnSpPr/>
            <p:nvPr userDrawn="1"/>
          </p:nvCxnSpPr>
          <p:spPr>
            <a:xfrm>
              <a:off x="11844000" y="-46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8" name="Linie">
              <a:extLst>
                <a:ext uri="{FF2B5EF4-FFF2-40B4-BE49-F238E27FC236}">
                  <a16:creationId xmlns:a16="http://schemas.microsoft.com/office/drawing/2014/main" id="{541B388C-0A60-DEF1-3FF8-120CD6EE4CA7}"/>
                </a:ext>
              </a:extLst>
            </p:cNvPr>
            <p:cNvCxnSpPr/>
            <p:nvPr userDrawn="1"/>
          </p:nvCxnSpPr>
          <p:spPr>
            <a:xfrm>
              <a:off x="360000" y="-46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 name="Linie">
              <a:extLst>
                <a:ext uri="{FF2B5EF4-FFF2-40B4-BE49-F238E27FC236}">
                  <a16:creationId xmlns:a16="http://schemas.microsoft.com/office/drawing/2014/main" id="{84D91832-3BBF-A95B-2514-81DD292A6C74}"/>
                </a:ext>
              </a:extLst>
            </p:cNvPr>
            <p:cNvCxnSpPr/>
            <p:nvPr userDrawn="1"/>
          </p:nvCxnSpPr>
          <p:spPr>
            <a:xfrm>
              <a:off x="11844000" y="694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0" name="Linie">
              <a:extLst>
                <a:ext uri="{FF2B5EF4-FFF2-40B4-BE49-F238E27FC236}">
                  <a16:creationId xmlns:a16="http://schemas.microsoft.com/office/drawing/2014/main" id="{3BDFB873-3196-0679-E5E5-1014F6AD39FF}"/>
                </a:ext>
              </a:extLst>
            </p:cNvPr>
            <p:cNvCxnSpPr/>
            <p:nvPr userDrawn="1"/>
          </p:nvCxnSpPr>
          <p:spPr>
            <a:xfrm>
              <a:off x="360000" y="694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 name="Linie">
              <a:extLst>
                <a:ext uri="{FF2B5EF4-FFF2-40B4-BE49-F238E27FC236}">
                  <a16:creationId xmlns:a16="http://schemas.microsoft.com/office/drawing/2014/main" id="{8D292526-988C-3B02-EB64-915CF6509D2B}"/>
                </a:ext>
              </a:extLst>
            </p:cNvPr>
            <p:cNvCxnSpPr/>
            <p:nvPr userDrawn="1"/>
          </p:nvCxnSpPr>
          <p:spPr>
            <a:xfrm>
              <a:off x="-468000" y="5742000"/>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 name="Linie">
              <a:extLst>
                <a:ext uri="{FF2B5EF4-FFF2-40B4-BE49-F238E27FC236}">
                  <a16:creationId xmlns:a16="http://schemas.microsoft.com/office/drawing/2014/main" id="{85E17717-849A-BC6A-6E15-F3D7D95F50F4}"/>
                </a:ext>
              </a:extLst>
            </p:cNvPr>
            <p:cNvCxnSpPr/>
            <p:nvPr userDrawn="1"/>
          </p:nvCxnSpPr>
          <p:spPr>
            <a:xfrm>
              <a:off x="-468000" y="1346554"/>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24" name="Hilfslinien">
            <a:extLst>
              <a:ext uri="{FF2B5EF4-FFF2-40B4-BE49-F238E27FC236}">
                <a16:creationId xmlns:a16="http://schemas.microsoft.com/office/drawing/2014/main" id="{1B231A89-3BBE-4C73-A886-D1D052232C7F}"/>
              </a:ext>
            </a:extLst>
          </p:cNvPr>
          <p:cNvSpPr txBox="1"/>
          <p:nvPr userDrawn="1"/>
        </p:nvSpPr>
        <p:spPr>
          <a:xfrm rot="10800000" flipH="1" flipV="1">
            <a:off x="89387" y="-472237"/>
            <a:ext cx="114840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lumMod val="60000"/>
                    <a:lumOff val="40000"/>
                  </a:schemeClr>
                </a:solidFill>
                <a:effectLst/>
                <a:uLnTx/>
                <a:uFillTx/>
                <a:latin typeface="+mn-lt"/>
                <a:ea typeface="+mn-ea"/>
                <a:cs typeface="+mn-cs"/>
              </a:rPr>
              <a:t>Show gridlines via menu: </a:t>
            </a:r>
            <a:r>
              <a:rPr kumimoji="0" lang="en-US" sz="1100" b="1" i="0" u="none" strike="noStrike" kern="1200" cap="none" spc="0" normalizeH="0" baseline="0" noProof="0" dirty="0">
                <a:ln>
                  <a:noFill/>
                </a:ln>
                <a:solidFill>
                  <a:schemeClr val="tx1">
                    <a:lumMod val="60000"/>
                    <a:lumOff val="40000"/>
                  </a:schemeClr>
                </a:solidFill>
                <a:effectLst/>
                <a:uLnTx/>
                <a:uFillTx/>
                <a:latin typeface="+mn-lt"/>
                <a:ea typeface="+mn-ea"/>
                <a:cs typeface="+mn-cs"/>
              </a:rPr>
              <a:t>View &gt; Show &gt; tick gridlines</a:t>
            </a:r>
            <a:endParaRPr kumimoji="0" lang="de-DE" sz="1100" b="1"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p:txBody>
      </p:sp>
      <p:sp>
        <p:nvSpPr>
          <p:cNvPr id="25" name="Hilfslinien">
            <a:extLst>
              <a:ext uri="{FF2B5EF4-FFF2-40B4-BE49-F238E27FC236}">
                <a16:creationId xmlns:a16="http://schemas.microsoft.com/office/drawing/2014/main" id="{8FEFA2B8-CCB4-403D-B0B0-F77BB9BD801D}"/>
              </a:ext>
            </a:extLst>
          </p:cNvPr>
          <p:cNvSpPr txBox="1"/>
          <p:nvPr userDrawn="1"/>
        </p:nvSpPr>
        <p:spPr>
          <a:xfrm rot="10800000" flipH="1" flipV="1">
            <a:off x="358469" y="6931403"/>
            <a:ext cx="114840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endParaRPr kumimoji="0" lang="de-DE" sz="1100" b="0"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a:p>
            <a:pPr marL="0" marR="0" lvl="0" indent="0" algn="ctr" defTabSz="137785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lumMod val="60000"/>
                    <a:lumOff val="40000"/>
                  </a:schemeClr>
                </a:solidFill>
                <a:effectLst/>
                <a:uLnTx/>
                <a:uFillTx/>
                <a:latin typeface="+mn-lt"/>
                <a:ea typeface="+mn-ea"/>
                <a:cs typeface="+mn-cs"/>
              </a:rPr>
              <a:t>Lines and areas can be changed in line with the Corporate Design rules (see Corporate Design manual)</a:t>
            </a:r>
            <a:endParaRPr kumimoji="0" lang="de-DE" sz="1100" b="1"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p:txBody>
      </p:sp>
      <p:pic>
        <p:nvPicPr>
          <p:cNvPr id="5" name="Grafik 4">
            <a:extLst>
              <a:ext uri="{FF2B5EF4-FFF2-40B4-BE49-F238E27FC236}">
                <a16:creationId xmlns:a16="http://schemas.microsoft.com/office/drawing/2014/main" id="{FA61EE03-3AAE-11B9-BD66-DA791105DA9A}"/>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41312" y="276642"/>
            <a:ext cx="2909931" cy="813335"/>
          </a:xfrm>
          <a:prstGeom prst="rect">
            <a:avLst/>
          </a:prstGeom>
        </p:spPr>
      </p:pic>
      <p:pic>
        <p:nvPicPr>
          <p:cNvPr id="21" name="Grafik 20">
            <a:extLst>
              <a:ext uri="{FF2B5EF4-FFF2-40B4-BE49-F238E27FC236}">
                <a16:creationId xmlns:a16="http://schemas.microsoft.com/office/drawing/2014/main" id="{7D46F42B-6CEE-44A0-837D-497ED667D40B}"/>
              </a:ext>
            </a:extLst>
          </p:cNvPr>
          <p:cNvPicPr>
            <a:picLocks noChangeAspect="1"/>
          </p:cNvPicPr>
          <p:nvPr userDrawn="1"/>
        </p:nvPicPr>
        <p:blipFill>
          <a:blip r:embed="rId4"/>
          <a:stretch>
            <a:fillRect/>
          </a:stretch>
        </p:blipFill>
        <p:spPr>
          <a:xfrm>
            <a:off x="371272" y="6349245"/>
            <a:ext cx="1439991" cy="190412"/>
          </a:xfrm>
          <a:prstGeom prst="rect">
            <a:avLst/>
          </a:prstGeom>
        </p:spPr>
      </p:pic>
      <p:sp>
        <p:nvSpPr>
          <p:cNvPr id="23" name="Textfeld 22">
            <a:extLst>
              <a:ext uri="{FF2B5EF4-FFF2-40B4-BE49-F238E27FC236}">
                <a16:creationId xmlns:a16="http://schemas.microsoft.com/office/drawing/2014/main" id="{6E364E04-E191-457E-9983-33185E95B2B6}"/>
              </a:ext>
            </a:extLst>
          </p:cNvPr>
          <p:cNvSpPr txBox="1"/>
          <p:nvPr userDrawn="1"/>
        </p:nvSpPr>
        <p:spPr>
          <a:xfrm>
            <a:off x="11953531" y="2812862"/>
            <a:ext cx="276999" cy="1136863"/>
          </a:xfrm>
          <a:prstGeom prst="rect">
            <a:avLst/>
          </a:prstGeom>
          <a:noFill/>
        </p:spPr>
        <p:txBody>
          <a:bodyPr vert="vert270" wrap="square" rtlCol="0" anchor="ctr">
            <a:spAutoFit/>
          </a:bodyPr>
          <a:lstStyle/>
          <a:p>
            <a:r>
              <a:rPr lang="de-DE" sz="600" dirty="0">
                <a:solidFill>
                  <a:schemeClr val="bg1">
                    <a:lumMod val="50000"/>
                  </a:schemeClr>
                </a:solidFill>
              </a:rPr>
              <a:t>© Uni Münster – Jan Lehmann</a:t>
            </a:r>
          </a:p>
        </p:txBody>
      </p:sp>
    </p:spTree>
    <p:extLst>
      <p:ext uri="{BB962C8B-B14F-4D97-AF65-F5344CB8AC3E}">
        <p14:creationId xmlns:p14="http://schemas.microsoft.com/office/powerpoint/2010/main" val="309025107"/>
      </p:ext>
    </p:extLst>
  </p:cSld>
  <p:clrMapOvr>
    <a:masterClrMapping/>
  </p:clrMapOvr>
  <p:extLst>
    <p:ext uri="{DCECCB84-F9BA-43D5-87BE-67443E8EF086}">
      <p15:sldGuideLst xmlns:p15="http://schemas.microsoft.com/office/powerpoint/2012/main">
        <p15:guide id="1" orient="horz" pos="1298">
          <p15:clr>
            <a:srgbClr val="FBAE40"/>
          </p15:clr>
        </p15:guide>
        <p15:guide id="2" orient="horz" pos="2092">
          <p15:clr>
            <a:srgbClr val="FBAE40"/>
          </p15:clr>
        </p15:guide>
        <p15:guide id="5" pos="203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_Design D.3 // Forschung 1 // Titel">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CC56B676-B741-5AAC-2439-95BCD61A9929}"/>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l="657" t="33000" r="1066" b="4819"/>
          <a:stretch/>
        </p:blipFill>
        <p:spPr>
          <a:xfrm>
            <a:off x="2957069" y="0"/>
            <a:ext cx="9247631" cy="4135281"/>
          </a:xfrm>
          <a:custGeom>
            <a:avLst/>
            <a:gdLst>
              <a:gd name="connsiteX0" fmla="*/ 0 w 9247631"/>
              <a:gd name="connsiteY0" fmla="*/ 0 h 4135281"/>
              <a:gd name="connsiteX1" fmla="*/ 9247631 w 9247631"/>
              <a:gd name="connsiteY1" fmla="*/ 0 h 4135281"/>
              <a:gd name="connsiteX2" fmla="*/ 9247631 w 9247631"/>
              <a:gd name="connsiteY2" fmla="*/ 4135281 h 4135281"/>
              <a:gd name="connsiteX3" fmla="*/ 9242106 w 9247631"/>
              <a:gd name="connsiteY3" fmla="*/ 4135281 h 4135281"/>
              <a:gd name="connsiteX4" fmla="*/ 0 w 9247631"/>
              <a:gd name="connsiteY4" fmla="*/ 2473 h 41352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7631" h="4135281">
                <a:moveTo>
                  <a:pt x="0" y="0"/>
                </a:moveTo>
                <a:lnTo>
                  <a:pt x="9247631" y="0"/>
                </a:lnTo>
                <a:lnTo>
                  <a:pt x="9247631" y="4135281"/>
                </a:lnTo>
                <a:lnTo>
                  <a:pt x="9242106" y="4135281"/>
                </a:lnTo>
                <a:lnTo>
                  <a:pt x="0" y="2473"/>
                </a:lnTo>
                <a:close/>
              </a:path>
            </a:pathLst>
          </a:custGeom>
        </p:spPr>
      </p:pic>
      <p:sp>
        <p:nvSpPr>
          <p:cNvPr id="4" name="Freihandform 3">
            <a:extLst>
              <a:ext uri="{FF2B5EF4-FFF2-40B4-BE49-F238E27FC236}">
                <a16:creationId xmlns:a16="http://schemas.microsoft.com/office/drawing/2014/main" id="{D0BCA6E7-2E77-E59A-52E8-EAC41D331148}"/>
              </a:ext>
            </a:extLst>
          </p:cNvPr>
          <p:cNvSpPr/>
          <p:nvPr userDrawn="1"/>
        </p:nvSpPr>
        <p:spPr>
          <a:xfrm>
            <a:off x="1" y="5114349"/>
            <a:ext cx="12204700" cy="1743449"/>
          </a:xfrm>
          <a:custGeom>
            <a:avLst/>
            <a:gdLst>
              <a:gd name="connsiteX0" fmla="*/ 0 w 12204700"/>
              <a:gd name="connsiteY0" fmla="*/ 0 h 1743449"/>
              <a:gd name="connsiteX1" fmla="*/ 3051 w 12204700"/>
              <a:gd name="connsiteY1" fmla="*/ 0 h 1743449"/>
              <a:gd name="connsiteX2" fmla="*/ 3181 w 12204700"/>
              <a:gd name="connsiteY2" fmla="*/ 17350 h 1743449"/>
              <a:gd name="connsiteX3" fmla="*/ 12204688 w 12204700"/>
              <a:gd name="connsiteY3" fmla="*/ 1336195 h 1743449"/>
              <a:gd name="connsiteX4" fmla="*/ 12204688 w 12204700"/>
              <a:gd name="connsiteY4" fmla="*/ 0 h 1743449"/>
              <a:gd name="connsiteX5" fmla="*/ 12204700 w 12204700"/>
              <a:gd name="connsiteY5" fmla="*/ 0 h 1743449"/>
              <a:gd name="connsiteX6" fmla="*/ 12204700 w 12204700"/>
              <a:gd name="connsiteY6" fmla="*/ 1743449 h 1743449"/>
              <a:gd name="connsiteX7" fmla="*/ 0 w 12204700"/>
              <a:gd name="connsiteY7" fmla="*/ 1743449 h 1743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04700" h="1743449">
                <a:moveTo>
                  <a:pt x="0" y="0"/>
                </a:moveTo>
                <a:lnTo>
                  <a:pt x="3051" y="0"/>
                </a:lnTo>
                <a:lnTo>
                  <a:pt x="3181" y="17350"/>
                </a:lnTo>
                <a:lnTo>
                  <a:pt x="12204688" y="1336195"/>
                </a:lnTo>
                <a:lnTo>
                  <a:pt x="12204688" y="0"/>
                </a:lnTo>
                <a:lnTo>
                  <a:pt x="12204700" y="0"/>
                </a:lnTo>
                <a:lnTo>
                  <a:pt x="12204700" y="1743449"/>
                </a:lnTo>
                <a:lnTo>
                  <a:pt x="0" y="174344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32" name="Vertikaler Textplatzhalter 2">
            <a:extLst>
              <a:ext uri="{FF2B5EF4-FFF2-40B4-BE49-F238E27FC236}">
                <a16:creationId xmlns:a16="http://schemas.microsoft.com/office/drawing/2014/main" id="{17D363D7-5B0A-390A-CE33-8AE204EBB79A}"/>
              </a:ext>
            </a:extLst>
          </p:cNvPr>
          <p:cNvSpPr>
            <a:spLocks noGrp="1"/>
          </p:cNvSpPr>
          <p:nvPr>
            <p:ph type="body" orient="vert" idx="13" hasCustomPrompt="1"/>
          </p:nvPr>
        </p:nvSpPr>
        <p:spPr>
          <a:xfrm>
            <a:off x="3238775" y="6069200"/>
            <a:ext cx="5185224" cy="468000"/>
          </a:xfrm>
        </p:spPr>
        <p:txBody>
          <a:bodyPr vert="horz" anchor="b" anchorCtr="0"/>
          <a:lstStyle>
            <a:lvl1pPr marL="0" indent="0" algn="l">
              <a:lnSpc>
                <a:spcPct val="100000"/>
              </a:lnSpc>
              <a:spcBef>
                <a:spcPts val="0"/>
              </a:spcBef>
              <a:buFont typeface="Arial" panose="020B0604020202020204" pitchFamily="34" charset="0"/>
              <a:buNone/>
              <a:defRPr sz="1400" b="0">
                <a:solidFill>
                  <a:srgbClr val="FFFFFF"/>
                </a:solidFill>
              </a:defRPr>
            </a:lvl1pPr>
            <a:lvl2pPr marL="0" indent="0" algn="r">
              <a:lnSpc>
                <a:spcPct val="100000"/>
              </a:lnSpc>
              <a:spcBef>
                <a:spcPts val="0"/>
              </a:spcBef>
              <a:buNone/>
              <a:defRPr sz="1400" b="0"/>
            </a:lvl2pPr>
            <a:lvl3pPr marL="0" indent="0" algn="r">
              <a:lnSpc>
                <a:spcPct val="100000"/>
              </a:lnSpc>
              <a:spcBef>
                <a:spcPts val="0"/>
              </a:spcBef>
              <a:buNone/>
              <a:defRPr sz="1400" b="0"/>
            </a:lvl3pPr>
            <a:lvl4pPr marL="0" indent="0" algn="r">
              <a:lnSpc>
                <a:spcPct val="100000"/>
              </a:lnSpc>
              <a:spcBef>
                <a:spcPts val="0"/>
              </a:spcBef>
              <a:buNone/>
              <a:defRPr sz="1400" b="0"/>
            </a:lvl4pPr>
            <a:lvl5pPr marL="0" indent="0" algn="r">
              <a:lnSpc>
                <a:spcPct val="100000"/>
              </a:lnSpc>
              <a:spcBef>
                <a:spcPts val="0"/>
              </a:spcBef>
              <a:buNone/>
              <a:defRPr sz="1400" b="0"/>
            </a:lvl5pPr>
            <a:lvl6pPr marL="0" indent="0" algn="r">
              <a:lnSpc>
                <a:spcPct val="100000"/>
              </a:lnSpc>
              <a:spcBef>
                <a:spcPts val="0"/>
              </a:spcBef>
              <a:buNone/>
              <a:defRPr sz="1400" b="0"/>
            </a:lvl6pPr>
            <a:lvl7pPr marL="0" indent="0" algn="r">
              <a:lnSpc>
                <a:spcPct val="100000"/>
              </a:lnSpc>
              <a:spcBef>
                <a:spcPts val="0"/>
              </a:spcBef>
              <a:buNone/>
              <a:defRPr sz="1400" b="0"/>
            </a:lvl7pPr>
            <a:lvl8pPr marL="0" indent="0" algn="r">
              <a:lnSpc>
                <a:spcPct val="100000"/>
              </a:lnSpc>
              <a:spcBef>
                <a:spcPts val="0"/>
              </a:spcBef>
              <a:buNone/>
              <a:defRPr sz="1400" b="0"/>
            </a:lvl8pPr>
            <a:lvl9pPr marL="0" indent="0" algn="r">
              <a:lnSpc>
                <a:spcPct val="100000"/>
              </a:lnSpc>
              <a:spcBef>
                <a:spcPts val="0"/>
              </a:spcBef>
              <a:buNone/>
              <a:defRPr sz="1400" b="0"/>
            </a:lvl9pPr>
          </a:lstStyle>
          <a:p>
            <a:pPr lvl="0"/>
            <a:r>
              <a:rPr lang="en-US" dirty="0"/>
              <a:t>Space for secondary logo(s) / Name</a:t>
            </a:r>
          </a:p>
          <a:p>
            <a:pPr lvl="0"/>
            <a:r>
              <a:rPr lang="en-US" dirty="0"/>
              <a:t>of the Department, the Institute or the CRC</a:t>
            </a:r>
          </a:p>
        </p:txBody>
      </p:sp>
      <p:sp>
        <p:nvSpPr>
          <p:cNvPr id="33" name="Titel 1">
            <a:extLst>
              <a:ext uri="{FF2B5EF4-FFF2-40B4-BE49-F238E27FC236}">
                <a16:creationId xmlns:a16="http://schemas.microsoft.com/office/drawing/2014/main" id="{AE2A2275-CE74-9235-4FC1-F06FA153A6E8}"/>
              </a:ext>
            </a:extLst>
          </p:cNvPr>
          <p:cNvSpPr>
            <a:spLocks noGrp="1"/>
          </p:cNvSpPr>
          <p:nvPr>
            <p:ph type="ctrTitle" hasCustomPrompt="1"/>
          </p:nvPr>
        </p:nvSpPr>
        <p:spPr>
          <a:xfrm>
            <a:off x="360000" y="2067931"/>
            <a:ext cx="6408000" cy="1276350"/>
          </a:xfrm>
        </p:spPr>
        <p:txBody>
          <a:bodyPr anchor="t" anchorCtr="0"/>
          <a:lstStyle>
            <a:lvl1pPr marL="0" indent="0" algn="l">
              <a:lnSpc>
                <a:spcPct val="90000"/>
              </a:lnSpc>
              <a:buFont typeface="Arial" panose="020B0604020202020204" pitchFamily="34" charset="0"/>
              <a:buNone/>
              <a:defRPr sz="3600" b="1">
                <a:solidFill>
                  <a:schemeClr val="accent3"/>
                </a:solidFill>
              </a:defRPr>
            </a:lvl1pPr>
          </a:lstStyle>
          <a:p>
            <a:r>
              <a:rPr lang="en-US" dirty="0"/>
              <a:t>Add title of the presentation</a:t>
            </a:r>
            <a:br>
              <a:rPr lang="en-US" dirty="0"/>
            </a:br>
            <a:r>
              <a:rPr lang="en-US" dirty="0"/>
              <a:t>on two lines</a:t>
            </a:r>
            <a:endParaRPr lang="de-DE" dirty="0"/>
          </a:p>
        </p:txBody>
      </p:sp>
      <p:sp>
        <p:nvSpPr>
          <p:cNvPr id="34" name="Untertitel 2">
            <a:extLst>
              <a:ext uri="{FF2B5EF4-FFF2-40B4-BE49-F238E27FC236}">
                <a16:creationId xmlns:a16="http://schemas.microsoft.com/office/drawing/2014/main" id="{7125A2FF-8C5A-CCF3-ACE3-0A5816ED6D69}"/>
              </a:ext>
            </a:extLst>
          </p:cNvPr>
          <p:cNvSpPr>
            <a:spLocks noGrp="1"/>
          </p:cNvSpPr>
          <p:nvPr>
            <p:ph type="subTitle" idx="1" hasCustomPrompt="1"/>
          </p:nvPr>
        </p:nvSpPr>
        <p:spPr>
          <a:xfrm>
            <a:off x="360000" y="3344281"/>
            <a:ext cx="6408000" cy="900000"/>
          </a:xfrm>
        </p:spPr>
        <p:txBody>
          <a:bodyPr/>
          <a:lstStyle>
            <a:lvl1pPr marL="0" indent="0" algn="l">
              <a:lnSpc>
                <a:spcPct val="100000"/>
              </a:lnSpc>
              <a:spcBef>
                <a:spcPts val="0"/>
              </a:spcBef>
              <a:buFont typeface="Arial" panose="020B0604020202020204" pitchFamily="34" charset="0"/>
              <a:buNone/>
              <a:defRPr sz="1800" b="0">
                <a:solidFill>
                  <a:srgbClr val="333F48"/>
                </a:solidFill>
              </a:defRPr>
            </a:lvl1pPr>
            <a:lvl2pPr marL="0" indent="0" algn="l">
              <a:lnSpc>
                <a:spcPct val="100000"/>
              </a:lnSpc>
              <a:spcBef>
                <a:spcPts val="0"/>
              </a:spcBef>
              <a:buFont typeface="Arial" panose="020B0604020202020204" pitchFamily="34" charset="0"/>
              <a:buNone/>
              <a:defRPr sz="1800" b="0">
                <a:solidFill>
                  <a:schemeClr val="bg2"/>
                </a:solidFill>
              </a:defRPr>
            </a:lvl2pPr>
            <a:lvl3pPr marL="0" indent="0" algn="l">
              <a:lnSpc>
                <a:spcPct val="100000"/>
              </a:lnSpc>
              <a:spcBef>
                <a:spcPts val="0"/>
              </a:spcBef>
              <a:buFont typeface="Arial" panose="020B0604020202020204" pitchFamily="34" charset="0"/>
              <a:buNone/>
              <a:defRPr sz="1800" b="0">
                <a:solidFill>
                  <a:schemeClr val="bg2"/>
                </a:solidFill>
              </a:defRPr>
            </a:lvl3pPr>
            <a:lvl4pPr marL="0" indent="0" algn="l">
              <a:lnSpc>
                <a:spcPct val="100000"/>
              </a:lnSpc>
              <a:spcBef>
                <a:spcPts val="0"/>
              </a:spcBef>
              <a:buFont typeface="Arial" panose="020B0604020202020204" pitchFamily="34" charset="0"/>
              <a:buNone/>
              <a:defRPr sz="1800" b="0">
                <a:solidFill>
                  <a:schemeClr val="bg2"/>
                </a:solidFill>
              </a:defRPr>
            </a:lvl4pPr>
            <a:lvl5pPr marL="0" indent="0" algn="l">
              <a:lnSpc>
                <a:spcPct val="100000"/>
              </a:lnSpc>
              <a:spcBef>
                <a:spcPts val="0"/>
              </a:spcBef>
              <a:buFont typeface="Arial" panose="020B0604020202020204" pitchFamily="34" charset="0"/>
              <a:buNone/>
              <a:defRPr sz="1800" b="0">
                <a:solidFill>
                  <a:schemeClr val="bg2"/>
                </a:solidFill>
              </a:defRPr>
            </a:lvl5pPr>
            <a:lvl6pPr marL="0" indent="0" algn="l">
              <a:lnSpc>
                <a:spcPct val="100000"/>
              </a:lnSpc>
              <a:spcBef>
                <a:spcPts val="0"/>
              </a:spcBef>
              <a:buFont typeface="Arial" panose="020B0604020202020204" pitchFamily="34" charset="0"/>
              <a:buNone/>
              <a:defRPr sz="1800" b="0">
                <a:solidFill>
                  <a:schemeClr val="bg2"/>
                </a:solidFill>
              </a:defRPr>
            </a:lvl6pPr>
            <a:lvl7pPr marL="0" indent="0" algn="l">
              <a:lnSpc>
                <a:spcPct val="100000"/>
              </a:lnSpc>
              <a:spcBef>
                <a:spcPts val="0"/>
              </a:spcBef>
              <a:buFont typeface="Arial" panose="020B0604020202020204" pitchFamily="34" charset="0"/>
              <a:buNone/>
              <a:defRPr sz="1800" b="0">
                <a:solidFill>
                  <a:schemeClr val="bg2"/>
                </a:solidFill>
              </a:defRPr>
            </a:lvl7pPr>
            <a:lvl8pPr marL="0" indent="0" algn="l">
              <a:lnSpc>
                <a:spcPct val="100000"/>
              </a:lnSpc>
              <a:spcBef>
                <a:spcPts val="0"/>
              </a:spcBef>
              <a:buFont typeface="Arial" panose="020B0604020202020204" pitchFamily="34" charset="0"/>
              <a:buNone/>
              <a:defRPr sz="1800" b="0">
                <a:solidFill>
                  <a:schemeClr val="bg2"/>
                </a:solidFill>
              </a:defRPr>
            </a:lvl8pPr>
            <a:lvl9pPr marL="0" indent="0" algn="l">
              <a:lnSpc>
                <a:spcPct val="100000"/>
              </a:lnSpc>
              <a:spcBef>
                <a:spcPts val="0"/>
              </a:spcBef>
              <a:buFont typeface="Arial" panose="020B0604020202020204" pitchFamily="34" charset="0"/>
              <a:buNone/>
              <a:defRPr sz="1800" b="0">
                <a:solidFill>
                  <a:schemeClr val="bg2"/>
                </a:solidFill>
              </a:defRPr>
            </a:lvl9pPr>
          </a:lstStyle>
          <a:p>
            <a:pPr lvl="0"/>
            <a:r>
              <a:rPr lang="en-US" dirty="0"/>
              <a:t>Subtitle or short description of the presentation</a:t>
            </a:r>
          </a:p>
          <a:p>
            <a:pPr lvl="0"/>
            <a:r>
              <a:rPr lang="en-US" dirty="0"/>
              <a:t>Name: of the speaker</a:t>
            </a:r>
          </a:p>
        </p:txBody>
      </p:sp>
      <p:grpSp>
        <p:nvGrpSpPr>
          <p:cNvPr id="2" name="Gruppieren 1">
            <a:extLst>
              <a:ext uri="{FF2B5EF4-FFF2-40B4-BE49-F238E27FC236}">
                <a16:creationId xmlns:a16="http://schemas.microsoft.com/office/drawing/2014/main" id="{08ED576E-A035-EC43-AB96-E951C149AB11}"/>
              </a:ext>
            </a:extLst>
          </p:cNvPr>
          <p:cNvGrpSpPr/>
          <p:nvPr userDrawn="1"/>
        </p:nvGrpSpPr>
        <p:grpSpPr>
          <a:xfrm>
            <a:off x="-468000" y="-468000"/>
            <a:ext cx="13140000" cy="7776000"/>
            <a:chOff x="-468000" y="-468000"/>
            <a:chExt cx="13140000" cy="7776000"/>
          </a:xfrm>
        </p:grpSpPr>
        <p:cxnSp>
          <p:nvCxnSpPr>
            <p:cNvPr id="6" name="Linie">
              <a:extLst>
                <a:ext uri="{FF2B5EF4-FFF2-40B4-BE49-F238E27FC236}">
                  <a16:creationId xmlns:a16="http://schemas.microsoft.com/office/drawing/2014/main" id="{D570C8CB-F89B-230A-AFB1-B0DACE17AC5D}"/>
                </a:ext>
              </a:extLst>
            </p:cNvPr>
            <p:cNvCxnSpPr/>
            <p:nvPr userDrawn="1"/>
          </p:nvCxnSpPr>
          <p:spPr>
            <a:xfrm>
              <a:off x="12312000" y="5742000"/>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 name="Linie">
              <a:extLst>
                <a:ext uri="{FF2B5EF4-FFF2-40B4-BE49-F238E27FC236}">
                  <a16:creationId xmlns:a16="http://schemas.microsoft.com/office/drawing/2014/main" id="{C935E6B5-CC75-0754-1628-2B3374AB3065}"/>
                </a:ext>
              </a:extLst>
            </p:cNvPr>
            <p:cNvCxnSpPr/>
            <p:nvPr userDrawn="1"/>
          </p:nvCxnSpPr>
          <p:spPr>
            <a:xfrm>
              <a:off x="11844000" y="-46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8" name="Linie">
              <a:extLst>
                <a:ext uri="{FF2B5EF4-FFF2-40B4-BE49-F238E27FC236}">
                  <a16:creationId xmlns:a16="http://schemas.microsoft.com/office/drawing/2014/main" id="{541B388C-0A60-DEF1-3FF8-120CD6EE4CA7}"/>
                </a:ext>
              </a:extLst>
            </p:cNvPr>
            <p:cNvCxnSpPr/>
            <p:nvPr userDrawn="1"/>
          </p:nvCxnSpPr>
          <p:spPr>
            <a:xfrm>
              <a:off x="360000" y="-46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 name="Linie">
              <a:extLst>
                <a:ext uri="{FF2B5EF4-FFF2-40B4-BE49-F238E27FC236}">
                  <a16:creationId xmlns:a16="http://schemas.microsoft.com/office/drawing/2014/main" id="{84D91832-3BBF-A95B-2514-81DD292A6C74}"/>
                </a:ext>
              </a:extLst>
            </p:cNvPr>
            <p:cNvCxnSpPr/>
            <p:nvPr userDrawn="1"/>
          </p:nvCxnSpPr>
          <p:spPr>
            <a:xfrm>
              <a:off x="11844000" y="694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0" name="Linie">
              <a:extLst>
                <a:ext uri="{FF2B5EF4-FFF2-40B4-BE49-F238E27FC236}">
                  <a16:creationId xmlns:a16="http://schemas.microsoft.com/office/drawing/2014/main" id="{3BDFB873-3196-0679-E5E5-1014F6AD39FF}"/>
                </a:ext>
              </a:extLst>
            </p:cNvPr>
            <p:cNvCxnSpPr/>
            <p:nvPr userDrawn="1"/>
          </p:nvCxnSpPr>
          <p:spPr>
            <a:xfrm>
              <a:off x="360000" y="694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 name="Linie">
              <a:extLst>
                <a:ext uri="{FF2B5EF4-FFF2-40B4-BE49-F238E27FC236}">
                  <a16:creationId xmlns:a16="http://schemas.microsoft.com/office/drawing/2014/main" id="{8D292526-988C-3B02-EB64-915CF6509D2B}"/>
                </a:ext>
              </a:extLst>
            </p:cNvPr>
            <p:cNvCxnSpPr/>
            <p:nvPr userDrawn="1"/>
          </p:nvCxnSpPr>
          <p:spPr>
            <a:xfrm>
              <a:off x="-468000" y="5742000"/>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 name="Linie">
              <a:extLst>
                <a:ext uri="{FF2B5EF4-FFF2-40B4-BE49-F238E27FC236}">
                  <a16:creationId xmlns:a16="http://schemas.microsoft.com/office/drawing/2014/main" id="{85E17717-849A-BC6A-6E15-F3D7D95F50F4}"/>
                </a:ext>
              </a:extLst>
            </p:cNvPr>
            <p:cNvCxnSpPr/>
            <p:nvPr userDrawn="1"/>
          </p:nvCxnSpPr>
          <p:spPr>
            <a:xfrm>
              <a:off x="-468000" y="1346554"/>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25" name="Hilfslinien">
            <a:extLst>
              <a:ext uri="{FF2B5EF4-FFF2-40B4-BE49-F238E27FC236}">
                <a16:creationId xmlns:a16="http://schemas.microsoft.com/office/drawing/2014/main" id="{4B5DB1ED-53D8-42AC-8A6D-2918D81756CD}"/>
              </a:ext>
            </a:extLst>
          </p:cNvPr>
          <p:cNvSpPr txBox="1"/>
          <p:nvPr userDrawn="1"/>
        </p:nvSpPr>
        <p:spPr>
          <a:xfrm rot="10800000" flipH="1" flipV="1">
            <a:off x="89387" y="-472237"/>
            <a:ext cx="114840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lumMod val="60000"/>
                    <a:lumOff val="40000"/>
                  </a:schemeClr>
                </a:solidFill>
                <a:effectLst/>
                <a:uLnTx/>
                <a:uFillTx/>
                <a:latin typeface="+mn-lt"/>
                <a:ea typeface="+mn-ea"/>
                <a:cs typeface="+mn-cs"/>
              </a:rPr>
              <a:t>Show gridlines via menu: </a:t>
            </a:r>
            <a:r>
              <a:rPr kumimoji="0" lang="en-US" sz="1100" b="1" i="0" u="none" strike="noStrike" kern="1200" cap="none" spc="0" normalizeH="0" baseline="0" noProof="0" dirty="0">
                <a:ln>
                  <a:noFill/>
                </a:ln>
                <a:solidFill>
                  <a:schemeClr val="tx1">
                    <a:lumMod val="60000"/>
                    <a:lumOff val="40000"/>
                  </a:schemeClr>
                </a:solidFill>
                <a:effectLst/>
                <a:uLnTx/>
                <a:uFillTx/>
                <a:latin typeface="+mn-lt"/>
                <a:ea typeface="+mn-ea"/>
                <a:cs typeface="+mn-cs"/>
              </a:rPr>
              <a:t>View &gt; Show &gt; tick gridlines</a:t>
            </a:r>
            <a:endParaRPr kumimoji="0" lang="de-DE" sz="1100" b="1"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p:txBody>
      </p:sp>
      <p:sp>
        <p:nvSpPr>
          <p:cNvPr id="26" name="Hilfslinien">
            <a:extLst>
              <a:ext uri="{FF2B5EF4-FFF2-40B4-BE49-F238E27FC236}">
                <a16:creationId xmlns:a16="http://schemas.microsoft.com/office/drawing/2014/main" id="{E422F4ED-0396-4744-9B52-5C9D38E86AF8}"/>
              </a:ext>
            </a:extLst>
          </p:cNvPr>
          <p:cNvSpPr txBox="1"/>
          <p:nvPr userDrawn="1"/>
        </p:nvSpPr>
        <p:spPr>
          <a:xfrm rot="10800000" flipH="1" flipV="1">
            <a:off x="358469" y="6931403"/>
            <a:ext cx="114840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endParaRPr kumimoji="0" lang="de-DE" sz="1100" b="0"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a:p>
            <a:pPr marL="0" marR="0" lvl="0" indent="0" algn="ctr" defTabSz="137785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lumMod val="60000"/>
                    <a:lumOff val="40000"/>
                  </a:schemeClr>
                </a:solidFill>
                <a:effectLst/>
                <a:uLnTx/>
                <a:uFillTx/>
                <a:latin typeface="+mn-lt"/>
                <a:ea typeface="+mn-ea"/>
                <a:cs typeface="+mn-cs"/>
              </a:rPr>
              <a:t>Lines and areas can be changed in line with the Corporate Design rules (see Corporate Design manual)</a:t>
            </a:r>
            <a:endParaRPr kumimoji="0" lang="de-DE" sz="1100" b="1"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p:txBody>
      </p:sp>
      <p:pic>
        <p:nvPicPr>
          <p:cNvPr id="5" name="Grafik 4">
            <a:extLst>
              <a:ext uri="{FF2B5EF4-FFF2-40B4-BE49-F238E27FC236}">
                <a16:creationId xmlns:a16="http://schemas.microsoft.com/office/drawing/2014/main" id="{A97504BD-3038-F564-C798-341BA426FC7F}"/>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41312" y="276642"/>
            <a:ext cx="2909931" cy="813335"/>
          </a:xfrm>
          <a:prstGeom prst="rect">
            <a:avLst/>
          </a:prstGeom>
        </p:spPr>
      </p:pic>
      <p:pic>
        <p:nvPicPr>
          <p:cNvPr id="21" name="Grafik 20">
            <a:extLst>
              <a:ext uri="{FF2B5EF4-FFF2-40B4-BE49-F238E27FC236}">
                <a16:creationId xmlns:a16="http://schemas.microsoft.com/office/drawing/2014/main" id="{4A6D71B7-A2F5-4AC5-AF00-1D6531C29966}"/>
              </a:ext>
            </a:extLst>
          </p:cNvPr>
          <p:cNvPicPr>
            <a:picLocks noChangeAspect="1"/>
          </p:cNvPicPr>
          <p:nvPr userDrawn="1"/>
        </p:nvPicPr>
        <p:blipFill>
          <a:blip r:embed="rId4"/>
          <a:stretch>
            <a:fillRect/>
          </a:stretch>
        </p:blipFill>
        <p:spPr>
          <a:xfrm>
            <a:off x="371272" y="6349245"/>
            <a:ext cx="1439991" cy="190412"/>
          </a:xfrm>
          <a:prstGeom prst="rect">
            <a:avLst/>
          </a:prstGeom>
        </p:spPr>
      </p:pic>
      <p:sp>
        <p:nvSpPr>
          <p:cNvPr id="23" name="Textfeld 22">
            <a:extLst>
              <a:ext uri="{FF2B5EF4-FFF2-40B4-BE49-F238E27FC236}">
                <a16:creationId xmlns:a16="http://schemas.microsoft.com/office/drawing/2014/main" id="{7A097C69-AEEC-4831-811D-86F2A5DFB29E}"/>
              </a:ext>
            </a:extLst>
          </p:cNvPr>
          <p:cNvSpPr txBox="1"/>
          <p:nvPr userDrawn="1"/>
        </p:nvSpPr>
        <p:spPr>
          <a:xfrm>
            <a:off x="11913776" y="2803766"/>
            <a:ext cx="276999" cy="1136863"/>
          </a:xfrm>
          <a:prstGeom prst="rect">
            <a:avLst/>
          </a:prstGeom>
          <a:noFill/>
        </p:spPr>
        <p:txBody>
          <a:bodyPr vert="vert270" wrap="square" rtlCol="0" anchor="ctr">
            <a:spAutoFit/>
          </a:bodyPr>
          <a:lstStyle/>
          <a:p>
            <a:r>
              <a:rPr lang="de-DE" sz="600" dirty="0">
                <a:solidFill>
                  <a:schemeClr val="bg1">
                    <a:lumMod val="50000"/>
                  </a:schemeClr>
                </a:solidFill>
              </a:rPr>
              <a:t>© Uni Münster – Nike Gais</a:t>
            </a:r>
          </a:p>
        </p:txBody>
      </p:sp>
    </p:spTree>
    <p:extLst>
      <p:ext uri="{BB962C8B-B14F-4D97-AF65-F5344CB8AC3E}">
        <p14:creationId xmlns:p14="http://schemas.microsoft.com/office/powerpoint/2010/main" val="2066478156"/>
      </p:ext>
    </p:extLst>
  </p:cSld>
  <p:clrMapOvr>
    <a:masterClrMapping/>
  </p:clrMapOvr>
  <p:extLst>
    <p:ext uri="{DCECCB84-F9BA-43D5-87BE-67443E8EF086}">
      <p15:sldGuideLst xmlns:p15="http://schemas.microsoft.com/office/powerpoint/2012/main">
        <p15:guide id="1" orient="horz" pos="1298">
          <p15:clr>
            <a:srgbClr val="FBAE40"/>
          </p15:clr>
        </p15:guide>
        <p15:guide id="2" orient="horz" pos="2092">
          <p15:clr>
            <a:srgbClr val="FBAE40"/>
          </p15:clr>
        </p15:guide>
        <p15:guide id="5" pos="203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3_Design D.4 // Forschung 2 // Titel">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9EE07AB9-A516-F318-F7BD-FB4EEA659AFB}"/>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l="447" t="27963" r="3481" b="7571"/>
          <a:stretch/>
        </p:blipFill>
        <p:spPr>
          <a:xfrm>
            <a:off x="2957069" y="0"/>
            <a:ext cx="9247631" cy="4135281"/>
          </a:xfrm>
          <a:custGeom>
            <a:avLst/>
            <a:gdLst>
              <a:gd name="connsiteX0" fmla="*/ 0 w 9247631"/>
              <a:gd name="connsiteY0" fmla="*/ 0 h 4135281"/>
              <a:gd name="connsiteX1" fmla="*/ 9247631 w 9247631"/>
              <a:gd name="connsiteY1" fmla="*/ 0 h 4135281"/>
              <a:gd name="connsiteX2" fmla="*/ 9247631 w 9247631"/>
              <a:gd name="connsiteY2" fmla="*/ 4135281 h 4135281"/>
              <a:gd name="connsiteX3" fmla="*/ 9242106 w 9247631"/>
              <a:gd name="connsiteY3" fmla="*/ 4135281 h 4135281"/>
              <a:gd name="connsiteX4" fmla="*/ 0 w 9247631"/>
              <a:gd name="connsiteY4" fmla="*/ 2473 h 41352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7631" h="4135281">
                <a:moveTo>
                  <a:pt x="0" y="0"/>
                </a:moveTo>
                <a:lnTo>
                  <a:pt x="9247631" y="0"/>
                </a:lnTo>
                <a:lnTo>
                  <a:pt x="9247631" y="4135281"/>
                </a:lnTo>
                <a:lnTo>
                  <a:pt x="9242106" y="4135281"/>
                </a:lnTo>
                <a:lnTo>
                  <a:pt x="0" y="2473"/>
                </a:lnTo>
                <a:close/>
              </a:path>
            </a:pathLst>
          </a:custGeom>
        </p:spPr>
      </p:pic>
      <p:sp>
        <p:nvSpPr>
          <p:cNvPr id="4" name="Freihandform 3">
            <a:extLst>
              <a:ext uri="{FF2B5EF4-FFF2-40B4-BE49-F238E27FC236}">
                <a16:creationId xmlns:a16="http://schemas.microsoft.com/office/drawing/2014/main" id="{58AD022F-0FF9-08CD-4C63-DED6F5554189}"/>
              </a:ext>
            </a:extLst>
          </p:cNvPr>
          <p:cNvSpPr/>
          <p:nvPr userDrawn="1"/>
        </p:nvSpPr>
        <p:spPr>
          <a:xfrm>
            <a:off x="1" y="5114349"/>
            <a:ext cx="12204700" cy="1743449"/>
          </a:xfrm>
          <a:custGeom>
            <a:avLst/>
            <a:gdLst>
              <a:gd name="connsiteX0" fmla="*/ 0 w 12204700"/>
              <a:gd name="connsiteY0" fmla="*/ 0 h 1743449"/>
              <a:gd name="connsiteX1" fmla="*/ 3051 w 12204700"/>
              <a:gd name="connsiteY1" fmla="*/ 0 h 1743449"/>
              <a:gd name="connsiteX2" fmla="*/ 3181 w 12204700"/>
              <a:gd name="connsiteY2" fmla="*/ 17350 h 1743449"/>
              <a:gd name="connsiteX3" fmla="*/ 12204688 w 12204700"/>
              <a:gd name="connsiteY3" fmla="*/ 1336195 h 1743449"/>
              <a:gd name="connsiteX4" fmla="*/ 12204688 w 12204700"/>
              <a:gd name="connsiteY4" fmla="*/ 0 h 1743449"/>
              <a:gd name="connsiteX5" fmla="*/ 12204700 w 12204700"/>
              <a:gd name="connsiteY5" fmla="*/ 0 h 1743449"/>
              <a:gd name="connsiteX6" fmla="*/ 12204700 w 12204700"/>
              <a:gd name="connsiteY6" fmla="*/ 1743449 h 1743449"/>
              <a:gd name="connsiteX7" fmla="*/ 0 w 12204700"/>
              <a:gd name="connsiteY7" fmla="*/ 1743449 h 1743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04700" h="1743449">
                <a:moveTo>
                  <a:pt x="0" y="0"/>
                </a:moveTo>
                <a:lnTo>
                  <a:pt x="3051" y="0"/>
                </a:lnTo>
                <a:lnTo>
                  <a:pt x="3181" y="17350"/>
                </a:lnTo>
                <a:lnTo>
                  <a:pt x="12204688" y="1336195"/>
                </a:lnTo>
                <a:lnTo>
                  <a:pt x="12204688" y="0"/>
                </a:lnTo>
                <a:lnTo>
                  <a:pt x="12204700" y="0"/>
                </a:lnTo>
                <a:lnTo>
                  <a:pt x="12204700" y="1743449"/>
                </a:lnTo>
                <a:lnTo>
                  <a:pt x="0" y="1743449"/>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32" name="Vertikaler Textplatzhalter 2">
            <a:extLst>
              <a:ext uri="{FF2B5EF4-FFF2-40B4-BE49-F238E27FC236}">
                <a16:creationId xmlns:a16="http://schemas.microsoft.com/office/drawing/2014/main" id="{17D363D7-5B0A-390A-CE33-8AE204EBB79A}"/>
              </a:ext>
            </a:extLst>
          </p:cNvPr>
          <p:cNvSpPr>
            <a:spLocks noGrp="1"/>
          </p:cNvSpPr>
          <p:nvPr>
            <p:ph type="body" orient="vert" idx="13" hasCustomPrompt="1"/>
          </p:nvPr>
        </p:nvSpPr>
        <p:spPr>
          <a:xfrm>
            <a:off x="3238775" y="6069200"/>
            <a:ext cx="5185224" cy="468000"/>
          </a:xfrm>
        </p:spPr>
        <p:txBody>
          <a:bodyPr vert="horz" anchor="b" anchorCtr="0"/>
          <a:lstStyle>
            <a:lvl1pPr marL="0" indent="0" algn="l">
              <a:lnSpc>
                <a:spcPct val="100000"/>
              </a:lnSpc>
              <a:spcBef>
                <a:spcPts val="0"/>
              </a:spcBef>
              <a:buFont typeface="Arial" panose="020B0604020202020204" pitchFamily="34" charset="0"/>
              <a:buNone/>
              <a:defRPr sz="1400" b="0">
                <a:solidFill>
                  <a:srgbClr val="FFFFFF"/>
                </a:solidFill>
              </a:defRPr>
            </a:lvl1pPr>
            <a:lvl2pPr marL="0" indent="0" algn="r">
              <a:lnSpc>
                <a:spcPct val="100000"/>
              </a:lnSpc>
              <a:spcBef>
                <a:spcPts val="0"/>
              </a:spcBef>
              <a:buNone/>
              <a:defRPr sz="1400" b="0"/>
            </a:lvl2pPr>
            <a:lvl3pPr marL="0" indent="0" algn="r">
              <a:lnSpc>
                <a:spcPct val="100000"/>
              </a:lnSpc>
              <a:spcBef>
                <a:spcPts val="0"/>
              </a:spcBef>
              <a:buNone/>
              <a:defRPr sz="1400" b="0"/>
            </a:lvl3pPr>
            <a:lvl4pPr marL="0" indent="0" algn="r">
              <a:lnSpc>
                <a:spcPct val="100000"/>
              </a:lnSpc>
              <a:spcBef>
                <a:spcPts val="0"/>
              </a:spcBef>
              <a:buNone/>
              <a:defRPr sz="1400" b="0"/>
            </a:lvl4pPr>
            <a:lvl5pPr marL="0" indent="0" algn="r">
              <a:lnSpc>
                <a:spcPct val="100000"/>
              </a:lnSpc>
              <a:spcBef>
                <a:spcPts val="0"/>
              </a:spcBef>
              <a:buNone/>
              <a:defRPr sz="1400" b="0"/>
            </a:lvl5pPr>
            <a:lvl6pPr marL="0" indent="0" algn="r">
              <a:lnSpc>
                <a:spcPct val="100000"/>
              </a:lnSpc>
              <a:spcBef>
                <a:spcPts val="0"/>
              </a:spcBef>
              <a:buNone/>
              <a:defRPr sz="1400" b="0"/>
            </a:lvl6pPr>
            <a:lvl7pPr marL="0" indent="0" algn="r">
              <a:lnSpc>
                <a:spcPct val="100000"/>
              </a:lnSpc>
              <a:spcBef>
                <a:spcPts val="0"/>
              </a:spcBef>
              <a:buNone/>
              <a:defRPr sz="1400" b="0"/>
            </a:lvl7pPr>
            <a:lvl8pPr marL="0" indent="0" algn="r">
              <a:lnSpc>
                <a:spcPct val="100000"/>
              </a:lnSpc>
              <a:spcBef>
                <a:spcPts val="0"/>
              </a:spcBef>
              <a:buNone/>
              <a:defRPr sz="1400" b="0"/>
            </a:lvl8pPr>
            <a:lvl9pPr marL="0" indent="0" algn="r">
              <a:lnSpc>
                <a:spcPct val="100000"/>
              </a:lnSpc>
              <a:spcBef>
                <a:spcPts val="0"/>
              </a:spcBef>
              <a:buNone/>
              <a:defRPr sz="1400" b="0"/>
            </a:lvl9pPr>
          </a:lstStyle>
          <a:p>
            <a:pPr lvl="0"/>
            <a:r>
              <a:rPr lang="en-US" dirty="0"/>
              <a:t>Space for secondary logo(s) / Name</a:t>
            </a:r>
          </a:p>
          <a:p>
            <a:pPr lvl="0"/>
            <a:r>
              <a:rPr lang="en-US" dirty="0"/>
              <a:t>of the Department, the Institute or the CRC</a:t>
            </a:r>
          </a:p>
        </p:txBody>
      </p:sp>
      <p:sp>
        <p:nvSpPr>
          <p:cNvPr id="33" name="Titel 1">
            <a:extLst>
              <a:ext uri="{FF2B5EF4-FFF2-40B4-BE49-F238E27FC236}">
                <a16:creationId xmlns:a16="http://schemas.microsoft.com/office/drawing/2014/main" id="{AE2A2275-CE74-9235-4FC1-F06FA153A6E8}"/>
              </a:ext>
            </a:extLst>
          </p:cNvPr>
          <p:cNvSpPr>
            <a:spLocks noGrp="1"/>
          </p:cNvSpPr>
          <p:nvPr>
            <p:ph type="ctrTitle" hasCustomPrompt="1"/>
          </p:nvPr>
        </p:nvSpPr>
        <p:spPr>
          <a:xfrm>
            <a:off x="360000" y="2067931"/>
            <a:ext cx="6408000" cy="1276350"/>
          </a:xfrm>
        </p:spPr>
        <p:txBody>
          <a:bodyPr anchor="t" anchorCtr="0"/>
          <a:lstStyle>
            <a:lvl1pPr marL="0" indent="0" algn="l">
              <a:lnSpc>
                <a:spcPct val="90000"/>
              </a:lnSpc>
              <a:buFont typeface="Arial" panose="020B0604020202020204" pitchFamily="34" charset="0"/>
              <a:buNone/>
              <a:defRPr sz="3600" b="1">
                <a:solidFill>
                  <a:schemeClr val="accent1"/>
                </a:solidFill>
              </a:defRPr>
            </a:lvl1pPr>
          </a:lstStyle>
          <a:p>
            <a:r>
              <a:rPr lang="en-US" dirty="0"/>
              <a:t>Add title of the presentation</a:t>
            </a:r>
            <a:br>
              <a:rPr lang="en-US" dirty="0"/>
            </a:br>
            <a:r>
              <a:rPr lang="en-US" dirty="0"/>
              <a:t>on two lines</a:t>
            </a:r>
            <a:endParaRPr lang="de-DE" dirty="0"/>
          </a:p>
        </p:txBody>
      </p:sp>
      <p:sp>
        <p:nvSpPr>
          <p:cNvPr id="34" name="Untertitel 2">
            <a:extLst>
              <a:ext uri="{FF2B5EF4-FFF2-40B4-BE49-F238E27FC236}">
                <a16:creationId xmlns:a16="http://schemas.microsoft.com/office/drawing/2014/main" id="{7125A2FF-8C5A-CCF3-ACE3-0A5816ED6D69}"/>
              </a:ext>
            </a:extLst>
          </p:cNvPr>
          <p:cNvSpPr>
            <a:spLocks noGrp="1"/>
          </p:cNvSpPr>
          <p:nvPr>
            <p:ph type="subTitle" idx="1" hasCustomPrompt="1"/>
          </p:nvPr>
        </p:nvSpPr>
        <p:spPr>
          <a:xfrm>
            <a:off x="360000" y="3344281"/>
            <a:ext cx="6408000" cy="900000"/>
          </a:xfrm>
        </p:spPr>
        <p:txBody>
          <a:bodyPr/>
          <a:lstStyle>
            <a:lvl1pPr marL="0" indent="0" algn="l">
              <a:lnSpc>
                <a:spcPct val="100000"/>
              </a:lnSpc>
              <a:spcBef>
                <a:spcPts val="0"/>
              </a:spcBef>
              <a:buFont typeface="Arial" panose="020B0604020202020204" pitchFamily="34" charset="0"/>
              <a:buNone/>
              <a:defRPr sz="1800" b="0">
                <a:solidFill>
                  <a:srgbClr val="333F48"/>
                </a:solidFill>
              </a:defRPr>
            </a:lvl1pPr>
            <a:lvl2pPr marL="0" indent="0" algn="l">
              <a:lnSpc>
                <a:spcPct val="100000"/>
              </a:lnSpc>
              <a:spcBef>
                <a:spcPts val="0"/>
              </a:spcBef>
              <a:buFont typeface="Arial" panose="020B0604020202020204" pitchFamily="34" charset="0"/>
              <a:buNone/>
              <a:defRPr sz="1800" b="0">
                <a:solidFill>
                  <a:schemeClr val="bg2"/>
                </a:solidFill>
              </a:defRPr>
            </a:lvl2pPr>
            <a:lvl3pPr marL="0" indent="0" algn="l">
              <a:lnSpc>
                <a:spcPct val="100000"/>
              </a:lnSpc>
              <a:spcBef>
                <a:spcPts val="0"/>
              </a:spcBef>
              <a:buFont typeface="Arial" panose="020B0604020202020204" pitchFamily="34" charset="0"/>
              <a:buNone/>
              <a:defRPr sz="1800" b="0">
                <a:solidFill>
                  <a:schemeClr val="bg2"/>
                </a:solidFill>
              </a:defRPr>
            </a:lvl3pPr>
            <a:lvl4pPr marL="0" indent="0" algn="l">
              <a:lnSpc>
                <a:spcPct val="100000"/>
              </a:lnSpc>
              <a:spcBef>
                <a:spcPts val="0"/>
              </a:spcBef>
              <a:buFont typeface="Arial" panose="020B0604020202020204" pitchFamily="34" charset="0"/>
              <a:buNone/>
              <a:defRPr sz="1800" b="0">
                <a:solidFill>
                  <a:schemeClr val="bg2"/>
                </a:solidFill>
              </a:defRPr>
            </a:lvl4pPr>
            <a:lvl5pPr marL="0" indent="0" algn="l">
              <a:lnSpc>
                <a:spcPct val="100000"/>
              </a:lnSpc>
              <a:spcBef>
                <a:spcPts val="0"/>
              </a:spcBef>
              <a:buFont typeface="Arial" panose="020B0604020202020204" pitchFamily="34" charset="0"/>
              <a:buNone/>
              <a:defRPr sz="1800" b="0">
                <a:solidFill>
                  <a:schemeClr val="bg2"/>
                </a:solidFill>
              </a:defRPr>
            </a:lvl5pPr>
            <a:lvl6pPr marL="0" indent="0" algn="l">
              <a:lnSpc>
                <a:spcPct val="100000"/>
              </a:lnSpc>
              <a:spcBef>
                <a:spcPts val="0"/>
              </a:spcBef>
              <a:buFont typeface="Arial" panose="020B0604020202020204" pitchFamily="34" charset="0"/>
              <a:buNone/>
              <a:defRPr sz="1800" b="0">
                <a:solidFill>
                  <a:schemeClr val="bg2"/>
                </a:solidFill>
              </a:defRPr>
            </a:lvl6pPr>
            <a:lvl7pPr marL="0" indent="0" algn="l">
              <a:lnSpc>
                <a:spcPct val="100000"/>
              </a:lnSpc>
              <a:spcBef>
                <a:spcPts val="0"/>
              </a:spcBef>
              <a:buFont typeface="Arial" panose="020B0604020202020204" pitchFamily="34" charset="0"/>
              <a:buNone/>
              <a:defRPr sz="1800" b="0">
                <a:solidFill>
                  <a:schemeClr val="bg2"/>
                </a:solidFill>
              </a:defRPr>
            </a:lvl7pPr>
            <a:lvl8pPr marL="0" indent="0" algn="l">
              <a:lnSpc>
                <a:spcPct val="100000"/>
              </a:lnSpc>
              <a:spcBef>
                <a:spcPts val="0"/>
              </a:spcBef>
              <a:buFont typeface="Arial" panose="020B0604020202020204" pitchFamily="34" charset="0"/>
              <a:buNone/>
              <a:defRPr sz="1800" b="0">
                <a:solidFill>
                  <a:schemeClr val="bg2"/>
                </a:solidFill>
              </a:defRPr>
            </a:lvl8pPr>
            <a:lvl9pPr marL="0" indent="0" algn="l">
              <a:lnSpc>
                <a:spcPct val="100000"/>
              </a:lnSpc>
              <a:spcBef>
                <a:spcPts val="0"/>
              </a:spcBef>
              <a:buFont typeface="Arial" panose="020B0604020202020204" pitchFamily="34" charset="0"/>
              <a:buNone/>
              <a:defRPr sz="1800" b="0">
                <a:solidFill>
                  <a:schemeClr val="bg2"/>
                </a:solidFill>
              </a:defRPr>
            </a:lvl9pPr>
          </a:lstStyle>
          <a:p>
            <a:pPr lvl="0"/>
            <a:r>
              <a:rPr lang="en-US" dirty="0"/>
              <a:t>Subtitle or short description of the presentation</a:t>
            </a:r>
          </a:p>
          <a:p>
            <a:pPr lvl="0"/>
            <a:r>
              <a:rPr lang="en-US" dirty="0"/>
              <a:t>Name: of the speaker</a:t>
            </a:r>
          </a:p>
        </p:txBody>
      </p:sp>
      <p:grpSp>
        <p:nvGrpSpPr>
          <p:cNvPr id="2" name="Gruppieren 1">
            <a:extLst>
              <a:ext uri="{FF2B5EF4-FFF2-40B4-BE49-F238E27FC236}">
                <a16:creationId xmlns:a16="http://schemas.microsoft.com/office/drawing/2014/main" id="{08ED576E-A035-EC43-AB96-E951C149AB11}"/>
              </a:ext>
            </a:extLst>
          </p:cNvPr>
          <p:cNvGrpSpPr/>
          <p:nvPr userDrawn="1"/>
        </p:nvGrpSpPr>
        <p:grpSpPr>
          <a:xfrm>
            <a:off x="-468000" y="-468000"/>
            <a:ext cx="13140000" cy="7776000"/>
            <a:chOff x="-468000" y="-468000"/>
            <a:chExt cx="13140000" cy="7776000"/>
          </a:xfrm>
        </p:grpSpPr>
        <p:cxnSp>
          <p:nvCxnSpPr>
            <p:cNvPr id="6" name="Linie">
              <a:extLst>
                <a:ext uri="{FF2B5EF4-FFF2-40B4-BE49-F238E27FC236}">
                  <a16:creationId xmlns:a16="http://schemas.microsoft.com/office/drawing/2014/main" id="{D570C8CB-F89B-230A-AFB1-B0DACE17AC5D}"/>
                </a:ext>
              </a:extLst>
            </p:cNvPr>
            <p:cNvCxnSpPr/>
            <p:nvPr userDrawn="1"/>
          </p:nvCxnSpPr>
          <p:spPr>
            <a:xfrm>
              <a:off x="12312000" y="5742000"/>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 name="Linie">
              <a:extLst>
                <a:ext uri="{FF2B5EF4-FFF2-40B4-BE49-F238E27FC236}">
                  <a16:creationId xmlns:a16="http://schemas.microsoft.com/office/drawing/2014/main" id="{C935E6B5-CC75-0754-1628-2B3374AB3065}"/>
                </a:ext>
              </a:extLst>
            </p:cNvPr>
            <p:cNvCxnSpPr/>
            <p:nvPr userDrawn="1"/>
          </p:nvCxnSpPr>
          <p:spPr>
            <a:xfrm>
              <a:off x="11844000" y="-46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8" name="Linie">
              <a:extLst>
                <a:ext uri="{FF2B5EF4-FFF2-40B4-BE49-F238E27FC236}">
                  <a16:creationId xmlns:a16="http://schemas.microsoft.com/office/drawing/2014/main" id="{541B388C-0A60-DEF1-3FF8-120CD6EE4CA7}"/>
                </a:ext>
              </a:extLst>
            </p:cNvPr>
            <p:cNvCxnSpPr/>
            <p:nvPr userDrawn="1"/>
          </p:nvCxnSpPr>
          <p:spPr>
            <a:xfrm>
              <a:off x="360000" y="-46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 name="Linie">
              <a:extLst>
                <a:ext uri="{FF2B5EF4-FFF2-40B4-BE49-F238E27FC236}">
                  <a16:creationId xmlns:a16="http://schemas.microsoft.com/office/drawing/2014/main" id="{84D91832-3BBF-A95B-2514-81DD292A6C74}"/>
                </a:ext>
              </a:extLst>
            </p:cNvPr>
            <p:cNvCxnSpPr/>
            <p:nvPr userDrawn="1"/>
          </p:nvCxnSpPr>
          <p:spPr>
            <a:xfrm>
              <a:off x="11844000" y="694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0" name="Linie">
              <a:extLst>
                <a:ext uri="{FF2B5EF4-FFF2-40B4-BE49-F238E27FC236}">
                  <a16:creationId xmlns:a16="http://schemas.microsoft.com/office/drawing/2014/main" id="{3BDFB873-3196-0679-E5E5-1014F6AD39FF}"/>
                </a:ext>
              </a:extLst>
            </p:cNvPr>
            <p:cNvCxnSpPr/>
            <p:nvPr userDrawn="1"/>
          </p:nvCxnSpPr>
          <p:spPr>
            <a:xfrm>
              <a:off x="360000" y="694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 name="Linie">
              <a:extLst>
                <a:ext uri="{FF2B5EF4-FFF2-40B4-BE49-F238E27FC236}">
                  <a16:creationId xmlns:a16="http://schemas.microsoft.com/office/drawing/2014/main" id="{8D292526-988C-3B02-EB64-915CF6509D2B}"/>
                </a:ext>
              </a:extLst>
            </p:cNvPr>
            <p:cNvCxnSpPr/>
            <p:nvPr userDrawn="1"/>
          </p:nvCxnSpPr>
          <p:spPr>
            <a:xfrm>
              <a:off x="-468000" y="5742000"/>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 name="Linie">
              <a:extLst>
                <a:ext uri="{FF2B5EF4-FFF2-40B4-BE49-F238E27FC236}">
                  <a16:creationId xmlns:a16="http://schemas.microsoft.com/office/drawing/2014/main" id="{85E17717-849A-BC6A-6E15-F3D7D95F50F4}"/>
                </a:ext>
              </a:extLst>
            </p:cNvPr>
            <p:cNvCxnSpPr/>
            <p:nvPr userDrawn="1"/>
          </p:nvCxnSpPr>
          <p:spPr>
            <a:xfrm>
              <a:off x="-468000" y="1346554"/>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25" name="Hilfslinien">
            <a:extLst>
              <a:ext uri="{FF2B5EF4-FFF2-40B4-BE49-F238E27FC236}">
                <a16:creationId xmlns:a16="http://schemas.microsoft.com/office/drawing/2014/main" id="{F5BC4761-A83D-4D3F-B02F-3852A597EA28}"/>
              </a:ext>
            </a:extLst>
          </p:cNvPr>
          <p:cNvSpPr txBox="1"/>
          <p:nvPr userDrawn="1"/>
        </p:nvSpPr>
        <p:spPr>
          <a:xfrm rot="10800000" flipH="1" flipV="1">
            <a:off x="89387" y="-468000"/>
            <a:ext cx="114840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lumMod val="60000"/>
                    <a:lumOff val="40000"/>
                  </a:schemeClr>
                </a:solidFill>
                <a:effectLst/>
                <a:uLnTx/>
                <a:uFillTx/>
                <a:latin typeface="+mn-lt"/>
                <a:ea typeface="+mn-ea"/>
                <a:cs typeface="+mn-cs"/>
              </a:rPr>
              <a:t>Show gridlines via menu: </a:t>
            </a:r>
            <a:r>
              <a:rPr kumimoji="0" lang="en-US" sz="1100" b="1" i="0" u="none" strike="noStrike" kern="1200" cap="none" spc="0" normalizeH="0" baseline="0" noProof="0" dirty="0">
                <a:ln>
                  <a:noFill/>
                </a:ln>
                <a:solidFill>
                  <a:schemeClr val="tx1">
                    <a:lumMod val="60000"/>
                    <a:lumOff val="40000"/>
                  </a:schemeClr>
                </a:solidFill>
                <a:effectLst/>
                <a:uLnTx/>
                <a:uFillTx/>
                <a:latin typeface="+mn-lt"/>
                <a:ea typeface="+mn-ea"/>
                <a:cs typeface="+mn-cs"/>
              </a:rPr>
              <a:t>View &gt; Show &gt; tick gridlines</a:t>
            </a:r>
            <a:endParaRPr kumimoji="0" lang="de-DE" sz="1100" b="1"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p:txBody>
      </p:sp>
      <p:sp>
        <p:nvSpPr>
          <p:cNvPr id="27" name="Hilfslinien">
            <a:extLst>
              <a:ext uri="{FF2B5EF4-FFF2-40B4-BE49-F238E27FC236}">
                <a16:creationId xmlns:a16="http://schemas.microsoft.com/office/drawing/2014/main" id="{7A7D411C-5520-4E68-BCF9-15BEA420C840}"/>
              </a:ext>
            </a:extLst>
          </p:cNvPr>
          <p:cNvSpPr txBox="1"/>
          <p:nvPr userDrawn="1"/>
        </p:nvSpPr>
        <p:spPr>
          <a:xfrm rot="10800000" flipH="1" flipV="1">
            <a:off x="358469" y="6931403"/>
            <a:ext cx="114840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endParaRPr kumimoji="0" lang="de-DE" sz="1100" b="0"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a:p>
            <a:pPr marL="0" marR="0" lvl="0" indent="0" algn="ctr" defTabSz="137785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lumMod val="60000"/>
                    <a:lumOff val="40000"/>
                  </a:schemeClr>
                </a:solidFill>
                <a:effectLst/>
                <a:uLnTx/>
                <a:uFillTx/>
                <a:latin typeface="+mn-lt"/>
                <a:ea typeface="+mn-ea"/>
                <a:cs typeface="+mn-cs"/>
              </a:rPr>
              <a:t>Lines and areas can be changed in line with the Corporate Design rules (see Corporate Design manual)</a:t>
            </a:r>
            <a:endParaRPr kumimoji="0" lang="de-DE" sz="1100" b="1"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p:txBody>
      </p:sp>
      <p:pic>
        <p:nvPicPr>
          <p:cNvPr id="5" name="Grafik 4">
            <a:extLst>
              <a:ext uri="{FF2B5EF4-FFF2-40B4-BE49-F238E27FC236}">
                <a16:creationId xmlns:a16="http://schemas.microsoft.com/office/drawing/2014/main" id="{9BD0C72E-22DA-E0B7-C327-FD68BE23252A}"/>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41312" y="276642"/>
            <a:ext cx="2909931" cy="813335"/>
          </a:xfrm>
          <a:prstGeom prst="rect">
            <a:avLst/>
          </a:prstGeom>
        </p:spPr>
      </p:pic>
      <p:pic>
        <p:nvPicPr>
          <p:cNvPr id="21" name="Grafik 20">
            <a:extLst>
              <a:ext uri="{FF2B5EF4-FFF2-40B4-BE49-F238E27FC236}">
                <a16:creationId xmlns:a16="http://schemas.microsoft.com/office/drawing/2014/main" id="{084FE581-A4AC-4F14-9A50-2E12DF49D63B}"/>
              </a:ext>
            </a:extLst>
          </p:cNvPr>
          <p:cNvPicPr>
            <a:picLocks noChangeAspect="1"/>
          </p:cNvPicPr>
          <p:nvPr userDrawn="1"/>
        </p:nvPicPr>
        <p:blipFill>
          <a:blip r:embed="rId4"/>
          <a:stretch>
            <a:fillRect/>
          </a:stretch>
        </p:blipFill>
        <p:spPr>
          <a:xfrm>
            <a:off x="371272" y="6349245"/>
            <a:ext cx="1439991" cy="190412"/>
          </a:xfrm>
          <a:prstGeom prst="rect">
            <a:avLst/>
          </a:prstGeom>
        </p:spPr>
      </p:pic>
      <p:sp>
        <p:nvSpPr>
          <p:cNvPr id="23" name="Textfeld 22">
            <a:extLst>
              <a:ext uri="{FF2B5EF4-FFF2-40B4-BE49-F238E27FC236}">
                <a16:creationId xmlns:a16="http://schemas.microsoft.com/office/drawing/2014/main" id="{7CE44EC2-83C4-4597-8976-F821D59F72E2}"/>
              </a:ext>
            </a:extLst>
          </p:cNvPr>
          <p:cNvSpPr txBox="1"/>
          <p:nvPr userDrawn="1"/>
        </p:nvSpPr>
        <p:spPr>
          <a:xfrm>
            <a:off x="11927701" y="1271058"/>
            <a:ext cx="276999" cy="1136863"/>
          </a:xfrm>
          <a:prstGeom prst="rect">
            <a:avLst/>
          </a:prstGeom>
          <a:noFill/>
        </p:spPr>
        <p:txBody>
          <a:bodyPr vert="vert270" wrap="square" rtlCol="0" anchor="ctr">
            <a:spAutoFit/>
          </a:bodyPr>
          <a:lstStyle/>
          <a:p>
            <a:r>
              <a:rPr lang="de-DE" sz="600" dirty="0">
                <a:solidFill>
                  <a:schemeClr val="bg1">
                    <a:lumMod val="50000"/>
                  </a:schemeClr>
                </a:solidFill>
              </a:rPr>
              <a:t>© Uni Münster – Nike Gais</a:t>
            </a:r>
          </a:p>
        </p:txBody>
      </p:sp>
    </p:spTree>
    <p:extLst>
      <p:ext uri="{BB962C8B-B14F-4D97-AF65-F5344CB8AC3E}">
        <p14:creationId xmlns:p14="http://schemas.microsoft.com/office/powerpoint/2010/main" val="4133998596"/>
      </p:ext>
    </p:extLst>
  </p:cSld>
  <p:clrMapOvr>
    <a:masterClrMapping/>
  </p:clrMapOvr>
  <p:extLst>
    <p:ext uri="{DCECCB84-F9BA-43D5-87BE-67443E8EF086}">
      <p15:sldGuideLst xmlns:p15="http://schemas.microsoft.com/office/powerpoint/2012/main">
        <p15:guide id="1" orient="horz" pos="1298">
          <p15:clr>
            <a:srgbClr val="FBAE40"/>
          </p15:clr>
        </p15:guide>
        <p15:guide id="2" orient="horz" pos="2092">
          <p15:clr>
            <a:srgbClr val="FBAE40"/>
          </p15:clr>
        </p15:guide>
        <p15:guide id="5" pos="203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image" Target="../media/image1.svg"/><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58" name="Titelplatzhalter 1"/>
          <p:cNvSpPr>
            <a:spLocks noGrp="1"/>
          </p:cNvSpPr>
          <p:nvPr>
            <p:ph type="title"/>
          </p:nvPr>
        </p:nvSpPr>
        <p:spPr>
          <a:xfrm>
            <a:off x="360000" y="1350962"/>
            <a:ext cx="11484000" cy="575329"/>
          </a:xfrm>
          <a:prstGeom prst="rect">
            <a:avLst/>
          </a:prstGeom>
        </p:spPr>
        <p:txBody>
          <a:bodyPr vert="horz" lIns="0" tIns="0" rIns="0" bIns="0" rtlCol="0" anchor="t" anchorCtr="0">
            <a:noAutofit/>
          </a:bodyPr>
          <a:lstStyle/>
          <a:p>
            <a:r>
              <a:rPr lang="de-DE" sz="2800" dirty="0" err="1">
                <a:effectLst/>
                <a:latin typeface="Calibri" panose="020F0502020204030204" pitchFamily="34" charset="0"/>
                <a:ea typeface="Calibri" panose="020F0502020204030204" pitchFamily="34" charset="0"/>
                <a:cs typeface="Times New Roman" panose="02020603050405020304" pitchFamily="18" charset="0"/>
              </a:rPr>
              <a:t>Inserting</a:t>
            </a:r>
            <a:r>
              <a:rPr lang="de-DE" sz="2800" dirty="0">
                <a:effectLst/>
                <a:latin typeface="Calibri" panose="020F0502020204030204" pitchFamily="34" charset="0"/>
                <a:ea typeface="Calibri" panose="020F0502020204030204" pitchFamily="34" charset="0"/>
                <a:cs typeface="Times New Roman" panose="02020603050405020304" pitchFamily="18" charset="0"/>
              </a:rPr>
              <a:t> a </a:t>
            </a:r>
            <a:r>
              <a:rPr lang="de-DE" sz="2800" dirty="0" err="1">
                <a:effectLst/>
                <a:latin typeface="Calibri" panose="020F0502020204030204" pitchFamily="34" charset="0"/>
                <a:ea typeface="Calibri" panose="020F0502020204030204" pitchFamily="34" charset="0"/>
                <a:cs typeface="Times New Roman" panose="02020603050405020304" pitchFamily="18" charset="0"/>
              </a:rPr>
              <a:t>headline</a:t>
            </a:r>
            <a:endParaRPr lang="de-DE" dirty="0"/>
          </a:p>
        </p:txBody>
      </p:sp>
      <p:sp>
        <p:nvSpPr>
          <p:cNvPr id="59" name="Textplatzhalter 2"/>
          <p:cNvSpPr>
            <a:spLocks noGrp="1"/>
          </p:cNvSpPr>
          <p:nvPr>
            <p:ph type="body" idx="1"/>
          </p:nvPr>
        </p:nvSpPr>
        <p:spPr>
          <a:xfrm>
            <a:off x="360000" y="2322513"/>
            <a:ext cx="11484000" cy="3421062"/>
          </a:xfrm>
          <a:prstGeom prst="rect">
            <a:avLst/>
          </a:prstGeom>
        </p:spPr>
        <p:txBody>
          <a:bodyPr vert="horz" lIns="0" tIns="0" rIns="0" bIns="0" rtlCol="0" anchor="t" anchorCtr="0">
            <a:noAutofit/>
          </a:bodyPr>
          <a:lstStyle/>
          <a:p>
            <a:pPr>
              <a:lnSpc>
                <a:spcPct val="107000"/>
              </a:lnSpc>
              <a:spcAft>
                <a:spcPts val="8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Text on level // for further lists</a:t>
            </a:r>
            <a:br>
              <a:rPr lang="de-DE" dirty="0"/>
            </a:br>
            <a:r>
              <a:rPr lang="en-GB" sz="2000" dirty="0">
                <a:effectLst/>
                <a:latin typeface="Calibri" panose="020F0502020204030204" pitchFamily="34" charset="0"/>
                <a:ea typeface="Calibri" panose="020F0502020204030204" pitchFamily="34" charset="0"/>
                <a:cs typeface="Times New Roman" panose="02020603050405020304" pitchFamily="18" charset="0"/>
              </a:rPr>
              <a:t>&gt;&gt; Menu &gt; Home &gt; Paragraph &gt; Increase list of levels</a:t>
            </a:r>
            <a:endParaRPr lang="de-DE" dirty="0"/>
          </a:p>
          <a:p>
            <a:pPr lvl="1"/>
            <a:r>
              <a:rPr lang="de-DE" dirty="0"/>
              <a:t>Second </a:t>
            </a:r>
            <a:r>
              <a:rPr lang="de-DE" dirty="0" err="1"/>
              <a:t>level</a:t>
            </a:r>
            <a:endParaRPr lang="de-DE" dirty="0"/>
          </a:p>
          <a:p>
            <a:pPr lvl="2"/>
            <a:r>
              <a:rPr lang="en-GB" sz="2000" dirty="0">
                <a:effectLst/>
                <a:latin typeface="Calibri" panose="020F0502020204030204" pitchFamily="34" charset="0"/>
                <a:ea typeface="Calibri" panose="020F0502020204030204" pitchFamily="34" charset="0"/>
                <a:cs typeface="Times New Roman" panose="02020603050405020304" pitchFamily="18" charset="0"/>
              </a:rPr>
              <a:t>Third level</a:t>
            </a:r>
            <a:endParaRPr lang="de-DE" dirty="0"/>
          </a:p>
          <a:p>
            <a:pPr lvl="3"/>
            <a:r>
              <a:rPr lang="en-GB" sz="2000" dirty="0">
                <a:effectLst/>
                <a:latin typeface="Calibri" panose="020F0502020204030204" pitchFamily="34" charset="0"/>
                <a:ea typeface="Calibri" panose="020F0502020204030204" pitchFamily="34" charset="0"/>
                <a:cs typeface="Times New Roman" panose="02020603050405020304" pitchFamily="18" charset="0"/>
              </a:rPr>
              <a:t>Fourth level</a:t>
            </a:r>
            <a:endParaRPr lang="de-DE" dirty="0"/>
          </a:p>
          <a:p>
            <a:pPr lvl="4"/>
            <a:r>
              <a:rPr lang="en-GB" sz="2000" dirty="0">
                <a:effectLst/>
                <a:latin typeface="Calibri" panose="020F0502020204030204" pitchFamily="34" charset="0"/>
                <a:ea typeface="Calibri" panose="020F0502020204030204" pitchFamily="34" charset="0"/>
                <a:cs typeface="Times New Roman" panose="02020603050405020304" pitchFamily="18" charset="0"/>
              </a:rPr>
              <a:t>Fifth level</a:t>
            </a:r>
            <a:endParaRPr lang="de-DE" dirty="0"/>
          </a:p>
        </p:txBody>
      </p:sp>
      <p:sp>
        <p:nvSpPr>
          <p:cNvPr id="35" name="Hilfslinien"/>
          <p:cNvSpPr txBox="1"/>
          <p:nvPr userDrawn="1"/>
        </p:nvSpPr>
        <p:spPr>
          <a:xfrm rot="10800000" flipH="1" flipV="1">
            <a:off x="360000" y="-468000"/>
            <a:ext cx="114840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lumMod val="60000"/>
                    <a:lumOff val="40000"/>
                  </a:schemeClr>
                </a:solidFill>
                <a:effectLst/>
                <a:uLnTx/>
                <a:uFillTx/>
                <a:latin typeface="+mn-lt"/>
                <a:ea typeface="+mn-ea"/>
                <a:cs typeface="+mn-cs"/>
              </a:rPr>
              <a:t>Show gridlines via menu: </a:t>
            </a:r>
            <a:r>
              <a:rPr kumimoji="0" lang="en-US" sz="1100" b="1" i="0" u="none" strike="noStrike" kern="1200" cap="none" spc="0" normalizeH="0" baseline="0" noProof="0" dirty="0">
                <a:ln>
                  <a:noFill/>
                </a:ln>
                <a:solidFill>
                  <a:schemeClr val="tx1">
                    <a:lumMod val="60000"/>
                    <a:lumOff val="40000"/>
                  </a:schemeClr>
                </a:solidFill>
                <a:effectLst/>
                <a:uLnTx/>
                <a:uFillTx/>
                <a:latin typeface="+mn-lt"/>
                <a:ea typeface="+mn-ea"/>
                <a:cs typeface="+mn-cs"/>
              </a:rPr>
              <a:t>View &gt; Show &gt; tick gridlines</a:t>
            </a:r>
            <a:endParaRPr kumimoji="0" lang="de-DE" sz="1100" b="1"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p:txBody>
      </p:sp>
      <p:cxnSp>
        <p:nvCxnSpPr>
          <p:cNvPr id="40" name="Linie"/>
          <p:cNvCxnSpPr/>
          <p:nvPr userDrawn="1"/>
        </p:nvCxnSpPr>
        <p:spPr>
          <a:xfrm>
            <a:off x="12312000" y="5742000"/>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41" name="Linie"/>
          <p:cNvCxnSpPr/>
          <p:nvPr userDrawn="1"/>
        </p:nvCxnSpPr>
        <p:spPr>
          <a:xfrm>
            <a:off x="11844000" y="-46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42" name="Linie"/>
          <p:cNvCxnSpPr/>
          <p:nvPr userDrawn="1"/>
        </p:nvCxnSpPr>
        <p:spPr>
          <a:xfrm>
            <a:off x="360000" y="-46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43" name="Linie"/>
          <p:cNvCxnSpPr/>
          <p:nvPr userDrawn="1"/>
        </p:nvCxnSpPr>
        <p:spPr>
          <a:xfrm>
            <a:off x="11844000" y="694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46" name="Linie"/>
          <p:cNvCxnSpPr/>
          <p:nvPr userDrawn="1"/>
        </p:nvCxnSpPr>
        <p:spPr>
          <a:xfrm>
            <a:off x="360000" y="6948000"/>
            <a:ext cx="0" cy="36000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48" name="Linie"/>
          <p:cNvCxnSpPr/>
          <p:nvPr userDrawn="1"/>
        </p:nvCxnSpPr>
        <p:spPr>
          <a:xfrm>
            <a:off x="-468000" y="5742000"/>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 name="Linie">
            <a:extLst>
              <a:ext uri="{FF2B5EF4-FFF2-40B4-BE49-F238E27FC236}">
                <a16:creationId xmlns:a16="http://schemas.microsoft.com/office/drawing/2014/main" id="{8D0B170D-1F12-9FE3-0ECD-DF3E32E971CD}"/>
              </a:ext>
            </a:extLst>
          </p:cNvPr>
          <p:cNvCxnSpPr/>
          <p:nvPr userDrawn="1"/>
        </p:nvCxnSpPr>
        <p:spPr>
          <a:xfrm>
            <a:off x="-468000" y="1346554"/>
            <a:ext cx="360000" cy="0"/>
          </a:xfrm>
          <a:prstGeom prst="line">
            <a:avLst/>
          </a:prstGeom>
          <a:ln w="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8" name="Hilfslinien">
            <a:extLst>
              <a:ext uri="{FF2B5EF4-FFF2-40B4-BE49-F238E27FC236}">
                <a16:creationId xmlns:a16="http://schemas.microsoft.com/office/drawing/2014/main" id="{99CCA73F-E792-6EBF-94D2-5DF266706ABB}"/>
              </a:ext>
            </a:extLst>
          </p:cNvPr>
          <p:cNvSpPr txBox="1"/>
          <p:nvPr userDrawn="1"/>
        </p:nvSpPr>
        <p:spPr>
          <a:xfrm rot="10800000" flipH="1" flipV="1">
            <a:off x="360000" y="7029450"/>
            <a:ext cx="114840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endParaRPr kumimoji="0" lang="de-DE" sz="1100" b="0"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a:p>
            <a:pPr marL="0" marR="0" lvl="0" indent="0" algn="ctr" defTabSz="137785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lumMod val="60000"/>
                    <a:lumOff val="40000"/>
                  </a:schemeClr>
                </a:solidFill>
                <a:effectLst/>
                <a:uLnTx/>
                <a:uFillTx/>
                <a:latin typeface="+mn-lt"/>
                <a:ea typeface="+mn-ea"/>
                <a:cs typeface="+mn-cs"/>
              </a:rPr>
              <a:t>Lines and areas can be changed in line with the Corporate Design rules (see Corporate Design manual)</a:t>
            </a:r>
            <a:r>
              <a:rPr kumimoji="0" lang="de-DE" sz="1100" b="0" i="0" u="none" strike="noStrike" kern="1200" cap="none" spc="0" normalizeH="0" baseline="0" noProof="0" dirty="0">
                <a:ln>
                  <a:noFill/>
                </a:ln>
                <a:solidFill>
                  <a:schemeClr val="tx1">
                    <a:lumMod val="60000"/>
                    <a:lumOff val="40000"/>
                  </a:schemeClr>
                </a:solidFill>
                <a:effectLst/>
                <a:uLnTx/>
                <a:uFillTx/>
                <a:latin typeface="+mn-lt"/>
                <a:ea typeface="+mn-ea"/>
                <a:cs typeface="+mn-cs"/>
              </a:rPr>
              <a:t>. </a:t>
            </a:r>
            <a:endParaRPr kumimoji="0" lang="de-DE" sz="1100" b="1" i="0" u="none" strike="noStrike" kern="1200" cap="none" spc="0" normalizeH="0" baseline="0" noProof="0" dirty="0">
              <a:ln>
                <a:noFill/>
              </a:ln>
              <a:solidFill>
                <a:schemeClr val="tx1">
                  <a:lumMod val="60000"/>
                  <a:lumOff val="40000"/>
                </a:schemeClr>
              </a:solidFill>
              <a:effectLst/>
              <a:uLnTx/>
              <a:uFillTx/>
              <a:latin typeface="+mn-lt"/>
              <a:ea typeface="+mn-ea"/>
              <a:cs typeface="+mn-cs"/>
            </a:endParaRPr>
          </a:p>
        </p:txBody>
      </p:sp>
      <p:pic>
        <p:nvPicPr>
          <p:cNvPr id="4" name="Grafik 3">
            <a:extLst>
              <a:ext uri="{FF2B5EF4-FFF2-40B4-BE49-F238E27FC236}">
                <a16:creationId xmlns:a16="http://schemas.microsoft.com/office/drawing/2014/main" id="{82A355AA-3FA5-C52B-B1D2-945F28CD9FA6}"/>
              </a:ext>
            </a:extLst>
          </p:cNvPr>
          <p:cNvPicPr>
            <a:picLocks noChangeAspect="1"/>
          </p:cNvPicPr>
          <p:nvPr userDrawn="1"/>
        </p:nvPicPr>
        <p:blipFill rotWithShape="1">
          <a:blip>
            <a:extLst>
              <a:ext uri="{96DAC541-7B7A-43D3-8B79-37D633B846F1}">
                <asvg:svgBlip xmlns:asvg="http://schemas.microsoft.com/office/drawing/2016/SVG/main" r:embed="rId35"/>
              </a:ext>
            </a:extLst>
          </a:blip>
          <a:srcRect t="-78" b="-78"/>
          <a:stretch/>
        </p:blipFill>
        <p:spPr>
          <a:xfrm>
            <a:off x="350838" y="267118"/>
            <a:ext cx="1632338" cy="456244"/>
          </a:xfrm>
          <a:prstGeom prst="rect">
            <a:avLst/>
          </a:prstGeom>
        </p:spPr>
      </p:pic>
      <p:sp>
        <p:nvSpPr>
          <p:cNvPr id="15" name="Foliennummernplatzhalter 5">
            <a:extLst>
              <a:ext uri="{FF2B5EF4-FFF2-40B4-BE49-F238E27FC236}">
                <a16:creationId xmlns:a16="http://schemas.microsoft.com/office/drawing/2014/main" id="{45DE3162-6AF9-428C-91A0-6E5DB4CD35BA}"/>
              </a:ext>
            </a:extLst>
          </p:cNvPr>
          <p:cNvSpPr>
            <a:spLocks noGrp="1"/>
          </p:cNvSpPr>
          <p:nvPr>
            <p:ph type="sldNum" sz="quarter" idx="4"/>
          </p:nvPr>
        </p:nvSpPr>
        <p:spPr>
          <a:xfrm>
            <a:off x="11124000" y="6172448"/>
            <a:ext cx="720000" cy="360000"/>
          </a:xfrm>
          <a:prstGeom prst="rect">
            <a:avLst/>
          </a:prstGeom>
        </p:spPr>
        <p:txBody>
          <a:bodyPr vert="horz" lIns="0" tIns="0" rIns="0" bIns="0" rtlCol="0" anchor="b" anchorCtr="0">
            <a:noAutofit/>
          </a:bodyPr>
          <a:lstStyle>
            <a:lvl1pPr marL="0" indent="0" algn="r">
              <a:lnSpc>
                <a:spcPct val="100000"/>
              </a:lnSpc>
              <a:spcBef>
                <a:spcPts val="0"/>
              </a:spcBef>
              <a:buFont typeface="Arial" panose="020B0604020202020204" pitchFamily="34" charset="0"/>
              <a:buNone/>
              <a:defRPr lang="de-DE" sz="1600" b="1" smtClean="0">
                <a:effectLst/>
              </a:defRPr>
            </a:lvl1pPr>
            <a:lvl2pPr marL="0" indent="0" algn="r">
              <a:lnSpc>
                <a:spcPct val="100000"/>
              </a:lnSpc>
              <a:spcBef>
                <a:spcPts val="0"/>
              </a:spcBef>
              <a:defRPr sz="1867" b="1" i="0" baseline="0">
                <a:latin typeface="+mj-lt"/>
              </a:defRPr>
            </a:lvl2pPr>
            <a:lvl3pPr marL="0" indent="0" algn="r">
              <a:lnSpc>
                <a:spcPct val="100000"/>
              </a:lnSpc>
              <a:spcBef>
                <a:spcPts val="0"/>
              </a:spcBef>
              <a:defRPr sz="1867" b="1" i="0" baseline="0">
                <a:latin typeface="+mj-lt"/>
              </a:defRPr>
            </a:lvl3pPr>
            <a:lvl4pPr marL="0" indent="0" algn="r">
              <a:lnSpc>
                <a:spcPct val="100000"/>
              </a:lnSpc>
              <a:spcBef>
                <a:spcPts val="0"/>
              </a:spcBef>
              <a:defRPr sz="1867" b="1" i="0" baseline="0">
                <a:latin typeface="+mj-lt"/>
              </a:defRPr>
            </a:lvl4pPr>
            <a:lvl5pPr marL="0" indent="0" algn="r">
              <a:lnSpc>
                <a:spcPct val="100000"/>
              </a:lnSpc>
              <a:spcBef>
                <a:spcPts val="0"/>
              </a:spcBef>
              <a:defRPr sz="1867" b="1" i="0" baseline="0">
                <a:latin typeface="+mj-lt"/>
              </a:defRPr>
            </a:lvl5pPr>
            <a:lvl6pPr marL="0" indent="0" algn="r">
              <a:lnSpc>
                <a:spcPct val="100000"/>
              </a:lnSpc>
              <a:spcBef>
                <a:spcPts val="0"/>
              </a:spcBef>
              <a:defRPr sz="1867" b="1" i="0" baseline="0">
                <a:latin typeface="+mj-lt"/>
              </a:defRPr>
            </a:lvl6pPr>
            <a:lvl7pPr marL="0" indent="0" algn="r">
              <a:lnSpc>
                <a:spcPct val="100000"/>
              </a:lnSpc>
              <a:spcBef>
                <a:spcPts val="0"/>
              </a:spcBef>
              <a:defRPr sz="1867" b="1" i="0" baseline="0">
                <a:latin typeface="+mj-lt"/>
              </a:defRPr>
            </a:lvl7pPr>
            <a:lvl8pPr marL="0" indent="0" algn="r">
              <a:lnSpc>
                <a:spcPct val="100000"/>
              </a:lnSpc>
              <a:spcBef>
                <a:spcPts val="0"/>
              </a:spcBef>
              <a:defRPr sz="1867" b="1" i="0" baseline="0">
                <a:latin typeface="+mj-lt"/>
              </a:defRPr>
            </a:lvl8pPr>
            <a:lvl9pPr marL="0" indent="0" algn="r">
              <a:lnSpc>
                <a:spcPct val="100000"/>
              </a:lnSpc>
              <a:spcBef>
                <a:spcPts val="0"/>
              </a:spcBef>
              <a:defRPr sz="1867" b="1" i="0" baseline="0">
                <a:latin typeface="+mj-lt"/>
              </a:defRPr>
            </a:lvl9pPr>
          </a:lstStyle>
          <a:p>
            <a:fld id="{91D2A38D-9EB2-4BF8-9118-EA1E4A37F183}" type="slidenum">
              <a:rPr lang="de-DE" smtClean="0"/>
              <a:pPr/>
              <a:t>‹#›</a:t>
            </a:fld>
            <a:endParaRPr lang="de-DE" dirty="0"/>
          </a:p>
        </p:txBody>
      </p:sp>
    </p:spTree>
    <p:extLst>
      <p:ext uri="{BB962C8B-B14F-4D97-AF65-F5344CB8AC3E}">
        <p14:creationId xmlns:p14="http://schemas.microsoft.com/office/powerpoint/2010/main" val="750419210"/>
      </p:ext>
    </p:extLst>
  </p:cSld>
  <p:clrMap bg1="lt1" tx1="dk1" bg2="lt2" tx2="dk2" accent1="accent1" accent2="accent2" accent3="accent3" accent4="accent4" accent5="accent5" accent6="accent6" hlink="hlink" folHlink="folHlink"/>
  <p:sldLayoutIdLst>
    <p:sldLayoutId id="2147483682" r:id="rId1"/>
    <p:sldLayoutId id="2147483670" r:id="rId2"/>
    <p:sldLayoutId id="2147483672" r:id="rId3"/>
    <p:sldLayoutId id="2147483649" r:id="rId4"/>
    <p:sldLayoutId id="2147483671" r:id="rId5"/>
    <p:sldLayoutId id="2147483674" r:id="rId6"/>
    <p:sldLayoutId id="2147483675" r:id="rId7"/>
    <p:sldLayoutId id="2147483683" r:id="rId8"/>
    <p:sldLayoutId id="2147483685" r:id="rId9"/>
    <p:sldLayoutId id="2147483692" r:id="rId10"/>
    <p:sldLayoutId id="2147483693" r:id="rId11"/>
    <p:sldLayoutId id="2147483684" r:id="rId12"/>
    <p:sldLayoutId id="2147483691" r:id="rId13"/>
    <p:sldLayoutId id="2147483703" r:id="rId14"/>
    <p:sldLayoutId id="2147483695" r:id="rId15"/>
    <p:sldLayoutId id="2147483697" r:id="rId16"/>
    <p:sldLayoutId id="2147483696" r:id="rId17"/>
    <p:sldLayoutId id="2147483702" r:id="rId18"/>
    <p:sldLayoutId id="2147483699" r:id="rId19"/>
    <p:sldLayoutId id="2147483700" r:id="rId20"/>
    <p:sldLayoutId id="2147483701" r:id="rId21"/>
    <p:sldLayoutId id="2147483704" r:id="rId22"/>
    <p:sldLayoutId id="2147483679" r:id="rId23"/>
    <p:sldLayoutId id="2147483677" r:id="rId24"/>
    <p:sldLayoutId id="2147483678" r:id="rId25"/>
    <p:sldLayoutId id="2147483667" r:id="rId26"/>
    <p:sldLayoutId id="2147483681" r:id="rId27"/>
    <p:sldLayoutId id="2147483660" r:id="rId28"/>
    <p:sldLayoutId id="2147483650" r:id="rId29"/>
    <p:sldLayoutId id="2147483661" r:id="rId30"/>
    <p:sldLayoutId id="2147483666" r:id="rId31"/>
    <p:sldLayoutId id="2147483705" r:id="rId32"/>
    <p:sldLayoutId id="2147483706" r:id="rId33"/>
  </p:sldLayoutIdLst>
  <p:hf hdr="0"/>
  <p:txStyles>
    <p:titleStyle>
      <a:lvl1pPr marL="0" indent="0" algn="l" defTabSz="914299" rtl="0" eaLnBrk="1" latinLnBrk="0" hangingPunct="1">
        <a:lnSpc>
          <a:spcPct val="100000"/>
        </a:lnSpc>
        <a:spcBef>
          <a:spcPts val="0"/>
        </a:spcBef>
        <a:buFont typeface="Arial" panose="020B0604020202020204" pitchFamily="34" charset="0"/>
        <a:buNone/>
        <a:defRPr sz="2800" b="1" i="0" kern="1200" baseline="0">
          <a:solidFill>
            <a:srgbClr val="333F48"/>
          </a:solidFill>
          <a:latin typeface="Calibri" panose="020F0502020204030204" pitchFamily="34" charset="0"/>
          <a:ea typeface="+mj-ea"/>
          <a:cs typeface="Calibri" panose="020F0502020204030204" pitchFamily="34" charset="0"/>
        </a:defRPr>
      </a:lvl1pPr>
    </p:titleStyle>
    <p:bodyStyle>
      <a:lvl1pPr marL="0" indent="0" algn="l" defTabSz="914299" rtl="0" eaLnBrk="1" latinLnBrk="0" hangingPunct="1">
        <a:lnSpc>
          <a:spcPct val="112000"/>
        </a:lnSpc>
        <a:spcBef>
          <a:spcPts val="1300"/>
        </a:spcBef>
        <a:spcAft>
          <a:spcPts val="0"/>
        </a:spcAft>
        <a:buFont typeface="Arial" panose="020B0604020202020204" pitchFamily="34" charset="0"/>
        <a:buNone/>
        <a:defRPr lang="de-DE" sz="2000" b="0" i="0" u="none" strike="noStrike" kern="1200" baseline="0" smtClean="0">
          <a:solidFill>
            <a:schemeClr val="tx1"/>
          </a:solidFill>
          <a:latin typeface="Calibri" panose="020F0502020204030204" pitchFamily="34" charset="0"/>
          <a:ea typeface="+mn-ea"/>
          <a:cs typeface="Calibri" panose="020F0502020204030204" pitchFamily="34" charset="0"/>
        </a:defRPr>
      </a:lvl1pPr>
      <a:lvl2pPr marL="323972"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2pPr>
      <a:lvl3pPr marL="503958"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3pPr>
      <a:lvl4pPr marL="683942"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4pPr>
      <a:lvl5pPr marL="863926"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5pPr>
      <a:lvl6pPr marL="719938" indent="0" algn="l" defTabSz="914299" rtl="0" eaLnBrk="1" latinLnBrk="0" hangingPunct="1">
        <a:lnSpc>
          <a:spcPct val="112000"/>
        </a:lnSpc>
        <a:spcBef>
          <a:spcPts val="1300"/>
        </a:spcBef>
        <a:spcAft>
          <a:spcPts val="0"/>
        </a:spcAft>
        <a:buFont typeface="Meta Offc Pro" panose="020B0504030101020102" pitchFamily="34" charset="0"/>
        <a:buNone/>
        <a:defRPr sz="2000" b="1" kern="1200" baseline="0">
          <a:solidFill>
            <a:schemeClr val="tx1"/>
          </a:solidFill>
          <a:latin typeface="Calibri" panose="020F0502020204030204" pitchFamily="34" charset="0"/>
          <a:ea typeface="+mn-ea"/>
          <a:cs typeface="Calibri" panose="020F0502020204030204" pitchFamily="34" charset="0"/>
        </a:defRPr>
      </a:lvl6pPr>
      <a:lvl7pPr marL="863926"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7pPr>
      <a:lvl8pPr marL="863926"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8pPr>
      <a:lvl9pPr marL="863926"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9pPr>
    </p:bodyStyle>
    <p:otherStyle>
      <a:defPPr>
        <a:defRPr lang="de-DE"/>
      </a:defPPr>
      <a:lvl1pPr marL="0" algn="l" defTabSz="914299" rtl="0" eaLnBrk="1" latinLnBrk="0" hangingPunct="1">
        <a:defRPr sz="1800" kern="1200">
          <a:solidFill>
            <a:schemeClr val="tx1"/>
          </a:solidFill>
          <a:latin typeface="+mn-lt"/>
          <a:ea typeface="+mn-ea"/>
          <a:cs typeface="+mn-cs"/>
        </a:defRPr>
      </a:lvl1pPr>
      <a:lvl2pPr marL="457149" algn="l" defTabSz="914299" rtl="0" eaLnBrk="1" latinLnBrk="0" hangingPunct="1">
        <a:defRPr sz="1800" kern="1200">
          <a:solidFill>
            <a:schemeClr val="tx1"/>
          </a:solidFill>
          <a:latin typeface="+mn-lt"/>
          <a:ea typeface="+mn-ea"/>
          <a:cs typeface="+mn-cs"/>
        </a:defRPr>
      </a:lvl2pPr>
      <a:lvl3pPr marL="914299" algn="l" defTabSz="914299" rtl="0" eaLnBrk="1" latinLnBrk="0" hangingPunct="1">
        <a:defRPr sz="1800" kern="1200">
          <a:solidFill>
            <a:schemeClr val="tx1"/>
          </a:solidFill>
          <a:latin typeface="+mn-lt"/>
          <a:ea typeface="+mn-ea"/>
          <a:cs typeface="+mn-cs"/>
        </a:defRPr>
      </a:lvl3pPr>
      <a:lvl4pPr marL="1371448" algn="l" defTabSz="914299" rtl="0" eaLnBrk="1" latinLnBrk="0" hangingPunct="1">
        <a:defRPr sz="1800" kern="1200">
          <a:solidFill>
            <a:schemeClr val="tx1"/>
          </a:solidFill>
          <a:latin typeface="+mn-lt"/>
          <a:ea typeface="+mn-ea"/>
          <a:cs typeface="+mn-cs"/>
        </a:defRPr>
      </a:lvl4pPr>
      <a:lvl5pPr marL="1828598" algn="l" defTabSz="914299" rtl="0" eaLnBrk="1" latinLnBrk="0" hangingPunct="1">
        <a:defRPr sz="1800" kern="1200">
          <a:solidFill>
            <a:schemeClr val="tx1"/>
          </a:solidFill>
          <a:latin typeface="+mn-lt"/>
          <a:ea typeface="+mn-ea"/>
          <a:cs typeface="+mn-cs"/>
        </a:defRPr>
      </a:lvl5pPr>
      <a:lvl6pPr marL="2285747" algn="l" defTabSz="914299" rtl="0" eaLnBrk="1" latinLnBrk="0" hangingPunct="1">
        <a:defRPr sz="1800" kern="1200">
          <a:solidFill>
            <a:schemeClr val="tx1"/>
          </a:solidFill>
          <a:latin typeface="+mn-lt"/>
          <a:ea typeface="+mn-ea"/>
          <a:cs typeface="+mn-cs"/>
        </a:defRPr>
      </a:lvl6pPr>
      <a:lvl7pPr marL="2742897" algn="l" defTabSz="914299" rtl="0" eaLnBrk="1" latinLnBrk="0" hangingPunct="1">
        <a:defRPr sz="1800" kern="1200">
          <a:solidFill>
            <a:schemeClr val="tx1"/>
          </a:solidFill>
          <a:latin typeface="+mn-lt"/>
          <a:ea typeface="+mn-ea"/>
          <a:cs typeface="+mn-cs"/>
        </a:defRPr>
      </a:lvl7pPr>
      <a:lvl8pPr marL="3200046" algn="l" defTabSz="914299" rtl="0" eaLnBrk="1" latinLnBrk="0" hangingPunct="1">
        <a:defRPr sz="1800" kern="1200">
          <a:solidFill>
            <a:schemeClr val="tx1"/>
          </a:solidFill>
          <a:latin typeface="+mn-lt"/>
          <a:ea typeface="+mn-ea"/>
          <a:cs typeface="+mn-cs"/>
        </a:defRPr>
      </a:lvl8pPr>
      <a:lvl9pPr marL="3657196" algn="l" defTabSz="914299"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15" userDrawn="1">
          <p15:clr>
            <a:srgbClr val="A4A3A4"/>
          </p15:clr>
        </p15:guide>
        <p15:guide id="2" pos="7473" userDrawn="1">
          <p15:clr>
            <a:srgbClr val="A4A3A4"/>
          </p15:clr>
        </p15:guide>
        <p15:guide id="3" orient="horz" pos="3634" userDrawn="1">
          <p15:clr>
            <a:srgbClr val="A4A3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28.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27.png"/><Relationship Id="rId5" Type="http://schemas.openxmlformats.org/officeDocument/2006/relationships/image" Target="../media/image1.sv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0.xml"/><Relationship Id="rId1" Type="http://schemas.openxmlformats.org/officeDocument/2006/relationships/slideLayout" Target="../slideLayouts/slideLayout32.xml"/><Relationship Id="rId5" Type="http://schemas.openxmlformats.org/officeDocument/2006/relationships/image" Target="../media/image27.png"/><Relationship Id="rId4" Type="http://schemas.openxmlformats.org/officeDocument/2006/relationships/image" Target="../media/image61.png"/></Relationships>
</file>

<file path=ppt/slides/_rels/slide1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1.xml"/><Relationship Id="rId1" Type="http://schemas.openxmlformats.org/officeDocument/2006/relationships/slideLayout" Target="../slideLayouts/slideLayout32.xml"/><Relationship Id="rId5" Type="http://schemas.openxmlformats.org/officeDocument/2006/relationships/image" Target="../media/image27.png"/><Relationship Id="rId4" Type="http://schemas.openxmlformats.org/officeDocument/2006/relationships/image" Target="../media/image63.png"/></Relationships>
</file>

<file path=ppt/slides/_rels/slide1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2.xml"/><Relationship Id="rId1" Type="http://schemas.openxmlformats.org/officeDocument/2006/relationships/slideLayout" Target="../slideLayouts/slideLayout32.xml"/><Relationship Id="rId6" Type="http://schemas.openxmlformats.org/officeDocument/2006/relationships/image" Target="../media/image48.png"/><Relationship Id="rId5" Type="http://schemas.openxmlformats.org/officeDocument/2006/relationships/image" Target="../media/image27.png"/><Relationship Id="rId4" Type="http://schemas.openxmlformats.org/officeDocument/2006/relationships/image" Target="../media/image65.png"/></Relationships>
</file>

<file path=ppt/slides/_rels/slide1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3.xml"/><Relationship Id="rId1" Type="http://schemas.openxmlformats.org/officeDocument/2006/relationships/slideLayout" Target="../slideLayouts/slideLayout32.xml"/><Relationship Id="rId6" Type="http://schemas.openxmlformats.org/officeDocument/2006/relationships/image" Target="../media/image27.png"/><Relationship Id="rId5" Type="http://schemas.openxmlformats.org/officeDocument/2006/relationships/image" Target="../media/image68.jpeg"/><Relationship Id="rId4" Type="http://schemas.openxmlformats.org/officeDocument/2006/relationships/image" Target="../media/image67.png"/></Relationships>
</file>

<file path=ppt/slides/_rels/slide1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4.xml"/><Relationship Id="rId1" Type="http://schemas.openxmlformats.org/officeDocument/2006/relationships/slideLayout" Target="../slideLayouts/slideLayout32.xml"/><Relationship Id="rId5" Type="http://schemas.openxmlformats.org/officeDocument/2006/relationships/image" Target="../media/image27.png"/><Relationship Id="rId4" Type="http://schemas.openxmlformats.org/officeDocument/2006/relationships/image" Target="../media/image70.png"/></Relationships>
</file>

<file path=ppt/slides/_rels/slide1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5.xml"/><Relationship Id="rId1" Type="http://schemas.openxmlformats.org/officeDocument/2006/relationships/slideLayout" Target="../slideLayouts/slideLayout32.xml"/><Relationship Id="rId6" Type="http://schemas.openxmlformats.org/officeDocument/2006/relationships/image" Target="../media/image48.png"/><Relationship Id="rId5" Type="http://schemas.openxmlformats.org/officeDocument/2006/relationships/image" Target="../media/image27.png"/><Relationship Id="rId4" Type="http://schemas.openxmlformats.org/officeDocument/2006/relationships/image" Target="../media/image72.png"/></Relationships>
</file>

<file path=ppt/slides/_rels/slide1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6.xml"/><Relationship Id="rId1" Type="http://schemas.openxmlformats.org/officeDocument/2006/relationships/slideLayout" Target="../slideLayouts/slideLayout32.xml"/><Relationship Id="rId6" Type="http://schemas.openxmlformats.org/officeDocument/2006/relationships/image" Target="../media/image48.png"/><Relationship Id="rId5" Type="http://schemas.openxmlformats.org/officeDocument/2006/relationships/image" Target="../media/image27.png"/><Relationship Id="rId4" Type="http://schemas.openxmlformats.org/officeDocument/2006/relationships/image" Target="../media/image73.png"/></Relationships>
</file>

<file path=ppt/slides/_rels/slide17.xml.rels><?xml version="1.0" encoding="UTF-8" standalone="yes"?>
<Relationships xmlns="http://schemas.openxmlformats.org/package/2006/relationships"><Relationship Id="rId3" Type="http://schemas.openxmlformats.org/officeDocument/2006/relationships/image" Target="../media/image74.png"/><Relationship Id="rId7" Type="http://schemas.openxmlformats.org/officeDocument/2006/relationships/image" Target="../media/image48.png"/><Relationship Id="rId2" Type="http://schemas.openxmlformats.org/officeDocument/2006/relationships/notesSlide" Target="../notesSlides/notesSlide17.xml"/><Relationship Id="rId1" Type="http://schemas.openxmlformats.org/officeDocument/2006/relationships/slideLayout" Target="../slideLayouts/slideLayout32.xml"/><Relationship Id="rId6" Type="http://schemas.openxmlformats.org/officeDocument/2006/relationships/image" Target="../media/image27.png"/><Relationship Id="rId5" Type="http://schemas.openxmlformats.org/officeDocument/2006/relationships/image" Target="../media/image1.svg"/><Relationship Id="rId4" Type="http://schemas.openxmlformats.org/officeDocument/2006/relationships/image" Target="../media/image75.png"/></Relationships>
</file>

<file path=ppt/slides/_rels/slide1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8.xml"/><Relationship Id="rId1" Type="http://schemas.openxmlformats.org/officeDocument/2006/relationships/slideLayout" Target="../slideLayouts/slideLayout32.xml"/></Relationships>
</file>

<file path=ppt/slides/_rels/slide1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9.xml"/><Relationship Id="rId1" Type="http://schemas.openxmlformats.org/officeDocument/2006/relationships/slideLayout" Target="../slideLayouts/slideLayout32.xml"/><Relationship Id="rId4" Type="http://schemas.openxmlformats.org/officeDocument/2006/relationships/image" Target="../media/image78.png"/></Relationships>
</file>

<file path=ppt/slides/_rels/slide2.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27.png"/><Relationship Id="rId2" Type="http://schemas.openxmlformats.org/officeDocument/2006/relationships/notesSlide" Target="../notesSlides/notesSlide2.xml"/><Relationship Id="rId1" Type="http://schemas.openxmlformats.org/officeDocument/2006/relationships/slideLayout" Target="../slideLayouts/slideLayout3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jpg"/></Relationships>
</file>

<file path=ppt/slides/_rels/slide20.xml.rels><?xml version="1.0" encoding="UTF-8" standalone="yes"?>
<Relationships xmlns="http://schemas.openxmlformats.org/package/2006/relationships"><Relationship Id="rId3" Type="http://schemas.openxmlformats.org/officeDocument/2006/relationships/image" Target="../media/image79.png"/><Relationship Id="rId7" Type="http://schemas.openxmlformats.org/officeDocument/2006/relationships/image" Target="../media/image48.png"/><Relationship Id="rId2" Type="http://schemas.openxmlformats.org/officeDocument/2006/relationships/notesSlide" Target="../notesSlides/notesSlide20.xml"/><Relationship Id="rId1" Type="http://schemas.openxmlformats.org/officeDocument/2006/relationships/slideLayout" Target="../slideLayouts/slideLayout32.xml"/><Relationship Id="rId6" Type="http://schemas.openxmlformats.org/officeDocument/2006/relationships/image" Target="../media/image770.png"/><Relationship Id="rId5" Type="http://schemas.openxmlformats.org/officeDocument/2006/relationships/image" Target="../media/image27.png"/><Relationship Id="rId4" Type="http://schemas.openxmlformats.org/officeDocument/2006/relationships/image" Target="../media/image80.png"/></Relationships>
</file>

<file path=ppt/slides/_rels/slide2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21.xml"/><Relationship Id="rId1" Type="http://schemas.openxmlformats.org/officeDocument/2006/relationships/slideLayout" Target="../slideLayouts/slideLayout32.xml"/><Relationship Id="rId6" Type="http://schemas.openxmlformats.org/officeDocument/2006/relationships/image" Target="../media/image48.png"/><Relationship Id="rId5" Type="http://schemas.openxmlformats.org/officeDocument/2006/relationships/image" Target="../media/image27.png"/><Relationship Id="rId4" Type="http://schemas.openxmlformats.org/officeDocument/2006/relationships/image" Target="../media/image82.png"/></Relationships>
</file>

<file path=ppt/slides/_rels/slide2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22.xml"/><Relationship Id="rId1" Type="http://schemas.openxmlformats.org/officeDocument/2006/relationships/slideLayout" Target="../slideLayouts/slideLayout32.xml"/><Relationship Id="rId5" Type="http://schemas.openxmlformats.org/officeDocument/2006/relationships/image" Target="../media/image27.png"/><Relationship Id="rId4" Type="http://schemas.openxmlformats.org/officeDocument/2006/relationships/image" Target="../media/image84.png"/></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48.png"/><Relationship Id="rId2" Type="http://schemas.openxmlformats.org/officeDocument/2006/relationships/notesSlide" Target="../notesSlides/notesSlide23.xml"/><Relationship Id="rId1" Type="http://schemas.openxmlformats.org/officeDocument/2006/relationships/slideLayout" Target="../slideLayouts/slideLayout32.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png"/></Relationships>
</file>

<file path=ppt/slides/_rels/slide24.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24.xml"/><Relationship Id="rId1" Type="http://schemas.openxmlformats.org/officeDocument/2006/relationships/slideLayout" Target="../slideLayouts/slideLayout32.xml"/><Relationship Id="rId6" Type="http://schemas.openxmlformats.org/officeDocument/2006/relationships/image" Target="../media/image27.png"/><Relationship Id="rId5" Type="http://schemas.openxmlformats.org/officeDocument/2006/relationships/image" Target="../media/image90.png"/><Relationship Id="rId4" Type="http://schemas.openxmlformats.org/officeDocument/2006/relationships/image" Target="../media/image89.png"/></Relationships>
</file>

<file path=ppt/slides/_rels/slide25.xml.rels><?xml version="1.0" encoding="UTF-8" standalone="yes"?>
<Relationships xmlns="http://schemas.openxmlformats.org/package/2006/relationships"><Relationship Id="rId3" Type="http://schemas.openxmlformats.org/officeDocument/2006/relationships/image" Target="../media/image91.png"/><Relationship Id="rId7"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32.xml"/><Relationship Id="rId6" Type="http://schemas.openxmlformats.org/officeDocument/2006/relationships/image" Target="../media/image94.png"/><Relationship Id="rId5" Type="http://schemas.openxmlformats.org/officeDocument/2006/relationships/image" Target="../media/image93.emf"/><Relationship Id="rId4" Type="http://schemas.openxmlformats.org/officeDocument/2006/relationships/image" Target="../media/image92.png"/></Relationships>
</file>

<file path=ppt/slides/_rels/slide26.xml.rels><?xml version="1.0" encoding="UTF-8" standalone="yes"?>
<Relationships xmlns="http://schemas.openxmlformats.org/package/2006/relationships"><Relationship Id="rId3" Type="http://schemas.openxmlformats.org/officeDocument/2006/relationships/image" Target="../media/image95.jpeg"/><Relationship Id="rId7" Type="http://schemas.openxmlformats.org/officeDocument/2006/relationships/image" Target="../media/image27.png"/><Relationship Id="rId2" Type="http://schemas.openxmlformats.org/officeDocument/2006/relationships/notesSlide" Target="../notesSlides/notesSlide26.xml"/><Relationship Id="rId1" Type="http://schemas.openxmlformats.org/officeDocument/2006/relationships/slideLayout" Target="../slideLayouts/slideLayout3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96.jpg"/></Relationships>
</file>

<file path=ppt/slides/_rels/slide27.xml.rels><?xml version="1.0" encoding="UTF-8" standalone="yes"?>
<Relationships xmlns="http://schemas.openxmlformats.org/package/2006/relationships"><Relationship Id="rId3" Type="http://schemas.openxmlformats.org/officeDocument/2006/relationships/image" Target="../media/image97.png"/><Relationship Id="rId7" Type="http://schemas.openxmlformats.org/officeDocument/2006/relationships/image" Target="../media/image100.png"/><Relationship Id="rId2" Type="http://schemas.openxmlformats.org/officeDocument/2006/relationships/notesSlide" Target="../notesSlides/notesSlide27.xml"/><Relationship Id="rId1" Type="http://schemas.openxmlformats.org/officeDocument/2006/relationships/slideLayout" Target="../slideLayouts/slideLayout32.xml"/><Relationship Id="rId6" Type="http://schemas.openxmlformats.org/officeDocument/2006/relationships/image" Target="../media/image28.png"/><Relationship Id="rId5" Type="http://schemas.openxmlformats.org/officeDocument/2006/relationships/image" Target="../media/image99.png"/><Relationship Id="rId4" Type="http://schemas.openxmlformats.org/officeDocument/2006/relationships/image" Target="../media/image9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9.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28.xml"/><Relationship Id="rId1" Type="http://schemas.openxmlformats.org/officeDocument/2006/relationships/slideLayout" Target="../slideLayouts/slideLayout32.xml"/><Relationship Id="rId4" Type="http://schemas.openxmlformats.org/officeDocument/2006/relationships/image" Target="../media/image102.png"/></Relationships>
</file>

<file path=ppt/slides/_rels/slide3.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3.png"/><Relationship Id="rId7" Type="http://schemas.openxmlformats.org/officeDocument/2006/relationships/image" Target="../media/image36.png"/><Relationship Id="rId2" Type="http://schemas.openxmlformats.org/officeDocument/2006/relationships/notesSlide" Target="../notesSlides/notesSlide3.xml"/><Relationship Id="rId1" Type="http://schemas.openxmlformats.org/officeDocument/2006/relationships/slideLayout" Target="../slideLayouts/slideLayout28.xml"/><Relationship Id="rId6" Type="http://schemas.openxmlformats.org/officeDocument/2006/relationships/image" Target="../media/image27.png"/><Relationship Id="rId5" Type="http://schemas.openxmlformats.org/officeDocument/2006/relationships/image" Target="../media/image35.png"/><Relationship Id="rId10" Type="http://schemas.openxmlformats.org/officeDocument/2006/relationships/image" Target="../media/image39.png"/><Relationship Id="rId4" Type="http://schemas.openxmlformats.org/officeDocument/2006/relationships/image" Target="../media/image34.png"/><Relationship Id="rId9" Type="http://schemas.openxmlformats.org/officeDocument/2006/relationships/image" Target="../media/image38.jpeg"/></Relationships>
</file>

<file path=ppt/slides/_rels/slide30.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29.xml"/><Relationship Id="rId1" Type="http://schemas.openxmlformats.org/officeDocument/2006/relationships/slideLayout" Target="../slideLayouts/slideLayout32.xml"/><Relationship Id="rId6" Type="http://schemas.openxmlformats.org/officeDocument/2006/relationships/image" Target="../media/image106.png"/><Relationship Id="rId5" Type="http://schemas.openxmlformats.org/officeDocument/2006/relationships/image" Target="../media/image105.png"/><Relationship Id="rId4" Type="http://schemas.openxmlformats.org/officeDocument/2006/relationships/image" Target="../media/image104.png"/></Relationships>
</file>

<file path=ppt/slides/_rels/slide31.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30.xml"/><Relationship Id="rId1" Type="http://schemas.openxmlformats.org/officeDocument/2006/relationships/slideLayout" Target="../slideLayouts/slideLayout32.xml"/><Relationship Id="rId5" Type="http://schemas.openxmlformats.org/officeDocument/2006/relationships/image" Target="../media/image109.jpg"/><Relationship Id="rId4" Type="http://schemas.openxmlformats.org/officeDocument/2006/relationships/image" Target="../media/image108.png"/></Relationships>
</file>

<file path=ppt/slides/_rels/slide32.xml.rels><?xml version="1.0" encoding="UTF-8" standalone="yes"?>
<Relationships xmlns="http://schemas.openxmlformats.org/package/2006/relationships"><Relationship Id="rId8" Type="http://schemas.openxmlformats.org/officeDocument/2006/relationships/image" Target="../media/image460.png"/><Relationship Id="rId3" Type="http://schemas.openxmlformats.org/officeDocument/2006/relationships/image" Target="../media/image110.png"/><Relationship Id="rId7" Type="http://schemas.openxmlformats.org/officeDocument/2006/relationships/image" Target="../media/image27.png"/><Relationship Id="rId2" Type="http://schemas.openxmlformats.org/officeDocument/2006/relationships/notesSlide" Target="../notesSlides/notesSlide31.xml"/><Relationship Id="rId1" Type="http://schemas.openxmlformats.org/officeDocument/2006/relationships/slideLayout" Target="../slideLayouts/slideLayout28.xml"/><Relationship Id="rId6" Type="http://schemas.openxmlformats.org/officeDocument/2006/relationships/image" Target="../media/image113.png"/><Relationship Id="rId5" Type="http://schemas.openxmlformats.org/officeDocument/2006/relationships/image" Target="../media/image112.png"/><Relationship Id="rId4" Type="http://schemas.openxmlformats.org/officeDocument/2006/relationships/image" Target="../media/image111.png"/></Relationships>
</file>

<file path=ppt/slides/_rels/slide33.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32.xml"/><Relationship Id="rId1" Type="http://schemas.openxmlformats.org/officeDocument/2006/relationships/slideLayout" Target="../slideLayouts/slideLayout32.xml"/><Relationship Id="rId6" Type="http://schemas.openxmlformats.org/officeDocument/2006/relationships/image" Target="../media/image900.png"/><Relationship Id="rId5" Type="http://schemas.openxmlformats.org/officeDocument/2006/relationships/image" Target="../media/image114.png"/><Relationship Id="rId4" Type="http://schemas.openxmlformats.org/officeDocument/2006/relationships/image" Target="../media/image390.png"/></Relationships>
</file>

<file path=ppt/slides/_rels/slide34.xml.rels><?xml version="1.0" encoding="UTF-8" standalone="yes"?>
<Relationships xmlns="http://schemas.openxmlformats.org/package/2006/relationships"><Relationship Id="rId8" Type="http://schemas.openxmlformats.org/officeDocument/2006/relationships/image" Target="../media/image117.gif"/><Relationship Id="rId3" Type="http://schemas.openxmlformats.org/officeDocument/2006/relationships/image" Target="../media/image470.png"/><Relationship Id="rId7" Type="http://schemas.openxmlformats.org/officeDocument/2006/relationships/image" Target="../media/image27.png"/><Relationship Id="rId2" Type="http://schemas.openxmlformats.org/officeDocument/2006/relationships/notesSlide" Target="../notesSlides/notesSlide33.xml"/><Relationship Id="rId1" Type="http://schemas.openxmlformats.org/officeDocument/2006/relationships/slideLayout" Target="../slideLayouts/slideLayout28.xml"/><Relationship Id="rId6" Type="http://schemas.openxmlformats.org/officeDocument/2006/relationships/image" Target="../media/image116.png"/><Relationship Id="rId5" Type="http://schemas.openxmlformats.org/officeDocument/2006/relationships/image" Target="../media/image115.png"/><Relationship Id="rId10" Type="http://schemas.openxmlformats.org/officeDocument/2006/relationships/image" Target="../media/image520.png"/><Relationship Id="rId4" Type="http://schemas.openxmlformats.org/officeDocument/2006/relationships/image" Target="../media/image480.png"/><Relationship Id="rId9" Type="http://schemas.openxmlformats.org/officeDocument/2006/relationships/image" Target="../media/image500.png"/></Relationships>
</file>

<file path=ppt/slides/_rels/slide35.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34.xml"/><Relationship Id="rId1" Type="http://schemas.openxmlformats.org/officeDocument/2006/relationships/slideLayout" Target="../slideLayouts/slideLayout28.xml"/><Relationship Id="rId6" Type="http://schemas.openxmlformats.org/officeDocument/2006/relationships/image" Target="../media/image27.png"/><Relationship Id="rId5" Type="http://schemas.openxmlformats.org/officeDocument/2006/relationships/image" Target="../media/image118.jpg"/><Relationship Id="rId4" Type="http://schemas.openxmlformats.org/officeDocument/2006/relationships/image" Target="../media/image530.png"/></Relationships>
</file>

<file path=ppt/slides/_rels/slide36.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7.png"/><Relationship Id="rId7" Type="http://schemas.openxmlformats.org/officeDocument/2006/relationships/image" Target="../media/image560.png"/><Relationship Id="rId2" Type="http://schemas.openxmlformats.org/officeDocument/2006/relationships/notesSlide" Target="../notesSlides/notesSlide35.xml"/><Relationship Id="rId1" Type="http://schemas.openxmlformats.org/officeDocument/2006/relationships/slideLayout" Target="../slideLayouts/slideLayout28.xml"/><Relationship Id="rId6" Type="http://schemas.openxmlformats.org/officeDocument/2006/relationships/image" Target="../media/image121.png"/><Relationship Id="rId5" Type="http://schemas.openxmlformats.org/officeDocument/2006/relationships/image" Target="../media/image120.png"/><Relationship Id="rId4" Type="http://schemas.openxmlformats.org/officeDocument/2006/relationships/image" Target="../media/image119.png"/><Relationship Id="rId9" Type="http://schemas.openxmlformats.org/officeDocument/2006/relationships/image" Target="../media/image123.png"/></Relationships>
</file>

<file path=ppt/slides/_rels/slide37.xml.rels><?xml version="1.0" encoding="UTF-8" standalone="yes"?>
<Relationships xmlns="http://schemas.openxmlformats.org/package/2006/relationships"><Relationship Id="rId3" Type="http://schemas.openxmlformats.org/officeDocument/2006/relationships/image" Target="../media/image124.png"/><Relationship Id="rId7" Type="http://schemas.openxmlformats.org/officeDocument/2006/relationships/image" Target="../media/image640.png"/><Relationship Id="rId2" Type="http://schemas.openxmlformats.org/officeDocument/2006/relationships/notesSlide" Target="../notesSlides/notesSlide36.xml"/><Relationship Id="rId1" Type="http://schemas.openxmlformats.org/officeDocument/2006/relationships/slideLayout" Target="../slideLayouts/slideLayout28.xml"/><Relationship Id="rId6" Type="http://schemas.openxmlformats.org/officeDocument/2006/relationships/image" Target="../media/image126.png"/><Relationship Id="rId5" Type="http://schemas.openxmlformats.org/officeDocument/2006/relationships/image" Target="../media/image6300.png"/><Relationship Id="rId4" Type="http://schemas.openxmlformats.org/officeDocument/2006/relationships/image" Target="../media/image125.png"/></Relationships>
</file>

<file path=ppt/slides/_rels/slide38.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37.xml"/><Relationship Id="rId1" Type="http://schemas.openxmlformats.org/officeDocument/2006/relationships/slideLayout" Target="../slideLayouts/slideLayout28.xml"/><Relationship Id="rId6" Type="http://schemas.openxmlformats.org/officeDocument/2006/relationships/image" Target="../media/image661.png"/><Relationship Id="rId5" Type="http://schemas.openxmlformats.org/officeDocument/2006/relationships/image" Target="../media/image27.png"/><Relationship Id="rId4" Type="http://schemas.openxmlformats.org/officeDocument/2006/relationships/image" Target="../media/image66.png"/></Relationships>
</file>

<file path=ppt/slides/_rels/slide39.xml.rels><?xml version="1.0" encoding="UTF-8" standalone="yes"?>
<Relationships xmlns="http://schemas.openxmlformats.org/package/2006/relationships"><Relationship Id="rId8" Type="http://schemas.openxmlformats.org/officeDocument/2006/relationships/image" Target="../media/image700.png"/><Relationship Id="rId3" Type="http://schemas.openxmlformats.org/officeDocument/2006/relationships/image" Target="../media/image30.jpg"/><Relationship Id="rId7" Type="http://schemas.openxmlformats.org/officeDocument/2006/relationships/image" Target="../media/image52.png"/><Relationship Id="rId2" Type="http://schemas.openxmlformats.org/officeDocument/2006/relationships/notesSlide" Target="../notesSlides/notesSlide38.xml"/><Relationship Id="rId1" Type="http://schemas.openxmlformats.org/officeDocument/2006/relationships/slideLayout" Target="../slideLayouts/slideLayout28.xml"/><Relationship Id="rId6" Type="http://schemas.openxmlformats.org/officeDocument/2006/relationships/image" Target="../media/image27.png"/><Relationship Id="rId5" Type="http://schemas.openxmlformats.org/officeDocument/2006/relationships/image" Target="../media/image51.png"/><Relationship Id="rId4" Type="http://schemas.openxmlformats.org/officeDocument/2006/relationships/image" Target="../media/image50.jpg"/></Relationships>
</file>

<file path=ppt/slides/_rels/slide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xml"/><Relationship Id="rId1" Type="http://schemas.openxmlformats.org/officeDocument/2006/relationships/slideLayout" Target="../slideLayouts/slideLayout32.xml"/><Relationship Id="rId6" Type="http://schemas.openxmlformats.org/officeDocument/2006/relationships/image" Target="../media/image27.png"/><Relationship Id="rId5" Type="http://schemas.openxmlformats.org/officeDocument/2006/relationships/image" Target="../media/image42.png"/><Relationship Id="rId4" Type="http://schemas.openxmlformats.org/officeDocument/2006/relationships/image" Target="../media/image41.svg"/></Relationships>
</file>

<file path=ppt/slides/_rels/slide40.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39.xml"/><Relationship Id="rId1" Type="http://schemas.openxmlformats.org/officeDocument/2006/relationships/slideLayout" Target="../slideLayouts/slideLayout33.xml"/><Relationship Id="rId6" Type="http://schemas.openxmlformats.org/officeDocument/2006/relationships/image" Target="../media/image130.png"/><Relationship Id="rId5" Type="http://schemas.openxmlformats.org/officeDocument/2006/relationships/image" Target="../media/image129.png"/><Relationship Id="rId4" Type="http://schemas.openxmlformats.org/officeDocument/2006/relationships/image" Target="../media/image128.png"/></Relationships>
</file>

<file path=ppt/slides/_rels/slide41.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40.xml"/><Relationship Id="rId1" Type="http://schemas.openxmlformats.org/officeDocument/2006/relationships/slideLayout" Target="../slideLayouts/slideLayout32.xml"/><Relationship Id="rId6" Type="http://schemas.openxmlformats.org/officeDocument/2006/relationships/image" Target="../media/image134.png"/><Relationship Id="rId5" Type="http://schemas.openxmlformats.org/officeDocument/2006/relationships/image" Target="../media/image133.png"/><Relationship Id="rId4" Type="http://schemas.openxmlformats.org/officeDocument/2006/relationships/image" Target="../media/image132.png"/></Relationships>
</file>

<file path=ppt/slides/_rels/slide42.xml.rels><?xml version="1.0" encoding="UTF-8" standalone="yes"?>
<Relationships xmlns="http://schemas.openxmlformats.org/package/2006/relationships"><Relationship Id="rId3" Type="http://schemas.openxmlformats.org/officeDocument/2006/relationships/image" Target="../media/image690.png"/><Relationship Id="rId2" Type="http://schemas.openxmlformats.org/officeDocument/2006/relationships/notesSlide" Target="../notesSlides/notesSlide41.xml"/><Relationship Id="rId1" Type="http://schemas.openxmlformats.org/officeDocument/2006/relationships/slideLayout" Target="../slideLayouts/slideLayout32.xml"/><Relationship Id="rId5" Type="http://schemas.openxmlformats.org/officeDocument/2006/relationships/image" Target="../media/image78.png"/><Relationship Id="rId4" Type="http://schemas.openxmlformats.org/officeDocument/2006/relationships/image" Target="../media/image77.png"/></Relationships>
</file>

<file path=ppt/slides/_rels/slide43.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42.xml"/><Relationship Id="rId1" Type="http://schemas.openxmlformats.org/officeDocument/2006/relationships/slideLayout" Target="../slideLayouts/slideLayout32.xml"/><Relationship Id="rId5" Type="http://schemas.openxmlformats.org/officeDocument/2006/relationships/image" Target="../media/image27.png"/><Relationship Id="rId4" Type="http://schemas.openxmlformats.org/officeDocument/2006/relationships/image" Target="../media/image135.png"/></Relationships>
</file>

<file path=ppt/slides/_rels/slide44.xml.rels><?xml version="1.0" encoding="UTF-8" standalone="yes"?>
<Relationships xmlns="http://schemas.openxmlformats.org/package/2006/relationships"><Relationship Id="rId7" Type="http://schemas.openxmlformats.org/officeDocument/2006/relationships/image" Target="../media/image27.png"/><Relationship Id="rId2" Type="http://schemas.openxmlformats.org/officeDocument/2006/relationships/notesSlide" Target="../notesSlides/notesSlide43.xml"/><Relationship Id="rId1" Type="http://schemas.openxmlformats.org/officeDocument/2006/relationships/slideLayout" Target="../slideLayouts/slideLayout32.xml"/><Relationship Id="rId6" Type="http://schemas.openxmlformats.org/officeDocument/2006/relationships/image" Target="../media/image136.png"/><Relationship Id="rId5" Type="http://schemas.openxmlformats.org/officeDocument/2006/relationships/image" Target="../media/image840.png"/></Relationships>
</file>

<file path=ppt/slides/_rels/slide45.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44.xml"/><Relationship Id="rId1" Type="http://schemas.openxmlformats.org/officeDocument/2006/relationships/slideLayout" Target="../slideLayouts/slideLayout28.xml"/><Relationship Id="rId24" Type="http://schemas.openxmlformats.org/officeDocument/2006/relationships/image" Target="../media/image28.png"/><Relationship Id="rId23" Type="http://schemas.openxmlformats.org/officeDocument/2006/relationships/image" Target="../media/image930.png"/><Relationship Id="rId4" Type="http://schemas.openxmlformats.org/officeDocument/2006/relationships/image" Target="../media/image100.png"/></Relationships>
</file>

<file path=ppt/slides/_rels/slide46.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image" Target="../media/image137.jpg"/><Relationship Id="rId7" Type="http://schemas.openxmlformats.org/officeDocument/2006/relationships/image" Target="../media/image140.png"/><Relationship Id="rId2" Type="http://schemas.openxmlformats.org/officeDocument/2006/relationships/notesSlide" Target="../notesSlides/notesSlide45.xml"/><Relationship Id="rId1" Type="http://schemas.openxmlformats.org/officeDocument/2006/relationships/slideLayout" Target="../slideLayouts/slideLayout32.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139.png"/><Relationship Id="rId9" Type="http://schemas.openxmlformats.org/officeDocument/2006/relationships/image" Target="../media/image141.png"/></Relationships>
</file>

<file path=ppt/slides/_rels/slide5.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6.png"/><Relationship Id="rId2" Type="http://schemas.openxmlformats.org/officeDocument/2006/relationships/notesSlide" Target="../notesSlides/notesSlide5.xml"/><Relationship Id="rId1" Type="http://schemas.openxmlformats.org/officeDocument/2006/relationships/slideLayout" Target="../slideLayouts/slideLayout3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27.png"/></Relationships>
</file>

<file path=ppt/slides/_rels/slide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6.xml"/><Relationship Id="rId1" Type="http://schemas.openxmlformats.org/officeDocument/2006/relationships/slideLayout" Target="../slideLayouts/slideLayout32.xml"/><Relationship Id="rId5" Type="http://schemas.openxmlformats.org/officeDocument/2006/relationships/image" Target="../media/image48.png"/><Relationship Id="rId4" Type="http://schemas.openxmlformats.org/officeDocument/2006/relationships/image" Target="../media/image27.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2.xml"/><Relationship Id="rId6" Type="http://schemas.openxmlformats.org/officeDocument/2006/relationships/image" Target="../media/image49.png"/><Relationship Id="rId5" Type="http://schemas.openxmlformats.org/officeDocument/2006/relationships/image" Target="../media/image27.png"/><Relationship Id="rId4" Type="http://schemas.openxmlformats.org/officeDocument/2006/relationships/image" Target="../media/image50.png"/></Relationships>
</file>

<file path=ppt/slides/_rels/slide8.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jpg"/><Relationship Id="rId7" Type="http://schemas.openxmlformats.org/officeDocument/2006/relationships/image" Target="../media/image54.png"/><Relationship Id="rId2" Type="http://schemas.openxmlformats.org/officeDocument/2006/relationships/notesSlide" Target="../notesSlides/notesSlide8.xml"/><Relationship Id="rId1" Type="http://schemas.openxmlformats.org/officeDocument/2006/relationships/slideLayout" Target="../slideLayouts/slideLayout3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openxmlformats.org/officeDocument/2006/relationships/image" Target="../media/image56.png"/></Relationships>
</file>

<file path=ppt/slides/_rels/slide9.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32.xml"/><Relationship Id="rId6" Type="http://schemas.openxmlformats.org/officeDocument/2006/relationships/image" Target="../media/image56.png"/><Relationship Id="rId5" Type="http://schemas.openxmlformats.org/officeDocument/2006/relationships/image" Target="../media/image59.png"/><Relationship Id="rId4" Type="http://schemas.openxmlformats.org/officeDocument/2006/relationships/image" Target="../media/image58.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F4647C15-B1A5-B982-C9A4-4DBDB52F84C9}"/>
              </a:ext>
            </a:extLst>
          </p:cNvPr>
          <p:cNvGrpSpPr/>
          <p:nvPr/>
        </p:nvGrpSpPr>
        <p:grpSpPr>
          <a:xfrm>
            <a:off x="0" y="0"/>
            <a:ext cx="12204700" cy="6872288"/>
            <a:chOff x="0" y="0"/>
            <a:chExt cx="12204700" cy="6872288"/>
          </a:xfrm>
        </p:grpSpPr>
        <p:pic>
          <p:nvPicPr>
            <p:cNvPr id="14" name="Picture 13" descr="A blue and white structure with lights&#10;&#10;Description automatically generated">
              <a:extLst>
                <a:ext uri="{FF2B5EF4-FFF2-40B4-BE49-F238E27FC236}">
                  <a16:creationId xmlns:a16="http://schemas.microsoft.com/office/drawing/2014/main" id="{95E78739-7831-F720-0FD9-B60D9B86A1F5}"/>
                </a:ext>
              </a:extLst>
            </p:cNvPr>
            <p:cNvPicPr>
              <a:picLocks noChangeAspect="1"/>
            </p:cNvPicPr>
            <p:nvPr/>
          </p:nvPicPr>
          <p:blipFill>
            <a:blip r:embed="rId3"/>
            <a:stretch>
              <a:fillRect/>
            </a:stretch>
          </p:blipFill>
          <p:spPr>
            <a:xfrm>
              <a:off x="0" y="5150622"/>
              <a:ext cx="12204699" cy="1721666"/>
            </a:xfrm>
            <a:prstGeom prst="rect">
              <a:avLst/>
            </a:prstGeom>
          </p:spPr>
        </p:pic>
        <p:pic>
          <p:nvPicPr>
            <p:cNvPr id="15" name="Picture 14">
              <a:extLst>
                <a:ext uri="{FF2B5EF4-FFF2-40B4-BE49-F238E27FC236}">
                  <a16:creationId xmlns:a16="http://schemas.microsoft.com/office/drawing/2014/main" id="{07ECE25A-F8C0-924C-19AD-4296AA860C6D}"/>
                </a:ext>
              </a:extLst>
            </p:cNvPr>
            <p:cNvPicPr>
              <a:picLocks noChangeAspect="1"/>
            </p:cNvPicPr>
            <p:nvPr/>
          </p:nvPicPr>
          <p:blipFill>
            <a:blip r:embed="rId4"/>
            <a:stretch>
              <a:fillRect/>
            </a:stretch>
          </p:blipFill>
          <p:spPr>
            <a:xfrm>
              <a:off x="2957069" y="0"/>
              <a:ext cx="9247631" cy="4158166"/>
            </a:xfrm>
            <a:prstGeom prst="rect">
              <a:avLst/>
            </a:prstGeom>
          </p:spPr>
        </p:pic>
        <p:pic>
          <p:nvPicPr>
            <p:cNvPr id="16" name="Grafik 4">
              <a:extLst>
                <a:ext uri="{FF2B5EF4-FFF2-40B4-BE49-F238E27FC236}">
                  <a16:creationId xmlns:a16="http://schemas.microsoft.com/office/drawing/2014/main" id="{9A421D89-12EC-5126-AFD6-487AD6126D0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41312" y="276642"/>
              <a:ext cx="2909931" cy="813335"/>
            </a:xfrm>
            <a:prstGeom prst="rect">
              <a:avLst/>
            </a:prstGeom>
          </p:spPr>
        </p:pic>
      </p:grpSp>
      <p:sp>
        <p:nvSpPr>
          <p:cNvPr id="3" name="Titel 2">
            <a:extLst>
              <a:ext uri="{FF2B5EF4-FFF2-40B4-BE49-F238E27FC236}">
                <a16:creationId xmlns:a16="http://schemas.microsoft.com/office/drawing/2014/main" id="{E27FE8C9-B3B9-B4C7-7AA7-E5E900B25C3A}"/>
              </a:ext>
            </a:extLst>
          </p:cNvPr>
          <p:cNvSpPr>
            <a:spLocks noGrp="1"/>
          </p:cNvSpPr>
          <p:nvPr>
            <p:ph type="ctrTitle"/>
          </p:nvPr>
        </p:nvSpPr>
        <p:spPr>
          <a:xfrm>
            <a:off x="359999" y="1728979"/>
            <a:ext cx="9429460" cy="1632272"/>
          </a:xfrm>
        </p:spPr>
        <p:txBody>
          <a:bodyPr/>
          <a:lstStyle/>
          <a:p>
            <a:r>
              <a:rPr lang="en-US" sz="4800" b="1" dirty="0">
                <a:solidFill>
                  <a:srgbClr val="4068B3"/>
                </a:solidFill>
                <a:ea typeface="+mj-ea"/>
                <a:cs typeface="+mj-cs"/>
              </a:rPr>
              <a:t>XENONnT:</a:t>
            </a:r>
            <a:br>
              <a:rPr lang="en-US" sz="3600" b="1" dirty="0">
                <a:solidFill>
                  <a:srgbClr val="4068B3"/>
                </a:solidFill>
                <a:ea typeface="+mj-ea"/>
                <a:cs typeface="+mj-cs"/>
              </a:rPr>
            </a:br>
            <a:r>
              <a:rPr lang="en-US" sz="3600" b="1" dirty="0">
                <a:solidFill>
                  <a:schemeClr val="tx1"/>
                </a:solidFill>
                <a:ea typeface="+mj-ea"/>
                <a:cs typeface="+mj-cs"/>
              </a:rPr>
              <a:t>Towards Solar </a:t>
            </a:r>
            <a:r>
              <a:rPr lang="en-US" sz="3600" b="1" i="1" dirty="0">
                <a:solidFill>
                  <a:schemeClr val="tx1"/>
                </a:solidFill>
                <a:ea typeface="+mj-ea"/>
                <a:cs typeface="+mj-cs"/>
              </a:rPr>
              <a:t>pp</a:t>
            </a:r>
            <a:r>
              <a:rPr lang="en-US" sz="3600" b="1" dirty="0">
                <a:solidFill>
                  <a:schemeClr val="tx1"/>
                </a:solidFill>
                <a:ea typeface="+mj-ea"/>
                <a:cs typeface="+mj-cs"/>
              </a:rPr>
              <a:t> </a:t>
            </a:r>
            <a:r>
              <a:rPr lang="en-US" dirty="0">
                <a:solidFill>
                  <a:schemeClr val="tx1"/>
                </a:solidFill>
              </a:rPr>
              <a:t>Level </a:t>
            </a:r>
            <a:r>
              <a:rPr lang="en-US" sz="3600" b="1" dirty="0">
                <a:solidFill>
                  <a:schemeClr val="tx1"/>
                </a:solidFill>
                <a:ea typeface="+mj-ea"/>
                <a:cs typeface="+mj-cs"/>
              </a:rPr>
              <a:t>Background</a:t>
            </a:r>
            <a:br>
              <a:rPr lang="en-US" sz="3600" b="1" dirty="0">
                <a:solidFill>
                  <a:schemeClr val="tx1"/>
                </a:solidFill>
                <a:ea typeface="+mj-ea"/>
                <a:cs typeface="+mj-cs"/>
              </a:rPr>
            </a:br>
            <a:r>
              <a:rPr lang="en-US" sz="3600" b="1" dirty="0">
                <a:solidFill>
                  <a:schemeClr val="tx1"/>
                </a:solidFill>
                <a:ea typeface="+mj-ea"/>
                <a:cs typeface="+mj-cs"/>
              </a:rPr>
              <a:t>in the Electron-Recoil Detection Channel</a:t>
            </a:r>
            <a:br>
              <a:rPr lang="en-US" sz="3600" b="1" dirty="0">
                <a:solidFill>
                  <a:srgbClr val="4068B3"/>
                </a:solidFill>
                <a:ea typeface="+mj-ea"/>
                <a:cs typeface="+mj-cs"/>
              </a:rPr>
            </a:br>
            <a:endParaRPr lang="de-DE" dirty="0">
              <a:solidFill>
                <a:srgbClr val="4068B3"/>
              </a:solidFill>
            </a:endParaRPr>
          </a:p>
        </p:txBody>
      </p:sp>
      <p:sp>
        <p:nvSpPr>
          <p:cNvPr id="4" name="Untertitel 3">
            <a:extLst>
              <a:ext uri="{FF2B5EF4-FFF2-40B4-BE49-F238E27FC236}">
                <a16:creationId xmlns:a16="http://schemas.microsoft.com/office/drawing/2014/main" id="{4598EEA9-C296-AE09-3D65-664D6C379676}"/>
              </a:ext>
            </a:extLst>
          </p:cNvPr>
          <p:cNvSpPr>
            <a:spLocks noGrp="1"/>
          </p:cNvSpPr>
          <p:nvPr>
            <p:ph type="subTitle" idx="1"/>
          </p:nvPr>
        </p:nvSpPr>
        <p:spPr>
          <a:xfrm>
            <a:off x="359999" y="3680456"/>
            <a:ext cx="7345165" cy="900000"/>
          </a:xfrm>
        </p:spPr>
        <p:txBody>
          <a:bodyPr/>
          <a:lstStyle/>
          <a:p>
            <a:r>
              <a:rPr lang="en-US" dirty="0">
                <a:solidFill>
                  <a:schemeClr val="bg1">
                    <a:lumMod val="10000"/>
                  </a:schemeClr>
                </a:solidFill>
                <a:latin typeface="+mj-lt"/>
              </a:rPr>
              <a:t>Ying-Ting Lin, </a:t>
            </a:r>
            <a:r>
              <a:rPr lang="en-US" sz="1800" dirty="0">
                <a:solidFill>
                  <a:srgbClr val="4068B3"/>
                </a:solidFill>
              </a:rPr>
              <a:t>on behalf of the XENON Collaboration</a:t>
            </a:r>
            <a:br>
              <a:rPr lang="en-US" dirty="0">
                <a:solidFill>
                  <a:schemeClr val="bg1">
                    <a:lumMod val="10000"/>
                  </a:schemeClr>
                </a:solidFill>
                <a:latin typeface="+mj-lt"/>
              </a:rPr>
            </a:br>
            <a:r>
              <a:rPr lang="en-US" dirty="0">
                <a:solidFill>
                  <a:srgbClr val="FB5201"/>
                </a:solidFill>
                <a:latin typeface="+mj-lt"/>
              </a:rPr>
              <a:t>University of Münster, Institute for Nuclear Physics, Germany</a:t>
            </a:r>
            <a:br>
              <a:rPr lang="en-US" dirty="0">
                <a:solidFill>
                  <a:schemeClr val="tx1"/>
                </a:solidFill>
                <a:latin typeface="+mj-lt"/>
              </a:rPr>
            </a:br>
            <a:r>
              <a:rPr lang="en-US" dirty="0">
                <a:solidFill>
                  <a:schemeClr val="tx1"/>
                </a:solidFill>
                <a:latin typeface="+mj-lt"/>
              </a:rPr>
              <a:t>IDM 2026 Zaragoza, Spain, 03.06.2026</a:t>
            </a:r>
          </a:p>
          <a:p>
            <a:endParaRPr lang="de-DE" dirty="0"/>
          </a:p>
        </p:txBody>
      </p:sp>
      <p:pic>
        <p:nvPicPr>
          <p:cNvPr id="10" name="Picture 9" descr="Blue letters on a black background&#10;&#10;Description automatically generated">
            <a:extLst>
              <a:ext uri="{FF2B5EF4-FFF2-40B4-BE49-F238E27FC236}">
                <a16:creationId xmlns:a16="http://schemas.microsoft.com/office/drawing/2014/main" id="{21E783CA-1A38-8824-EC0A-3ED34B4F5FC2}"/>
              </a:ext>
            </a:extLst>
          </p:cNvPr>
          <p:cNvPicPr>
            <a:picLocks noChangeAspect="1"/>
          </p:cNvPicPr>
          <p:nvPr/>
        </p:nvPicPr>
        <p:blipFill>
          <a:blip r:embed="rId6"/>
          <a:stretch>
            <a:fillRect/>
          </a:stretch>
        </p:blipFill>
        <p:spPr>
          <a:xfrm>
            <a:off x="8120065" y="4699971"/>
            <a:ext cx="3338787" cy="900316"/>
          </a:xfrm>
          <a:prstGeom prst="rect">
            <a:avLst/>
          </a:prstGeom>
        </p:spPr>
      </p:pic>
      <p:grpSp>
        <p:nvGrpSpPr>
          <p:cNvPr id="12" name="Group 11">
            <a:extLst>
              <a:ext uri="{FF2B5EF4-FFF2-40B4-BE49-F238E27FC236}">
                <a16:creationId xmlns:a16="http://schemas.microsoft.com/office/drawing/2014/main" id="{B0B8EF48-70BA-618D-3FA5-00807396A777}"/>
              </a:ext>
            </a:extLst>
          </p:cNvPr>
          <p:cNvGrpSpPr>
            <a:grpSpLocks noChangeAspect="1"/>
          </p:cNvGrpSpPr>
          <p:nvPr/>
        </p:nvGrpSpPr>
        <p:grpSpPr>
          <a:xfrm>
            <a:off x="8566681" y="3465428"/>
            <a:ext cx="3338788" cy="1188720"/>
            <a:chOff x="8163786" y="4848623"/>
            <a:chExt cx="3338788" cy="1188720"/>
          </a:xfrm>
        </p:grpSpPr>
        <p:pic>
          <p:nvPicPr>
            <p:cNvPr id="9" name="Picture 8">
              <a:extLst>
                <a:ext uri="{FF2B5EF4-FFF2-40B4-BE49-F238E27FC236}">
                  <a16:creationId xmlns:a16="http://schemas.microsoft.com/office/drawing/2014/main" id="{413FE27B-8D45-A8F1-2A29-9BFF6DED8E24}"/>
                </a:ext>
              </a:extLst>
            </p:cNvPr>
            <p:cNvPicPr>
              <a:picLocks noChangeAspect="1"/>
            </p:cNvPicPr>
            <p:nvPr/>
          </p:nvPicPr>
          <p:blipFill>
            <a:blip r:embed="rId7"/>
            <a:stretch>
              <a:fillRect/>
            </a:stretch>
          </p:blipFill>
          <p:spPr>
            <a:xfrm>
              <a:off x="8163786" y="4848623"/>
              <a:ext cx="1090770" cy="1188720"/>
            </a:xfrm>
            <a:prstGeom prst="rect">
              <a:avLst/>
            </a:prstGeom>
          </p:spPr>
        </p:pic>
        <p:sp>
          <p:nvSpPr>
            <p:cNvPr id="11" name="TextBox 10">
              <a:extLst>
                <a:ext uri="{FF2B5EF4-FFF2-40B4-BE49-F238E27FC236}">
                  <a16:creationId xmlns:a16="http://schemas.microsoft.com/office/drawing/2014/main" id="{695302FB-EDAE-9FD4-5001-F8DEB7E077D4}"/>
                </a:ext>
              </a:extLst>
            </p:cNvPr>
            <p:cNvSpPr txBox="1"/>
            <p:nvPr/>
          </p:nvSpPr>
          <p:spPr>
            <a:xfrm>
              <a:off x="9196345" y="5217492"/>
              <a:ext cx="2306229" cy="492443"/>
            </a:xfrm>
            <a:prstGeom prst="rect">
              <a:avLst/>
            </a:prstGeom>
            <a:noFill/>
          </p:spPr>
          <p:txBody>
            <a:bodyPr wrap="square">
              <a:spAutoFit/>
            </a:bodyPr>
            <a:lstStyle/>
            <a:p>
              <a:r>
                <a:rPr lang="en-US" sz="2600" b="1" dirty="0" err="1">
                  <a:solidFill>
                    <a:schemeClr val="bg1">
                      <a:lumMod val="10000"/>
                    </a:schemeClr>
                  </a:solidFill>
                  <a:effectLst/>
                  <a:latin typeface="Helvetica" pitchFamily="2" charset="0"/>
                </a:rPr>
                <a:t>LowRad</a:t>
              </a:r>
              <a:endParaRPr lang="en-US" sz="2600" dirty="0">
                <a:solidFill>
                  <a:schemeClr val="bg1">
                    <a:lumMod val="10000"/>
                  </a:schemeClr>
                </a:solidFill>
                <a:effectLst/>
                <a:latin typeface="Helvetica" pitchFamily="2" charset="0"/>
              </a:endParaRPr>
            </a:p>
          </p:txBody>
        </p:sp>
      </p:grpSp>
      <p:sp>
        <p:nvSpPr>
          <p:cNvPr id="2" name="TextBox 1">
            <a:extLst>
              <a:ext uri="{FF2B5EF4-FFF2-40B4-BE49-F238E27FC236}">
                <a16:creationId xmlns:a16="http://schemas.microsoft.com/office/drawing/2014/main" id="{CF48869C-D525-7BB6-31FC-D58ABF09C711}"/>
              </a:ext>
            </a:extLst>
          </p:cNvPr>
          <p:cNvSpPr txBox="1"/>
          <p:nvPr/>
        </p:nvSpPr>
        <p:spPr>
          <a:xfrm>
            <a:off x="-1219200" y="4427621"/>
            <a:ext cx="184731" cy="369332"/>
          </a:xfrm>
          <a:prstGeom prst="rect">
            <a:avLst/>
          </a:prstGeom>
          <a:noFill/>
        </p:spPr>
        <p:txBody>
          <a:bodyPr wrap="none" rtlCol="0">
            <a:spAutoFit/>
          </a:bodyPr>
          <a:lstStyle/>
          <a:p>
            <a:endParaRPr lang="en-US" dirty="0"/>
          </a:p>
        </p:txBody>
      </p:sp>
      <p:sp>
        <p:nvSpPr>
          <p:cNvPr id="18" name="TextBox 17">
            <a:extLst>
              <a:ext uri="{FF2B5EF4-FFF2-40B4-BE49-F238E27FC236}">
                <a16:creationId xmlns:a16="http://schemas.microsoft.com/office/drawing/2014/main" id="{2F3015A9-48CE-BD74-9089-870979A00053}"/>
              </a:ext>
            </a:extLst>
          </p:cNvPr>
          <p:cNvSpPr txBox="1"/>
          <p:nvPr/>
        </p:nvSpPr>
        <p:spPr>
          <a:xfrm rot="1398099">
            <a:off x="11030409" y="3652731"/>
            <a:ext cx="1215806" cy="275717"/>
          </a:xfrm>
          <a:prstGeom prst="rect">
            <a:avLst/>
          </a:prstGeom>
          <a:noFill/>
        </p:spPr>
        <p:txBody>
          <a:bodyPr wrap="square" rtlCol="0">
            <a:spAutoFit/>
          </a:bodyPr>
          <a:lstStyle/>
          <a:p>
            <a:pPr algn="ctr">
              <a:lnSpc>
                <a:spcPct val="70000"/>
              </a:lnSpc>
            </a:pPr>
            <a:r>
              <a:rPr lang="en-US" sz="1600" b="1" i="1" dirty="0">
                <a:solidFill>
                  <a:schemeClr val="bg1">
                    <a:lumMod val="75000"/>
                  </a:schemeClr>
                </a:solidFill>
              </a:rPr>
              <a:t>NASA/SDO</a:t>
            </a:r>
          </a:p>
        </p:txBody>
      </p:sp>
    </p:spTree>
    <p:extLst>
      <p:ext uri="{BB962C8B-B14F-4D97-AF65-F5344CB8AC3E}">
        <p14:creationId xmlns:p14="http://schemas.microsoft.com/office/powerpoint/2010/main" val="16519911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8A260F5-4A11-E2A6-A536-F0FEFFEF31BB}"/>
              </a:ext>
            </a:extLst>
          </p:cNvPr>
          <p:cNvPicPr>
            <a:picLocks noChangeAspect="1"/>
          </p:cNvPicPr>
          <p:nvPr/>
        </p:nvPicPr>
        <p:blipFill rotWithShape="1">
          <a:blip r:embed="rId3"/>
          <a:srcRect l="5250" t="7241" r="4616" b="9451"/>
          <a:stretch/>
        </p:blipFill>
        <p:spPr>
          <a:xfrm>
            <a:off x="50862" y="2060998"/>
            <a:ext cx="8499719" cy="4095187"/>
          </a:xfrm>
          <a:prstGeom prst="rect">
            <a:avLst/>
          </a:prstGeom>
        </p:spPr>
      </p:pic>
      <p:sp>
        <p:nvSpPr>
          <p:cNvPr id="3" name="Title 1">
            <a:extLst>
              <a:ext uri="{FF2B5EF4-FFF2-40B4-BE49-F238E27FC236}">
                <a16:creationId xmlns:a16="http://schemas.microsoft.com/office/drawing/2014/main" id="{0BFDFC37-872B-4012-6C0F-FC51792E3E1C}"/>
              </a:ext>
            </a:extLst>
          </p:cNvPr>
          <p:cNvSpPr txBox="1">
            <a:spLocks/>
          </p:cNvSpPr>
          <p:nvPr/>
        </p:nvSpPr>
        <p:spPr>
          <a:xfrm>
            <a:off x="6350" y="1"/>
            <a:ext cx="12192000" cy="7089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aseline="30000" dirty="0">
                <a:solidFill>
                  <a:srgbClr val="6BCFF6"/>
                </a:solidFill>
                <a:latin typeface="Calibri" panose="020F0502020204030204" pitchFamily="34" charset="0"/>
                <a:cs typeface="Calibri" panose="020F0502020204030204" pitchFamily="34" charset="0"/>
              </a:rPr>
              <a:t>220</a:t>
            </a:r>
            <a:r>
              <a:rPr lang="en-US" sz="4000" dirty="0">
                <a:solidFill>
                  <a:srgbClr val="6BCFF6"/>
                </a:solidFill>
                <a:latin typeface="Calibri" panose="020F0502020204030204" pitchFamily="34" charset="0"/>
                <a:cs typeface="Calibri" panose="020F0502020204030204" pitchFamily="34" charset="0"/>
              </a:rPr>
              <a:t>Rn</a:t>
            </a:r>
            <a:r>
              <a:rPr lang="en-US" sz="4000" dirty="0">
                <a:latin typeface="Calibri" panose="020F0502020204030204" pitchFamily="34" charset="0"/>
                <a:cs typeface="Calibri" panose="020F0502020204030204" pitchFamily="34" charset="0"/>
              </a:rPr>
              <a:t>: </a:t>
            </a:r>
            <a:r>
              <a:rPr lang="en-US" sz="4000" dirty="0">
                <a:latin typeface="+mn-lt"/>
              </a:rPr>
              <a:t>Estimation</a:t>
            </a:r>
          </a:p>
        </p:txBody>
      </p:sp>
      <p:sp>
        <p:nvSpPr>
          <p:cNvPr id="4" name="Vertical Text Placeholder 2">
            <a:extLst>
              <a:ext uri="{FF2B5EF4-FFF2-40B4-BE49-F238E27FC236}">
                <a16:creationId xmlns:a16="http://schemas.microsoft.com/office/drawing/2014/main" id="{5D7D35B1-D669-6C04-A2FC-D289DBE872FF}"/>
              </a:ext>
            </a:extLst>
          </p:cNvPr>
          <p:cNvSpPr txBox="1">
            <a:spLocks/>
          </p:cNvSpPr>
          <p:nvPr/>
        </p:nvSpPr>
        <p:spPr>
          <a:xfrm>
            <a:off x="37653" y="642486"/>
            <a:ext cx="8516092" cy="4557712"/>
          </a:xfrm>
          <a:prstGeom prst="rect">
            <a:avLst/>
          </a:prstGeom>
        </p:spPr>
        <p:txBody>
          <a:bodyPr vert="horz" lIns="0" tIns="0" rIns="0" bIns="0" rtlCol="0" anchor="t" anchorCtr="0">
            <a:noAutofit/>
          </a:bodyPr>
          <a:lstStyle>
            <a:lvl1pPr marL="0" indent="0" algn="l" defTabSz="914299" rtl="0" eaLnBrk="1" latinLnBrk="0" hangingPunct="1">
              <a:lnSpc>
                <a:spcPct val="112000"/>
              </a:lnSpc>
              <a:spcBef>
                <a:spcPts val="1300"/>
              </a:spcBef>
              <a:spcAft>
                <a:spcPts val="0"/>
              </a:spcAft>
              <a:buFont typeface="Arial" panose="020B0604020202020204" pitchFamily="34" charset="0"/>
              <a:buNone/>
              <a:defRPr lang="de-DE" sz="2000" b="0" i="0" u="none" strike="noStrike" kern="1200" baseline="0" smtClean="0">
                <a:solidFill>
                  <a:schemeClr val="tx1"/>
                </a:solidFill>
                <a:latin typeface="Calibri" panose="020F0502020204030204" pitchFamily="34" charset="0"/>
                <a:ea typeface="+mn-ea"/>
                <a:cs typeface="Calibri" panose="020F0502020204030204" pitchFamily="34" charset="0"/>
              </a:defRPr>
            </a:lvl1pPr>
            <a:lvl2pPr marL="323972"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2pPr>
            <a:lvl3pPr marL="503958"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3pPr>
            <a:lvl4pPr marL="683942"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4pPr>
            <a:lvl5pPr marL="863926"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5pPr>
            <a:lvl6pPr marL="719938" indent="0" algn="l" defTabSz="914299" rtl="0" eaLnBrk="1" latinLnBrk="0" hangingPunct="1">
              <a:lnSpc>
                <a:spcPct val="112000"/>
              </a:lnSpc>
              <a:spcBef>
                <a:spcPts val="1300"/>
              </a:spcBef>
              <a:spcAft>
                <a:spcPts val="0"/>
              </a:spcAft>
              <a:buFont typeface="Meta Offc Pro" panose="020B0504030101020102" pitchFamily="34" charset="0"/>
              <a:buNone/>
              <a:defRPr sz="2000" b="1" kern="1200" baseline="0">
                <a:solidFill>
                  <a:schemeClr val="tx1"/>
                </a:solidFill>
                <a:latin typeface="Calibri" panose="020F0502020204030204" pitchFamily="34" charset="0"/>
                <a:ea typeface="+mn-ea"/>
                <a:cs typeface="Calibri" panose="020F0502020204030204" pitchFamily="34" charset="0"/>
              </a:defRPr>
            </a:lvl6pPr>
            <a:lvl7pPr marL="863926"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7pPr>
            <a:lvl8pPr marL="863926"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8pPr>
            <a:lvl9pPr marL="863926"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9pPr>
          </a:lstStyle>
          <a:p>
            <a:pPr marL="342900" indent="-342900">
              <a:lnSpc>
                <a:spcPct val="90000"/>
              </a:lnSpc>
              <a:spcBef>
                <a:spcPts val="0"/>
              </a:spcBef>
              <a:buFont typeface="Arial" panose="020B0604020202020204" pitchFamily="34" charset="0"/>
              <a:buChar char="•"/>
            </a:pPr>
            <a:r>
              <a:rPr lang="en-US" sz="2400" dirty="0"/>
              <a:t>ER background comes from </a:t>
            </a:r>
            <a:r>
              <a:rPr lang="en-US" sz="2400" baseline="30000" dirty="0">
                <a:solidFill>
                  <a:schemeClr val="accent1">
                    <a:lumMod val="60000"/>
                    <a:lumOff val="40000"/>
                  </a:schemeClr>
                </a:solidFill>
              </a:rPr>
              <a:t>212</a:t>
            </a:r>
            <a:r>
              <a:rPr lang="en-US" sz="2400" dirty="0">
                <a:solidFill>
                  <a:schemeClr val="accent1">
                    <a:lumMod val="60000"/>
                    <a:lumOff val="40000"/>
                  </a:schemeClr>
                </a:solidFill>
              </a:rPr>
              <a:t>Pb</a:t>
            </a:r>
            <a:r>
              <a:rPr lang="en-US" sz="2400" dirty="0"/>
              <a:t> beta decay </a:t>
            </a:r>
          </a:p>
          <a:p>
            <a:pPr marL="342900" indent="-342900">
              <a:lnSpc>
                <a:spcPct val="90000"/>
              </a:lnSpc>
              <a:spcBef>
                <a:spcPts val="0"/>
              </a:spcBef>
              <a:buFont typeface="Arial" panose="020B0604020202020204" pitchFamily="34" charset="0"/>
              <a:buChar char="•"/>
            </a:pPr>
            <a:r>
              <a:rPr lang="en-US" sz="2400" dirty="0">
                <a:latin typeface="+mn-lt"/>
              </a:rPr>
              <a:t>Tracing </a:t>
            </a:r>
            <a:r>
              <a:rPr lang="en-US" sz="2400" dirty="0">
                <a:solidFill>
                  <a:srgbClr val="6BCFF6"/>
                </a:solidFill>
                <a:latin typeface="+mn-lt"/>
              </a:rPr>
              <a:t>alphas</a:t>
            </a:r>
            <a:r>
              <a:rPr lang="en-US" sz="2400" dirty="0">
                <a:latin typeface="+mn-lt"/>
              </a:rPr>
              <a:t> from</a:t>
            </a:r>
            <a:r>
              <a:rPr lang="en-US" sz="2400" dirty="0"/>
              <a:t> </a:t>
            </a:r>
            <a:r>
              <a:rPr lang="en-US" sz="2400" baseline="30000" dirty="0"/>
              <a:t>220</a:t>
            </a:r>
            <a:r>
              <a:rPr lang="en-US" sz="2400" dirty="0"/>
              <a:t>Rn calibration (instant injections) by difference equations with decay constants and plate-out ratios</a:t>
            </a:r>
          </a:p>
          <a:p>
            <a:pPr marL="342900" indent="-342900">
              <a:lnSpc>
                <a:spcPct val="90000"/>
              </a:lnSpc>
              <a:spcBef>
                <a:spcPts val="0"/>
              </a:spcBef>
              <a:buFont typeface="Arial" panose="020B0604020202020204" pitchFamily="34" charset="0"/>
              <a:buChar char="•"/>
            </a:pPr>
            <a:r>
              <a:rPr lang="en-US" sz="2400" dirty="0"/>
              <a:t>Use asymptotic equilibrium to predict </a:t>
            </a:r>
            <a:r>
              <a:rPr lang="en-US" sz="2400" baseline="30000" dirty="0"/>
              <a:t>212</a:t>
            </a:r>
            <a:r>
              <a:rPr lang="en-US" sz="2400" dirty="0"/>
              <a:t>Pb/(</a:t>
            </a:r>
            <a:r>
              <a:rPr lang="en-US" sz="2400" baseline="30000" dirty="0"/>
              <a:t> 212</a:t>
            </a:r>
            <a:r>
              <a:rPr lang="en-US" sz="2400" dirty="0"/>
              <a:t>Bi, </a:t>
            </a:r>
            <a:r>
              <a:rPr lang="en-US" sz="2400" baseline="30000" dirty="0"/>
              <a:t>212</a:t>
            </a:r>
            <a:r>
              <a:rPr lang="en-US" sz="2400" dirty="0"/>
              <a:t>Po) ratios</a:t>
            </a:r>
          </a:p>
          <a:p>
            <a:pPr marL="342900" indent="-342900">
              <a:lnSpc>
                <a:spcPct val="90000"/>
              </a:lnSpc>
              <a:spcBef>
                <a:spcPts val="0"/>
              </a:spcBef>
              <a:buFont typeface="Arial" panose="020B0604020202020204" pitchFamily="34" charset="0"/>
              <a:buChar char="•"/>
            </a:pPr>
            <a:endParaRPr lang="en-US" sz="2400" dirty="0"/>
          </a:p>
          <a:p>
            <a:pPr marL="342900" indent="-342900">
              <a:lnSpc>
                <a:spcPct val="90000"/>
              </a:lnSpc>
              <a:spcBef>
                <a:spcPts val="0"/>
              </a:spcBef>
              <a:buFont typeface="Arial" panose="020B0604020202020204" pitchFamily="34" charset="0"/>
              <a:buChar char="•"/>
            </a:pPr>
            <a:endParaRPr lang="en-US" sz="2400" dirty="0"/>
          </a:p>
          <a:p>
            <a:pPr marL="342900" indent="-342900">
              <a:lnSpc>
                <a:spcPct val="90000"/>
              </a:lnSpc>
              <a:spcBef>
                <a:spcPts val="0"/>
              </a:spcBef>
              <a:buFont typeface="Arial" panose="020B0604020202020204" pitchFamily="34" charset="0"/>
              <a:buChar char="•"/>
            </a:pPr>
            <a:endParaRPr lang="en-US" sz="2400" dirty="0">
              <a:solidFill>
                <a:srgbClr val="4068B3"/>
              </a:solidFill>
              <a:latin typeface="+mn-lt"/>
            </a:endParaRPr>
          </a:p>
        </p:txBody>
      </p:sp>
      <p:grpSp>
        <p:nvGrpSpPr>
          <p:cNvPr id="23" name="Group 22">
            <a:extLst>
              <a:ext uri="{FF2B5EF4-FFF2-40B4-BE49-F238E27FC236}">
                <a16:creationId xmlns:a16="http://schemas.microsoft.com/office/drawing/2014/main" id="{955CF5C8-1F05-D90A-B553-C06CFCEA8404}"/>
              </a:ext>
            </a:extLst>
          </p:cNvPr>
          <p:cNvGrpSpPr/>
          <p:nvPr/>
        </p:nvGrpSpPr>
        <p:grpSpPr>
          <a:xfrm>
            <a:off x="8606500" y="799761"/>
            <a:ext cx="3547338" cy="5356424"/>
            <a:chOff x="121669" y="1657802"/>
            <a:chExt cx="3547338" cy="5356424"/>
          </a:xfrm>
        </p:grpSpPr>
        <p:pic>
          <p:nvPicPr>
            <p:cNvPr id="7" name="Picture 6">
              <a:extLst>
                <a:ext uri="{FF2B5EF4-FFF2-40B4-BE49-F238E27FC236}">
                  <a16:creationId xmlns:a16="http://schemas.microsoft.com/office/drawing/2014/main" id="{D60E6548-1275-2578-E093-E2CE0157A4C1}"/>
                </a:ext>
              </a:extLst>
            </p:cNvPr>
            <p:cNvPicPr>
              <a:picLocks noChangeAspect="1"/>
            </p:cNvPicPr>
            <p:nvPr/>
          </p:nvPicPr>
          <p:blipFill>
            <a:blip r:embed="rId4"/>
            <a:srcRect l="63138"/>
            <a:stretch>
              <a:fillRect/>
            </a:stretch>
          </p:blipFill>
          <p:spPr>
            <a:xfrm>
              <a:off x="121669" y="1657802"/>
              <a:ext cx="3547338" cy="5356424"/>
            </a:xfrm>
            <a:prstGeom prst="rect">
              <a:avLst/>
            </a:prstGeom>
          </p:spPr>
        </p:pic>
        <p:sp>
          <p:nvSpPr>
            <p:cNvPr id="10" name="Oval 9">
              <a:extLst>
                <a:ext uri="{FF2B5EF4-FFF2-40B4-BE49-F238E27FC236}">
                  <a16:creationId xmlns:a16="http://schemas.microsoft.com/office/drawing/2014/main" id="{3A638D17-76EF-BFAE-5213-01309B7AFA3F}"/>
                </a:ext>
              </a:extLst>
            </p:cNvPr>
            <p:cNvSpPr/>
            <p:nvPr/>
          </p:nvSpPr>
          <p:spPr>
            <a:xfrm>
              <a:off x="1432274" y="5669300"/>
              <a:ext cx="536621" cy="525696"/>
            </a:xfrm>
            <a:prstGeom prst="ellipse">
              <a:avLst/>
            </a:prstGeom>
            <a:noFill/>
            <a:ln w="25400">
              <a:solidFill>
                <a:srgbClr val="6BCFF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D449D772-5CCF-1A69-EC0F-1958A7C932D8}"/>
                </a:ext>
              </a:extLst>
            </p:cNvPr>
            <p:cNvSpPr/>
            <p:nvPr/>
          </p:nvSpPr>
          <p:spPr>
            <a:xfrm>
              <a:off x="2708954" y="5029709"/>
              <a:ext cx="536621" cy="525696"/>
            </a:xfrm>
            <a:prstGeom prst="ellipse">
              <a:avLst/>
            </a:prstGeom>
            <a:noFill/>
            <a:ln w="25400">
              <a:solidFill>
                <a:srgbClr val="6BCFF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C4918D8A-2A81-CA89-D728-857CEFB7E051}"/>
                </a:ext>
              </a:extLst>
            </p:cNvPr>
            <p:cNvSpPr/>
            <p:nvPr/>
          </p:nvSpPr>
          <p:spPr>
            <a:xfrm>
              <a:off x="977846" y="5350996"/>
              <a:ext cx="651319" cy="602236"/>
            </a:xfrm>
            <a:prstGeom prst="ellipse">
              <a:avLst/>
            </a:prstGeom>
            <a:noFill/>
            <a:ln w="38100">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TextBox 23">
            <a:extLst>
              <a:ext uri="{FF2B5EF4-FFF2-40B4-BE49-F238E27FC236}">
                <a16:creationId xmlns:a16="http://schemas.microsoft.com/office/drawing/2014/main" id="{90BA4871-5578-D333-C7A6-81509EFB3AB0}"/>
              </a:ext>
            </a:extLst>
          </p:cNvPr>
          <p:cNvSpPr txBox="1"/>
          <p:nvPr/>
        </p:nvSpPr>
        <p:spPr>
          <a:xfrm>
            <a:off x="9728626" y="165128"/>
            <a:ext cx="2491176" cy="686983"/>
          </a:xfrm>
          <a:prstGeom prst="rect">
            <a:avLst/>
          </a:prstGeom>
          <a:noFill/>
        </p:spPr>
        <p:txBody>
          <a:bodyPr wrap="square">
            <a:spAutoFit/>
          </a:bodyPr>
          <a:lstStyle/>
          <a:p>
            <a:pPr>
              <a:lnSpc>
                <a:spcPct val="80000"/>
              </a:lnSpc>
            </a:pPr>
            <a:r>
              <a:rPr lang="en-US" sz="1200" b="1" i="1" dirty="0">
                <a:solidFill>
                  <a:schemeClr val="bg1">
                    <a:lumMod val="75000"/>
                  </a:schemeClr>
                </a:solidFill>
              </a:rPr>
              <a:t>S. </a:t>
            </a:r>
            <a:r>
              <a:rPr lang="en-US" sz="1200" b="1" i="1" dirty="0" err="1">
                <a:solidFill>
                  <a:schemeClr val="bg1">
                    <a:lumMod val="75000"/>
                  </a:schemeClr>
                </a:solidFill>
              </a:rPr>
              <a:t>Bruenner</a:t>
            </a:r>
            <a:r>
              <a:rPr lang="en-US" sz="1200" b="1" i="1" dirty="0">
                <a:solidFill>
                  <a:schemeClr val="bg1">
                    <a:lumMod val="75000"/>
                  </a:schemeClr>
                </a:solidFill>
              </a:rPr>
              <a:t>, D. </a:t>
            </a:r>
            <a:r>
              <a:rPr lang="en-US" sz="1200" b="1" i="1" dirty="0" err="1">
                <a:solidFill>
                  <a:schemeClr val="bg1">
                    <a:lumMod val="75000"/>
                  </a:schemeClr>
                </a:solidFill>
              </a:rPr>
              <a:t>Cichon</a:t>
            </a:r>
            <a:r>
              <a:rPr lang="en-US" sz="1200" b="1" i="1" dirty="0">
                <a:solidFill>
                  <a:schemeClr val="bg1">
                    <a:lumMod val="75000"/>
                  </a:schemeClr>
                </a:solidFill>
              </a:rPr>
              <a:t>, G. </a:t>
            </a:r>
            <a:r>
              <a:rPr lang="en-US" sz="1200" b="1" i="1" dirty="0" err="1">
                <a:solidFill>
                  <a:schemeClr val="bg1">
                    <a:lumMod val="75000"/>
                  </a:schemeClr>
                </a:solidFill>
              </a:rPr>
              <a:t>Eurin</a:t>
            </a:r>
            <a:r>
              <a:rPr lang="en-US" sz="1200" b="1" i="1" dirty="0">
                <a:solidFill>
                  <a:schemeClr val="bg1">
                    <a:lumMod val="75000"/>
                  </a:schemeClr>
                </a:solidFill>
              </a:rPr>
              <a:t>, P. Herrero Gómez, F. </a:t>
            </a:r>
            <a:r>
              <a:rPr lang="en-US" sz="1200" b="1" i="1" dirty="0" err="1">
                <a:solidFill>
                  <a:schemeClr val="bg1">
                    <a:lumMod val="75000"/>
                  </a:schemeClr>
                </a:solidFill>
              </a:rPr>
              <a:t>Jörg</a:t>
            </a:r>
            <a:r>
              <a:rPr lang="en-US" sz="1200" b="1" i="1" dirty="0">
                <a:solidFill>
                  <a:schemeClr val="bg1">
                    <a:lumMod val="75000"/>
                  </a:schemeClr>
                </a:solidFill>
              </a:rPr>
              <a:t>, T. </a:t>
            </a:r>
            <a:r>
              <a:rPr lang="en-US" sz="1200" b="1" i="1" dirty="0" err="1">
                <a:solidFill>
                  <a:schemeClr val="bg1">
                    <a:lumMod val="75000"/>
                  </a:schemeClr>
                </a:solidFill>
              </a:rPr>
              <a:t>Marrodán</a:t>
            </a:r>
            <a:r>
              <a:rPr lang="en-US" sz="1200" b="1" i="1" dirty="0">
                <a:solidFill>
                  <a:schemeClr val="bg1">
                    <a:lumMod val="75000"/>
                  </a:schemeClr>
                </a:solidFill>
              </a:rPr>
              <a:t> </a:t>
            </a:r>
            <a:r>
              <a:rPr lang="en-US" sz="1200" b="1" i="1" dirty="0" err="1">
                <a:solidFill>
                  <a:schemeClr val="bg1">
                    <a:lumMod val="75000"/>
                  </a:schemeClr>
                </a:solidFill>
              </a:rPr>
              <a:t>Undagoitia</a:t>
            </a:r>
            <a:r>
              <a:rPr lang="en-US" sz="1200" b="1" i="1" dirty="0">
                <a:solidFill>
                  <a:schemeClr val="bg1">
                    <a:lumMod val="75000"/>
                  </a:schemeClr>
                </a:solidFill>
              </a:rPr>
              <a:t>, H. </a:t>
            </a:r>
            <a:r>
              <a:rPr lang="en-US" sz="1200" b="1" i="1" dirty="0" err="1">
                <a:solidFill>
                  <a:schemeClr val="bg1">
                    <a:lumMod val="75000"/>
                  </a:schemeClr>
                </a:solidFill>
              </a:rPr>
              <a:t>Simgen</a:t>
            </a:r>
            <a:r>
              <a:rPr lang="en-US" sz="1200" b="1" i="1" dirty="0">
                <a:solidFill>
                  <a:schemeClr val="bg1">
                    <a:lumMod val="75000"/>
                  </a:schemeClr>
                </a:solidFill>
              </a:rPr>
              <a:t>, N. Rupp, Eur. Phys. J. C 81, 343 (2021)</a:t>
            </a:r>
          </a:p>
        </p:txBody>
      </p:sp>
      <p:grpSp>
        <p:nvGrpSpPr>
          <p:cNvPr id="26" name="Group 25">
            <a:extLst>
              <a:ext uri="{FF2B5EF4-FFF2-40B4-BE49-F238E27FC236}">
                <a16:creationId xmlns:a16="http://schemas.microsoft.com/office/drawing/2014/main" id="{D581E248-6BD8-BE6B-3ED8-5470DDB0C982}"/>
              </a:ext>
            </a:extLst>
          </p:cNvPr>
          <p:cNvGrpSpPr/>
          <p:nvPr/>
        </p:nvGrpSpPr>
        <p:grpSpPr>
          <a:xfrm>
            <a:off x="8319815" y="6172448"/>
            <a:ext cx="3891364" cy="752360"/>
            <a:chOff x="8319815" y="6172448"/>
            <a:chExt cx="3891364" cy="752360"/>
          </a:xfrm>
        </p:grpSpPr>
        <p:sp>
          <p:nvSpPr>
            <p:cNvPr id="27" name="Slide Number Placeholder 5">
              <a:extLst>
                <a:ext uri="{FF2B5EF4-FFF2-40B4-BE49-F238E27FC236}">
                  <a16:creationId xmlns:a16="http://schemas.microsoft.com/office/drawing/2014/main" id="{30E7F52C-A402-D398-1580-670B40F711FD}"/>
                </a:ext>
              </a:extLst>
            </p:cNvPr>
            <p:cNvSpPr txBox="1">
              <a:spLocks/>
            </p:cNvSpPr>
            <p:nvPr/>
          </p:nvSpPr>
          <p:spPr>
            <a:xfrm>
              <a:off x="11124000" y="6172448"/>
              <a:ext cx="720000" cy="360000"/>
            </a:xfrm>
            <a:prstGeom prst="rect">
              <a:avLst/>
            </a:prstGeom>
          </p:spPr>
          <p:txBody>
            <a:bodyPr vert="horz" lIns="0" tIns="0" rIns="0" bIns="0" rtlCol="0" anchor="b" anchorCtr="0">
              <a:noAutofit/>
            </a:bodyPr>
            <a:lstStyle>
              <a:defPPr>
                <a:defRPr lang="de-DE"/>
              </a:defPPr>
              <a:lvl1pPr marL="0" indent="0" algn="r" defTabSz="914377" rtl="0" eaLnBrk="1" latinLnBrk="0" hangingPunct="1">
                <a:lnSpc>
                  <a:spcPct val="100000"/>
                </a:lnSpc>
                <a:spcBef>
                  <a:spcPts val="0"/>
                </a:spcBef>
                <a:buFont typeface="Arial" panose="020B0604020202020204" pitchFamily="34" charset="0"/>
                <a:buNone/>
                <a:defRPr lang="de-DE" sz="1600" b="1" kern="1200" smtClean="0">
                  <a:solidFill>
                    <a:schemeClr val="tx1"/>
                  </a:solidFill>
                  <a:effectLst/>
                  <a:latin typeface="+mn-lt"/>
                  <a:ea typeface="+mn-ea"/>
                  <a:cs typeface="+mn-cs"/>
                </a:defRPr>
              </a:lvl1pPr>
              <a:lvl2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2pPr>
              <a:lvl3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3pPr>
              <a:lvl4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4pPr>
              <a:lvl5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5pPr>
              <a:lvl6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6pPr>
              <a:lvl7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7pPr>
              <a:lvl8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8pPr>
              <a:lvl9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9pPr>
            </a:lstStyle>
            <a:p>
              <a:fld id="{D380A8B8-C7CE-8042-8182-5C8A23CAB406}" type="slidenum">
                <a:rPr lang="en-US" smtClean="0"/>
                <a:pPr/>
                <a:t>10</a:t>
              </a:fld>
              <a:endParaRPr lang="en-US" dirty="0"/>
            </a:p>
          </p:txBody>
        </p:sp>
        <p:grpSp>
          <p:nvGrpSpPr>
            <p:cNvPr id="28" name="Group 27">
              <a:extLst>
                <a:ext uri="{FF2B5EF4-FFF2-40B4-BE49-F238E27FC236}">
                  <a16:creationId xmlns:a16="http://schemas.microsoft.com/office/drawing/2014/main" id="{642F51AB-B8F1-4FD8-D92E-97B8D55BB92A}"/>
                </a:ext>
              </a:extLst>
            </p:cNvPr>
            <p:cNvGrpSpPr/>
            <p:nvPr/>
          </p:nvGrpSpPr>
          <p:grpSpPr>
            <a:xfrm>
              <a:off x="8319815" y="6234022"/>
              <a:ext cx="3891364" cy="690786"/>
              <a:chOff x="44433" y="6213821"/>
              <a:chExt cx="3891364" cy="690786"/>
            </a:xfrm>
          </p:grpSpPr>
          <p:grpSp>
            <p:nvGrpSpPr>
              <p:cNvPr id="29" name="Group 28">
                <a:extLst>
                  <a:ext uri="{FF2B5EF4-FFF2-40B4-BE49-F238E27FC236}">
                    <a16:creationId xmlns:a16="http://schemas.microsoft.com/office/drawing/2014/main" id="{640B5AE2-BE33-3D8E-00D5-D480B8436439}"/>
                  </a:ext>
                </a:extLst>
              </p:cNvPr>
              <p:cNvGrpSpPr/>
              <p:nvPr/>
            </p:nvGrpSpPr>
            <p:grpSpPr>
              <a:xfrm>
                <a:off x="44433" y="6519698"/>
                <a:ext cx="3891364" cy="384909"/>
                <a:chOff x="0" y="6570450"/>
                <a:chExt cx="3891364" cy="384909"/>
              </a:xfrm>
            </p:grpSpPr>
            <p:sp>
              <p:nvSpPr>
                <p:cNvPr id="31" name="Rectangle 30">
                  <a:extLst>
                    <a:ext uri="{FF2B5EF4-FFF2-40B4-BE49-F238E27FC236}">
                      <a16:creationId xmlns:a16="http://schemas.microsoft.com/office/drawing/2014/main" id="{79DF3B55-6130-B4B4-39EF-92B3507E4CD3}"/>
                    </a:ext>
                  </a:extLst>
                </p:cNvPr>
                <p:cNvSpPr/>
                <p:nvPr/>
              </p:nvSpPr>
              <p:spPr>
                <a:xfrm>
                  <a:off x="0" y="6570450"/>
                  <a:ext cx="3135647" cy="2875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9139E392-7F74-A86B-AF57-F77C5253BC64}"/>
                    </a:ext>
                  </a:extLst>
                </p:cNvPr>
                <p:cNvSpPr txBox="1"/>
                <p:nvPr/>
              </p:nvSpPr>
              <p:spPr>
                <a:xfrm>
                  <a:off x="425901" y="6616805"/>
                  <a:ext cx="3465463" cy="338554"/>
                </a:xfrm>
                <a:prstGeom prst="rect">
                  <a:avLst/>
                </a:prstGeom>
                <a:noFill/>
              </p:spPr>
              <p:txBody>
                <a:bodyPr wrap="square">
                  <a:spAutoFit/>
                </a:bodyPr>
                <a:lstStyle/>
                <a:p>
                  <a:r>
                    <a:rPr lang="en-US" sz="1600" i="1" dirty="0">
                      <a:solidFill>
                        <a:schemeClr val="bg1">
                          <a:lumMod val="75000"/>
                        </a:schemeClr>
                      </a:solidFill>
                    </a:rPr>
                    <a:t>Ying-Ting Lin, ylin3@uni-muenster.de</a:t>
                  </a:r>
                </a:p>
              </p:txBody>
            </p:sp>
          </p:grpSp>
          <p:pic>
            <p:nvPicPr>
              <p:cNvPr id="30" name="Picture 29" descr="Blue letters on a black background&#10;&#10;Description automatically generated">
                <a:extLst>
                  <a:ext uri="{FF2B5EF4-FFF2-40B4-BE49-F238E27FC236}">
                    <a16:creationId xmlns:a16="http://schemas.microsoft.com/office/drawing/2014/main" id="{7B21FC84-12A3-CB7B-4163-3B85807A7D06}"/>
                  </a:ext>
                </a:extLst>
              </p:cNvPr>
              <p:cNvPicPr>
                <a:picLocks noChangeAspect="1"/>
              </p:cNvPicPr>
              <p:nvPr/>
            </p:nvPicPr>
            <p:blipFill>
              <a:blip r:embed="rId5"/>
              <a:stretch>
                <a:fillRect/>
              </a:stretch>
            </p:blipFill>
            <p:spPr>
              <a:xfrm>
                <a:off x="1221735" y="6213821"/>
                <a:ext cx="1515878" cy="408762"/>
              </a:xfrm>
              <a:prstGeom prst="rect">
                <a:avLst/>
              </a:prstGeom>
            </p:spPr>
          </p:pic>
        </p:grpSp>
      </p:grpSp>
    </p:spTree>
    <p:extLst>
      <p:ext uri="{BB962C8B-B14F-4D97-AF65-F5344CB8AC3E}">
        <p14:creationId xmlns:p14="http://schemas.microsoft.com/office/powerpoint/2010/main" val="42351623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2BEFCB74-BFDA-4A35-1EE4-C49DFA83FB73}"/>
              </a:ext>
            </a:extLst>
          </p:cNvPr>
          <p:cNvPicPr>
            <a:picLocks noChangeAspect="1"/>
          </p:cNvPicPr>
          <p:nvPr/>
        </p:nvPicPr>
        <p:blipFill>
          <a:blip r:embed="rId3"/>
          <a:stretch>
            <a:fillRect/>
          </a:stretch>
        </p:blipFill>
        <p:spPr>
          <a:xfrm>
            <a:off x="476500" y="1145122"/>
            <a:ext cx="5204453" cy="5024449"/>
          </a:xfrm>
          <a:prstGeom prst="rect">
            <a:avLst/>
          </a:prstGeom>
        </p:spPr>
      </p:pic>
      <p:pic>
        <p:nvPicPr>
          <p:cNvPr id="7" name="Picture 6">
            <a:extLst>
              <a:ext uri="{FF2B5EF4-FFF2-40B4-BE49-F238E27FC236}">
                <a16:creationId xmlns:a16="http://schemas.microsoft.com/office/drawing/2014/main" id="{FF261862-8712-6499-10DC-9E735E1C1E06}"/>
              </a:ext>
            </a:extLst>
          </p:cNvPr>
          <p:cNvPicPr>
            <a:picLocks noChangeAspect="1"/>
          </p:cNvPicPr>
          <p:nvPr/>
        </p:nvPicPr>
        <p:blipFill>
          <a:blip r:embed="rId4"/>
          <a:stretch>
            <a:fillRect/>
          </a:stretch>
        </p:blipFill>
        <p:spPr>
          <a:xfrm>
            <a:off x="6266450" y="1472970"/>
            <a:ext cx="5849349" cy="4699477"/>
          </a:xfrm>
          <a:prstGeom prst="rect">
            <a:avLst/>
          </a:prstGeom>
        </p:spPr>
      </p:pic>
      <p:sp>
        <p:nvSpPr>
          <p:cNvPr id="12" name="Title 1">
            <a:extLst>
              <a:ext uri="{FF2B5EF4-FFF2-40B4-BE49-F238E27FC236}">
                <a16:creationId xmlns:a16="http://schemas.microsoft.com/office/drawing/2014/main" id="{4ECA5FA2-8C33-2713-9719-30D5B3DE2423}"/>
              </a:ext>
            </a:extLst>
          </p:cNvPr>
          <p:cNvSpPr txBox="1">
            <a:spLocks/>
          </p:cNvSpPr>
          <p:nvPr/>
        </p:nvSpPr>
        <p:spPr>
          <a:xfrm>
            <a:off x="6350" y="1"/>
            <a:ext cx="12192000" cy="7089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latin typeface="+mn-lt"/>
              </a:rPr>
              <a:t>Radon Calibration Science Search</a:t>
            </a:r>
          </a:p>
        </p:txBody>
      </p:sp>
      <p:sp>
        <p:nvSpPr>
          <p:cNvPr id="6" name="Google Shape;206;p26">
            <a:extLst>
              <a:ext uri="{FF2B5EF4-FFF2-40B4-BE49-F238E27FC236}">
                <a16:creationId xmlns:a16="http://schemas.microsoft.com/office/drawing/2014/main" id="{7F040CE9-93BE-384C-CF0A-B0E6A084DB94}"/>
              </a:ext>
            </a:extLst>
          </p:cNvPr>
          <p:cNvSpPr txBox="1"/>
          <p:nvPr/>
        </p:nvSpPr>
        <p:spPr>
          <a:xfrm>
            <a:off x="6417" y="662000"/>
            <a:ext cx="5570741" cy="3431636"/>
          </a:xfrm>
          <a:prstGeom prst="rect">
            <a:avLst/>
          </a:prstGeom>
          <a:noFill/>
          <a:ln>
            <a:noFill/>
          </a:ln>
        </p:spPr>
        <p:txBody>
          <a:bodyPr spcFirstLastPara="1" wrap="square" lIns="121900" tIns="0" rIns="121900" bIns="121900" anchor="t" anchorCtr="0">
            <a:noAutofit/>
          </a:bodyPr>
          <a:lstStyle/>
          <a:p>
            <a:pPr marL="609585" indent="-431789">
              <a:buClr>
                <a:srgbClr val="333333"/>
              </a:buClr>
              <a:buSzPts val="1500"/>
              <a:buChar char="●"/>
            </a:pPr>
            <a:endParaRPr lang="en-US" sz="2400" dirty="0"/>
          </a:p>
          <a:p>
            <a:pPr marL="609585" indent="-431789">
              <a:buClr>
                <a:srgbClr val="333333"/>
              </a:buClr>
              <a:buSzPts val="1500"/>
              <a:buChar char="●"/>
            </a:pPr>
            <a:endParaRPr lang="en-US" sz="2400" dirty="0"/>
          </a:p>
          <a:p>
            <a:pPr marL="609585" indent="-431789">
              <a:buClr>
                <a:srgbClr val="333333"/>
              </a:buClr>
              <a:buSzPts val="1500"/>
              <a:buChar char="●"/>
            </a:pPr>
            <a:endParaRPr lang="en-US" sz="2400" dirty="0"/>
          </a:p>
          <a:p>
            <a:pPr marL="177796">
              <a:buClr>
                <a:srgbClr val="333333"/>
              </a:buClr>
              <a:buSzPts val="1500"/>
            </a:pPr>
            <a:endParaRPr lang="en-US" sz="2400" dirty="0">
              <a:solidFill>
                <a:srgbClr val="333333"/>
              </a:solidFill>
            </a:endParaRPr>
          </a:p>
        </p:txBody>
      </p:sp>
      <p:sp>
        <p:nvSpPr>
          <p:cNvPr id="2" name="Vertical Text Placeholder 2">
            <a:extLst>
              <a:ext uri="{FF2B5EF4-FFF2-40B4-BE49-F238E27FC236}">
                <a16:creationId xmlns:a16="http://schemas.microsoft.com/office/drawing/2014/main" id="{B81EB76B-3816-8B02-F974-7C4CA016C965}"/>
              </a:ext>
            </a:extLst>
          </p:cNvPr>
          <p:cNvSpPr txBox="1">
            <a:spLocks/>
          </p:cNvSpPr>
          <p:nvPr/>
        </p:nvSpPr>
        <p:spPr>
          <a:xfrm>
            <a:off x="37653" y="752214"/>
            <a:ext cx="6064697" cy="4557712"/>
          </a:xfrm>
          <a:prstGeom prst="rect">
            <a:avLst/>
          </a:prstGeom>
        </p:spPr>
        <p:txBody>
          <a:bodyPr vert="horz" lIns="0" tIns="0" rIns="0" bIns="0" rtlCol="0" anchor="t" anchorCtr="0">
            <a:noAutofit/>
          </a:bodyPr>
          <a:lstStyle>
            <a:lvl1pPr marL="0" indent="0" algn="l" defTabSz="914299" rtl="0" eaLnBrk="1" latinLnBrk="0" hangingPunct="1">
              <a:lnSpc>
                <a:spcPct val="112000"/>
              </a:lnSpc>
              <a:spcBef>
                <a:spcPts val="1300"/>
              </a:spcBef>
              <a:spcAft>
                <a:spcPts val="0"/>
              </a:spcAft>
              <a:buFont typeface="Arial" panose="020B0604020202020204" pitchFamily="34" charset="0"/>
              <a:buNone/>
              <a:defRPr lang="de-DE" sz="2000" b="0" i="0" u="none" strike="noStrike" kern="1200" baseline="0" smtClean="0">
                <a:solidFill>
                  <a:schemeClr val="tx1"/>
                </a:solidFill>
                <a:latin typeface="Calibri" panose="020F0502020204030204" pitchFamily="34" charset="0"/>
                <a:ea typeface="+mn-ea"/>
                <a:cs typeface="Calibri" panose="020F0502020204030204" pitchFamily="34" charset="0"/>
              </a:defRPr>
            </a:lvl1pPr>
            <a:lvl2pPr marL="323972"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2pPr>
            <a:lvl3pPr marL="503958"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3pPr>
            <a:lvl4pPr marL="683942"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4pPr>
            <a:lvl5pPr marL="863926"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5pPr>
            <a:lvl6pPr marL="719938" indent="0" algn="l" defTabSz="914299" rtl="0" eaLnBrk="1" latinLnBrk="0" hangingPunct="1">
              <a:lnSpc>
                <a:spcPct val="112000"/>
              </a:lnSpc>
              <a:spcBef>
                <a:spcPts val="1300"/>
              </a:spcBef>
              <a:spcAft>
                <a:spcPts val="0"/>
              </a:spcAft>
              <a:buFont typeface="Meta Offc Pro" panose="020B0504030101020102" pitchFamily="34" charset="0"/>
              <a:buNone/>
              <a:defRPr sz="2000" b="1" kern="1200" baseline="0">
                <a:solidFill>
                  <a:schemeClr val="tx1"/>
                </a:solidFill>
                <a:latin typeface="Calibri" panose="020F0502020204030204" pitchFamily="34" charset="0"/>
                <a:ea typeface="+mn-ea"/>
                <a:cs typeface="Calibri" panose="020F0502020204030204" pitchFamily="34" charset="0"/>
              </a:defRPr>
            </a:lvl6pPr>
            <a:lvl7pPr marL="863926"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7pPr>
            <a:lvl8pPr marL="863926"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8pPr>
            <a:lvl9pPr marL="863926"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9pPr>
          </a:lstStyle>
          <a:p>
            <a:pPr marL="342900" indent="-342900">
              <a:lnSpc>
                <a:spcPct val="90000"/>
              </a:lnSpc>
              <a:spcBef>
                <a:spcPts val="0"/>
              </a:spcBef>
              <a:buFont typeface="Arial" panose="020B0604020202020204" pitchFamily="34" charset="0"/>
              <a:buChar char="•"/>
            </a:pPr>
            <a:r>
              <a:rPr lang="en-US" sz="2400" dirty="0"/>
              <a:t>Determination of </a:t>
            </a:r>
            <a:r>
              <a:rPr lang="en-US" sz="2400" baseline="30000" dirty="0"/>
              <a:t>212</a:t>
            </a:r>
            <a:r>
              <a:rPr lang="en-US" sz="2400" dirty="0"/>
              <a:t>Bi beta spectrum shape </a:t>
            </a:r>
          </a:p>
          <a:p>
            <a:pPr>
              <a:lnSpc>
                <a:spcPct val="90000"/>
              </a:lnSpc>
              <a:spcBef>
                <a:spcPts val="0"/>
              </a:spcBef>
            </a:pPr>
            <a:endParaRPr lang="en-US" sz="2400" dirty="0"/>
          </a:p>
          <a:p>
            <a:pPr marL="342900" indent="-342900">
              <a:lnSpc>
                <a:spcPct val="90000"/>
              </a:lnSpc>
              <a:spcBef>
                <a:spcPts val="0"/>
              </a:spcBef>
              <a:buFont typeface="Arial" panose="020B0604020202020204" pitchFamily="34" charset="0"/>
              <a:buChar char="•"/>
            </a:pPr>
            <a:endParaRPr lang="en-US" sz="2400" dirty="0"/>
          </a:p>
          <a:p>
            <a:pPr marL="342900" indent="-342900">
              <a:lnSpc>
                <a:spcPct val="90000"/>
              </a:lnSpc>
              <a:spcBef>
                <a:spcPts val="0"/>
              </a:spcBef>
              <a:buFont typeface="Arial" panose="020B0604020202020204" pitchFamily="34" charset="0"/>
              <a:buChar char="•"/>
            </a:pPr>
            <a:endParaRPr lang="en-US" sz="2400" dirty="0"/>
          </a:p>
          <a:p>
            <a:pPr marL="342900" indent="-342900">
              <a:lnSpc>
                <a:spcPct val="90000"/>
              </a:lnSpc>
              <a:spcBef>
                <a:spcPts val="0"/>
              </a:spcBef>
              <a:buFont typeface="Arial" panose="020B0604020202020204" pitchFamily="34" charset="0"/>
              <a:buChar char="•"/>
            </a:pPr>
            <a:endParaRPr lang="en-US" sz="2400" dirty="0">
              <a:solidFill>
                <a:srgbClr val="4068B3"/>
              </a:solidFill>
              <a:latin typeface="+mn-lt"/>
            </a:endParaRPr>
          </a:p>
        </p:txBody>
      </p:sp>
      <p:sp>
        <p:nvSpPr>
          <p:cNvPr id="3" name="TextBox 2">
            <a:extLst>
              <a:ext uri="{FF2B5EF4-FFF2-40B4-BE49-F238E27FC236}">
                <a16:creationId xmlns:a16="http://schemas.microsoft.com/office/drawing/2014/main" id="{075203AB-282D-EAC2-0B3B-FAAC24307C06}"/>
              </a:ext>
            </a:extLst>
          </p:cNvPr>
          <p:cNvSpPr txBox="1"/>
          <p:nvPr/>
        </p:nvSpPr>
        <p:spPr>
          <a:xfrm>
            <a:off x="381991" y="6158710"/>
            <a:ext cx="5089657" cy="294183"/>
          </a:xfrm>
          <a:prstGeom prst="rect">
            <a:avLst/>
          </a:prstGeom>
          <a:noFill/>
        </p:spPr>
        <p:txBody>
          <a:bodyPr wrap="square">
            <a:spAutoFit/>
          </a:bodyPr>
          <a:lstStyle/>
          <a:p>
            <a:pPr>
              <a:lnSpc>
                <a:spcPct val="80000"/>
              </a:lnSpc>
            </a:pPr>
            <a:r>
              <a:rPr lang="en-US" sz="1600" b="1" i="1" dirty="0">
                <a:solidFill>
                  <a:schemeClr val="bg1">
                    <a:lumMod val="75000"/>
                  </a:schemeClr>
                </a:solidFill>
              </a:rPr>
              <a:t>XENON Collab., Phys. Rev. C 113, 044303 (2026)</a:t>
            </a:r>
          </a:p>
        </p:txBody>
      </p:sp>
      <p:sp>
        <p:nvSpPr>
          <p:cNvPr id="9" name="Vertical Text Placeholder 2">
            <a:extLst>
              <a:ext uri="{FF2B5EF4-FFF2-40B4-BE49-F238E27FC236}">
                <a16:creationId xmlns:a16="http://schemas.microsoft.com/office/drawing/2014/main" id="{2425B92A-AF75-9F52-FAE4-410BE2290483}"/>
              </a:ext>
            </a:extLst>
          </p:cNvPr>
          <p:cNvSpPr txBox="1">
            <a:spLocks/>
          </p:cNvSpPr>
          <p:nvPr/>
        </p:nvSpPr>
        <p:spPr>
          <a:xfrm>
            <a:off x="6311655" y="752214"/>
            <a:ext cx="6064697" cy="4557712"/>
          </a:xfrm>
          <a:prstGeom prst="rect">
            <a:avLst/>
          </a:prstGeom>
        </p:spPr>
        <p:txBody>
          <a:bodyPr vert="horz" lIns="0" tIns="0" rIns="0" bIns="0" rtlCol="0" anchor="t" anchorCtr="0">
            <a:noAutofit/>
          </a:bodyPr>
          <a:lstStyle>
            <a:lvl1pPr marL="0" indent="0" algn="l" defTabSz="914299" rtl="0" eaLnBrk="1" latinLnBrk="0" hangingPunct="1">
              <a:lnSpc>
                <a:spcPct val="112000"/>
              </a:lnSpc>
              <a:spcBef>
                <a:spcPts val="1300"/>
              </a:spcBef>
              <a:spcAft>
                <a:spcPts val="0"/>
              </a:spcAft>
              <a:buFont typeface="Arial" panose="020B0604020202020204" pitchFamily="34" charset="0"/>
              <a:buNone/>
              <a:defRPr lang="de-DE" sz="2000" b="0" i="0" u="none" strike="noStrike" kern="1200" baseline="0" smtClean="0">
                <a:solidFill>
                  <a:schemeClr val="tx1"/>
                </a:solidFill>
                <a:latin typeface="Calibri" panose="020F0502020204030204" pitchFamily="34" charset="0"/>
                <a:ea typeface="+mn-ea"/>
                <a:cs typeface="Calibri" panose="020F0502020204030204" pitchFamily="34" charset="0"/>
              </a:defRPr>
            </a:lvl1pPr>
            <a:lvl2pPr marL="323972"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2pPr>
            <a:lvl3pPr marL="503958"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3pPr>
            <a:lvl4pPr marL="683942"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4pPr>
            <a:lvl5pPr marL="863926"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5pPr>
            <a:lvl6pPr marL="719938" indent="0" algn="l" defTabSz="914299" rtl="0" eaLnBrk="1" latinLnBrk="0" hangingPunct="1">
              <a:lnSpc>
                <a:spcPct val="112000"/>
              </a:lnSpc>
              <a:spcBef>
                <a:spcPts val="1300"/>
              </a:spcBef>
              <a:spcAft>
                <a:spcPts val="0"/>
              </a:spcAft>
              <a:buFont typeface="Meta Offc Pro" panose="020B0504030101020102" pitchFamily="34" charset="0"/>
              <a:buNone/>
              <a:defRPr sz="2000" b="1" kern="1200" baseline="0">
                <a:solidFill>
                  <a:schemeClr val="tx1"/>
                </a:solidFill>
                <a:latin typeface="Calibri" panose="020F0502020204030204" pitchFamily="34" charset="0"/>
                <a:ea typeface="+mn-ea"/>
                <a:cs typeface="Calibri" panose="020F0502020204030204" pitchFamily="34" charset="0"/>
              </a:defRPr>
            </a:lvl6pPr>
            <a:lvl7pPr marL="863926"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7pPr>
            <a:lvl8pPr marL="863926"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8pPr>
            <a:lvl9pPr marL="863926"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9pPr>
          </a:lstStyle>
          <a:p>
            <a:pPr marL="342900" indent="-342900">
              <a:lnSpc>
                <a:spcPct val="90000"/>
              </a:lnSpc>
              <a:spcBef>
                <a:spcPts val="0"/>
              </a:spcBef>
              <a:buFont typeface="Arial" panose="020B0604020202020204" pitchFamily="34" charset="0"/>
              <a:buChar char="•"/>
            </a:pPr>
            <a:r>
              <a:rPr lang="en-US" sz="2400" dirty="0"/>
              <a:t>Determination of </a:t>
            </a:r>
            <a:r>
              <a:rPr lang="en-US" sz="2400" baseline="30000" dirty="0"/>
              <a:t>214</a:t>
            </a:r>
            <a:r>
              <a:rPr lang="en-US" sz="2400" dirty="0"/>
              <a:t>Pb/</a:t>
            </a:r>
            <a:r>
              <a:rPr lang="en-US" sz="2400" baseline="30000" dirty="0"/>
              <a:t>212</a:t>
            </a:r>
            <a:r>
              <a:rPr lang="en-US" sz="2400" dirty="0"/>
              <a:t>Pb beta decay branching ratio to ground/excited states</a:t>
            </a:r>
          </a:p>
          <a:p>
            <a:pPr>
              <a:lnSpc>
                <a:spcPct val="90000"/>
              </a:lnSpc>
              <a:spcBef>
                <a:spcPts val="0"/>
              </a:spcBef>
            </a:pPr>
            <a:endParaRPr lang="en-US" sz="2400" dirty="0"/>
          </a:p>
          <a:p>
            <a:pPr marL="342900" indent="-342900">
              <a:lnSpc>
                <a:spcPct val="90000"/>
              </a:lnSpc>
              <a:spcBef>
                <a:spcPts val="0"/>
              </a:spcBef>
              <a:buFont typeface="Arial" panose="020B0604020202020204" pitchFamily="34" charset="0"/>
              <a:buChar char="•"/>
            </a:pPr>
            <a:endParaRPr lang="en-US" sz="2400" dirty="0"/>
          </a:p>
          <a:p>
            <a:pPr marL="342900" indent="-342900">
              <a:lnSpc>
                <a:spcPct val="90000"/>
              </a:lnSpc>
              <a:spcBef>
                <a:spcPts val="0"/>
              </a:spcBef>
              <a:buFont typeface="Arial" panose="020B0604020202020204" pitchFamily="34" charset="0"/>
              <a:buChar char="•"/>
            </a:pPr>
            <a:endParaRPr lang="en-US" sz="2400" dirty="0"/>
          </a:p>
          <a:p>
            <a:pPr marL="342900" indent="-342900">
              <a:lnSpc>
                <a:spcPct val="90000"/>
              </a:lnSpc>
              <a:spcBef>
                <a:spcPts val="0"/>
              </a:spcBef>
              <a:buFont typeface="Arial" panose="020B0604020202020204" pitchFamily="34" charset="0"/>
              <a:buChar char="•"/>
            </a:pPr>
            <a:endParaRPr lang="en-US" sz="2400" dirty="0">
              <a:solidFill>
                <a:srgbClr val="4068B3"/>
              </a:solidFill>
              <a:latin typeface="+mn-lt"/>
            </a:endParaRPr>
          </a:p>
        </p:txBody>
      </p:sp>
      <p:grpSp>
        <p:nvGrpSpPr>
          <p:cNvPr id="24" name="Group 23">
            <a:extLst>
              <a:ext uri="{FF2B5EF4-FFF2-40B4-BE49-F238E27FC236}">
                <a16:creationId xmlns:a16="http://schemas.microsoft.com/office/drawing/2014/main" id="{E9B18DE3-FDDB-0002-439F-362EA030DD2C}"/>
              </a:ext>
            </a:extLst>
          </p:cNvPr>
          <p:cNvGrpSpPr/>
          <p:nvPr/>
        </p:nvGrpSpPr>
        <p:grpSpPr>
          <a:xfrm>
            <a:off x="8319815" y="6172448"/>
            <a:ext cx="3891364" cy="752360"/>
            <a:chOff x="8319815" y="6172448"/>
            <a:chExt cx="3891364" cy="752360"/>
          </a:xfrm>
        </p:grpSpPr>
        <p:sp>
          <p:nvSpPr>
            <p:cNvPr id="25" name="Slide Number Placeholder 5">
              <a:extLst>
                <a:ext uri="{FF2B5EF4-FFF2-40B4-BE49-F238E27FC236}">
                  <a16:creationId xmlns:a16="http://schemas.microsoft.com/office/drawing/2014/main" id="{E6C6C396-6386-9D7A-57E7-8550191ADCEE}"/>
                </a:ext>
              </a:extLst>
            </p:cNvPr>
            <p:cNvSpPr txBox="1">
              <a:spLocks/>
            </p:cNvSpPr>
            <p:nvPr/>
          </p:nvSpPr>
          <p:spPr>
            <a:xfrm>
              <a:off x="11124000" y="6172448"/>
              <a:ext cx="720000" cy="360000"/>
            </a:xfrm>
            <a:prstGeom prst="rect">
              <a:avLst/>
            </a:prstGeom>
          </p:spPr>
          <p:txBody>
            <a:bodyPr vert="horz" lIns="0" tIns="0" rIns="0" bIns="0" rtlCol="0" anchor="b" anchorCtr="0">
              <a:noAutofit/>
            </a:bodyPr>
            <a:lstStyle>
              <a:defPPr>
                <a:defRPr lang="de-DE"/>
              </a:defPPr>
              <a:lvl1pPr marL="0" indent="0" algn="r" defTabSz="914377" rtl="0" eaLnBrk="1" latinLnBrk="0" hangingPunct="1">
                <a:lnSpc>
                  <a:spcPct val="100000"/>
                </a:lnSpc>
                <a:spcBef>
                  <a:spcPts val="0"/>
                </a:spcBef>
                <a:buFont typeface="Arial" panose="020B0604020202020204" pitchFamily="34" charset="0"/>
                <a:buNone/>
                <a:defRPr lang="de-DE" sz="1600" b="1" kern="1200" smtClean="0">
                  <a:solidFill>
                    <a:schemeClr val="tx1"/>
                  </a:solidFill>
                  <a:effectLst/>
                  <a:latin typeface="+mn-lt"/>
                  <a:ea typeface="+mn-ea"/>
                  <a:cs typeface="+mn-cs"/>
                </a:defRPr>
              </a:lvl1pPr>
              <a:lvl2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2pPr>
              <a:lvl3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3pPr>
              <a:lvl4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4pPr>
              <a:lvl5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5pPr>
              <a:lvl6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6pPr>
              <a:lvl7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7pPr>
              <a:lvl8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8pPr>
              <a:lvl9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9pPr>
            </a:lstStyle>
            <a:p>
              <a:fld id="{D380A8B8-C7CE-8042-8182-5C8A23CAB406}" type="slidenum">
                <a:rPr lang="en-US" smtClean="0"/>
                <a:pPr/>
                <a:t>11</a:t>
              </a:fld>
              <a:endParaRPr lang="en-US" dirty="0"/>
            </a:p>
          </p:txBody>
        </p:sp>
        <p:grpSp>
          <p:nvGrpSpPr>
            <p:cNvPr id="26" name="Group 25">
              <a:extLst>
                <a:ext uri="{FF2B5EF4-FFF2-40B4-BE49-F238E27FC236}">
                  <a16:creationId xmlns:a16="http://schemas.microsoft.com/office/drawing/2014/main" id="{E6FD3216-04B7-24FB-9E44-00C7CD6A39B2}"/>
                </a:ext>
              </a:extLst>
            </p:cNvPr>
            <p:cNvGrpSpPr/>
            <p:nvPr/>
          </p:nvGrpSpPr>
          <p:grpSpPr>
            <a:xfrm>
              <a:off x="8319815" y="6234022"/>
              <a:ext cx="3891364" cy="690786"/>
              <a:chOff x="44433" y="6213821"/>
              <a:chExt cx="3891364" cy="690786"/>
            </a:xfrm>
          </p:grpSpPr>
          <p:grpSp>
            <p:nvGrpSpPr>
              <p:cNvPr id="27" name="Group 26">
                <a:extLst>
                  <a:ext uri="{FF2B5EF4-FFF2-40B4-BE49-F238E27FC236}">
                    <a16:creationId xmlns:a16="http://schemas.microsoft.com/office/drawing/2014/main" id="{DA29EA9A-B5EB-2627-8D67-8CCF8CDF539D}"/>
                  </a:ext>
                </a:extLst>
              </p:cNvPr>
              <p:cNvGrpSpPr/>
              <p:nvPr/>
            </p:nvGrpSpPr>
            <p:grpSpPr>
              <a:xfrm>
                <a:off x="44433" y="6519698"/>
                <a:ext cx="3891364" cy="384909"/>
                <a:chOff x="0" y="6570450"/>
                <a:chExt cx="3891364" cy="384909"/>
              </a:xfrm>
            </p:grpSpPr>
            <p:sp>
              <p:nvSpPr>
                <p:cNvPr id="29" name="Rectangle 28">
                  <a:extLst>
                    <a:ext uri="{FF2B5EF4-FFF2-40B4-BE49-F238E27FC236}">
                      <a16:creationId xmlns:a16="http://schemas.microsoft.com/office/drawing/2014/main" id="{C8E02EF7-0430-61C6-E40D-A52444145FCA}"/>
                    </a:ext>
                  </a:extLst>
                </p:cNvPr>
                <p:cNvSpPr/>
                <p:nvPr/>
              </p:nvSpPr>
              <p:spPr>
                <a:xfrm>
                  <a:off x="0" y="6570450"/>
                  <a:ext cx="3135647" cy="2875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13B4D1A1-7925-2B84-9E6D-133DFC13526A}"/>
                    </a:ext>
                  </a:extLst>
                </p:cNvPr>
                <p:cNvSpPr txBox="1"/>
                <p:nvPr/>
              </p:nvSpPr>
              <p:spPr>
                <a:xfrm>
                  <a:off x="425901" y="6616805"/>
                  <a:ext cx="3465463" cy="338554"/>
                </a:xfrm>
                <a:prstGeom prst="rect">
                  <a:avLst/>
                </a:prstGeom>
                <a:noFill/>
              </p:spPr>
              <p:txBody>
                <a:bodyPr wrap="square">
                  <a:spAutoFit/>
                </a:bodyPr>
                <a:lstStyle/>
                <a:p>
                  <a:r>
                    <a:rPr lang="en-US" sz="1600" i="1" dirty="0">
                      <a:solidFill>
                        <a:schemeClr val="bg1">
                          <a:lumMod val="75000"/>
                        </a:schemeClr>
                      </a:solidFill>
                    </a:rPr>
                    <a:t>Ying-Ting Lin, ylin3@uni-muenster.de</a:t>
                  </a:r>
                </a:p>
              </p:txBody>
            </p:sp>
          </p:grpSp>
          <p:pic>
            <p:nvPicPr>
              <p:cNvPr id="28" name="Picture 27" descr="Blue letters on a black background&#10;&#10;Description automatically generated">
                <a:extLst>
                  <a:ext uri="{FF2B5EF4-FFF2-40B4-BE49-F238E27FC236}">
                    <a16:creationId xmlns:a16="http://schemas.microsoft.com/office/drawing/2014/main" id="{0DE313E5-D757-3007-B2A4-5D2F3A505C21}"/>
                  </a:ext>
                </a:extLst>
              </p:cNvPr>
              <p:cNvPicPr>
                <a:picLocks noChangeAspect="1"/>
              </p:cNvPicPr>
              <p:nvPr/>
            </p:nvPicPr>
            <p:blipFill>
              <a:blip r:embed="rId5"/>
              <a:stretch>
                <a:fillRect/>
              </a:stretch>
            </p:blipFill>
            <p:spPr>
              <a:xfrm>
                <a:off x="1221735" y="6213821"/>
                <a:ext cx="1515878" cy="408762"/>
              </a:xfrm>
              <a:prstGeom prst="rect">
                <a:avLst/>
              </a:prstGeom>
            </p:spPr>
          </p:pic>
        </p:grpSp>
      </p:grpSp>
    </p:spTree>
    <p:extLst>
      <p:ext uri="{BB962C8B-B14F-4D97-AF65-F5344CB8AC3E}">
        <p14:creationId xmlns:p14="http://schemas.microsoft.com/office/powerpoint/2010/main" val="30420678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DDA979-D917-2E35-D10A-8411FADCE08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7E7A3C6-4C9B-CE0A-376F-999A09DBFC2C}"/>
              </a:ext>
            </a:extLst>
          </p:cNvPr>
          <p:cNvPicPr>
            <a:picLocks noChangeAspect="1"/>
          </p:cNvPicPr>
          <p:nvPr/>
        </p:nvPicPr>
        <p:blipFill>
          <a:blip r:embed="rId3"/>
          <a:stretch>
            <a:fillRect/>
          </a:stretch>
        </p:blipFill>
        <p:spPr>
          <a:xfrm>
            <a:off x="5486400" y="777240"/>
            <a:ext cx="6722950" cy="5394960"/>
          </a:xfrm>
          <a:prstGeom prst="rect">
            <a:avLst/>
          </a:prstGeom>
        </p:spPr>
      </p:pic>
      <p:sp>
        <p:nvSpPr>
          <p:cNvPr id="9" name="Title 1">
            <a:extLst>
              <a:ext uri="{FF2B5EF4-FFF2-40B4-BE49-F238E27FC236}">
                <a16:creationId xmlns:a16="http://schemas.microsoft.com/office/drawing/2014/main" id="{DAC07CEF-D0C9-895C-DF53-85756D1BCF66}"/>
              </a:ext>
            </a:extLst>
          </p:cNvPr>
          <p:cNvSpPr txBox="1">
            <a:spLocks/>
          </p:cNvSpPr>
          <p:nvPr/>
        </p:nvSpPr>
        <p:spPr>
          <a:xfrm>
            <a:off x="6350" y="1"/>
            <a:ext cx="12192000" cy="7089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latin typeface="+mn-lt"/>
              </a:rPr>
              <a:t>Backgrounds in ER Channel</a:t>
            </a:r>
          </a:p>
        </p:txBody>
      </p:sp>
      <p:sp>
        <p:nvSpPr>
          <p:cNvPr id="12" name="Slide Number Placeholder 3">
            <a:extLst>
              <a:ext uri="{FF2B5EF4-FFF2-40B4-BE49-F238E27FC236}">
                <a16:creationId xmlns:a16="http://schemas.microsoft.com/office/drawing/2014/main" id="{80CD56BC-9A05-5F94-44C9-8CBDF29BAD0B}"/>
              </a:ext>
            </a:extLst>
          </p:cNvPr>
          <p:cNvSpPr>
            <a:spLocks noGrp="1"/>
          </p:cNvSpPr>
          <p:nvPr>
            <p:ph type="sldNum" sz="quarter" idx="12"/>
          </p:nvPr>
        </p:nvSpPr>
        <p:spPr>
          <a:xfrm>
            <a:off x="9360975" y="6466892"/>
            <a:ext cx="2743200" cy="365125"/>
          </a:xfrm>
        </p:spPr>
        <p:txBody>
          <a:bodyPr/>
          <a:lstStyle/>
          <a:p>
            <a:fld id="{D380A8B8-C7CE-8042-8182-5C8A23CAB406}" type="slidenum">
              <a:rPr lang="en-US" smtClean="0">
                <a:solidFill>
                  <a:schemeClr val="bg1"/>
                </a:solidFill>
              </a:rPr>
              <a:t>12</a:t>
            </a:fld>
            <a:endParaRPr lang="en-US" dirty="0">
              <a:solidFill>
                <a:schemeClr val="bg1"/>
              </a:solidFill>
            </a:endParaRP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BA25531E-BCD0-BAE7-A884-716B701BE612}"/>
                  </a:ext>
                </a:extLst>
              </p:cNvPr>
              <p:cNvSpPr txBox="1"/>
              <p:nvPr/>
            </p:nvSpPr>
            <p:spPr>
              <a:xfrm>
                <a:off x="-38620" y="664962"/>
                <a:ext cx="5620068" cy="5964774"/>
              </a:xfrm>
              <a:prstGeom prst="rect">
                <a:avLst/>
              </a:prstGeom>
              <a:noFill/>
              <a:ln>
                <a:noFill/>
              </a:ln>
            </p:spPr>
            <p:txBody>
              <a:bodyPr wrap="square">
                <a:spAutoFit/>
              </a:bodyPr>
              <a:lstStyle/>
              <a:p>
                <a:pPr>
                  <a:lnSpc>
                    <a:spcPct val="90000"/>
                  </a:lnSpc>
                </a:pPr>
                <a:r>
                  <a:rPr lang="en-US" sz="2800" dirty="0">
                    <a:latin typeface="Helvetica" pitchFamily="2" charset="0"/>
                  </a:rPr>
                  <a:t>Noble gas backgrounds:</a:t>
                </a:r>
              </a:p>
              <a:p>
                <a:pPr marL="342900" indent="-342900">
                  <a:lnSpc>
                    <a:spcPct val="90000"/>
                  </a:lnSpc>
                  <a:buFont typeface="Arial" panose="020B0604020202020204" pitchFamily="34" charset="0"/>
                  <a:buChar char="•"/>
                </a:pPr>
                <a:r>
                  <a:rPr lang="en-US" sz="2400" baseline="30000" dirty="0">
                    <a:solidFill>
                      <a:schemeClr val="bg1">
                        <a:lumMod val="75000"/>
                      </a:schemeClr>
                    </a:solidFill>
                    <a:latin typeface="Helvetica" pitchFamily="2" charset="0"/>
                  </a:rPr>
                  <a:t>222</a:t>
                </a:r>
                <a:r>
                  <a:rPr lang="en-US" sz="2400" dirty="0">
                    <a:solidFill>
                      <a:schemeClr val="bg1">
                        <a:lumMod val="75000"/>
                      </a:schemeClr>
                    </a:solidFill>
                    <a:latin typeface="Helvetica" pitchFamily="2" charset="0"/>
                  </a:rPr>
                  <a:t>Rn/</a:t>
                </a:r>
                <a:r>
                  <a:rPr lang="en-US" sz="2400" baseline="30000" dirty="0">
                    <a:solidFill>
                      <a:schemeClr val="bg1">
                        <a:lumMod val="75000"/>
                      </a:schemeClr>
                    </a:solidFill>
                    <a:latin typeface="Helvetica" pitchFamily="2" charset="0"/>
                  </a:rPr>
                  <a:t> 220</a:t>
                </a:r>
                <a:r>
                  <a:rPr lang="en-US" sz="2400" dirty="0">
                    <a:solidFill>
                      <a:schemeClr val="bg1">
                        <a:lumMod val="75000"/>
                      </a:schemeClr>
                    </a:solidFill>
                    <a:latin typeface="Helvetica" pitchFamily="2" charset="0"/>
                  </a:rPr>
                  <a:t>Rn: decay daughters of the material; dominant ER background</a:t>
                </a:r>
              </a:p>
              <a:p>
                <a:pPr marL="342900" indent="-342900">
                  <a:lnSpc>
                    <a:spcPct val="90000"/>
                  </a:lnSpc>
                  <a:buFont typeface="Arial" panose="020B0604020202020204" pitchFamily="34" charset="0"/>
                  <a:buChar char="•"/>
                </a:pPr>
                <a:r>
                  <a:rPr lang="en-US" sz="2400" baseline="30000" dirty="0">
                    <a:solidFill>
                      <a:srgbClr val="39A974"/>
                    </a:solidFill>
                    <a:latin typeface="Helvetica" pitchFamily="2" charset="0"/>
                  </a:rPr>
                  <a:t>85</a:t>
                </a:r>
                <a:r>
                  <a:rPr lang="en-US" sz="2400" dirty="0">
                    <a:solidFill>
                      <a:srgbClr val="39A974"/>
                    </a:solidFill>
                    <a:latin typeface="Helvetica" pitchFamily="2" charset="0"/>
                  </a:rPr>
                  <a:t>Kr</a:t>
                </a:r>
                <a:r>
                  <a:rPr lang="en-US" sz="2400" dirty="0">
                    <a:latin typeface="Helvetica" pitchFamily="2" charset="0"/>
                  </a:rPr>
                  <a:t>: from </a:t>
                </a:r>
                <a:r>
                  <a:rPr lang="en-US" sz="2400" baseline="30000" dirty="0" err="1">
                    <a:latin typeface="Helvetica" pitchFamily="2" charset="0"/>
                  </a:rPr>
                  <a:t>nat</a:t>
                </a:r>
                <a:r>
                  <a:rPr lang="en-US" sz="2400" dirty="0" err="1">
                    <a:latin typeface="Helvetica" pitchFamily="2" charset="0"/>
                  </a:rPr>
                  <a:t>Kr</a:t>
                </a:r>
                <a:r>
                  <a:rPr lang="en-US" sz="2400" dirty="0">
                    <a:latin typeface="Helvetica" pitchFamily="2" charset="0"/>
                  </a:rPr>
                  <a:t> in the residual air in xenon inventory or after pump-down</a:t>
                </a:r>
              </a:p>
              <a:p>
                <a:pPr>
                  <a:lnSpc>
                    <a:spcPct val="90000"/>
                  </a:lnSpc>
                </a:pPr>
                <a:r>
                  <a:rPr lang="en-US" sz="2800" dirty="0">
                    <a:solidFill>
                      <a:schemeClr val="bg1">
                        <a:lumMod val="75000"/>
                      </a:schemeClr>
                    </a:solidFill>
                    <a:latin typeface="Helvetica" pitchFamily="2" charset="0"/>
                  </a:rPr>
                  <a:t>Xenon Isotopes:</a:t>
                </a:r>
              </a:p>
              <a:p>
                <a:pPr marL="342900" indent="-342900">
                  <a:lnSpc>
                    <a:spcPct val="90000"/>
                  </a:lnSpc>
                  <a:buFont typeface="Arial" panose="020B0604020202020204" pitchFamily="34" charset="0"/>
                  <a:buChar char="•"/>
                </a:pPr>
                <a:r>
                  <a:rPr lang="en-US" sz="2400" baseline="30000" dirty="0">
                    <a:solidFill>
                      <a:schemeClr val="bg1">
                        <a:lumMod val="75000"/>
                      </a:schemeClr>
                    </a:solidFill>
                    <a:latin typeface="Helvetica" pitchFamily="2" charset="0"/>
                  </a:rPr>
                  <a:t>136</a:t>
                </a:r>
                <a:r>
                  <a:rPr lang="en-US" sz="2400" dirty="0">
                    <a:solidFill>
                      <a:schemeClr val="bg1">
                        <a:lumMod val="75000"/>
                      </a:schemeClr>
                    </a:solidFill>
                    <a:latin typeface="Helvetica" pitchFamily="2" charset="0"/>
                  </a:rPr>
                  <a:t>Xe/</a:t>
                </a:r>
                <a:r>
                  <a:rPr lang="en-US" sz="2400" baseline="30000" dirty="0">
                    <a:solidFill>
                      <a:schemeClr val="bg1">
                        <a:lumMod val="75000"/>
                      </a:schemeClr>
                    </a:solidFill>
                    <a:latin typeface="Helvetica" pitchFamily="2" charset="0"/>
                  </a:rPr>
                  <a:t>124</a:t>
                </a:r>
                <a:r>
                  <a:rPr lang="en-US" sz="2400" dirty="0">
                    <a:solidFill>
                      <a:schemeClr val="bg1">
                        <a:lumMod val="75000"/>
                      </a:schemeClr>
                    </a:solidFill>
                    <a:latin typeface="Helvetica" pitchFamily="2" charset="0"/>
                  </a:rPr>
                  <a:t>Xe</a:t>
                </a:r>
              </a:p>
              <a:p>
                <a:pPr marL="342900" indent="-342900">
                  <a:lnSpc>
                    <a:spcPct val="90000"/>
                  </a:lnSpc>
                  <a:buFont typeface="Arial" panose="020B0604020202020204" pitchFamily="34" charset="0"/>
                  <a:buChar char="•"/>
                </a:pPr>
                <a:r>
                  <a:rPr lang="en-US" sz="2400" baseline="30000" dirty="0">
                    <a:solidFill>
                      <a:schemeClr val="bg1">
                        <a:lumMod val="75000"/>
                      </a:schemeClr>
                    </a:solidFill>
                    <a:latin typeface="Helvetica" pitchFamily="2" charset="0"/>
                  </a:rPr>
                  <a:t>133</a:t>
                </a:r>
                <a:r>
                  <a:rPr lang="en-US" sz="2400" dirty="0">
                    <a:solidFill>
                      <a:schemeClr val="bg1">
                        <a:lumMod val="75000"/>
                      </a:schemeClr>
                    </a:solidFill>
                    <a:latin typeface="Helvetica" pitchFamily="2" charset="0"/>
                  </a:rPr>
                  <a:t>Xe/</a:t>
                </a:r>
                <a:r>
                  <a:rPr lang="en-US" sz="2400" baseline="30000" dirty="0">
                    <a:solidFill>
                      <a:schemeClr val="bg1">
                        <a:lumMod val="75000"/>
                      </a:schemeClr>
                    </a:solidFill>
                    <a:latin typeface="Helvetica" pitchFamily="2" charset="0"/>
                  </a:rPr>
                  <a:t>125</a:t>
                </a:r>
                <a:r>
                  <a:rPr lang="en-US" sz="2400" dirty="0">
                    <a:solidFill>
                      <a:schemeClr val="bg1">
                        <a:lumMod val="75000"/>
                      </a:schemeClr>
                    </a:solidFill>
                    <a:latin typeface="Helvetica" pitchFamily="2" charset="0"/>
                  </a:rPr>
                  <a:t>I</a:t>
                </a:r>
              </a:p>
              <a:p>
                <a:pPr marL="342900" indent="-342900">
                  <a:lnSpc>
                    <a:spcPct val="90000"/>
                  </a:lnSpc>
                  <a:buFont typeface="Arial" panose="020B0604020202020204" pitchFamily="34" charset="0"/>
                  <a:buChar char="•"/>
                </a:pPr>
                <a:endParaRPr lang="en-US" sz="2400" dirty="0">
                  <a:solidFill>
                    <a:schemeClr val="bg1">
                      <a:lumMod val="75000"/>
                    </a:schemeClr>
                  </a:solidFill>
                  <a:latin typeface="Helvetica" pitchFamily="2" charset="0"/>
                </a:endParaRPr>
              </a:p>
              <a:p>
                <a:pPr>
                  <a:lnSpc>
                    <a:spcPct val="90000"/>
                  </a:lnSpc>
                </a:pPr>
                <a:r>
                  <a:rPr lang="en-US" sz="2800" dirty="0">
                    <a:solidFill>
                      <a:schemeClr val="bg1">
                        <a:lumMod val="75000"/>
                      </a:schemeClr>
                    </a:solidFill>
                    <a:latin typeface="Helvetica" pitchFamily="2" charset="0"/>
                  </a:rPr>
                  <a:t>Other backgrounds:</a:t>
                </a:r>
              </a:p>
              <a:p>
                <a:pPr marL="342900" indent="-342900">
                  <a:lnSpc>
                    <a:spcPct val="90000"/>
                  </a:lnSpc>
                  <a:buFont typeface="Arial" panose="020B0604020202020204" pitchFamily="34" charset="0"/>
                  <a:buChar char="•"/>
                </a:pPr>
                <a:r>
                  <a:rPr lang="en-US" sz="2400" dirty="0">
                    <a:solidFill>
                      <a:schemeClr val="bg1">
                        <a:lumMod val="75000"/>
                      </a:schemeClr>
                    </a:solidFill>
                    <a:latin typeface="Helvetica" pitchFamily="2" charset="0"/>
                  </a:rPr>
                  <a:t>Materials</a:t>
                </a:r>
              </a:p>
              <a:p>
                <a:pPr marL="342900" indent="-342900">
                  <a:lnSpc>
                    <a:spcPct val="90000"/>
                  </a:lnSpc>
                  <a:buFont typeface="Arial" panose="020B0604020202020204" pitchFamily="34" charset="0"/>
                  <a:buChar char="•"/>
                </a:pPr>
                <a:r>
                  <a:rPr lang="en-US" sz="2400" baseline="30000" dirty="0">
                    <a:solidFill>
                      <a:schemeClr val="bg1">
                        <a:lumMod val="75000"/>
                      </a:schemeClr>
                    </a:solidFill>
                    <a:latin typeface="Helvetica" pitchFamily="2" charset="0"/>
                  </a:rPr>
                  <a:t>3</a:t>
                </a:r>
                <a:r>
                  <a:rPr lang="en-US" sz="2400" dirty="0">
                    <a:solidFill>
                      <a:schemeClr val="bg1">
                        <a:lumMod val="75000"/>
                      </a:schemeClr>
                    </a:solidFill>
                    <a:latin typeface="Helvetica" pitchFamily="2" charset="0"/>
                  </a:rPr>
                  <a:t>H-like</a:t>
                </a:r>
              </a:p>
              <a:p>
                <a:pPr marL="342900" indent="-342900">
                  <a:lnSpc>
                    <a:spcPct val="90000"/>
                  </a:lnSpc>
                  <a:buFont typeface="Arial" panose="020B0604020202020204" pitchFamily="34" charset="0"/>
                  <a:buChar char="•"/>
                </a:pPr>
                <a:r>
                  <a:rPr lang="en-US" sz="2400" baseline="30000" dirty="0">
                    <a:solidFill>
                      <a:schemeClr val="bg1">
                        <a:lumMod val="75000"/>
                      </a:schemeClr>
                    </a:solidFill>
                    <a:latin typeface="Helvetica" pitchFamily="2" charset="0"/>
                  </a:rPr>
                  <a:t>83m</a:t>
                </a:r>
                <a:r>
                  <a:rPr lang="en-US" sz="2400" dirty="0">
                    <a:solidFill>
                      <a:schemeClr val="bg1">
                        <a:lumMod val="75000"/>
                      </a:schemeClr>
                    </a:solidFill>
                    <a:latin typeface="Helvetica" pitchFamily="2" charset="0"/>
                  </a:rPr>
                  <a:t>Kr</a:t>
                </a:r>
              </a:p>
              <a:p>
                <a:pPr marL="342900" indent="-342900">
                  <a:lnSpc>
                    <a:spcPct val="90000"/>
                  </a:lnSpc>
                  <a:buFont typeface="Arial" panose="020B0604020202020204" pitchFamily="34" charset="0"/>
                  <a:buChar char="•"/>
                </a:pPr>
                <a:r>
                  <a:rPr lang="en-US" sz="2400" dirty="0">
                    <a:solidFill>
                      <a:schemeClr val="bg1">
                        <a:lumMod val="75000"/>
                      </a:schemeClr>
                    </a:solidFill>
                    <a:latin typeface="Helvetica" pitchFamily="2" charset="0"/>
                  </a:rPr>
                  <a:t>Accidentals</a:t>
                </a:r>
              </a:p>
              <a:p>
                <a:pPr marL="342900" indent="-342900">
                  <a:lnSpc>
                    <a:spcPct val="90000"/>
                  </a:lnSpc>
                  <a:buFont typeface="Arial" panose="020B0604020202020204" pitchFamily="34" charset="0"/>
                  <a:buChar char="•"/>
                </a:pPr>
                <a:endParaRPr lang="en-US" sz="2400" dirty="0">
                  <a:solidFill>
                    <a:schemeClr val="bg1">
                      <a:lumMod val="75000"/>
                    </a:schemeClr>
                  </a:solidFill>
                  <a:latin typeface="Helvetica" pitchFamily="2" charset="0"/>
                </a:endParaRPr>
              </a:p>
              <a:p>
                <a:pPr>
                  <a:lnSpc>
                    <a:spcPct val="90000"/>
                  </a:lnSpc>
                </a:pPr>
                <a:r>
                  <a:rPr lang="en-US" sz="2800" dirty="0">
                    <a:solidFill>
                      <a:schemeClr val="bg1">
                        <a:lumMod val="75000"/>
                      </a:schemeClr>
                    </a:solidFill>
                    <a:latin typeface="Helvetica" pitchFamily="2" charset="0"/>
                  </a:rPr>
                  <a:t>Neutrinos:</a:t>
                </a:r>
              </a:p>
              <a:p>
                <a:pPr marL="342900" indent="-342900">
                  <a:lnSpc>
                    <a:spcPct val="90000"/>
                  </a:lnSpc>
                  <a:buFont typeface="Arial" panose="020B0604020202020204" pitchFamily="34" charset="0"/>
                  <a:buChar char="•"/>
                </a:pPr>
                <a:r>
                  <a:rPr lang="en-US" sz="2400" dirty="0">
                    <a:solidFill>
                      <a:schemeClr val="bg1">
                        <a:lumMod val="75000"/>
                      </a:schemeClr>
                    </a:solidFill>
                    <a:latin typeface="Helvetica" pitchFamily="2" charset="0"/>
                  </a:rPr>
                  <a:t>Solar </a:t>
                </a:r>
                <a14:m>
                  <m:oMath xmlns:m="http://schemas.openxmlformats.org/officeDocument/2006/math">
                    <m:r>
                      <a:rPr lang="en-US" sz="2400" i="1">
                        <a:solidFill>
                          <a:schemeClr val="bg1">
                            <a:lumMod val="75000"/>
                          </a:schemeClr>
                        </a:solidFill>
                        <a:latin typeface="Cambria Math" panose="02040503050406030204" pitchFamily="18" charset="0"/>
                        <a:ea typeface="Cambria Math" panose="02040503050406030204" pitchFamily="18" charset="0"/>
                      </a:rPr>
                      <m:t>𝜐</m:t>
                    </m:r>
                  </m:oMath>
                </a14:m>
                <a:endParaRPr lang="en-US" sz="2400" dirty="0">
                  <a:solidFill>
                    <a:schemeClr val="bg1">
                      <a:lumMod val="90000"/>
                    </a:schemeClr>
                  </a:solidFill>
                  <a:latin typeface="Helvetica" pitchFamily="2" charset="0"/>
                </a:endParaRPr>
              </a:p>
            </p:txBody>
          </p:sp>
        </mc:Choice>
        <mc:Fallback xmlns="">
          <p:sp>
            <p:nvSpPr>
              <p:cNvPr id="6" name="TextBox 5">
                <a:extLst>
                  <a:ext uri="{FF2B5EF4-FFF2-40B4-BE49-F238E27FC236}">
                    <a16:creationId xmlns:a16="http://schemas.microsoft.com/office/drawing/2014/main" id="{BA25531E-BCD0-BAE7-A884-716B701BE612}"/>
                  </a:ext>
                </a:extLst>
              </p:cNvPr>
              <p:cNvSpPr txBox="1">
                <a:spLocks noRot="1" noChangeAspect="1" noMove="1" noResize="1" noEditPoints="1" noAdjustHandles="1" noChangeArrowheads="1" noChangeShapeType="1" noTextEdit="1"/>
              </p:cNvSpPr>
              <p:nvPr/>
            </p:nvSpPr>
            <p:spPr>
              <a:xfrm>
                <a:off x="-38620" y="664962"/>
                <a:ext cx="5620068" cy="5964774"/>
              </a:xfrm>
              <a:prstGeom prst="rect">
                <a:avLst/>
              </a:prstGeom>
              <a:blipFill>
                <a:blip r:embed="rId4"/>
                <a:stretch>
                  <a:fillRect l="-2257" t="-1699" b="-1274"/>
                </a:stretch>
              </a:blipFill>
              <a:ln>
                <a:noFill/>
              </a:ln>
            </p:spPr>
            <p:txBody>
              <a:bodyPr/>
              <a:lstStyle/>
              <a:p>
                <a:r>
                  <a:rPr lang="en-US">
                    <a:noFill/>
                  </a:rPr>
                  <a:t> </a:t>
                </a:r>
              </a:p>
            </p:txBody>
          </p:sp>
        </mc:Fallback>
      </mc:AlternateContent>
      <p:sp>
        <p:nvSpPr>
          <p:cNvPr id="4" name="TextBox 3">
            <a:extLst>
              <a:ext uri="{FF2B5EF4-FFF2-40B4-BE49-F238E27FC236}">
                <a16:creationId xmlns:a16="http://schemas.microsoft.com/office/drawing/2014/main" id="{8735BEC2-3AFA-26AF-1E4E-8FB031CB42F4}"/>
              </a:ext>
            </a:extLst>
          </p:cNvPr>
          <p:cNvSpPr txBox="1"/>
          <p:nvPr/>
        </p:nvSpPr>
        <p:spPr>
          <a:xfrm>
            <a:off x="5486400" y="308124"/>
            <a:ext cx="6617775" cy="461665"/>
          </a:xfrm>
          <a:prstGeom prst="rect">
            <a:avLst/>
          </a:prstGeom>
          <a:noFill/>
        </p:spPr>
        <p:txBody>
          <a:bodyPr wrap="square">
            <a:spAutoFit/>
          </a:bodyPr>
          <a:lstStyle/>
          <a:p>
            <a:pPr algn="ctr"/>
            <a:r>
              <a:rPr lang="en-US" sz="2400" dirty="0">
                <a:latin typeface="Helvetica" pitchFamily="2" charset="0"/>
              </a:rPr>
              <a:t>ROI: ER channel in [1, 140] keV range</a:t>
            </a:r>
            <a:endParaRPr lang="en-US" sz="2400" dirty="0"/>
          </a:p>
        </p:txBody>
      </p:sp>
      <p:grpSp>
        <p:nvGrpSpPr>
          <p:cNvPr id="19" name="Group 18">
            <a:extLst>
              <a:ext uri="{FF2B5EF4-FFF2-40B4-BE49-F238E27FC236}">
                <a16:creationId xmlns:a16="http://schemas.microsoft.com/office/drawing/2014/main" id="{72B79979-EDB2-1FF6-E30E-41FCC1D82783}"/>
              </a:ext>
            </a:extLst>
          </p:cNvPr>
          <p:cNvGrpSpPr/>
          <p:nvPr/>
        </p:nvGrpSpPr>
        <p:grpSpPr>
          <a:xfrm>
            <a:off x="8319815" y="6172448"/>
            <a:ext cx="3891364" cy="752360"/>
            <a:chOff x="8319815" y="6172448"/>
            <a:chExt cx="3891364" cy="752360"/>
          </a:xfrm>
        </p:grpSpPr>
        <p:sp>
          <p:nvSpPr>
            <p:cNvPr id="20" name="Slide Number Placeholder 5">
              <a:extLst>
                <a:ext uri="{FF2B5EF4-FFF2-40B4-BE49-F238E27FC236}">
                  <a16:creationId xmlns:a16="http://schemas.microsoft.com/office/drawing/2014/main" id="{93E24A83-9B76-9ADB-F2CD-5A2BDF5D046A}"/>
                </a:ext>
              </a:extLst>
            </p:cNvPr>
            <p:cNvSpPr txBox="1">
              <a:spLocks/>
            </p:cNvSpPr>
            <p:nvPr/>
          </p:nvSpPr>
          <p:spPr>
            <a:xfrm>
              <a:off x="11124000" y="6172448"/>
              <a:ext cx="720000" cy="360000"/>
            </a:xfrm>
            <a:prstGeom prst="rect">
              <a:avLst/>
            </a:prstGeom>
          </p:spPr>
          <p:txBody>
            <a:bodyPr vert="horz" lIns="0" tIns="0" rIns="0" bIns="0" rtlCol="0" anchor="b" anchorCtr="0">
              <a:noAutofit/>
            </a:bodyPr>
            <a:lstStyle>
              <a:defPPr>
                <a:defRPr lang="de-DE"/>
              </a:defPPr>
              <a:lvl1pPr marL="0" indent="0" algn="r" defTabSz="914377" rtl="0" eaLnBrk="1" latinLnBrk="0" hangingPunct="1">
                <a:lnSpc>
                  <a:spcPct val="100000"/>
                </a:lnSpc>
                <a:spcBef>
                  <a:spcPts val="0"/>
                </a:spcBef>
                <a:buFont typeface="Arial" panose="020B0604020202020204" pitchFamily="34" charset="0"/>
                <a:buNone/>
                <a:defRPr lang="de-DE" sz="1600" b="1" kern="1200" smtClean="0">
                  <a:solidFill>
                    <a:schemeClr val="tx1"/>
                  </a:solidFill>
                  <a:effectLst/>
                  <a:latin typeface="+mn-lt"/>
                  <a:ea typeface="+mn-ea"/>
                  <a:cs typeface="+mn-cs"/>
                </a:defRPr>
              </a:lvl1pPr>
              <a:lvl2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2pPr>
              <a:lvl3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3pPr>
              <a:lvl4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4pPr>
              <a:lvl5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5pPr>
              <a:lvl6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6pPr>
              <a:lvl7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7pPr>
              <a:lvl8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8pPr>
              <a:lvl9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9pPr>
            </a:lstStyle>
            <a:p>
              <a:fld id="{D380A8B8-C7CE-8042-8182-5C8A23CAB406}" type="slidenum">
                <a:rPr lang="en-US" smtClean="0"/>
                <a:pPr/>
                <a:t>12</a:t>
              </a:fld>
              <a:endParaRPr lang="en-US" dirty="0"/>
            </a:p>
          </p:txBody>
        </p:sp>
        <p:grpSp>
          <p:nvGrpSpPr>
            <p:cNvPr id="24" name="Group 23">
              <a:extLst>
                <a:ext uri="{FF2B5EF4-FFF2-40B4-BE49-F238E27FC236}">
                  <a16:creationId xmlns:a16="http://schemas.microsoft.com/office/drawing/2014/main" id="{F3C90424-FAA4-1C17-4442-3149D84DD8EF}"/>
                </a:ext>
              </a:extLst>
            </p:cNvPr>
            <p:cNvGrpSpPr/>
            <p:nvPr/>
          </p:nvGrpSpPr>
          <p:grpSpPr>
            <a:xfrm>
              <a:off x="8319815" y="6234022"/>
              <a:ext cx="3891364" cy="690786"/>
              <a:chOff x="44433" y="6213821"/>
              <a:chExt cx="3891364" cy="690786"/>
            </a:xfrm>
          </p:grpSpPr>
          <p:grpSp>
            <p:nvGrpSpPr>
              <p:cNvPr id="25" name="Group 24">
                <a:extLst>
                  <a:ext uri="{FF2B5EF4-FFF2-40B4-BE49-F238E27FC236}">
                    <a16:creationId xmlns:a16="http://schemas.microsoft.com/office/drawing/2014/main" id="{13CE7FC7-B1C5-2A7E-7B65-B9AF87DC62F6}"/>
                  </a:ext>
                </a:extLst>
              </p:cNvPr>
              <p:cNvGrpSpPr/>
              <p:nvPr/>
            </p:nvGrpSpPr>
            <p:grpSpPr>
              <a:xfrm>
                <a:off x="44433" y="6519698"/>
                <a:ext cx="3891364" cy="384909"/>
                <a:chOff x="0" y="6570450"/>
                <a:chExt cx="3891364" cy="384909"/>
              </a:xfrm>
            </p:grpSpPr>
            <p:sp>
              <p:nvSpPr>
                <p:cNvPr id="27" name="Rectangle 26">
                  <a:extLst>
                    <a:ext uri="{FF2B5EF4-FFF2-40B4-BE49-F238E27FC236}">
                      <a16:creationId xmlns:a16="http://schemas.microsoft.com/office/drawing/2014/main" id="{FB25F33D-8EED-2914-953A-318E352AC911}"/>
                    </a:ext>
                  </a:extLst>
                </p:cNvPr>
                <p:cNvSpPr/>
                <p:nvPr/>
              </p:nvSpPr>
              <p:spPr>
                <a:xfrm>
                  <a:off x="0" y="6570450"/>
                  <a:ext cx="3135647" cy="2875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DFA56D80-D4FF-0A48-32A3-97883FC290FF}"/>
                    </a:ext>
                  </a:extLst>
                </p:cNvPr>
                <p:cNvSpPr txBox="1"/>
                <p:nvPr/>
              </p:nvSpPr>
              <p:spPr>
                <a:xfrm>
                  <a:off x="425901" y="6616805"/>
                  <a:ext cx="3465463" cy="338554"/>
                </a:xfrm>
                <a:prstGeom prst="rect">
                  <a:avLst/>
                </a:prstGeom>
                <a:noFill/>
              </p:spPr>
              <p:txBody>
                <a:bodyPr wrap="square">
                  <a:spAutoFit/>
                </a:bodyPr>
                <a:lstStyle/>
                <a:p>
                  <a:r>
                    <a:rPr lang="en-US" sz="1600" i="1" dirty="0">
                      <a:solidFill>
                        <a:schemeClr val="bg1">
                          <a:lumMod val="75000"/>
                        </a:schemeClr>
                      </a:solidFill>
                    </a:rPr>
                    <a:t>Ying-Ting Lin, ylin3@uni-muenster.de</a:t>
                  </a:r>
                </a:p>
              </p:txBody>
            </p:sp>
          </p:grpSp>
          <p:pic>
            <p:nvPicPr>
              <p:cNvPr id="26" name="Picture 25" descr="Blue letters on a black background&#10;&#10;Description automatically generated">
                <a:extLst>
                  <a:ext uri="{FF2B5EF4-FFF2-40B4-BE49-F238E27FC236}">
                    <a16:creationId xmlns:a16="http://schemas.microsoft.com/office/drawing/2014/main" id="{49E38B24-BABB-F6EF-6829-661C00E3186F}"/>
                  </a:ext>
                </a:extLst>
              </p:cNvPr>
              <p:cNvPicPr>
                <a:picLocks noChangeAspect="1"/>
              </p:cNvPicPr>
              <p:nvPr/>
            </p:nvPicPr>
            <p:blipFill>
              <a:blip r:embed="rId5"/>
              <a:stretch>
                <a:fillRect/>
              </a:stretch>
            </p:blipFill>
            <p:spPr>
              <a:xfrm>
                <a:off x="1221735" y="6213821"/>
                <a:ext cx="1515878" cy="408762"/>
              </a:xfrm>
              <a:prstGeom prst="rect">
                <a:avLst/>
              </a:prstGeom>
            </p:spPr>
          </p:pic>
        </p:grpSp>
      </p:grpSp>
      <p:pic>
        <p:nvPicPr>
          <p:cNvPr id="7" name="Picture 6">
            <a:extLst>
              <a:ext uri="{FF2B5EF4-FFF2-40B4-BE49-F238E27FC236}">
                <a16:creationId xmlns:a16="http://schemas.microsoft.com/office/drawing/2014/main" id="{8922148D-7406-15B1-ADE9-4DDBDFBE72A4}"/>
              </a:ext>
            </a:extLst>
          </p:cNvPr>
          <p:cNvPicPr>
            <a:picLocks noChangeAspect="1"/>
          </p:cNvPicPr>
          <p:nvPr/>
        </p:nvPicPr>
        <p:blipFill>
          <a:blip r:embed="rId6"/>
          <a:srcRect r="94429"/>
          <a:stretch>
            <a:fillRect/>
          </a:stretch>
        </p:blipFill>
        <p:spPr>
          <a:xfrm>
            <a:off x="5489469" y="786722"/>
            <a:ext cx="374490" cy="5394960"/>
          </a:xfrm>
          <a:prstGeom prst="rect">
            <a:avLst/>
          </a:prstGeom>
        </p:spPr>
      </p:pic>
    </p:spTree>
    <p:extLst>
      <p:ext uri="{BB962C8B-B14F-4D97-AF65-F5344CB8AC3E}">
        <p14:creationId xmlns:p14="http://schemas.microsoft.com/office/powerpoint/2010/main" val="29096438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6DCB3C-749A-D245-1231-3E3114A02D4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8ACC752-1D43-95CD-D5E3-B66B363BAD33}"/>
              </a:ext>
            </a:extLst>
          </p:cNvPr>
          <p:cNvPicPr>
            <a:picLocks noChangeAspect="1"/>
          </p:cNvPicPr>
          <p:nvPr/>
        </p:nvPicPr>
        <p:blipFill>
          <a:blip r:embed="rId3"/>
          <a:stretch>
            <a:fillRect/>
          </a:stretch>
        </p:blipFill>
        <p:spPr>
          <a:xfrm>
            <a:off x="586762" y="704244"/>
            <a:ext cx="1865243" cy="6004549"/>
          </a:xfrm>
          <a:prstGeom prst="rect">
            <a:avLst/>
          </a:prstGeom>
          <a:ln w="63500">
            <a:noFill/>
          </a:ln>
        </p:spPr>
      </p:pic>
      <p:grpSp>
        <p:nvGrpSpPr>
          <p:cNvPr id="7" name="Group 6">
            <a:extLst>
              <a:ext uri="{FF2B5EF4-FFF2-40B4-BE49-F238E27FC236}">
                <a16:creationId xmlns:a16="http://schemas.microsoft.com/office/drawing/2014/main" id="{0AF3722C-8065-F7AA-CB7C-486BAB3DF810}"/>
              </a:ext>
            </a:extLst>
          </p:cNvPr>
          <p:cNvGrpSpPr/>
          <p:nvPr/>
        </p:nvGrpSpPr>
        <p:grpSpPr>
          <a:xfrm>
            <a:off x="-77903" y="1064897"/>
            <a:ext cx="897722" cy="5315955"/>
            <a:chOff x="2645184" y="1684421"/>
            <a:chExt cx="897722" cy="5315955"/>
          </a:xfrm>
        </p:grpSpPr>
        <p:cxnSp>
          <p:nvCxnSpPr>
            <p:cNvPr id="8" name="Straight Arrow Connector 7">
              <a:extLst>
                <a:ext uri="{FF2B5EF4-FFF2-40B4-BE49-F238E27FC236}">
                  <a16:creationId xmlns:a16="http://schemas.microsoft.com/office/drawing/2014/main" id="{651B610F-85FE-CFB7-B625-50E879884A2F}"/>
                </a:ext>
              </a:extLst>
            </p:cNvPr>
            <p:cNvCxnSpPr>
              <a:cxnSpLocks/>
            </p:cNvCxnSpPr>
            <p:nvPr/>
          </p:nvCxnSpPr>
          <p:spPr>
            <a:xfrm>
              <a:off x="3149064" y="5733049"/>
              <a:ext cx="0" cy="1267327"/>
            </a:xfrm>
            <a:prstGeom prst="straightConnector1">
              <a:avLst/>
            </a:prstGeom>
            <a:ln w="44450">
              <a:solidFill>
                <a:schemeClr val="tx1">
                  <a:lumMod val="50000"/>
                  <a:lumOff val="50000"/>
                </a:schemeClr>
              </a:solidFill>
              <a:prstDash val="sysDot"/>
              <a:headEnd type="none"/>
              <a:tailEnd type="arrow"/>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ADCCA3F8-AFE9-296D-CE3D-B7BE793C215A}"/>
                </a:ext>
              </a:extLst>
            </p:cNvPr>
            <p:cNvSpPr txBox="1"/>
            <p:nvPr/>
          </p:nvSpPr>
          <p:spPr>
            <a:xfrm>
              <a:off x="2645184" y="5419929"/>
              <a:ext cx="897722" cy="347018"/>
            </a:xfrm>
            <a:prstGeom prst="rect">
              <a:avLst/>
            </a:prstGeom>
            <a:noFill/>
          </p:spPr>
          <p:txBody>
            <a:bodyPr wrap="square">
              <a:spAutoFit/>
            </a:bodyPr>
            <a:lstStyle/>
            <a:p>
              <a:pPr>
                <a:lnSpc>
                  <a:spcPct val="80000"/>
                </a:lnSpc>
              </a:pPr>
              <a:r>
                <a:rPr lang="en-US" sz="2000" dirty="0">
                  <a:solidFill>
                    <a:schemeClr val="tx1">
                      <a:lumMod val="50000"/>
                      <a:lumOff val="50000"/>
                    </a:schemeClr>
                  </a:solidFill>
                  <a:latin typeface="Helvetica" pitchFamily="2" charset="0"/>
                </a:rPr>
                <a:t>5.5</a:t>
              </a:r>
              <a:r>
                <a:rPr lang="en-US" sz="2000" dirty="0">
                  <a:solidFill>
                    <a:schemeClr val="tx1">
                      <a:lumMod val="50000"/>
                      <a:lumOff val="50000"/>
                    </a:schemeClr>
                  </a:solidFill>
                  <a:effectLst/>
                  <a:latin typeface="Helvetica" pitchFamily="2" charset="0"/>
                </a:rPr>
                <a:t>m</a:t>
              </a:r>
              <a:endParaRPr lang="en-US" sz="2000" dirty="0">
                <a:solidFill>
                  <a:schemeClr val="tx1">
                    <a:lumMod val="50000"/>
                    <a:lumOff val="50000"/>
                  </a:schemeClr>
                </a:solidFill>
              </a:endParaRPr>
            </a:p>
          </p:txBody>
        </p:sp>
        <p:cxnSp>
          <p:nvCxnSpPr>
            <p:cNvPr id="21" name="Straight Arrow Connector 20">
              <a:extLst>
                <a:ext uri="{FF2B5EF4-FFF2-40B4-BE49-F238E27FC236}">
                  <a16:creationId xmlns:a16="http://schemas.microsoft.com/office/drawing/2014/main" id="{96D14618-EF7B-7297-9EA3-9BFEFAA93A27}"/>
                </a:ext>
              </a:extLst>
            </p:cNvPr>
            <p:cNvCxnSpPr>
              <a:cxnSpLocks/>
            </p:cNvCxnSpPr>
            <p:nvPr/>
          </p:nvCxnSpPr>
          <p:spPr>
            <a:xfrm flipV="1">
              <a:off x="3149064" y="1684421"/>
              <a:ext cx="0" cy="3735508"/>
            </a:xfrm>
            <a:prstGeom prst="straightConnector1">
              <a:avLst/>
            </a:prstGeom>
            <a:ln w="44450">
              <a:solidFill>
                <a:schemeClr val="tx1">
                  <a:lumMod val="50000"/>
                  <a:lumOff val="50000"/>
                </a:schemeClr>
              </a:solidFill>
              <a:prstDash val="sysDot"/>
              <a:headEnd type="none"/>
              <a:tailEnd type="arrow"/>
            </a:ln>
          </p:spPr>
          <p:style>
            <a:lnRef idx="1">
              <a:schemeClr val="accent1"/>
            </a:lnRef>
            <a:fillRef idx="0">
              <a:schemeClr val="accent1"/>
            </a:fillRef>
            <a:effectRef idx="0">
              <a:schemeClr val="accent1"/>
            </a:effectRef>
            <a:fontRef idx="minor">
              <a:schemeClr val="tx1"/>
            </a:fontRef>
          </p:style>
        </p:cxnSp>
      </p:grpSp>
      <p:grpSp>
        <p:nvGrpSpPr>
          <p:cNvPr id="22" name="Group 21">
            <a:extLst>
              <a:ext uri="{FF2B5EF4-FFF2-40B4-BE49-F238E27FC236}">
                <a16:creationId xmlns:a16="http://schemas.microsoft.com/office/drawing/2014/main" id="{F056BCE1-0DED-7454-787C-EB3ADFDE79A4}"/>
              </a:ext>
            </a:extLst>
          </p:cNvPr>
          <p:cNvGrpSpPr/>
          <p:nvPr/>
        </p:nvGrpSpPr>
        <p:grpSpPr>
          <a:xfrm>
            <a:off x="2416734" y="703614"/>
            <a:ext cx="6437441" cy="4050492"/>
            <a:chOff x="-2564" y="2443186"/>
            <a:chExt cx="5037594" cy="3049097"/>
          </a:xfrm>
        </p:grpSpPr>
        <p:pic>
          <p:nvPicPr>
            <p:cNvPr id="23" name="Picture 22">
              <a:extLst>
                <a:ext uri="{FF2B5EF4-FFF2-40B4-BE49-F238E27FC236}">
                  <a16:creationId xmlns:a16="http://schemas.microsoft.com/office/drawing/2014/main" id="{20E0BED9-2107-30FD-1E9B-2428A4BE2DDA}"/>
                </a:ext>
              </a:extLst>
            </p:cNvPr>
            <p:cNvPicPr>
              <a:picLocks noChangeAspect="1"/>
            </p:cNvPicPr>
            <p:nvPr/>
          </p:nvPicPr>
          <p:blipFill>
            <a:blip r:embed="rId4"/>
            <a:stretch>
              <a:fillRect/>
            </a:stretch>
          </p:blipFill>
          <p:spPr>
            <a:xfrm>
              <a:off x="45949" y="2443186"/>
              <a:ext cx="4090399" cy="2827644"/>
            </a:xfrm>
            <a:prstGeom prst="rect">
              <a:avLst/>
            </a:prstGeom>
          </p:spPr>
        </p:pic>
        <p:sp>
          <p:nvSpPr>
            <p:cNvPr id="24" name="TextBox 23">
              <a:extLst>
                <a:ext uri="{FF2B5EF4-FFF2-40B4-BE49-F238E27FC236}">
                  <a16:creationId xmlns:a16="http://schemas.microsoft.com/office/drawing/2014/main" id="{C0E05514-5CE6-CD7E-3AA2-D1B8F14B90EB}"/>
                </a:ext>
              </a:extLst>
            </p:cNvPr>
            <p:cNvSpPr txBox="1"/>
            <p:nvPr/>
          </p:nvSpPr>
          <p:spPr>
            <a:xfrm>
              <a:off x="-2564" y="5270830"/>
              <a:ext cx="5037594" cy="221453"/>
            </a:xfrm>
            <a:prstGeom prst="rect">
              <a:avLst/>
            </a:prstGeom>
            <a:noFill/>
          </p:spPr>
          <p:txBody>
            <a:bodyPr wrap="square">
              <a:spAutoFit/>
            </a:bodyPr>
            <a:lstStyle/>
            <a:p>
              <a:pPr>
                <a:lnSpc>
                  <a:spcPct val="80000"/>
                </a:lnSpc>
              </a:pPr>
              <a:r>
                <a:rPr lang="en-US" sz="1600" b="1" i="1" dirty="0">
                  <a:solidFill>
                    <a:schemeClr val="bg1">
                      <a:lumMod val="75000"/>
                    </a:schemeClr>
                  </a:solidFill>
                </a:rPr>
                <a:t>XENON Collab., Prog. Theor. Exp. Phys., 053H01 (2022)</a:t>
              </a:r>
            </a:p>
          </p:txBody>
        </p:sp>
      </p:grpSp>
      <p:sp>
        <p:nvSpPr>
          <p:cNvPr id="25" name="Vertical Text Placeholder 2">
            <a:extLst>
              <a:ext uri="{FF2B5EF4-FFF2-40B4-BE49-F238E27FC236}">
                <a16:creationId xmlns:a16="http://schemas.microsoft.com/office/drawing/2014/main" id="{D4A4A568-F37A-560D-875A-F852253AB38E}"/>
              </a:ext>
            </a:extLst>
          </p:cNvPr>
          <p:cNvSpPr txBox="1">
            <a:spLocks/>
          </p:cNvSpPr>
          <p:nvPr/>
        </p:nvSpPr>
        <p:spPr>
          <a:xfrm>
            <a:off x="2606376" y="4815903"/>
            <a:ext cx="9241869" cy="1826881"/>
          </a:xfrm>
          <a:prstGeom prst="rect">
            <a:avLst/>
          </a:prstGeom>
        </p:spPr>
        <p:txBody>
          <a:bodyPr vert="horz" lIns="0" tIns="0" rIns="0" bIns="0" rtlCol="0" anchor="t" anchorCtr="0">
            <a:noAutofit/>
          </a:bodyPr>
          <a:lstStyle>
            <a:lvl1pPr marL="0" indent="0" algn="l" defTabSz="914299" rtl="0" eaLnBrk="1" latinLnBrk="0" hangingPunct="1">
              <a:lnSpc>
                <a:spcPct val="112000"/>
              </a:lnSpc>
              <a:spcBef>
                <a:spcPts val="1300"/>
              </a:spcBef>
              <a:spcAft>
                <a:spcPts val="0"/>
              </a:spcAft>
              <a:buFont typeface="Arial" panose="020B0604020202020204" pitchFamily="34" charset="0"/>
              <a:buNone/>
              <a:defRPr lang="de-DE" sz="2000" b="0" i="0" u="none" strike="noStrike" kern="1200" baseline="0" smtClean="0">
                <a:solidFill>
                  <a:schemeClr val="tx1"/>
                </a:solidFill>
                <a:latin typeface="Calibri" panose="020F0502020204030204" pitchFamily="34" charset="0"/>
                <a:ea typeface="+mn-ea"/>
                <a:cs typeface="Calibri" panose="020F0502020204030204" pitchFamily="34" charset="0"/>
              </a:defRPr>
            </a:lvl1pPr>
            <a:lvl2pPr marL="323972"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2pPr>
            <a:lvl3pPr marL="503958"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3pPr>
            <a:lvl4pPr marL="683942"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4pPr>
            <a:lvl5pPr marL="863926"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5pPr>
            <a:lvl6pPr marL="719938" indent="0" algn="l" defTabSz="914299" rtl="0" eaLnBrk="1" latinLnBrk="0" hangingPunct="1">
              <a:lnSpc>
                <a:spcPct val="112000"/>
              </a:lnSpc>
              <a:spcBef>
                <a:spcPts val="1300"/>
              </a:spcBef>
              <a:spcAft>
                <a:spcPts val="0"/>
              </a:spcAft>
              <a:buFont typeface="Meta Offc Pro" panose="020B0504030101020102" pitchFamily="34" charset="0"/>
              <a:buNone/>
              <a:defRPr sz="2000" b="1" kern="1200" baseline="0">
                <a:solidFill>
                  <a:schemeClr val="tx1"/>
                </a:solidFill>
                <a:latin typeface="Calibri" panose="020F0502020204030204" pitchFamily="34" charset="0"/>
                <a:ea typeface="+mn-ea"/>
                <a:cs typeface="Calibri" panose="020F0502020204030204" pitchFamily="34" charset="0"/>
              </a:defRPr>
            </a:lvl6pPr>
            <a:lvl7pPr marL="863926"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7pPr>
            <a:lvl8pPr marL="863926"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8pPr>
            <a:lvl9pPr marL="863926"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9pPr>
          </a:lstStyle>
          <a:p>
            <a:pPr marL="342900" indent="-342900">
              <a:lnSpc>
                <a:spcPct val="90000"/>
              </a:lnSpc>
              <a:spcBef>
                <a:spcPts val="0"/>
              </a:spcBef>
              <a:buFont typeface="Arial" panose="020B0604020202020204" pitchFamily="34" charset="0"/>
              <a:buChar char="•"/>
            </a:pPr>
            <a:r>
              <a:rPr lang="en-US" sz="2400" dirty="0">
                <a:latin typeface="+mn-lt"/>
              </a:rPr>
              <a:t>Online krypton distillation column</a:t>
            </a:r>
          </a:p>
          <a:p>
            <a:pPr marL="342900" indent="-342900">
              <a:lnSpc>
                <a:spcPct val="90000"/>
              </a:lnSpc>
              <a:spcBef>
                <a:spcPts val="0"/>
              </a:spcBef>
              <a:buFont typeface="Arial" panose="020B0604020202020204" pitchFamily="34" charset="0"/>
              <a:buChar char="•"/>
            </a:pPr>
            <a:r>
              <a:rPr lang="en-US" sz="2400" dirty="0">
                <a:latin typeface="+mn-lt"/>
              </a:rPr>
              <a:t>Measurements with Rare Gas Mass Spectrometer (RGMS) using </a:t>
            </a:r>
            <a:br>
              <a:rPr lang="en-US" sz="2400" dirty="0">
                <a:latin typeface="+mn-lt"/>
              </a:rPr>
            </a:br>
            <a:r>
              <a:rPr lang="en-US" sz="2400" dirty="0">
                <a:latin typeface="+mn-lt"/>
              </a:rPr>
              <a:t>chromatographic separation:</a:t>
            </a:r>
          </a:p>
          <a:p>
            <a:pPr marL="342900" indent="-342900">
              <a:lnSpc>
                <a:spcPct val="90000"/>
              </a:lnSpc>
              <a:spcBef>
                <a:spcPts val="0"/>
              </a:spcBef>
              <a:buFont typeface="Wingdings" pitchFamily="2" charset="2"/>
              <a:buChar char="Ø"/>
            </a:pPr>
            <a:r>
              <a:rPr lang="en-US" sz="2400" b="1" dirty="0">
                <a:solidFill>
                  <a:srgbClr val="4068B3"/>
                </a:solidFill>
                <a:latin typeface="+mn-lt"/>
              </a:rPr>
              <a:t>Capable of reduction to sub-100 </a:t>
            </a:r>
            <a:r>
              <a:rPr lang="en-US" sz="2400" b="1" dirty="0" err="1">
                <a:solidFill>
                  <a:srgbClr val="4068B3"/>
                </a:solidFill>
                <a:latin typeface="+mn-lt"/>
              </a:rPr>
              <a:t>ppq</a:t>
            </a:r>
            <a:r>
              <a:rPr lang="en-US" sz="2400" b="1" dirty="0">
                <a:solidFill>
                  <a:srgbClr val="4068B3"/>
                </a:solidFill>
                <a:latin typeface="+mn-lt"/>
              </a:rPr>
              <a:t> level </a:t>
            </a:r>
            <a:r>
              <a:rPr lang="en-US" sz="2400" b="1" baseline="30000" dirty="0" err="1">
                <a:solidFill>
                  <a:srgbClr val="4068B3"/>
                </a:solidFill>
              </a:rPr>
              <a:t>nat</a:t>
            </a:r>
            <a:r>
              <a:rPr lang="en-US" sz="2400" b="1" dirty="0" err="1">
                <a:solidFill>
                  <a:srgbClr val="4068B3"/>
                </a:solidFill>
              </a:rPr>
              <a:t>Kr</a:t>
            </a:r>
            <a:r>
              <a:rPr lang="en-US" sz="2400" b="1" dirty="0">
                <a:solidFill>
                  <a:srgbClr val="4068B3"/>
                </a:solidFill>
              </a:rPr>
              <a:t>/Xe </a:t>
            </a:r>
            <a:br>
              <a:rPr lang="en-US" sz="2400" b="1" dirty="0">
                <a:solidFill>
                  <a:srgbClr val="4068B3"/>
                </a:solidFill>
              </a:rPr>
            </a:br>
            <a:r>
              <a:rPr lang="en-US" dirty="0" err="1"/>
              <a:t>ppq</a:t>
            </a:r>
            <a:r>
              <a:rPr lang="en-US" dirty="0"/>
              <a:t> = parts per quadrillion = 10</a:t>
            </a:r>
            <a:r>
              <a:rPr lang="en-US" baseline="30000" dirty="0"/>
              <a:t>-15</a:t>
            </a:r>
            <a:endParaRPr lang="en-US" dirty="0">
              <a:latin typeface="+mn-lt"/>
            </a:endParaRPr>
          </a:p>
          <a:p>
            <a:pPr>
              <a:spcBef>
                <a:spcPts val="0"/>
              </a:spcBef>
            </a:pPr>
            <a:endParaRPr lang="en-US" sz="2400" dirty="0">
              <a:latin typeface="+mn-lt"/>
            </a:endParaRPr>
          </a:p>
        </p:txBody>
      </p:sp>
      <p:sp>
        <p:nvSpPr>
          <p:cNvPr id="27" name="TextBox 26">
            <a:extLst>
              <a:ext uri="{FF2B5EF4-FFF2-40B4-BE49-F238E27FC236}">
                <a16:creationId xmlns:a16="http://schemas.microsoft.com/office/drawing/2014/main" id="{86EB99C7-307E-883F-BADD-ECAA434BD005}"/>
              </a:ext>
            </a:extLst>
          </p:cNvPr>
          <p:cNvSpPr txBox="1"/>
          <p:nvPr/>
        </p:nvSpPr>
        <p:spPr>
          <a:xfrm>
            <a:off x="5986261" y="934929"/>
            <a:ext cx="1257607" cy="400110"/>
          </a:xfrm>
          <a:prstGeom prst="rect">
            <a:avLst/>
          </a:prstGeom>
          <a:noFill/>
        </p:spPr>
        <p:txBody>
          <a:bodyPr wrap="square">
            <a:spAutoFit/>
          </a:bodyPr>
          <a:lstStyle/>
          <a:p>
            <a:r>
              <a:rPr lang="en-US" sz="2000" dirty="0">
                <a:solidFill>
                  <a:schemeClr val="tx1"/>
                </a:solidFill>
                <a:latin typeface="+mn-lt"/>
              </a:rPr>
              <a:t>XENON1T</a:t>
            </a:r>
            <a:endParaRPr lang="en-US" sz="2000" dirty="0"/>
          </a:p>
        </p:txBody>
      </p:sp>
      <p:sp>
        <p:nvSpPr>
          <p:cNvPr id="29" name="Title 1">
            <a:extLst>
              <a:ext uri="{FF2B5EF4-FFF2-40B4-BE49-F238E27FC236}">
                <a16:creationId xmlns:a16="http://schemas.microsoft.com/office/drawing/2014/main" id="{E49CE890-F47A-23FB-5EAF-1712FDC559FE}"/>
              </a:ext>
            </a:extLst>
          </p:cNvPr>
          <p:cNvSpPr txBox="1">
            <a:spLocks/>
          </p:cNvSpPr>
          <p:nvPr/>
        </p:nvSpPr>
        <p:spPr>
          <a:xfrm>
            <a:off x="6350" y="1"/>
            <a:ext cx="12192000" cy="7089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aseline="30000" dirty="0">
                <a:solidFill>
                  <a:srgbClr val="39A974"/>
                </a:solidFill>
                <a:latin typeface="Calibri" panose="020F0502020204030204" pitchFamily="34" charset="0"/>
                <a:cs typeface="Calibri" panose="020F0502020204030204" pitchFamily="34" charset="0"/>
              </a:rPr>
              <a:t>85</a:t>
            </a:r>
            <a:r>
              <a:rPr lang="en-US" sz="4000" dirty="0">
                <a:solidFill>
                  <a:srgbClr val="39A974"/>
                </a:solidFill>
                <a:latin typeface="Calibri" panose="020F0502020204030204" pitchFamily="34" charset="0"/>
                <a:cs typeface="Calibri" panose="020F0502020204030204" pitchFamily="34" charset="0"/>
              </a:rPr>
              <a:t>Kr</a:t>
            </a:r>
            <a:r>
              <a:rPr lang="en-US" sz="4000" dirty="0">
                <a:latin typeface="Calibri" panose="020F0502020204030204" pitchFamily="34" charset="0"/>
                <a:cs typeface="Calibri" panose="020F0502020204030204" pitchFamily="34" charset="0"/>
              </a:rPr>
              <a:t>: Krypton Distillation and RGMS Measurements</a:t>
            </a:r>
          </a:p>
        </p:txBody>
      </p:sp>
      <p:pic>
        <p:nvPicPr>
          <p:cNvPr id="30" name="Picture 29" descr="A picture containing indoor, engine, miller&#10;&#10;Description automatically generated">
            <a:extLst>
              <a:ext uri="{FF2B5EF4-FFF2-40B4-BE49-F238E27FC236}">
                <a16:creationId xmlns:a16="http://schemas.microsoft.com/office/drawing/2014/main" id="{7B37247D-67E8-1D24-A97D-716BF6BF2674}"/>
              </a:ext>
            </a:extLst>
          </p:cNvPr>
          <p:cNvPicPr>
            <a:picLocks noChangeAspect="1"/>
          </p:cNvPicPr>
          <p:nvPr/>
        </p:nvPicPr>
        <p:blipFill>
          <a:blip r:embed="rId5"/>
          <a:srcRect r="17774"/>
          <a:stretch>
            <a:fillRect/>
          </a:stretch>
        </p:blipFill>
        <p:spPr>
          <a:xfrm>
            <a:off x="7716135" y="703614"/>
            <a:ext cx="4409854" cy="3917022"/>
          </a:xfrm>
          <a:prstGeom prst="rect">
            <a:avLst/>
          </a:prstGeom>
        </p:spPr>
      </p:pic>
      <p:grpSp>
        <p:nvGrpSpPr>
          <p:cNvPr id="2" name="Group 1">
            <a:extLst>
              <a:ext uri="{FF2B5EF4-FFF2-40B4-BE49-F238E27FC236}">
                <a16:creationId xmlns:a16="http://schemas.microsoft.com/office/drawing/2014/main" id="{CDDF875C-2C53-940E-8D81-B54602ADDDA3}"/>
              </a:ext>
            </a:extLst>
          </p:cNvPr>
          <p:cNvGrpSpPr/>
          <p:nvPr/>
        </p:nvGrpSpPr>
        <p:grpSpPr>
          <a:xfrm>
            <a:off x="8319815" y="6172448"/>
            <a:ext cx="3891364" cy="752360"/>
            <a:chOff x="8319815" y="6172448"/>
            <a:chExt cx="3891364" cy="752360"/>
          </a:xfrm>
        </p:grpSpPr>
        <p:sp>
          <p:nvSpPr>
            <p:cNvPr id="3" name="Slide Number Placeholder 5">
              <a:extLst>
                <a:ext uri="{FF2B5EF4-FFF2-40B4-BE49-F238E27FC236}">
                  <a16:creationId xmlns:a16="http://schemas.microsoft.com/office/drawing/2014/main" id="{AC5215FE-D679-B071-991F-27F944340C00}"/>
                </a:ext>
              </a:extLst>
            </p:cNvPr>
            <p:cNvSpPr txBox="1">
              <a:spLocks/>
            </p:cNvSpPr>
            <p:nvPr/>
          </p:nvSpPr>
          <p:spPr>
            <a:xfrm>
              <a:off x="11124000" y="6172448"/>
              <a:ext cx="720000" cy="360000"/>
            </a:xfrm>
            <a:prstGeom prst="rect">
              <a:avLst/>
            </a:prstGeom>
          </p:spPr>
          <p:txBody>
            <a:bodyPr vert="horz" lIns="0" tIns="0" rIns="0" bIns="0" rtlCol="0" anchor="b" anchorCtr="0">
              <a:noAutofit/>
            </a:bodyPr>
            <a:lstStyle>
              <a:defPPr>
                <a:defRPr lang="de-DE"/>
              </a:defPPr>
              <a:lvl1pPr marL="0" indent="0" algn="r" defTabSz="914377" rtl="0" eaLnBrk="1" latinLnBrk="0" hangingPunct="1">
                <a:lnSpc>
                  <a:spcPct val="100000"/>
                </a:lnSpc>
                <a:spcBef>
                  <a:spcPts val="0"/>
                </a:spcBef>
                <a:buFont typeface="Arial" panose="020B0604020202020204" pitchFamily="34" charset="0"/>
                <a:buNone/>
                <a:defRPr lang="de-DE" sz="1600" b="1" kern="1200" smtClean="0">
                  <a:solidFill>
                    <a:schemeClr val="tx1"/>
                  </a:solidFill>
                  <a:effectLst/>
                  <a:latin typeface="+mn-lt"/>
                  <a:ea typeface="+mn-ea"/>
                  <a:cs typeface="+mn-cs"/>
                </a:defRPr>
              </a:lvl1pPr>
              <a:lvl2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2pPr>
              <a:lvl3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3pPr>
              <a:lvl4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4pPr>
              <a:lvl5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5pPr>
              <a:lvl6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6pPr>
              <a:lvl7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7pPr>
              <a:lvl8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8pPr>
              <a:lvl9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9pPr>
            </a:lstStyle>
            <a:p>
              <a:fld id="{D380A8B8-C7CE-8042-8182-5C8A23CAB406}" type="slidenum">
                <a:rPr lang="en-US" smtClean="0"/>
                <a:pPr/>
                <a:t>13</a:t>
              </a:fld>
              <a:endParaRPr lang="en-US" dirty="0"/>
            </a:p>
          </p:txBody>
        </p:sp>
        <p:grpSp>
          <p:nvGrpSpPr>
            <p:cNvPr id="5" name="Group 4">
              <a:extLst>
                <a:ext uri="{FF2B5EF4-FFF2-40B4-BE49-F238E27FC236}">
                  <a16:creationId xmlns:a16="http://schemas.microsoft.com/office/drawing/2014/main" id="{1E4D17DF-FC12-F0C4-D253-4802BE46AD8A}"/>
                </a:ext>
              </a:extLst>
            </p:cNvPr>
            <p:cNvGrpSpPr/>
            <p:nvPr/>
          </p:nvGrpSpPr>
          <p:grpSpPr>
            <a:xfrm>
              <a:off x="8319815" y="6234022"/>
              <a:ext cx="3891364" cy="690786"/>
              <a:chOff x="44433" y="6213821"/>
              <a:chExt cx="3891364" cy="690786"/>
            </a:xfrm>
          </p:grpSpPr>
          <p:grpSp>
            <p:nvGrpSpPr>
              <p:cNvPr id="6" name="Group 5">
                <a:extLst>
                  <a:ext uri="{FF2B5EF4-FFF2-40B4-BE49-F238E27FC236}">
                    <a16:creationId xmlns:a16="http://schemas.microsoft.com/office/drawing/2014/main" id="{8FAE7EFF-C2D2-5351-0488-1E3DF6504EEB}"/>
                  </a:ext>
                </a:extLst>
              </p:cNvPr>
              <p:cNvGrpSpPr/>
              <p:nvPr/>
            </p:nvGrpSpPr>
            <p:grpSpPr>
              <a:xfrm>
                <a:off x="44433" y="6519698"/>
                <a:ext cx="3891364" cy="384909"/>
                <a:chOff x="0" y="6570450"/>
                <a:chExt cx="3891364" cy="384909"/>
              </a:xfrm>
            </p:grpSpPr>
            <p:sp>
              <p:nvSpPr>
                <p:cNvPr id="11" name="Rectangle 10">
                  <a:extLst>
                    <a:ext uri="{FF2B5EF4-FFF2-40B4-BE49-F238E27FC236}">
                      <a16:creationId xmlns:a16="http://schemas.microsoft.com/office/drawing/2014/main" id="{D8963303-2F82-FB9E-5AAC-920C74914EBF}"/>
                    </a:ext>
                  </a:extLst>
                </p:cNvPr>
                <p:cNvSpPr/>
                <p:nvPr/>
              </p:nvSpPr>
              <p:spPr>
                <a:xfrm>
                  <a:off x="0" y="6570450"/>
                  <a:ext cx="3135647" cy="2875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4F567DB2-5B92-5ED6-8D4C-27928F2C35F4}"/>
                    </a:ext>
                  </a:extLst>
                </p:cNvPr>
                <p:cNvSpPr txBox="1"/>
                <p:nvPr/>
              </p:nvSpPr>
              <p:spPr>
                <a:xfrm>
                  <a:off x="425901" y="6616805"/>
                  <a:ext cx="3465463" cy="338554"/>
                </a:xfrm>
                <a:prstGeom prst="rect">
                  <a:avLst/>
                </a:prstGeom>
                <a:noFill/>
              </p:spPr>
              <p:txBody>
                <a:bodyPr wrap="square">
                  <a:spAutoFit/>
                </a:bodyPr>
                <a:lstStyle/>
                <a:p>
                  <a:r>
                    <a:rPr lang="en-US" sz="1600" i="1" dirty="0">
                      <a:solidFill>
                        <a:schemeClr val="bg1">
                          <a:lumMod val="75000"/>
                        </a:schemeClr>
                      </a:solidFill>
                    </a:rPr>
                    <a:t>Ying-Ting Lin, ylin3@uni-muenster.de</a:t>
                  </a:r>
                </a:p>
              </p:txBody>
            </p:sp>
          </p:grpSp>
          <p:pic>
            <p:nvPicPr>
              <p:cNvPr id="9" name="Picture 8" descr="Blue letters on a black background&#10;&#10;Description automatically generated">
                <a:extLst>
                  <a:ext uri="{FF2B5EF4-FFF2-40B4-BE49-F238E27FC236}">
                    <a16:creationId xmlns:a16="http://schemas.microsoft.com/office/drawing/2014/main" id="{A837AD4D-FD41-92AF-C9C9-12816A37E8BB}"/>
                  </a:ext>
                </a:extLst>
              </p:cNvPr>
              <p:cNvPicPr>
                <a:picLocks noChangeAspect="1"/>
              </p:cNvPicPr>
              <p:nvPr/>
            </p:nvPicPr>
            <p:blipFill>
              <a:blip r:embed="rId6"/>
              <a:stretch>
                <a:fillRect/>
              </a:stretch>
            </p:blipFill>
            <p:spPr>
              <a:xfrm>
                <a:off x="1221735" y="6213821"/>
                <a:ext cx="1515878" cy="408762"/>
              </a:xfrm>
              <a:prstGeom prst="rect">
                <a:avLst/>
              </a:prstGeom>
            </p:spPr>
          </p:pic>
        </p:grpSp>
      </p:grpSp>
    </p:spTree>
    <p:extLst>
      <p:ext uri="{BB962C8B-B14F-4D97-AF65-F5344CB8AC3E}">
        <p14:creationId xmlns:p14="http://schemas.microsoft.com/office/powerpoint/2010/main" val="10285314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 name="Picture 10" descr="A graph of a number of data&#10;&#10;Description automatically generated with medium confidence">
            <a:extLst>
              <a:ext uri="{FF2B5EF4-FFF2-40B4-BE49-F238E27FC236}">
                <a16:creationId xmlns:a16="http://schemas.microsoft.com/office/drawing/2014/main" id="{C72F2802-FA58-331A-80FB-3CBD17069024}"/>
              </a:ext>
            </a:extLst>
          </p:cNvPr>
          <p:cNvPicPr>
            <a:picLocks noChangeAspect="1"/>
          </p:cNvPicPr>
          <p:nvPr/>
        </p:nvPicPr>
        <p:blipFill>
          <a:blip r:embed="rId3"/>
          <a:srcRect l="3120"/>
          <a:stretch>
            <a:fillRect/>
          </a:stretch>
        </p:blipFill>
        <p:spPr>
          <a:xfrm>
            <a:off x="5096895" y="674568"/>
            <a:ext cx="7035281" cy="5365309"/>
          </a:xfrm>
          <a:prstGeom prst="rect">
            <a:avLst/>
          </a:prstGeom>
        </p:spPr>
      </p:pic>
      <p:sp>
        <p:nvSpPr>
          <p:cNvPr id="9" name="Title 1">
            <a:extLst>
              <a:ext uri="{FF2B5EF4-FFF2-40B4-BE49-F238E27FC236}">
                <a16:creationId xmlns:a16="http://schemas.microsoft.com/office/drawing/2014/main" id="{85E33BE4-CD2A-C669-3DBE-BB59F7A32213}"/>
              </a:ext>
            </a:extLst>
          </p:cNvPr>
          <p:cNvSpPr txBox="1">
            <a:spLocks/>
          </p:cNvSpPr>
          <p:nvPr/>
        </p:nvSpPr>
        <p:spPr>
          <a:xfrm>
            <a:off x="6350" y="1"/>
            <a:ext cx="12192000" cy="7089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aseline="30000" dirty="0">
                <a:solidFill>
                  <a:srgbClr val="39A974"/>
                </a:solidFill>
                <a:latin typeface="Calibri" panose="020F0502020204030204" pitchFamily="34" charset="0"/>
                <a:cs typeface="Calibri" panose="020F0502020204030204" pitchFamily="34" charset="0"/>
              </a:rPr>
              <a:t>85</a:t>
            </a:r>
            <a:r>
              <a:rPr lang="en-US" sz="4000" dirty="0">
                <a:solidFill>
                  <a:srgbClr val="39A974"/>
                </a:solidFill>
                <a:latin typeface="Calibri" panose="020F0502020204030204" pitchFamily="34" charset="0"/>
                <a:cs typeface="Calibri" panose="020F0502020204030204" pitchFamily="34" charset="0"/>
              </a:rPr>
              <a:t>Kr</a:t>
            </a:r>
            <a:r>
              <a:rPr lang="en-US" sz="4000" dirty="0">
                <a:latin typeface="Calibri" panose="020F0502020204030204" pitchFamily="34" charset="0"/>
                <a:cs typeface="Calibri" panose="020F0502020204030204" pitchFamily="34" charset="0"/>
              </a:rPr>
              <a:t>: RGMS Results for Science Run 1 (SR1)</a:t>
            </a:r>
          </a:p>
        </p:txBody>
      </p:sp>
      <p:sp>
        <p:nvSpPr>
          <p:cNvPr id="10" name="Vertical Text Placeholder 2">
            <a:extLst>
              <a:ext uri="{FF2B5EF4-FFF2-40B4-BE49-F238E27FC236}">
                <a16:creationId xmlns:a16="http://schemas.microsoft.com/office/drawing/2014/main" id="{C57B5F29-0F8C-C7B2-228B-733FB74CF3DB}"/>
              </a:ext>
            </a:extLst>
          </p:cNvPr>
          <p:cNvSpPr txBox="1">
            <a:spLocks/>
          </p:cNvSpPr>
          <p:nvPr/>
        </p:nvSpPr>
        <p:spPr>
          <a:xfrm>
            <a:off x="37654" y="642486"/>
            <a:ext cx="5192268" cy="4557712"/>
          </a:xfrm>
          <a:prstGeom prst="rect">
            <a:avLst/>
          </a:prstGeom>
        </p:spPr>
        <p:txBody>
          <a:bodyPr vert="horz" lIns="0" tIns="0" rIns="0" bIns="0" rtlCol="0" anchor="t" anchorCtr="0">
            <a:noAutofit/>
          </a:bodyPr>
          <a:lstStyle>
            <a:lvl1pPr marL="0" indent="0" algn="l" defTabSz="914299" rtl="0" eaLnBrk="1" latinLnBrk="0" hangingPunct="1">
              <a:lnSpc>
                <a:spcPct val="112000"/>
              </a:lnSpc>
              <a:spcBef>
                <a:spcPts val="1300"/>
              </a:spcBef>
              <a:spcAft>
                <a:spcPts val="0"/>
              </a:spcAft>
              <a:buFont typeface="Arial" panose="020B0604020202020204" pitchFamily="34" charset="0"/>
              <a:buNone/>
              <a:defRPr lang="de-DE" sz="2000" b="0" i="0" u="none" strike="noStrike" kern="1200" baseline="0" smtClean="0">
                <a:solidFill>
                  <a:schemeClr val="tx1"/>
                </a:solidFill>
                <a:latin typeface="Calibri" panose="020F0502020204030204" pitchFamily="34" charset="0"/>
                <a:ea typeface="+mn-ea"/>
                <a:cs typeface="Calibri" panose="020F0502020204030204" pitchFamily="34" charset="0"/>
              </a:defRPr>
            </a:lvl1pPr>
            <a:lvl2pPr marL="323972"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2pPr>
            <a:lvl3pPr marL="503958"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3pPr>
            <a:lvl4pPr marL="683942"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4pPr>
            <a:lvl5pPr marL="863926"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5pPr>
            <a:lvl6pPr marL="719938" indent="0" algn="l" defTabSz="914299" rtl="0" eaLnBrk="1" latinLnBrk="0" hangingPunct="1">
              <a:lnSpc>
                <a:spcPct val="112000"/>
              </a:lnSpc>
              <a:spcBef>
                <a:spcPts val="1300"/>
              </a:spcBef>
              <a:spcAft>
                <a:spcPts val="0"/>
              </a:spcAft>
              <a:buFont typeface="Meta Offc Pro" panose="020B0504030101020102" pitchFamily="34" charset="0"/>
              <a:buNone/>
              <a:defRPr sz="2000" b="1" kern="1200" baseline="0">
                <a:solidFill>
                  <a:schemeClr val="tx1"/>
                </a:solidFill>
                <a:latin typeface="Calibri" panose="020F0502020204030204" pitchFamily="34" charset="0"/>
                <a:ea typeface="+mn-ea"/>
                <a:cs typeface="Calibri" panose="020F0502020204030204" pitchFamily="34" charset="0"/>
              </a:defRPr>
            </a:lvl6pPr>
            <a:lvl7pPr marL="863926"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7pPr>
            <a:lvl8pPr marL="863926"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8pPr>
            <a:lvl9pPr marL="863926"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9pPr>
          </a:lstStyle>
          <a:p>
            <a:pPr marL="342900" indent="-342900">
              <a:lnSpc>
                <a:spcPct val="90000"/>
              </a:lnSpc>
              <a:spcBef>
                <a:spcPts val="0"/>
              </a:spcBef>
              <a:buFont typeface="Arial" panose="020B0604020202020204" pitchFamily="34" charset="0"/>
              <a:buChar char="•"/>
            </a:pPr>
            <a:r>
              <a:rPr lang="en-US" sz="2400" dirty="0">
                <a:latin typeface="+mn-lt"/>
              </a:rPr>
              <a:t>SR1a has unintended gas introduction</a:t>
            </a:r>
          </a:p>
          <a:p>
            <a:pPr>
              <a:lnSpc>
                <a:spcPct val="90000"/>
              </a:lnSpc>
              <a:spcBef>
                <a:spcPts val="0"/>
              </a:spcBef>
            </a:pPr>
            <a:endParaRPr lang="en-US" sz="2400" dirty="0"/>
          </a:p>
          <a:p>
            <a:pPr marL="342900" indent="-342900">
              <a:lnSpc>
                <a:spcPct val="90000"/>
              </a:lnSpc>
              <a:spcBef>
                <a:spcPts val="0"/>
              </a:spcBef>
              <a:buFont typeface="Arial" panose="020B0604020202020204" pitchFamily="34" charset="0"/>
              <a:buChar char="•"/>
            </a:pPr>
            <a:r>
              <a:rPr lang="en-US" sz="2400" dirty="0"/>
              <a:t>Two models: </a:t>
            </a:r>
            <a:r>
              <a:rPr lang="en-US" sz="2400" baseline="30000" dirty="0" err="1"/>
              <a:t>nat</a:t>
            </a:r>
            <a:r>
              <a:rPr lang="en-US" sz="2400" dirty="0" err="1"/>
              <a:t>Kr</a:t>
            </a:r>
            <a:r>
              <a:rPr lang="en-US" sz="2400" dirty="0"/>
              <a:t> outgassing versus constant over time</a:t>
            </a:r>
          </a:p>
          <a:p>
            <a:pPr marL="342900" indent="-342900">
              <a:lnSpc>
                <a:spcPct val="90000"/>
              </a:lnSpc>
              <a:spcBef>
                <a:spcPts val="0"/>
              </a:spcBef>
              <a:buFont typeface="Arial" panose="020B0604020202020204" pitchFamily="34" charset="0"/>
              <a:buChar char="•"/>
            </a:pPr>
            <a:endParaRPr lang="en-US" sz="2400" dirty="0"/>
          </a:p>
          <a:p>
            <a:pPr marL="342900" indent="-342900">
              <a:lnSpc>
                <a:spcPct val="90000"/>
              </a:lnSpc>
              <a:spcBef>
                <a:spcPts val="0"/>
              </a:spcBef>
              <a:buFont typeface="Arial" panose="020B0604020202020204" pitchFamily="34" charset="0"/>
              <a:buChar char="•"/>
            </a:pPr>
            <a:r>
              <a:rPr lang="en-US" sz="2400" baseline="30000" dirty="0"/>
              <a:t>85</a:t>
            </a:r>
            <a:r>
              <a:rPr lang="en-US" sz="2400" dirty="0"/>
              <a:t>Kr/</a:t>
            </a:r>
            <a:r>
              <a:rPr lang="en-US" sz="2400" baseline="30000" dirty="0" err="1"/>
              <a:t>nat</a:t>
            </a:r>
            <a:r>
              <a:rPr lang="en-US" sz="2400" dirty="0" err="1"/>
              <a:t>Kr</a:t>
            </a:r>
            <a:r>
              <a:rPr lang="en-US" sz="2400" dirty="0"/>
              <a:t> abundance time evolution considered</a:t>
            </a:r>
          </a:p>
          <a:p>
            <a:pPr marL="342900" indent="-342900">
              <a:lnSpc>
                <a:spcPct val="90000"/>
              </a:lnSpc>
              <a:spcBef>
                <a:spcPts val="0"/>
              </a:spcBef>
              <a:buFont typeface="Arial" panose="020B0604020202020204" pitchFamily="34" charset="0"/>
              <a:buChar char="•"/>
            </a:pPr>
            <a:endParaRPr lang="en-US" sz="2400" dirty="0">
              <a:solidFill>
                <a:srgbClr val="4068B3"/>
              </a:solidFill>
              <a:latin typeface="+mn-lt"/>
            </a:endParaRPr>
          </a:p>
        </p:txBody>
      </p:sp>
      <p:grpSp>
        <p:nvGrpSpPr>
          <p:cNvPr id="2" name="Group 1">
            <a:extLst>
              <a:ext uri="{FF2B5EF4-FFF2-40B4-BE49-F238E27FC236}">
                <a16:creationId xmlns:a16="http://schemas.microsoft.com/office/drawing/2014/main" id="{B50F5BA5-7F7D-A1A2-D457-7D00DD7198CF}"/>
              </a:ext>
            </a:extLst>
          </p:cNvPr>
          <p:cNvGrpSpPr/>
          <p:nvPr/>
        </p:nvGrpSpPr>
        <p:grpSpPr>
          <a:xfrm>
            <a:off x="344201" y="3019087"/>
            <a:ext cx="4320851" cy="3929991"/>
            <a:chOff x="344201" y="3019087"/>
            <a:chExt cx="4320851" cy="3929991"/>
          </a:xfrm>
        </p:grpSpPr>
        <p:pic>
          <p:nvPicPr>
            <p:cNvPr id="13" name="Picture 12" descr="A graph of gas prices&#10;&#10;Description automatically generated">
              <a:extLst>
                <a:ext uri="{FF2B5EF4-FFF2-40B4-BE49-F238E27FC236}">
                  <a16:creationId xmlns:a16="http://schemas.microsoft.com/office/drawing/2014/main" id="{54E7F5DA-3CB6-2D64-EB8F-2634DF768452}"/>
                </a:ext>
              </a:extLst>
            </p:cNvPr>
            <p:cNvPicPr>
              <a:picLocks noChangeAspect="1"/>
            </p:cNvPicPr>
            <p:nvPr/>
          </p:nvPicPr>
          <p:blipFill>
            <a:blip r:embed="rId4"/>
            <a:stretch>
              <a:fillRect/>
            </a:stretch>
          </p:blipFill>
          <p:spPr>
            <a:xfrm>
              <a:off x="344201" y="3019087"/>
              <a:ext cx="4320851" cy="3467349"/>
            </a:xfrm>
            <a:prstGeom prst="rect">
              <a:avLst/>
            </a:prstGeom>
          </p:spPr>
        </p:pic>
        <p:sp>
          <p:nvSpPr>
            <p:cNvPr id="23" name="TextBox 22">
              <a:extLst>
                <a:ext uri="{FF2B5EF4-FFF2-40B4-BE49-F238E27FC236}">
                  <a16:creationId xmlns:a16="http://schemas.microsoft.com/office/drawing/2014/main" id="{CA2FACDB-F9F2-7BC1-330D-D6A5D8C594AB}"/>
                </a:ext>
              </a:extLst>
            </p:cNvPr>
            <p:cNvSpPr txBox="1"/>
            <p:nvPr/>
          </p:nvSpPr>
          <p:spPr>
            <a:xfrm>
              <a:off x="863534" y="6457918"/>
              <a:ext cx="3163032" cy="491160"/>
            </a:xfrm>
            <a:prstGeom prst="rect">
              <a:avLst/>
            </a:prstGeom>
            <a:noFill/>
          </p:spPr>
          <p:txBody>
            <a:bodyPr wrap="square">
              <a:spAutoFit/>
            </a:bodyPr>
            <a:lstStyle/>
            <a:p>
              <a:pPr>
                <a:lnSpc>
                  <a:spcPct val="80000"/>
                </a:lnSpc>
              </a:pPr>
              <a:r>
                <a:rPr lang="en-US" sz="1600" b="1" i="1" dirty="0">
                  <a:solidFill>
                    <a:schemeClr val="bg1">
                      <a:lumMod val="75000"/>
                    </a:schemeClr>
                  </a:solidFill>
                </a:rPr>
                <a:t>M. Guida, Y.-T. Lin, and H. </a:t>
              </a:r>
              <a:r>
                <a:rPr lang="en-US" sz="1600" b="1" i="1" dirty="0" err="1">
                  <a:solidFill>
                    <a:schemeClr val="bg1">
                      <a:lumMod val="75000"/>
                    </a:schemeClr>
                  </a:solidFill>
                </a:rPr>
                <a:t>Simgen</a:t>
              </a:r>
              <a:r>
                <a:rPr lang="en-US" sz="1600" b="1" i="1" dirty="0">
                  <a:solidFill>
                    <a:schemeClr val="bg1">
                      <a:lumMod val="75000"/>
                    </a:schemeClr>
                  </a:solidFill>
                </a:rPr>
                <a:t>, Eur. Phys. J. C, 85, 14262 (2025)</a:t>
              </a:r>
            </a:p>
          </p:txBody>
        </p:sp>
      </p:grpSp>
      <p:grpSp>
        <p:nvGrpSpPr>
          <p:cNvPr id="3" name="Group 2">
            <a:extLst>
              <a:ext uri="{FF2B5EF4-FFF2-40B4-BE49-F238E27FC236}">
                <a16:creationId xmlns:a16="http://schemas.microsoft.com/office/drawing/2014/main" id="{8F40A219-5717-951F-8DC0-0599D5C9436F}"/>
              </a:ext>
            </a:extLst>
          </p:cNvPr>
          <p:cNvGrpSpPr/>
          <p:nvPr/>
        </p:nvGrpSpPr>
        <p:grpSpPr>
          <a:xfrm>
            <a:off x="8319815" y="6172448"/>
            <a:ext cx="3891364" cy="752360"/>
            <a:chOff x="8319815" y="6172448"/>
            <a:chExt cx="3891364" cy="752360"/>
          </a:xfrm>
        </p:grpSpPr>
        <p:sp>
          <p:nvSpPr>
            <p:cNvPr id="4" name="Slide Number Placeholder 5">
              <a:extLst>
                <a:ext uri="{FF2B5EF4-FFF2-40B4-BE49-F238E27FC236}">
                  <a16:creationId xmlns:a16="http://schemas.microsoft.com/office/drawing/2014/main" id="{AD0168AB-2DDA-19D9-5FE8-FFC4D32F6816}"/>
                </a:ext>
              </a:extLst>
            </p:cNvPr>
            <p:cNvSpPr txBox="1">
              <a:spLocks/>
            </p:cNvSpPr>
            <p:nvPr/>
          </p:nvSpPr>
          <p:spPr>
            <a:xfrm>
              <a:off x="11124000" y="6172448"/>
              <a:ext cx="720000" cy="360000"/>
            </a:xfrm>
            <a:prstGeom prst="rect">
              <a:avLst/>
            </a:prstGeom>
          </p:spPr>
          <p:txBody>
            <a:bodyPr vert="horz" lIns="0" tIns="0" rIns="0" bIns="0" rtlCol="0" anchor="b" anchorCtr="0">
              <a:noAutofit/>
            </a:bodyPr>
            <a:lstStyle>
              <a:defPPr>
                <a:defRPr lang="de-DE"/>
              </a:defPPr>
              <a:lvl1pPr marL="0" indent="0" algn="r" defTabSz="914377" rtl="0" eaLnBrk="1" latinLnBrk="0" hangingPunct="1">
                <a:lnSpc>
                  <a:spcPct val="100000"/>
                </a:lnSpc>
                <a:spcBef>
                  <a:spcPts val="0"/>
                </a:spcBef>
                <a:buFont typeface="Arial" panose="020B0604020202020204" pitchFamily="34" charset="0"/>
                <a:buNone/>
                <a:defRPr lang="de-DE" sz="1600" b="1" kern="1200" smtClean="0">
                  <a:solidFill>
                    <a:schemeClr val="tx1"/>
                  </a:solidFill>
                  <a:effectLst/>
                  <a:latin typeface="+mn-lt"/>
                  <a:ea typeface="+mn-ea"/>
                  <a:cs typeface="+mn-cs"/>
                </a:defRPr>
              </a:lvl1pPr>
              <a:lvl2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2pPr>
              <a:lvl3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3pPr>
              <a:lvl4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4pPr>
              <a:lvl5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5pPr>
              <a:lvl6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6pPr>
              <a:lvl7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7pPr>
              <a:lvl8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8pPr>
              <a:lvl9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9pPr>
            </a:lstStyle>
            <a:p>
              <a:fld id="{D380A8B8-C7CE-8042-8182-5C8A23CAB406}" type="slidenum">
                <a:rPr lang="en-US" smtClean="0"/>
                <a:pPr/>
                <a:t>14</a:t>
              </a:fld>
              <a:endParaRPr lang="en-US" dirty="0"/>
            </a:p>
          </p:txBody>
        </p:sp>
        <p:grpSp>
          <p:nvGrpSpPr>
            <p:cNvPr id="5" name="Group 4">
              <a:extLst>
                <a:ext uri="{FF2B5EF4-FFF2-40B4-BE49-F238E27FC236}">
                  <a16:creationId xmlns:a16="http://schemas.microsoft.com/office/drawing/2014/main" id="{B9C59D8B-5B2E-F9E8-3E13-8538F214A435}"/>
                </a:ext>
              </a:extLst>
            </p:cNvPr>
            <p:cNvGrpSpPr/>
            <p:nvPr/>
          </p:nvGrpSpPr>
          <p:grpSpPr>
            <a:xfrm>
              <a:off x="8319815" y="6234022"/>
              <a:ext cx="3891364" cy="690786"/>
              <a:chOff x="44433" y="6213821"/>
              <a:chExt cx="3891364" cy="690786"/>
            </a:xfrm>
          </p:grpSpPr>
          <p:grpSp>
            <p:nvGrpSpPr>
              <p:cNvPr id="6" name="Group 5">
                <a:extLst>
                  <a:ext uri="{FF2B5EF4-FFF2-40B4-BE49-F238E27FC236}">
                    <a16:creationId xmlns:a16="http://schemas.microsoft.com/office/drawing/2014/main" id="{BDF3F410-CA17-42C0-C1D2-6C122E5AAEAB}"/>
                  </a:ext>
                </a:extLst>
              </p:cNvPr>
              <p:cNvGrpSpPr/>
              <p:nvPr/>
            </p:nvGrpSpPr>
            <p:grpSpPr>
              <a:xfrm>
                <a:off x="44433" y="6519698"/>
                <a:ext cx="3891364" cy="384909"/>
                <a:chOff x="0" y="6570450"/>
                <a:chExt cx="3891364" cy="384909"/>
              </a:xfrm>
            </p:grpSpPr>
            <p:sp>
              <p:nvSpPr>
                <p:cNvPr id="8" name="Rectangle 7">
                  <a:extLst>
                    <a:ext uri="{FF2B5EF4-FFF2-40B4-BE49-F238E27FC236}">
                      <a16:creationId xmlns:a16="http://schemas.microsoft.com/office/drawing/2014/main" id="{F9201F6A-41E2-4067-4E6D-3D393E35CAB1}"/>
                    </a:ext>
                  </a:extLst>
                </p:cNvPr>
                <p:cNvSpPr/>
                <p:nvPr/>
              </p:nvSpPr>
              <p:spPr>
                <a:xfrm>
                  <a:off x="0" y="6570450"/>
                  <a:ext cx="3135647" cy="2875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5F6B88C9-EDF0-1BCA-9370-AE1471BB5CA7}"/>
                    </a:ext>
                  </a:extLst>
                </p:cNvPr>
                <p:cNvSpPr txBox="1"/>
                <p:nvPr/>
              </p:nvSpPr>
              <p:spPr>
                <a:xfrm>
                  <a:off x="425901" y="6616805"/>
                  <a:ext cx="3465463" cy="338554"/>
                </a:xfrm>
                <a:prstGeom prst="rect">
                  <a:avLst/>
                </a:prstGeom>
                <a:noFill/>
              </p:spPr>
              <p:txBody>
                <a:bodyPr wrap="square">
                  <a:spAutoFit/>
                </a:bodyPr>
                <a:lstStyle/>
                <a:p>
                  <a:r>
                    <a:rPr lang="en-US" sz="1600" i="1" dirty="0">
                      <a:solidFill>
                        <a:schemeClr val="bg1">
                          <a:lumMod val="75000"/>
                        </a:schemeClr>
                      </a:solidFill>
                    </a:rPr>
                    <a:t>Ying-Ting Lin, ylin3@uni-muenster.de</a:t>
                  </a:r>
                </a:p>
              </p:txBody>
            </p:sp>
          </p:grpSp>
          <p:pic>
            <p:nvPicPr>
              <p:cNvPr id="7" name="Picture 6" descr="Blue letters on a black background&#10;&#10;Description automatically generated">
                <a:extLst>
                  <a:ext uri="{FF2B5EF4-FFF2-40B4-BE49-F238E27FC236}">
                    <a16:creationId xmlns:a16="http://schemas.microsoft.com/office/drawing/2014/main" id="{A5685E94-E8C9-9A49-23E0-541F498B0C27}"/>
                  </a:ext>
                </a:extLst>
              </p:cNvPr>
              <p:cNvPicPr>
                <a:picLocks noChangeAspect="1"/>
              </p:cNvPicPr>
              <p:nvPr/>
            </p:nvPicPr>
            <p:blipFill>
              <a:blip r:embed="rId5"/>
              <a:stretch>
                <a:fillRect/>
              </a:stretch>
            </p:blipFill>
            <p:spPr>
              <a:xfrm>
                <a:off x="1221735" y="6213821"/>
                <a:ext cx="1515878" cy="408762"/>
              </a:xfrm>
              <a:prstGeom prst="rect">
                <a:avLst/>
              </a:prstGeom>
            </p:spPr>
          </p:pic>
        </p:grpSp>
      </p:grpSp>
    </p:spTree>
    <p:extLst>
      <p:ext uri="{BB962C8B-B14F-4D97-AF65-F5344CB8AC3E}">
        <p14:creationId xmlns:p14="http://schemas.microsoft.com/office/powerpoint/2010/main" val="292542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F98A53-1F4B-FA4A-1C37-816574F8255C}"/>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3B480738-EB0B-3090-A26A-EE4B99E424B7}"/>
              </a:ext>
            </a:extLst>
          </p:cNvPr>
          <p:cNvPicPr>
            <a:picLocks noChangeAspect="1"/>
          </p:cNvPicPr>
          <p:nvPr/>
        </p:nvPicPr>
        <p:blipFill>
          <a:blip r:embed="rId3"/>
          <a:stretch>
            <a:fillRect/>
          </a:stretch>
        </p:blipFill>
        <p:spPr>
          <a:xfrm>
            <a:off x="5486400" y="777240"/>
            <a:ext cx="6722950" cy="5394960"/>
          </a:xfrm>
          <a:prstGeom prst="rect">
            <a:avLst/>
          </a:prstGeom>
        </p:spPr>
      </p:pic>
      <p:sp>
        <p:nvSpPr>
          <p:cNvPr id="9" name="Title 1">
            <a:extLst>
              <a:ext uri="{FF2B5EF4-FFF2-40B4-BE49-F238E27FC236}">
                <a16:creationId xmlns:a16="http://schemas.microsoft.com/office/drawing/2014/main" id="{BD95A4EE-32D3-892D-3E81-2435F0D51DB3}"/>
              </a:ext>
            </a:extLst>
          </p:cNvPr>
          <p:cNvSpPr txBox="1">
            <a:spLocks/>
          </p:cNvSpPr>
          <p:nvPr/>
        </p:nvSpPr>
        <p:spPr>
          <a:xfrm>
            <a:off x="6350" y="1"/>
            <a:ext cx="12192000" cy="7089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latin typeface="+mn-lt"/>
              </a:rPr>
              <a:t>Backgrounds in ER Channel</a:t>
            </a:r>
          </a:p>
        </p:txBody>
      </p:sp>
      <p:sp>
        <p:nvSpPr>
          <p:cNvPr id="12" name="Slide Number Placeholder 3">
            <a:extLst>
              <a:ext uri="{FF2B5EF4-FFF2-40B4-BE49-F238E27FC236}">
                <a16:creationId xmlns:a16="http://schemas.microsoft.com/office/drawing/2014/main" id="{BDE35187-EF7F-2676-5CB2-E3C9755CE056}"/>
              </a:ext>
            </a:extLst>
          </p:cNvPr>
          <p:cNvSpPr>
            <a:spLocks noGrp="1"/>
          </p:cNvSpPr>
          <p:nvPr>
            <p:ph type="sldNum" sz="quarter" idx="12"/>
          </p:nvPr>
        </p:nvSpPr>
        <p:spPr>
          <a:xfrm>
            <a:off x="9360975" y="6466892"/>
            <a:ext cx="2743200" cy="365125"/>
          </a:xfrm>
        </p:spPr>
        <p:txBody>
          <a:bodyPr/>
          <a:lstStyle/>
          <a:p>
            <a:fld id="{D380A8B8-C7CE-8042-8182-5C8A23CAB406}" type="slidenum">
              <a:rPr lang="en-US" smtClean="0">
                <a:solidFill>
                  <a:schemeClr val="bg1"/>
                </a:solidFill>
              </a:rPr>
              <a:t>15</a:t>
            </a:fld>
            <a:endParaRPr lang="en-US" dirty="0">
              <a:solidFill>
                <a:schemeClr val="bg1"/>
              </a:solidFill>
            </a:endParaRP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38D81718-CD7E-5AD1-AC29-FCCCF9243261}"/>
                  </a:ext>
                </a:extLst>
              </p:cNvPr>
              <p:cNvSpPr txBox="1"/>
              <p:nvPr/>
            </p:nvSpPr>
            <p:spPr>
              <a:xfrm>
                <a:off x="-38620" y="664962"/>
                <a:ext cx="5620068" cy="5964774"/>
              </a:xfrm>
              <a:prstGeom prst="rect">
                <a:avLst/>
              </a:prstGeom>
              <a:noFill/>
              <a:ln>
                <a:noFill/>
              </a:ln>
            </p:spPr>
            <p:txBody>
              <a:bodyPr wrap="square">
                <a:spAutoFit/>
              </a:bodyPr>
              <a:lstStyle/>
              <a:p>
                <a:pPr>
                  <a:lnSpc>
                    <a:spcPct val="90000"/>
                  </a:lnSpc>
                </a:pPr>
                <a:r>
                  <a:rPr lang="en-US" sz="2800" dirty="0">
                    <a:solidFill>
                      <a:schemeClr val="bg1">
                        <a:lumMod val="75000"/>
                      </a:schemeClr>
                    </a:solidFill>
                    <a:latin typeface="Helvetica" pitchFamily="2" charset="0"/>
                  </a:rPr>
                  <a:t>Noble gas backgrounds:</a:t>
                </a:r>
              </a:p>
              <a:p>
                <a:pPr marL="342900" indent="-342900">
                  <a:lnSpc>
                    <a:spcPct val="90000"/>
                  </a:lnSpc>
                  <a:buFont typeface="Arial" panose="020B0604020202020204" pitchFamily="34" charset="0"/>
                  <a:buChar char="•"/>
                </a:pPr>
                <a:r>
                  <a:rPr lang="en-US" sz="2400" baseline="30000" dirty="0">
                    <a:solidFill>
                      <a:schemeClr val="bg1">
                        <a:lumMod val="75000"/>
                      </a:schemeClr>
                    </a:solidFill>
                    <a:latin typeface="Helvetica" pitchFamily="2" charset="0"/>
                  </a:rPr>
                  <a:t>222</a:t>
                </a:r>
                <a:r>
                  <a:rPr lang="en-US" sz="2400" dirty="0">
                    <a:solidFill>
                      <a:schemeClr val="bg1">
                        <a:lumMod val="75000"/>
                      </a:schemeClr>
                    </a:solidFill>
                    <a:latin typeface="Helvetica" pitchFamily="2" charset="0"/>
                  </a:rPr>
                  <a:t>Rn/</a:t>
                </a:r>
                <a:r>
                  <a:rPr lang="en-US" sz="2400" baseline="30000" dirty="0">
                    <a:solidFill>
                      <a:schemeClr val="bg1">
                        <a:lumMod val="75000"/>
                      </a:schemeClr>
                    </a:solidFill>
                    <a:latin typeface="Helvetica" pitchFamily="2" charset="0"/>
                  </a:rPr>
                  <a:t> 220</a:t>
                </a:r>
                <a:r>
                  <a:rPr lang="en-US" sz="2400" dirty="0">
                    <a:solidFill>
                      <a:schemeClr val="bg1">
                        <a:lumMod val="75000"/>
                      </a:schemeClr>
                    </a:solidFill>
                    <a:latin typeface="Helvetica" pitchFamily="2" charset="0"/>
                  </a:rPr>
                  <a:t>Rn: decay daughters of the material; dominant ER background</a:t>
                </a:r>
              </a:p>
              <a:p>
                <a:pPr marL="342900" indent="-342900">
                  <a:lnSpc>
                    <a:spcPct val="90000"/>
                  </a:lnSpc>
                  <a:buFont typeface="Arial" panose="020B0604020202020204" pitchFamily="34" charset="0"/>
                  <a:buChar char="•"/>
                </a:pPr>
                <a:r>
                  <a:rPr lang="en-US" sz="2400" baseline="30000" dirty="0">
                    <a:solidFill>
                      <a:schemeClr val="tx2">
                        <a:lumMod val="75000"/>
                      </a:schemeClr>
                    </a:solidFill>
                    <a:latin typeface="Helvetica" pitchFamily="2" charset="0"/>
                  </a:rPr>
                  <a:t>85</a:t>
                </a:r>
                <a:r>
                  <a:rPr lang="en-US" sz="2400" dirty="0">
                    <a:solidFill>
                      <a:schemeClr val="tx2">
                        <a:lumMod val="75000"/>
                      </a:schemeClr>
                    </a:solidFill>
                    <a:latin typeface="Helvetica" pitchFamily="2" charset="0"/>
                  </a:rPr>
                  <a:t>Kr: from </a:t>
                </a:r>
                <a:r>
                  <a:rPr lang="en-US" sz="2400" baseline="30000" dirty="0" err="1">
                    <a:solidFill>
                      <a:schemeClr val="tx2">
                        <a:lumMod val="75000"/>
                      </a:schemeClr>
                    </a:solidFill>
                    <a:latin typeface="Helvetica" pitchFamily="2" charset="0"/>
                  </a:rPr>
                  <a:t>nat</a:t>
                </a:r>
                <a:r>
                  <a:rPr lang="en-US" sz="2400" dirty="0" err="1">
                    <a:solidFill>
                      <a:schemeClr val="tx2">
                        <a:lumMod val="75000"/>
                      </a:schemeClr>
                    </a:solidFill>
                    <a:latin typeface="Helvetica" pitchFamily="2" charset="0"/>
                  </a:rPr>
                  <a:t>Kr</a:t>
                </a:r>
                <a:r>
                  <a:rPr lang="en-US" sz="2400" dirty="0">
                    <a:solidFill>
                      <a:schemeClr val="tx2">
                        <a:lumMod val="75000"/>
                      </a:schemeClr>
                    </a:solidFill>
                    <a:latin typeface="Helvetica" pitchFamily="2" charset="0"/>
                  </a:rPr>
                  <a:t> in the residual air in xenon inventory or after pump-down</a:t>
                </a:r>
              </a:p>
              <a:p>
                <a:pPr>
                  <a:lnSpc>
                    <a:spcPct val="90000"/>
                  </a:lnSpc>
                </a:pPr>
                <a:r>
                  <a:rPr lang="en-US" sz="2800" dirty="0">
                    <a:latin typeface="Helvetica" pitchFamily="2" charset="0"/>
                  </a:rPr>
                  <a:t>Xenon Isotopes:</a:t>
                </a:r>
              </a:p>
              <a:p>
                <a:pPr marL="342900" indent="-342900">
                  <a:lnSpc>
                    <a:spcPct val="90000"/>
                  </a:lnSpc>
                  <a:buFont typeface="Arial" panose="020B0604020202020204" pitchFamily="34" charset="0"/>
                  <a:buChar char="•"/>
                </a:pPr>
                <a:r>
                  <a:rPr lang="en-US" sz="2400" baseline="30000" dirty="0">
                    <a:solidFill>
                      <a:srgbClr val="E67441"/>
                    </a:solidFill>
                    <a:latin typeface="Helvetica" pitchFamily="2" charset="0"/>
                  </a:rPr>
                  <a:t>136</a:t>
                </a:r>
                <a:r>
                  <a:rPr lang="en-US" sz="2400" dirty="0">
                    <a:solidFill>
                      <a:srgbClr val="E67441"/>
                    </a:solidFill>
                    <a:latin typeface="Helvetica" pitchFamily="2" charset="0"/>
                  </a:rPr>
                  <a:t>Xe</a:t>
                </a:r>
                <a:r>
                  <a:rPr lang="en-US" sz="2400" dirty="0">
                    <a:latin typeface="Helvetica" pitchFamily="2" charset="0"/>
                  </a:rPr>
                  <a:t>/</a:t>
                </a:r>
                <a:r>
                  <a:rPr lang="en-US" sz="2400" baseline="30000" dirty="0">
                    <a:solidFill>
                      <a:srgbClr val="179A9A"/>
                    </a:solidFill>
                    <a:latin typeface="Helvetica" pitchFamily="2" charset="0"/>
                  </a:rPr>
                  <a:t>124</a:t>
                </a:r>
                <a:r>
                  <a:rPr lang="en-US" sz="2400" dirty="0">
                    <a:solidFill>
                      <a:srgbClr val="179A9A"/>
                    </a:solidFill>
                    <a:latin typeface="Helvetica" pitchFamily="2" charset="0"/>
                  </a:rPr>
                  <a:t>Xe</a:t>
                </a:r>
                <a:r>
                  <a:rPr lang="en-US" sz="2400" dirty="0">
                    <a:latin typeface="Helvetica" pitchFamily="2" charset="0"/>
                  </a:rPr>
                  <a:t>: natural xenon isotopes</a:t>
                </a:r>
              </a:p>
              <a:p>
                <a:pPr marL="342900" indent="-342900">
                  <a:lnSpc>
                    <a:spcPct val="90000"/>
                  </a:lnSpc>
                  <a:buFont typeface="Arial" panose="020B0604020202020204" pitchFamily="34" charset="0"/>
                  <a:buChar char="•"/>
                </a:pPr>
                <a:r>
                  <a:rPr lang="en-US" sz="2400" baseline="30000" dirty="0">
                    <a:solidFill>
                      <a:srgbClr val="68CEF6"/>
                    </a:solidFill>
                    <a:latin typeface="Helvetica" pitchFamily="2" charset="0"/>
                  </a:rPr>
                  <a:t>133</a:t>
                </a:r>
                <a:r>
                  <a:rPr lang="en-US" sz="2400" dirty="0">
                    <a:solidFill>
                      <a:srgbClr val="68CEF6"/>
                    </a:solidFill>
                    <a:latin typeface="Helvetica" pitchFamily="2" charset="0"/>
                  </a:rPr>
                  <a:t>Xe</a:t>
                </a:r>
                <a:r>
                  <a:rPr lang="en-US" sz="2400" dirty="0">
                    <a:latin typeface="Helvetica" pitchFamily="2" charset="0"/>
                  </a:rPr>
                  <a:t>/</a:t>
                </a:r>
                <a:r>
                  <a:rPr lang="en-US" sz="2400" baseline="30000" dirty="0">
                    <a:solidFill>
                      <a:srgbClr val="FAE06D"/>
                    </a:solidFill>
                    <a:latin typeface="Helvetica" pitchFamily="2" charset="0"/>
                  </a:rPr>
                  <a:t>125</a:t>
                </a:r>
                <a:r>
                  <a:rPr lang="en-US" sz="2400" dirty="0">
                    <a:solidFill>
                      <a:srgbClr val="FAE06D"/>
                    </a:solidFill>
                    <a:latin typeface="Helvetica" pitchFamily="2" charset="0"/>
                  </a:rPr>
                  <a:t>I</a:t>
                </a:r>
                <a:r>
                  <a:rPr lang="en-US" sz="2400" dirty="0">
                    <a:latin typeface="Helvetica" pitchFamily="2" charset="0"/>
                  </a:rPr>
                  <a:t>: activation from neutron calibration</a:t>
                </a:r>
              </a:p>
              <a:p>
                <a:pPr>
                  <a:lnSpc>
                    <a:spcPct val="90000"/>
                  </a:lnSpc>
                </a:pPr>
                <a:r>
                  <a:rPr lang="en-US" sz="2800" dirty="0">
                    <a:solidFill>
                      <a:schemeClr val="bg1">
                        <a:lumMod val="75000"/>
                      </a:schemeClr>
                    </a:solidFill>
                    <a:latin typeface="Helvetica" pitchFamily="2" charset="0"/>
                  </a:rPr>
                  <a:t>Other backgrounds:</a:t>
                </a:r>
              </a:p>
              <a:p>
                <a:pPr marL="342900" indent="-342900">
                  <a:lnSpc>
                    <a:spcPct val="90000"/>
                  </a:lnSpc>
                  <a:buFont typeface="Arial" panose="020B0604020202020204" pitchFamily="34" charset="0"/>
                  <a:buChar char="•"/>
                </a:pPr>
                <a:r>
                  <a:rPr lang="en-US" sz="2400" dirty="0">
                    <a:solidFill>
                      <a:schemeClr val="bg1">
                        <a:lumMod val="75000"/>
                      </a:schemeClr>
                    </a:solidFill>
                    <a:latin typeface="Helvetica" pitchFamily="2" charset="0"/>
                  </a:rPr>
                  <a:t>Materials</a:t>
                </a:r>
              </a:p>
              <a:p>
                <a:pPr marL="342900" indent="-342900">
                  <a:lnSpc>
                    <a:spcPct val="90000"/>
                  </a:lnSpc>
                  <a:buFont typeface="Arial" panose="020B0604020202020204" pitchFamily="34" charset="0"/>
                  <a:buChar char="•"/>
                </a:pPr>
                <a:endParaRPr lang="en-US" sz="2400" dirty="0">
                  <a:solidFill>
                    <a:schemeClr val="bg1">
                      <a:lumMod val="75000"/>
                    </a:schemeClr>
                  </a:solidFill>
                  <a:latin typeface="Helvetica" pitchFamily="2" charset="0"/>
                </a:endParaRPr>
              </a:p>
              <a:p>
                <a:pPr marL="342900" indent="-342900">
                  <a:lnSpc>
                    <a:spcPct val="90000"/>
                  </a:lnSpc>
                  <a:buFont typeface="Arial" panose="020B0604020202020204" pitchFamily="34" charset="0"/>
                  <a:buChar char="•"/>
                </a:pPr>
                <a:r>
                  <a:rPr lang="en-US" sz="2400" baseline="30000" dirty="0">
                    <a:solidFill>
                      <a:schemeClr val="bg1">
                        <a:lumMod val="75000"/>
                      </a:schemeClr>
                    </a:solidFill>
                    <a:latin typeface="Helvetica" pitchFamily="2" charset="0"/>
                  </a:rPr>
                  <a:t>3</a:t>
                </a:r>
                <a:r>
                  <a:rPr lang="en-US" sz="2400" dirty="0">
                    <a:solidFill>
                      <a:schemeClr val="bg1">
                        <a:lumMod val="75000"/>
                      </a:schemeClr>
                    </a:solidFill>
                    <a:latin typeface="Helvetica" pitchFamily="2" charset="0"/>
                  </a:rPr>
                  <a:t>H-like</a:t>
                </a:r>
              </a:p>
              <a:p>
                <a:pPr marL="342900" indent="-342900">
                  <a:lnSpc>
                    <a:spcPct val="90000"/>
                  </a:lnSpc>
                  <a:buFont typeface="Arial" panose="020B0604020202020204" pitchFamily="34" charset="0"/>
                  <a:buChar char="•"/>
                </a:pPr>
                <a:r>
                  <a:rPr lang="en-US" sz="2400" baseline="30000" dirty="0">
                    <a:solidFill>
                      <a:schemeClr val="bg1">
                        <a:lumMod val="75000"/>
                      </a:schemeClr>
                    </a:solidFill>
                    <a:latin typeface="Helvetica" pitchFamily="2" charset="0"/>
                  </a:rPr>
                  <a:t>83m</a:t>
                </a:r>
                <a:r>
                  <a:rPr lang="en-US" sz="2400" dirty="0">
                    <a:solidFill>
                      <a:schemeClr val="bg1">
                        <a:lumMod val="75000"/>
                      </a:schemeClr>
                    </a:solidFill>
                    <a:latin typeface="Helvetica" pitchFamily="2" charset="0"/>
                  </a:rPr>
                  <a:t>Kr</a:t>
                </a:r>
              </a:p>
              <a:p>
                <a:pPr marL="342900" indent="-342900">
                  <a:lnSpc>
                    <a:spcPct val="90000"/>
                  </a:lnSpc>
                  <a:buFont typeface="Arial" panose="020B0604020202020204" pitchFamily="34" charset="0"/>
                  <a:buChar char="•"/>
                </a:pPr>
                <a:r>
                  <a:rPr lang="en-US" sz="2400" dirty="0">
                    <a:solidFill>
                      <a:schemeClr val="bg1">
                        <a:lumMod val="75000"/>
                      </a:schemeClr>
                    </a:solidFill>
                    <a:latin typeface="Helvetica" pitchFamily="2" charset="0"/>
                  </a:rPr>
                  <a:t>Accidentals</a:t>
                </a:r>
              </a:p>
              <a:p>
                <a:pPr>
                  <a:lnSpc>
                    <a:spcPct val="90000"/>
                  </a:lnSpc>
                </a:pPr>
                <a:r>
                  <a:rPr lang="en-US" sz="2800" dirty="0">
                    <a:solidFill>
                      <a:schemeClr val="bg1">
                        <a:lumMod val="75000"/>
                      </a:schemeClr>
                    </a:solidFill>
                    <a:latin typeface="Helvetica" pitchFamily="2" charset="0"/>
                  </a:rPr>
                  <a:t>Neutrinos:</a:t>
                </a:r>
              </a:p>
              <a:p>
                <a:pPr marL="342900" indent="-342900">
                  <a:lnSpc>
                    <a:spcPct val="90000"/>
                  </a:lnSpc>
                  <a:buFont typeface="Arial" panose="020B0604020202020204" pitchFamily="34" charset="0"/>
                  <a:buChar char="•"/>
                </a:pPr>
                <a:r>
                  <a:rPr lang="en-US" sz="2400" dirty="0">
                    <a:solidFill>
                      <a:schemeClr val="bg1">
                        <a:lumMod val="75000"/>
                      </a:schemeClr>
                    </a:solidFill>
                    <a:latin typeface="Helvetica" pitchFamily="2" charset="0"/>
                  </a:rPr>
                  <a:t>Solar </a:t>
                </a:r>
                <a14:m>
                  <m:oMath xmlns:m="http://schemas.openxmlformats.org/officeDocument/2006/math">
                    <m:r>
                      <a:rPr lang="en-US" sz="2400" i="1">
                        <a:solidFill>
                          <a:schemeClr val="bg1">
                            <a:lumMod val="75000"/>
                          </a:schemeClr>
                        </a:solidFill>
                        <a:latin typeface="Cambria Math" panose="02040503050406030204" pitchFamily="18" charset="0"/>
                        <a:ea typeface="Cambria Math" panose="02040503050406030204" pitchFamily="18" charset="0"/>
                      </a:rPr>
                      <m:t>𝜐</m:t>
                    </m:r>
                  </m:oMath>
                </a14:m>
                <a:endParaRPr lang="en-US" sz="2400" dirty="0">
                  <a:solidFill>
                    <a:schemeClr val="bg1">
                      <a:lumMod val="90000"/>
                    </a:schemeClr>
                  </a:solidFill>
                  <a:latin typeface="Helvetica" pitchFamily="2" charset="0"/>
                </a:endParaRPr>
              </a:p>
            </p:txBody>
          </p:sp>
        </mc:Choice>
        <mc:Fallback xmlns="">
          <p:sp>
            <p:nvSpPr>
              <p:cNvPr id="6" name="TextBox 5">
                <a:extLst>
                  <a:ext uri="{FF2B5EF4-FFF2-40B4-BE49-F238E27FC236}">
                    <a16:creationId xmlns:a16="http://schemas.microsoft.com/office/drawing/2014/main" id="{38D81718-CD7E-5AD1-AC29-FCCCF9243261}"/>
                  </a:ext>
                </a:extLst>
              </p:cNvPr>
              <p:cNvSpPr txBox="1">
                <a:spLocks noRot="1" noChangeAspect="1" noMove="1" noResize="1" noEditPoints="1" noAdjustHandles="1" noChangeArrowheads="1" noChangeShapeType="1" noTextEdit="1"/>
              </p:cNvSpPr>
              <p:nvPr/>
            </p:nvSpPr>
            <p:spPr>
              <a:xfrm>
                <a:off x="-38620" y="664962"/>
                <a:ext cx="5620068" cy="5964774"/>
              </a:xfrm>
              <a:prstGeom prst="rect">
                <a:avLst/>
              </a:prstGeom>
              <a:blipFill>
                <a:blip r:embed="rId4"/>
                <a:stretch>
                  <a:fillRect l="-2257" t="-1699" b="-1274"/>
                </a:stretch>
              </a:blipFill>
              <a:ln>
                <a:noFill/>
              </a:ln>
            </p:spPr>
            <p:txBody>
              <a:bodyPr/>
              <a:lstStyle/>
              <a:p>
                <a:r>
                  <a:rPr lang="en-US">
                    <a:noFill/>
                  </a:rPr>
                  <a:t> </a:t>
                </a:r>
              </a:p>
            </p:txBody>
          </p:sp>
        </mc:Fallback>
      </mc:AlternateContent>
      <p:sp>
        <p:nvSpPr>
          <p:cNvPr id="2" name="TextBox 1">
            <a:extLst>
              <a:ext uri="{FF2B5EF4-FFF2-40B4-BE49-F238E27FC236}">
                <a16:creationId xmlns:a16="http://schemas.microsoft.com/office/drawing/2014/main" id="{696709DB-2304-F8C0-A5FC-7370950FE144}"/>
              </a:ext>
            </a:extLst>
          </p:cNvPr>
          <p:cNvSpPr txBox="1"/>
          <p:nvPr/>
        </p:nvSpPr>
        <p:spPr>
          <a:xfrm>
            <a:off x="5486400" y="308124"/>
            <a:ext cx="6617775" cy="461665"/>
          </a:xfrm>
          <a:prstGeom prst="rect">
            <a:avLst/>
          </a:prstGeom>
          <a:noFill/>
        </p:spPr>
        <p:txBody>
          <a:bodyPr wrap="square">
            <a:spAutoFit/>
          </a:bodyPr>
          <a:lstStyle/>
          <a:p>
            <a:pPr algn="ctr"/>
            <a:r>
              <a:rPr lang="en-US" sz="2400" dirty="0">
                <a:latin typeface="Helvetica" pitchFamily="2" charset="0"/>
              </a:rPr>
              <a:t>ROI: ER channel in [1, 140] keV range</a:t>
            </a:r>
            <a:endParaRPr lang="en-US" sz="2400" dirty="0"/>
          </a:p>
        </p:txBody>
      </p:sp>
      <p:grpSp>
        <p:nvGrpSpPr>
          <p:cNvPr id="4" name="Group 3">
            <a:extLst>
              <a:ext uri="{FF2B5EF4-FFF2-40B4-BE49-F238E27FC236}">
                <a16:creationId xmlns:a16="http://schemas.microsoft.com/office/drawing/2014/main" id="{63E3492B-E185-D492-67F9-20057C4B5C2A}"/>
              </a:ext>
            </a:extLst>
          </p:cNvPr>
          <p:cNvGrpSpPr/>
          <p:nvPr/>
        </p:nvGrpSpPr>
        <p:grpSpPr>
          <a:xfrm>
            <a:off x="8319815" y="6172448"/>
            <a:ext cx="3891364" cy="752360"/>
            <a:chOff x="8319815" y="6172448"/>
            <a:chExt cx="3891364" cy="752360"/>
          </a:xfrm>
        </p:grpSpPr>
        <p:sp>
          <p:nvSpPr>
            <p:cNvPr id="7" name="Slide Number Placeholder 5">
              <a:extLst>
                <a:ext uri="{FF2B5EF4-FFF2-40B4-BE49-F238E27FC236}">
                  <a16:creationId xmlns:a16="http://schemas.microsoft.com/office/drawing/2014/main" id="{06F2CB78-6512-A983-FE52-2FEEF11AF84E}"/>
                </a:ext>
              </a:extLst>
            </p:cNvPr>
            <p:cNvSpPr txBox="1">
              <a:spLocks/>
            </p:cNvSpPr>
            <p:nvPr/>
          </p:nvSpPr>
          <p:spPr>
            <a:xfrm>
              <a:off x="11124000" y="6172448"/>
              <a:ext cx="720000" cy="360000"/>
            </a:xfrm>
            <a:prstGeom prst="rect">
              <a:avLst/>
            </a:prstGeom>
          </p:spPr>
          <p:txBody>
            <a:bodyPr vert="horz" lIns="0" tIns="0" rIns="0" bIns="0" rtlCol="0" anchor="b" anchorCtr="0">
              <a:noAutofit/>
            </a:bodyPr>
            <a:lstStyle>
              <a:defPPr>
                <a:defRPr lang="de-DE"/>
              </a:defPPr>
              <a:lvl1pPr marL="0" indent="0" algn="r" defTabSz="914377" rtl="0" eaLnBrk="1" latinLnBrk="0" hangingPunct="1">
                <a:lnSpc>
                  <a:spcPct val="100000"/>
                </a:lnSpc>
                <a:spcBef>
                  <a:spcPts val="0"/>
                </a:spcBef>
                <a:buFont typeface="Arial" panose="020B0604020202020204" pitchFamily="34" charset="0"/>
                <a:buNone/>
                <a:defRPr lang="de-DE" sz="1600" b="1" kern="1200" smtClean="0">
                  <a:solidFill>
                    <a:schemeClr val="tx1"/>
                  </a:solidFill>
                  <a:effectLst/>
                  <a:latin typeface="+mn-lt"/>
                  <a:ea typeface="+mn-ea"/>
                  <a:cs typeface="+mn-cs"/>
                </a:defRPr>
              </a:lvl1pPr>
              <a:lvl2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2pPr>
              <a:lvl3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3pPr>
              <a:lvl4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4pPr>
              <a:lvl5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5pPr>
              <a:lvl6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6pPr>
              <a:lvl7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7pPr>
              <a:lvl8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8pPr>
              <a:lvl9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9pPr>
            </a:lstStyle>
            <a:p>
              <a:fld id="{D380A8B8-C7CE-8042-8182-5C8A23CAB406}" type="slidenum">
                <a:rPr lang="en-US" smtClean="0"/>
                <a:pPr/>
                <a:t>15</a:t>
              </a:fld>
              <a:endParaRPr lang="en-US" dirty="0"/>
            </a:p>
          </p:txBody>
        </p:sp>
        <p:grpSp>
          <p:nvGrpSpPr>
            <p:cNvPr id="15" name="Group 14">
              <a:extLst>
                <a:ext uri="{FF2B5EF4-FFF2-40B4-BE49-F238E27FC236}">
                  <a16:creationId xmlns:a16="http://schemas.microsoft.com/office/drawing/2014/main" id="{FAECA78B-AA3A-77F5-86A1-64CC0033052F}"/>
                </a:ext>
              </a:extLst>
            </p:cNvPr>
            <p:cNvGrpSpPr/>
            <p:nvPr/>
          </p:nvGrpSpPr>
          <p:grpSpPr>
            <a:xfrm>
              <a:off x="8319815" y="6234022"/>
              <a:ext cx="3891364" cy="690786"/>
              <a:chOff x="44433" y="6213821"/>
              <a:chExt cx="3891364" cy="690786"/>
            </a:xfrm>
          </p:grpSpPr>
          <p:grpSp>
            <p:nvGrpSpPr>
              <p:cNvPr id="16" name="Group 15">
                <a:extLst>
                  <a:ext uri="{FF2B5EF4-FFF2-40B4-BE49-F238E27FC236}">
                    <a16:creationId xmlns:a16="http://schemas.microsoft.com/office/drawing/2014/main" id="{DD8BA347-2B05-14CA-CC58-0277D9133754}"/>
                  </a:ext>
                </a:extLst>
              </p:cNvPr>
              <p:cNvGrpSpPr/>
              <p:nvPr/>
            </p:nvGrpSpPr>
            <p:grpSpPr>
              <a:xfrm>
                <a:off x="44433" y="6519698"/>
                <a:ext cx="3891364" cy="384909"/>
                <a:chOff x="0" y="6570450"/>
                <a:chExt cx="3891364" cy="384909"/>
              </a:xfrm>
            </p:grpSpPr>
            <p:sp>
              <p:nvSpPr>
                <p:cNvPr id="18" name="Rectangle 17">
                  <a:extLst>
                    <a:ext uri="{FF2B5EF4-FFF2-40B4-BE49-F238E27FC236}">
                      <a16:creationId xmlns:a16="http://schemas.microsoft.com/office/drawing/2014/main" id="{D6B8E8B0-B4DF-F1F4-3701-A431B9415DEA}"/>
                    </a:ext>
                  </a:extLst>
                </p:cNvPr>
                <p:cNvSpPr/>
                <p:nvPr/>
              </p:nvSpPr>
              <p:spPr>
                <a:xfrm>
                  <a:off x="0" y="6570450"/>
                  <a:ext cx="3135647" cy="2875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2438E28F-E1B5-7CEA-305A-13623FC1B67B}"/>
                    </a:ext>
                  </a:extLst>
                </p:cNvPr>
                <p:cNvSpPr txBox="1"/>
                <p:nvPr/>
              </p:nvSpPr>
              <p:spPr>
                <a:xfrm>
                  <a:off x="425901" y="6616805"/>
                  <a:ext cx="3465463" cy="338554"/>
                </a:xfrm>
                <a:prstGeom prst="rect">
                  <a:avLst/>
                </a:prstGeom>
                <a:noFill/>
              </p:spPr>
              <p:txBody>
                <a:bodyPr wrap="square">
                  <a:spAutoFit/>
                </a:bodyPr>
                <a:lstStyle/>
                <a:p>
                  <a:r>
                    <a:rPr lang="en-US" sz="1600" i="1" dirty="0">
                      <a:solidFill>
                        <a:schemeClr val="bg1">
                          <a:lumMod val="75000"/>
                        </a:schemeClr>
                      </a:solidFill>
                    </a:rPr>
                    <a:t>Ying-Ting Lin, ylin3@uni-muenster.de</a:t>
                  </a:r>
                </a:p>
              </p:txBody>
            </p:sp>
          </p:grpSp>
          <p:pic>
            <p:nvPicPr>
              <p:cNvPr id="17" name="Picture 16" descr="Blue letters on a black background&#10;&#10;Description automatically generated">
                <a:extLst>
                  <a:ext uri="{FF2B5EF4-FFF2-40B4-BE49-F238E27FC236}">
                    <a16:creationId xmlns:a16="http://schemas.microsoft.com/office/drawing/2014/main" id="{798561A9-25D7-D692-70D9-E4D7AD76E5B9}"/>
                  </a:ext>
                </a:extLst>
              </p:cNvPr>
              <p:cNvPicPr>
                <a:picLocks noChangeAspect="1"/>
              </p:cNvPicPr>
              <p:nvPr/>
            </p:nvPicPr>
            <p:blipFill>
              <a:blip r:embed="rId5"/>
              <a:stretch>
                <a:fillRect/>
              </a:stretch>
            </p:blipFill>
            <p:spPr>
              <a:xfrm>
                <a:off x="1221735" y="6213821"/>
                <a:ext cx="1515878" cy="408762"/>
              </a:xfrm>
              <a:prstGeom prst="rect">
                <a:avLst/>
              </a:prstGeom>
            </p:spPr>
          </p:pic>
        </p:grpSp>
      </p:grpSp>
      <p:pic>
        <p:nvPicPr>
          <p:cNvPr id="11" name="Picture 10">
            <a:extLst>
              <a:ext uri="{FF2B5EF4-FFF2-40B4-BE49-F238E27FC236}">
                <a16:creationId xmlns:a16="http://schemas.microsoft.com/office/drawing/2014/main" id="{31268646-0BB5-7860-7526-850C9887D47B}"/>
              </a:ext>
            </a:extLst>
          </p:cNvPr>
          <p:cNvPicPr>
            <a:picLocks noChangeAspect="1"/>
          </p:cNvPicPr>
          <p:nvPr/>
        </p:nvPicPr>
        <p:blipFill>
          <a:blip r:embed="rId6"/>
          <a:srcRect r="94429"/>
          <a:stretch>
            <a:fillRect/>
          </a:stretch>
        </p:blipFill>
        <p:spPr>
          <a:xfrm>
            <a:off x="5489469" y="786722"/>
            <a:ext cx="374490" cy="5394960"/>
          </a:xfrm>
          <a:prstGeom prst="rect">
            <a:avLst/>
          </a:prstGeom>
        </p:spPr>
      </p:pic>
    </p:spTree>
    <p:extLst>
      <p:ext uri="{BB962C8B-B14F-4D97-AF65-F5344CB8AC3E}">
        <p14:creationId xmlns:p14="http://schemas.microsoft.com/office/powerpoint/2010/main" val="8424490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DC210D-284A-3704-DBA1-8B113FA4F6B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303A21C-2FC9-307E-4A9E-59933425433C}"/>
              </a:ext>
            </a:extLst>
          </p:cNvPr>
          <p:cNvPicPr>
            <a:picLocks noChangeAspect="1"/>
          </p:cNvPicPr>
          <p:nvPr/>
        </p:nvPicPr>
        <p:blipFill>
          <a:blip r:embed="rId3"/>
          <a:stretch>
            <a:fillRect/>
          </a:stretch>
        </p:blipFill>
        <p:spPr>
          <a:xfrm>
            <a:off x="5486400" y="777240"/>
            <a:ext cx="6722950" cy="5394960"/>
          </a:xfrm>
          <a:prstGeom prst="rect">
            <a:avLst/>
          </a:prstGeom>
        </p:spPr>
      </p:pic>
      <p:sp>
        <p:nvSpPr>
          <p:cNvPr id="9" name="Title 1">
            <a:extLst>
              <a:ext uri="{FF2B5EF4-FFF2-40B4-BE49-F238E27FC236}">
                <a16:creationId xmlns:a16="http://schemas.microsoft.com/office/drawing/2014/main" id="{C073023E-F5C5-651B-D8AF-FC103660B900}"/>
              </a:ext>
            </a:extLst>
          </p:cNvPr>
          <p:cNvSpPr txBox="1">
            <a:spLocks/>
          </p:cNvSpPr>
          <p:nvPr/>
        </p:nvSpPr>
        <p:spPr>
          <a:xfrm>
            <a:off x="6350" y="1"/>
            <a:ext cx="12192000" cy="7089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t>Xenon Isotopes</a:t>
            </a:r>
          </a:p>
        </p:txBody>
      </p:sp>
      <p:sp>
        <p:nvSpPr>
          <p:cNvPr id="12" name="Slide Number Placeholder 3">
            <a:extLst>
              <a:ext uri="{FF2B5EF4-FFF2-40B4-BE49-F238E27FC236}">
                <a16:creationId xmlns:a16="http://schemas.microsoft.com/office/drawing/2014/main" id="{3AA6BBBC-5DDC-F104-AACD-1A62D17AACEE}"/>
              </a:ext>
            </a:extLst>
          </p:cNvPr>
          <p:cNvSpPr>
            <a:spLocks noGrp="1"/>
          </p:cNvSpPr>
          <p:nvPr>
            <p:ph type="sldNum" sz="quarter" idx="12"/>
          </p:nvPr>
        </p:nvSpPr>
        <p:spPr>
          <a:xfrm>
            <a:off x="9360975" y="6466892"/>
            <a:ext cx="2743200" cy="365125"/>
          </a:xfrm>
        </p:spPr>
        <p:txBody>
          <a:bodyPr/>
          <a:lstStyle/>
          <a:p>
            <a:fld id="{D380A8B8-C7CE-8042-8182-5C8A23CAB406}" type="slidenum">
              <a:rPr lang="en-US" smtClean="0">
                <a:solidFill>
                  <a:schemeClr val="bg1"/>
                </a:solidFill>
              </a:rPr>
              <a:t>16</a:t>
            </a:fld>
            <a:endParaRPr lang="en-US" dirty="0">
              <a:solidFill>
                <a:schemeClr val="bg1"/>
              </a:solidFill>
            </a:endParaRPr>
          </a:p>
        </p:txBody>
      </p:sp>
      <p:sp>
        <p:nvSpPr>
          <p:cNvPr id="4" name="TextBox 3">
            <a:extLst>
              <a:ext uri="{FF2B5EF4-FFF2-40B4-BE49-F238E27FC236}">
                <a16:creationId xmlns:a16="http://schemas.microsoft.com/office/drawing/2014/main" id="{D7391A1E-F24C-F216-47B3-2234516692AA}"/>
              </a:ext>
            </a:extLst>
          </p:cNvPr>
          <p:cNvSpPr txBox="1"/>
          <p:nvPr/>
        </p:nvSpPr>
        <p:spPr>
          <a:xfrm>
            <a:off x="-38620" y="664961"/>
            <a:ext cx="5699410" cy="2420919"/>
          </a:xfrm>
          <a:prstGeom prst="rect">
            <a:avLst/>
          </a:prstGeom>
          <a:noFill/>
        </p:spPr>
        <p:txBody>
          <a:bodyPr wrap="square">
            <a:spAutoFit/>
          </a:bodyPr>
          <a:lstStyle/>
          <a:p>
            <a:pPr marL="342900" indent="-342900">
              <a:lnSpc>
                <a:spcPct val="90000"/>
              </a:lnSpc>
              <a:buFont typeface="Arial" panose="020B0604020202020204" pitchFamily="34" charset="0"/>
              <a:buChar char="•"/>
            </a:pPr>
            <a:r>
              <a:rPr lang="en-US" sz="2400" baseline="30000" dirty="0">
                <a:solidFill>
                  <a:srgbClr val="E67441"/>
                </a:solidFill>
                <a:latin typeface="Helvetica" pitchFamily="2" charset="0"/>
              </a:rPr>
              <a:t>136</a:t>
            </a:r>
            <a:r>
              <a:rPr lang="en-US" sz="2400" dirty="0">
                <a:solidFill>
                  <a:srgbClr val="E67441"/>
                </a:solidFill>
                <a:latin typeface="Helvetica" pitchFamily="2" charset="0"/>
              </a:rPr>
              <a:t>Xe</a:t>
            </a:r>
            <a:r>
              <a:rPr lang="en-US" sz="2400" dirty="0">
                <a:latin typeface="Helvetica" pitchFamily="2" charset="0"/>
              </a:rPr>
              <a:t>: abundance estimated using residual gas analyzer</a:t>
            </a:r>
          </a:p>
          <a:p>
            <a:pPr marL="342900" indent="-342900">
              <a:lnSpc>
                <a:spcPct val="90000"/>
              </a:lnSpc>
              <a:buFont typeface="Arial" panose="020B0604020202020204" pitchFamily="34" charset="0"/>
              <a:buChar char="•"/>
            </a:pPr>
            <a:r>
              <a:rPr lang="en-US" sz="2400" baseline="30000" dirty="0">
                <a:solidFill>
                  <a:srgbClr val="179A9A"/>
                </a:solidFill>
                <a:latin typeface="Helvetica" pitchFamily="2" charset="0"/>
              </a:rPr>
              <a:t>124</a:t>
            </a:r>
            <a:r>
              <a:rPr lang="en-US" sz="2400" dirty="0">
                <a:solidFill>
                  <a:srgbClr val="179A9A"/>
                </a:solidFill>
                <a:latin typeface="Helvetica" pitchFamily="2" charset="0"/>
              </a:rPr>
              <a:t>Xe</a:t>
            </a:r>
            <a:r>
              <a:rPr lang="en-US" sz="2400" dirty="0">
                <a:latin typeface="Helvetica" pitchFamily="2" charset="0"/>
              </a:rPr>
              <a:t>: left free as a handle to the fit</a:t>
            </a:r>
          </a:p>
          <a:p>
            <a:pPr marL="342900" indent="-342900">
              <a:lnSpc>
                <a:spcPct val="90000"/>
              </a:lnSpc>
              <a:buFont typeface="Arial" panose="020B0604020202020204" pitchFamily="34" charset="0"/>
              <a:buChar char="•"/>
            </a:pPr>
            <a:r>
              <a:rPr lang="en-US" sz="2400" baseline="30000" dirty="0">
                <a:solidFill>
                  <a:srgbClr val="68CEF6"/>
                </a:solidFill>
                <a:latin typeface="Helvetica" pitchFamily="2" charset="0"/>
              </a:rPr>
              <a:t>133</a:t>
            </a:r>
            <a:r>
              <a:rPr lang="en-US" sz="2400" dirty="0">
                <a:solidFill>
                  <a:srgbClr val="68CEF6"/>
                </a:solidFill>
                <a:latin typeface="Helvetica" pitchFamily="2" charset="0"/>
              </a:rPr>
              <a:t>Xe</a:t>
            </a:r>
            <a:r>
              <a:rPr lang="en-US" sz="2400" dirty="0">
                <a:latin typeface="Helvetica" pitchFamily="2" charset="0"/>
              </a:rPr>
              <a:t>: from decay models since calibration and estimated activation rate outside detector</a:t>
            </a:r>
          </a:p>
          <a:p>
            <a:pPr marL="342900" indent="-342900">
              <a:lnSpc>
                <a:spcPct val="90000"/>
              </a:lnSpc>
              <a:buFont typeface="Arial" panose="020B0604020202020204" pitchFamily="34" charset="0"/>
              <a:buChar char="•"/>
            </a:pPr>
            <a:r>
              <a:rPr lang="en-US" sz="2400" baseline="30000" dirty="0">
                <a:solidFill>
                  <a:srgbClr val="FAE06D"/>
                </a:solidFill>
                <a:latin typeface="Helvetica" pitchFamily="2" charset="0"/>
              </a:rPr>
              <a:t>125</a:t>
            </a:r>
            <a:r>
              <a:rPr lang="en-US" sz="2400" dirty="0">
                <a:solidFill>
                  <a:srgbClr val="FAE06D"/>
                </a:solidFill>
                <a:latin typeface="Helvetica" pitchFamily="2" charset="0"/>
              </a:rPr>
              <a:t>I</a:t>
            </a:r>
            <a:r>
              <a:rPr lang="en-US" sz="2400" dirty="0">
                <a:latin typeface="Helvetica" pitchFamily="2" charset="0"/>
              </a:rPr>
              <a:t>: from decay models with </a:t>
            </a:r>
            <a:r>
              <a:rPr lang="en-US" sz="2400" baseline="30000" dirty="0">
                <a:latin typeface="Helvetica" pitchFamily="2" charset="0"/>
              </a:rPr>
              <a:t>125</a:t>
            </a:r>
            <a:r>
              <a:rPr lang="en-US" sz="2400" dirty="0">
                <a:latin typeface="Helvetica" pitchFamily="2" charset="0"/>
              </a:rPr>
              <a:t>Xe</a:t>
            </a:r>
          </a:p>
        </p:txBody>
      </p:sp>
      <p:pic>
        <p:nvPicPr>
          <p:cNvPr id="5" name="Picture 4">
            <a:extLst>
              <a:ext uri="{FF2B5EF4-FFF2-40B4-BE49-F238E27FC236}">
                <a16:creationId xmlns:a16="http://schemas.microsoft.com/office/drawing/2014/main" id="{52EF1CC2-CD62-78B4-2335-02F50701AD0A}"/>
              </a:ext>
            </a:extLst>
          </p:cNvPr>
          <p:cNvPicPr>
            <a:picLocks noChangeAspect="1"/>
          </p:cNvPicPr>
          <p:nvPr/>
        </p:nvPicPr>
        <p:blipFill>
          <a:blip r:embed="rId4"/>
          <a:srcRect t="3609" b="15463"/>
          <a:stretch>
            <a:fillRect/>
          </a:stretch>
        </p:blipFill>
        <p:spPr>
          <a:xfrm>
            <a:off x="473573" y="3039820"/>
            <a:ext cx="3467253" cy="3717890"/>
          </a:xfrm>
          <a:prstGeom prst="rect">
            <a:avLst/>
          </a:prstGeom>
        </p:spPr>
      </p:pic>
      <p:sp>
        <p:nvSpPr>
          <p:cNvPr id="7" name="TextBox 6">
            <a:extLst>
              <a:ext uri="{FF2B5EF4-FFF2-40B4-BE49-F238E27FC236}">
                <a16:creationId xmlns:a16="http://schemas.microsoft.com/office/drawing/2014/main" id="{59D9ED3C-19B2-2D57-F4DF-526E26605609}"/>
              </a:ext>
            </a:extLst>
          </p:cNvPr>
          <p:cNvSpPr txBox="1"/>
          <p:nvPr/>
        </p:nvSpPr>
        <p:spPr>
          <a:xfrm>
            <a:off x="3907022" y="5972612"/>
            <a:ext cx="1753768" cy="885114"/>
          </a:xfrm>
          <a:prstGeom prst="rect">
            <a:avLst/>
          </a:prstGeom>
          <a:noFill/>
        </p:spPr>
        <p:txBody>
          <a:bodyPr wrap="square">
            <a:spAutoFit/>
          </a:bodyPr>
          <a:lstStyle/>
          <a:p>
            <a:pPr>
              <a:lnSpc>
                <a:spcPct val="80000"/>
              </a:lnSpc>
            </a:pPr>
            <a:r>
              <a:rPr lang="en-US" sz="1600" b="1" i="1" dirty="0">
                <a:solidFill>
                  <a:schemeClr val="bg1">
                    <a:lumMod val="75000"/>
                  </a:schemeClr>
                </a:solidFill>
              </a:rPr>
              <a:t>XENON Collab., Nature volume 568, pages 532–535 (2019)</a:t>
            </a:r>
          </a:p>
        </p:txBody>
      </p:sp>
      <p:sp>
        <p:nvSpPr>
          <p:cNvPr id="2" name="TextBox 1">
            <a:extLst>
              <a:ext uri="{FF2B5EF4-FFF2-40B4-BE49-F238E27FC236}">
                <a16:creationId xmlns:a16="http://schemas.microsoft.com/office/drawing/2014/main" id="{8C5EA49E-555D-A6E5-D974-D36B1B85B806}"/>
              </a:ext>
            </a:extLst>
          </p:cNvPr>
          <p:cNvSpPr txBox="1"/>
          <p:nvPr/>
        </p:nvSpPr>
        <p:spPr>
          <a:xfrm>
            <a:off x="5486400" y="308124"/>
            <a:ext cx="6617775" cy="461665"/>
          </a:xfrm>
          <a:prstGeom prst="rect">
            <a:avLst/>
          </a:prstGeom>
          <a:noFill/>
        </p:spPr>
        <p:txBody>
          <a:bodyPr wrap="square">
            <a:spAutoFit/>
          </a:bodyPr>
          <a:lstStyle/>
          <a:p>
            <a:pPr algn="ctr"/>
            <a:r>
              <a:rPr lang="en-US" sz="2400" dirty="0">
                <a:latin typeface="Helvetica" pitchFamily="2" charset="0"/>
              </a:rPr>
              <a:t>ROI: ER channel in [1, 140] keV range</a:t>
            </a:r>
            <a:endParaRPr lang="en-US" sz="2400" dirty="0"/>
          </a:p>
        </p:txBody>
      </p:sp>
      <p:grpSp>
        <p:nvGrpSpPr>
          <p:cNvPr id="15" name="Group 14">
            <a:extLst>
              <a:ext uri="{FF2B5EF4-FFF2-40B4-BE49-F238E27FC236}">
                <a16:creationId xmlns:a16="http://schemas.microsoft.com/office/drawing/2014/main" id="{50C0B750-D43E-2F07-2F51-1988EEE1B866}"/>
              </a:ext>
            </a:extLst>
          </p:cNvPr>
          <p:cNvGrpSpPr/>
          <p:nvPr/>
        </p:nvGrpSpPr>
        <p:grpSpPr>
          <a:xfrm>
            <a:off x="8319815" y="6172448"/>
            <a:ext cx="3891364" cy="752360"/>
            <a:chOff x="8319815" y="6172448"/>
            <a:chExt cx="3891364" cy="752360"/>
          </a:xfrm>
        </p:grpSpPr>
        <p:sp>
          <p:nvSpPr>
            <p:cNvPr id="16" name="Slide Number Placeholder 5">
              <a:extLst>
                <a:ext uri="{FF2B5EF4-FFF2-40B4-BE49-F238E27FC236}">
                  <a16:creationId xmlns:a16="http://schemas.microsoft.com/office/drawing/2014/main" id="{8AA2840B-A405-D46A-3C2A-50D08F7EACB1}"/>
                </a:ext>
              </a:extLst>
            </p:cNvPr>
            <p:cNvSpPr txBox="1">
              <a:spLocks/>
            </p:cNvSpPr>
            <p:nvPr/>
          </p:nvSpPr>
          <p:spPr>
            <a:xfrm>
              <a:off x="11124000" y="6172448"/>
              <a:ext cx="720000" cy="360000"/>
            </a:xfrm>
            <a:prstGeom prst="rect">
              <a:avLst/>
            </a:prstGeom>
          </p:spPr>
          <p:txBody>
            <a:bodyPr vert="horz" lIns="0" tIns="0" rIns="0" bIns="0" rtlCol="0" anchor="b" anchorCtr="0">
              <a:noAutofit/>
            </a:bodyPr>
            <a:lstStyle>
              <a:defPPr>
                <a:defRPr lang="de-DE"/>
              </a:defPPr>
              <a:lvl1pPr marL="0" indent="0" algn="r" defTabSz="914377" rtl="0" eaLnBrk="1" latinLnBrk="0" hangingPunct="1">
                <a:lnSpc>
                  <a:spcPct val="100000"/>
                </a:lnSpc>
                <a:spcBef>
                  <a:spcPts val="0"/>
                </a:spcBef>
                <a:buFont typeface="Arial" panose="020B0604020202020204" pitchFamily="34" charset="0"/>
                <a:buNone/>
                <a:defRPr lang="de-DE" sz="1600" b="1" kern="1200" smtClean="0">
                  <a:solidFill>
                    <a:schemeClr val="tx1"/>
                  </a:solidFill>
                  <a:effectLst/>
                  <a:latin typeface="+mn-lt"/>
                  <a:ea typeface="+mn-ea"/>
                  <a:cs typeface="+mn-cs"/>
                </a:defRPr>
              </a:lvl1pPr>
              <a:lvl2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2pPr>
              <a:lvl3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3pPr>
              <a:lvl4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4pPr>
              <a:lvl5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5pPr>
              <a:lvl6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6pPr>
              <a:lvl7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7pPr>
              <a:lvl8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8pPr>
              <a:lvl9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9pPr>
            </a:lstStyle>
            <a:p>
              <a:fld id="{D380A8B8-C7CE-8042-8182-5C8A23CAB406}" type="slidenum">
                <a:rPr lang="en-US" smtClean="0"/>
                <a:pPr/>
                <a:t>16</a:t>
              </a:fld>
              <a:endParaRPr lang="en-US" dirty="0"/>
            </a:p>
          </p:txBody>
        </p:sp>
        <p:grpSp>
          <p:nvGrpSpPr>
            <p:cNvPr id="17" name="Group 16">
              <a:extLst>
                <a:ext uri="{FF2B5EF4-FFF2-40B4-BE49-F238E27FC236}">
                  <a16:creationId xmlns:a16="http://schemas.microsoft.com/office/drawing/2014/main" id="{6C9AE995-F747-4791-748C-7B2B7B6BEDD3}"/>
                </a:ext>
              </a:extLst>
            </p:cNvPr>
            <p:cNvGrpSpPr/>
            <p:nvPr/>
          </p:nvGrpSpPr>
          <p:grpSpPr>
            <a:xfrm>
              <a:off x="8319815" y="6234022"/>
              <a:ext cx="3891364" cy="690786"/>
              <a:chOff x="44433" y="6213821"/>
              <a:chExt cx="3891364" cy="690786"/>
            </a:xfrm>
          </p:grpSpPr>
          <p:grpSp>
            <p:nvGrpSpPr>
              <p:cNvPr id="18" name="Group 17">
                <a:extLst>
                  <a:ext uri="{FF2B5EF4-FFF2-40B4-BE49-F238E27FC236}">
                    <a16:creationId xmlns:a16="http://schemas.microsoft.com/office/drawing/2014/main" id="{9606E7AA-EE21-7AC7-7BB7-EF6A1599D710}"/>
                  </a:ext>
                </a:extLst>
              </p:cNvPr>
              <p:cNvGrpSpPr/>
              <p:nvPr/>
            </p:nvGrpSpPr>
            <p:grpSpPr>
              <a:xfrm>
                <a:off x="44433" y="6519698"/>
                <a:ext cx="3891364" cy="384909"/>
                <a:chOff x="0" y="6570450"/>
                <a:chExt cx="3891364" cy="384909"/>
              </a:xfrm>
            </p:grpSpPr>
            <p:sp>
              <p:nvSpPr>
                <p:cNvPr id="20" name="Rectangle 19">
                  <a:extLst>
                    <a:ext uri="{FF2B5EF4-FFF2-40B4-BE49-F238E27FC236}">
                      <a16:creationId xmlns:a16="http://schemas.microsoft.com/office/drawing/2014/main" id="{E7947EA9-4421-DAA7-5F57-B35440F0E8B7}"/>
                    </a:ext>
                  </a:extLst>
                </p:cNvPr>
                <p:cNvSpPr/>
                <p:nvPr/>
              </p:nvSpPr>
              <p:spPr>
                <a:xfrm>
                  <a:off x="0" y="6570450"/>
                  <a:ext cx="3135647" cy="2875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5BE481F9-BF80-1BA8-DE7D-4EFBFD71C017}"/>
                    </a:ext>
                  </a:extLst>
                </p:cNvPr>
                <p:cNvSpPr txBox="1"/>
                <p:nvPr/>
              </p:nvSpPr>
              <p:spPr>
                <a:xfrm>
                  <a:off x="425901" y="6616805"/>
                  <a:ext cx="3465463" cy="338554"/>
                </a:xfrm>
                <a:prstGeom prst="rect">
                  <a:avLst/>
                </a:prstGeom>
                <a:noFill/>
              </p:spPr>
              <p:txBody>
                <a:bodyPr wrap="square">
                  <a:spAutoFit/>
                </a:bodyPr>
                <a:lstStyle/>
                <a:p>
                  <a:r>
                    <a:rPr lang="en-US" sz="1600" i="1" dirty="0">
                      <a:solidFill>
                        <a:schemeClr val="bg1">
                          <a:lumMod val="75000"/>
                        </a:schemeClr>
                      </a:solidFill>
                    </a:rPr>
                    <a:t>Ying-Ting Lin, ylin3@uni-muenster.de</a:t>
                  </a:r>
                </a:p>
              </p:txBody>
            </p:sp>
          </p:grpSp>
          <p:pic>
            <p:nvPicPr>
              <p:cNvPr id="19" name="Picture 18" descr="Blue letters on a black background&#10;&#10;Description automatically generated">
                <a:extLst>
                  <a:ext uri="{FF2B5EF4-FFF2-40B4-BE49-F238E27FC236}">
                    <a16:creationId xmlns:a16="http://schemas.microsoft.com/office/drawing/2014/main" id="{BE0F8441-6A42-29D7-0F20-E2D1D25A2203}"/>
                  </a:ext>
                </a:extLst>
              </p:cNvPr>
              <p:cNvPicPr>
                <a:picLocks noChangeAspect="1"/>
              </p:cNvPicPr>
              <p:nvPr/>
            </p:nvPicPr>
            <p:blipFill>
              <a:blip r:embed="rId5"/>
              <a:stretch>
                <a:fillRect/>
              </a:stretch>
            </p:blipFill>
            <p:spPr>
              <a:xfrm>
                <a:off x="1221735" y="6213821"/>
                <a:ext cx="1515878" cy="408762"/>
              </a:xfrm>
              <a:prstGeom prst="rect">
                <a:avLst/>
              </a:prstGeom>
            </p:spPr>
          </p:pic>
        </p:grpSp>
      </p:grpSp>
      <p:pic>
        <p:nvPicPr>
          <p:cNvPr id="10" name="Picture 9">
            <a:extLst>
              <a:ext uri="{FF2B5EF4-FFF2-40B4-BE49-F238E27FC236}">
                <a16:creationId xmlns:a16="http://schemas.microsoft.com/office/drawing/2014/main" id="{0ACF34CF-835B-5EA7-6744-8ADF2164F5FD}"/>
              </a:ext>
            </a:extLst>
          </p:cNvPr>
          <p:cNvPicPr>
            <a:picLocks noChangeAspect="1"/>
          </p:cNvPicPr>
          <p:nvPr/>
        </p:nvPicPr>
        <p:blipFill>
          <a:blip r:embed="rId6"/>
          <a:srcRect r="94429"/>
          <a:stretch>
            <a:fillRect/>
          </a:stretch>
        </p:blipFill>
        <p:spPr>
          <a:xfrm>
            <a:off x="5489469" y="786722"/>
            <a:ext cx="374490" cy="5394960"/>
          </a:xfrm>
          <a:prstGeom prst="rect">
            <a:avLst/>
          </a:prstGeom>
        </p:spPr>
      </p:pic>
    </p:spTree>
    <p:extLst>
      <p:ext uri="{BB962C8B-B14F-4D97-AF65-F5344CB8AC3E}">
        <p14:creationId xmlns:p14="http://schemas.microsoft.com/office/powerpoint/2010/main" val="10953778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CFEBA8-A85F-4026-ED86-B9C9A4B1DB6A}"/>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7C78100C-89E5-E980-9665-F50E54FB5763}"/>
              </a:ext>
            </a:extLst>
          </p:cNvPr>
          <p:cNvPicPr>
            <a:picLocks noChangeAspect="1"/>
          </p:cNvPicPr>
          <p:nvPr/>
        </p:nvPicPr>
        <p:blipFill>
          <a:blip r:embed="rId3"/>
          <a:stretch>
            <a:fillRect/>
          </a:stretch>
        </p:blipFill>
        <p:spPr>
          <a:xfrm>
            <a:off x="5486400" y="777240"/>
            <a:ext cx="6722950" cy="5394960"/>
          </a:xfrm>
          <a:prstGeom prst="rect">
            <a:avLst/>
          </a:prstGeom>
        </p:spPr>
      </p:pic>
      <p:sp>
        <p:nvSpPr>
          <p:cNvPr id="9" name="Title 1">
            <a:extLst>
              <a:ext uri="{FF2B5EF4-FFF2-40B4-BE49-F238E27FC236}">
                <a16:creationId xmlns:a16="http://schemas.microsoft.com/office/drawing/2014/main" id="{E8AAD1B1-A7C8-D938-4034-B11A35D8D19C}"/>
              </a:ext>
            </a:extLst>
          </p:cNvPr>
          <p:cNvSpPr txBox="1">
            <a:spLocks/>
          </p:cNvSpPr>
          <p:nvPr/>
        </p:nvSpPr>
        <p:spPr>
          <a:xfrm>
            <a:off x="6350" y="1"/>
            <a:ext cx="12192000" cy="7089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latin typeface="+mn-lt"/>
              </a:rPr>
              <a:t>Backgrounds in ER Channel</a:t>
            </a:r>
          </a:p>
        </p:txBody>
      </p:sp>
      <p:sp>
        <p:nvSpPr>
          <p:cNvPr id="12" name="Slide Number Placeholder 3">
            <a:extLst>
              <a:ext uri="{FF2B5EF4-FFF2-40B4-BE49-F238E27FC236}">
                <a16:creationId xmlns:a16="http://schemas.microsoft.com/office/drawing/2014/main" id="{55C32E0F-39BD-2541-97D3-23FE80C5B882}"/>
              </a:ext>
            </a:extLst>
          </p:cNvPr>
          <p:cNvSpPr>
            <a:spLocks noGrp="1"/>
          </p:cNvSpPr>
          <p:nvPr>
            <p:ph type="sldNum" sz="quarter" idx="12"/>
          </p:nvPr>
        </p:nvSpPr>
        <p:spPr>
          <a:xfrm>
            <a:off x="9360975" y="6466892"/>
            <a:ext cx="2743200" cy="365125"/>
          </a:xfrm>
        </p:spPr>
        <p:txBody>
          <a:bodyPr/>
          <a:lstStyle/>
          <a:p>
            <a:fld id="{D380A8B8-C7CE-8042-8182-5C8A23CAB406}" type="slidenum">
              <a:rPr lang="en-US" smtClean="0">
                <a:solidFill>
                  <a:schemeClr val="bg1"/>
                </a:solidFill>
              </a:rPr>
              <a:t>17</a:t>
            </a:fld>
            <a:endParaRPr lang="en-US" dirty="0">
              <a:solidFill>
                <a:schemeClr val="bg1"/>
              </a:solidFill>
            </a:endParaRP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FA24EA7D-43BE-865B-1012-1CD8AC6CE417}"/>
                  </a:ext>
                </a:extLst>
              </p:cNvPr>
              <p:cNvSpPr txBox="1"/>
              <p:nvPr/>
            </p:nvSpPr>
            <p:spPr>
              <a:xfrm>
                <a:off x="-38620" y="664962"/>
                <a:ext cx="5620068" cy="5964710"/>
              </a:xfrm>
              <a:prstGeom prst="rect">
                <a:avLst/>
              </a:prstGeom>
              <a:noFill/>
              <a:ln>
                <a:noFill/>
              </a:ln>
            </p:spPr>
            <p:txBody>
              <a:bodyPr wrap="square">
                <a:spAutoFit/>
              </a:bodyPr>
              <a:lstStyle/>
              <a:p>
                <a:pPr>
                  <a:lnSpc>
                    <a:spcPct val="90000"/>
                  </a:lnSpc>
                </a:pPr>
                <a:r>
                  <a:rPr lang="en-US" sz="2800" dirty="0">
                    <a:solidFill>
                      <a:schemeClr val="bg1">
                        <a:lumMod val="75000"/>
                      </a:schemeClr>
                    </a:solidFill>
                    <a:latin typeface="Helvetica" pitchFamily="2" charset="0"/>
                  </a:rPr>
                  <a:t>Noble gas backgrounds:</a:t>
                </a:r>
              </a:p>
              <a:p>
                <a:pPr marL="342900" indent="-342900">
                  <a:lnSpc>
                    <a:spcPct val="90000"/>
                  </a:lnSpc>
                  <a:buFont typeface="Arial" panose="020B0604020202020204" pitchFamily="34" charset="0"/>
                  <a:buChar char="•"/>
                </a:pPr>
                <a:r>
                  <a:rPr lang="en-US" sz="2400" baseline="30000" dirty="0">
                    <a:solidFill>
                      <a:schemeClr val="bg1">
                        <a:lumMod val="75000"/>
                      </a:schemeClr>
                    </a:solidFill>
                    <a:latin typeface="Helvetica" pitchFamily="2" charset="0"/>
                  </a:rPr>
                  <a:t>222</a:t>
                </a:r>
                <a:r>
                  <a:rPr lang="en-US" sz="2400" dirty="0">
                    <a:solidFill>
                      <a:schemeClr val="bg1">
                        <a:lumMod val="75000"/>
                      </a:schemeClr>
                    </a:solidFill>
                    <a:latin typeface="Helvetica" pitchFamily="2" charset="0"/>
                  </a:rPr>
                  <a:t>Rn/</a:t>
                </a:r>
                <a:r>
                  <a:rPr lang="en-US" sz="2400" baseline="30000" dirty="0">
                    <a:solidFill>
                      <a:schemeClr val="bg1">
                        <a:lumMod val="75000"/>
                      </a:schemeClr>
                    </a:solidFill>
                    <a:latin typeface="Helvetica" pitchFamily="2" charset="0"/>
                  </a:rPr>
                  <a:t> 220</a:t>
                </a:r>
                <a:r>
                  <a:rPr lang="en-US" sz="2400" dirty="0">
                    <a:solidFill>
                      <a:schemeClr val="bg1">
                        <a:lumMod val="75000"/>
                      </a:schemeClr>
                    </a:solidFill>
                    <a:latin typeface="Helvetica" pitchFamily="2" charset="0"/>
                  </a:rPr>
                  <a:t>Rn: decay daughters of the material; dominant ER background</a:t>
                </a:r>
              </a:p>
              <a:p>
                <a:pPr marL="342900" indent="-342900">
                  <a:lnSpc>
                    <a:spcPct val="90000"/>
                  </a:lnSpc>
                  <a:buFont typeface="Arial" panose="020B0604020202020204" pitchFamily="34" charset="0"/>
                  <a:buChar char="•"/>
                </a:pPr>
                <a:r>
                  <a:rPr lang="en-US" sz="2400" baseline="30000" dirty="0">
                    <a:solidFill>
                      <a:schemeClr val="tx2">
                        <a:lumMod val="75000"/>
                      </a:schemeClr>
                    </a:solidFill>
                    <a:latin typeface="Helvetica" pitchFamily="2" charset="0"/>
                  </a:rPr>
                  <a:t>85</a:t>
                </a:r>
                <a:r>
                  <a:rPr lang="en-US" sz="2400" dirty="0">
                    <a:solidFill>
                      <a:schemeClr val="tx2">
                        <a:lumMod val="75000"/>
                      </a:schemeClr>
                    </a:solidFill>
                    <a:latin typeface="Helvetica" pitchFamily="2" charset="0"/>
                  </a:rPr>
                  <a:t>Kr: from </a:t>
                </a:r>
                <a:r>
                  <a:rPr lang="en-US" sz="2400" baseline="30000" dirty="0" err="1">
                    <a:solidFill>
                      <a:schemeClr val="tx2">
                        <a:lumMod val="75000"/>
                      </a:schemeClr>
                    </a:solidFill>
                    <a:latin typeface="Helvetica" pitchFamily="2" charset="0"/>
                  </a:rPr>
                  <a:t>nat</a:t>
                </a:r>
                <a:r>
                  <a:rPr lang="en-US" sz="2400" dirty="0" err="1">
                    <a:solidFill>
                      <a:schemeClr val="tx2">
                        <a:lumMod val="75000"/>
                      </a:schemeClr>
                    </a:solidFill>
                    <a:latin typeface="Helvetica" pitchFamily="2" charset="0"/>
                  </a:rPr>
                  <a:t>Kr</a:t>
                </a:r>
                <a:r>
                  <a:rPr lang="en-US" sz="2400" dirty="0">
                    <a:solidFill>
                      <a:schemeClr val="tx2">
                        <a:lumMod val="75000"/>
                      </a:schemeClr>
                    </a:solidFill>
                    <a:latin typeface="Helvetica" pitchFamily="2" charset="0"/>
                  </a:rPr>
                  <a:t> in the residual air in xenon inventory or after pump-down</a:t>
                </a:r>
              </a:p>
              <a:p>
                <a:pPr>
                  <a:lnSpc>
                    <a:spcPct val="90000"/>
                  </a:lnSpc>
                </a:pPr>
                <a:r>
                  <a:rPr lang="en-US" sz="2800" dirty="0">
                    <a:solidFill>
                      <a:schemeClr val="bg1">
                        <a:lumMod val="75000"/>
                      </a:schemeClr>
                    </a:solidFill>
                    <a:latin typeface="Helvetica" pitchFamily="2" charset="0"/>
                  </a:rPr>
                  <a:t>Xenon Isotopes:</a:t>
                </a:r>
              </a:p>
              <a:p>
                <a:pPr marL="342900" indent="-342900">
                  <a:lnSpc>
                    <a:spcPct val="90000"/>
                  </a:lnSpc>
                  <a:buFont typeface="Arial" panose="020B0604020202020204" pitchFamily="34" charset="0"/>
                  <a:buChar char="•"/>
                </a:pPr>
                <a:r>
                  <a:rPr lang="en-US" sz="2400" baseline="30000" dirty="0">
                    <a:solidFill>
                      <a:schemeClr val="bg1">
                        <a:lumMod val="75000"/>
                      </a:schemeClr>
                    </a:solidFill>
                    <a:latin typeface="Helvetica" pitchFamily="2" charset="0"/>
                  </a:rPr>
                  <a:t>136</a:t>
                </a:r>
                <a:r>
                  <a:rPr lang="en-US" sz="2400" dirty="0">
                    <a:solidFill>
                      <a:schemeClr val="bg1">
                        <a:lumMod val="75000"/>
                      </a:schemeClr>
                    </a:solidFill>
                    <a:latin typeface="Helvetica" pitchFamily="2" charset="0"/>
                  </a:rPr>
                  <a:t>Xe/</a:t>
                </a:r>
                <a:r>
                  <a:rPr lang="en-US" sz="2400" baseline="30000" dirty="0">
                    <a:solidFill>
                      <a:schemeClr val="bg1">
                        <a:lumMod val="75000"/>
                      </a:schemeClr>
                    </a:solidFill>
                    <a:latin typeface="Helvetica" pitchFamily="2" charset="0"/>
                  </a:rPr>
                  <a:t>124</a:t>
                </a:r>
                <a:r>
                  <a:rPr lang="en-US" sz="2400" dirty="0">
                    <a:solidFill>
                      <a:schemeClr val="bg1">
                        <a:lumMod val="75000"/>
                      </a:schemeClr>
                    </a:solidFill>
                    <a:latin typeface="Helvetica" pitchFamily="2" charset="0"/>
                  </a:rPr>
                  <a:t>Xe: natural xenon isotopes</a:t>
                </a:r>
              </a:p>
              <a:p>
                <a:pPr marL="342900" indent="-342900">
                  <a:lnSpc>
                    <a:spcPct val="90000"/>
                  </a:lnSpc>
                  <a:buFont typeface="Arial" panose="020B0604020202020204" pitchFamily="34" charset="0"/>
                  <a:buChar char="•"/>
                </a:pPr>
                <a:r>
                  <a:rPr lang="en-US" sz="2400" baseline="30000" dirty="0">
                    <a:solidFill>
                      <a:schemeClr val="bg1">
                        <a:lumMod val="75000"/>
                      </a:schemeClr>
                    </a:solidFill>
                    <a:latin typeface="Helvetica" pitchFamily="2" charset="0"/>
                  </a:rPr>
                  <a:t>133</a:t>
                </a:r>
                <a:r>
                  <a:rPr lang="en-US" sz="2400" dirty="0">
                    <a:solidFill>
                      <a:schemeClr val="bg1">
                        <a:lumMod val="75000"/>
                      </a:schemeClr>
                    </a:solidFill>
                    <a:latin typeface="Helvetica" pitchFamily="2" charset="0"/>
                  </a:rPr>
                  <a:t>Xe/</a:t>
                </a:r>
                <a:r>
                  <a:rPr lang="en-US" sz="2400" baseline="30000" dirty="0">
                    <a:solidFill>
                      <a:schemeClr val="bg1">
                        <a:lumMod val="75000"/>
                      </a:schemeClr>
                    </a:solidFill>
                    <a:latin typeface="Helvetica" pitchFamily="2" charset="0"/>
                  </a:rPr>
                  <a:t>125</a:t>
                </a:r>
                <a:r>
                  <a:rPr lang="en-US" sz="2400" dirty="0">
                    <a:solidFill>
                      <a:schemeClr val="bg1">
                        <a:lumMod val="75000"/>
                      </a:schemeClr>
                    </a:solidFill>
                    <a:latin typeface="Helvetica" pitchFamily="2" charset="0"/>
                  </a:rPr>
                  <a:t>I: activation from neutron calibration</a:t>
                </a:r>
              </a:p>
              <a:p>
                <a:pPr>
                  <a:lnSpc>
                    <a:spcPct val="90000"/>
                  </a:lnSpc>
                </a:pPr>
                <a:r>
                  <a:rPr lang="en-US" sz="2800" dirty="0">
                    <a:latin typeface="Helvetica" pitchFamily="2" charset="0"/>
                  </a:rPr>
                  <a:t>Other backgrounds:</a:t>
                </a:r>
              </a:p>
              <a:p>
                <a:pPr marL="342900" indent="-342900">
                  <a:lnSpc>
                    <a:spcPct val="90000"/>
                  </a:lnSpc>
                  <a:buFont typeface="Arial" panose="020B0604020202020204" pitchFamily="34" charset="0"/>
                  <a:buChar char="•"/>
                </a:pPr>
                <a:r>
                  <a:rPr lang="en-US" sz="2400" dirty="0">
                    <a:solidFill>
                      <a:srgbClr val="AC7FB7"/>
                    </a:solidFill>
                    <a:latin typeface="Helvetica" pitchFamily="2" charset="0"/>
                  </a:rPr>
                  <a:t>Materials</a:t>
                </a:r>
                <a:r>
                  <a:rPr lang="en-US" sz="2400" dirty="0">
                    <a:latin typeface="Helvetica" pitchFamily="2" charset="0"/>
                  </a:rPr>
                  <a:t>: gamma with Compton scattering</a:t>
                </a:r>
              </a:p>
              <a:p>
                <a:pPr marL="342900" indent="-342900">
                  <a:lnSpc>
                    <a:spcPct val="90000"/>
                  </a:lnSpc>
                  <a:buFont typeface="Arial" panose="020B0604020202020204" pitchFamily="34" charset="0"/>
                  <a:buChar char="•"/>
                </a:pPr>
                <a:r>
                  <a:rPr lang="en-US" sz="2400" baseline="30000" dirty="0">
                    <a:solidFill>
                      <a:schemeClr val="bg1">
                        <a:lumMod val="75000"/>
                      </a:schemeClr>
                    </a:solidFill>
                    <a:latin typeface="Helvetica" pitchFamily="2" charset="0"/>
                  </a:rPr>
                  <a:t>3</a:t>
                </a:r>
                <a:r>
                  <a:rPr lang="en-US" sz="2400" dirty="0">
                    <a:solidFill>
                      <a:schemeClr val="bg1">
                        <a:lumMod val="75000"/>
                      </a:schemeClr>
                    </a:solidFill>
                    <a:latin typeface="Helvetica" pitchFamily="2" charset="0"/>
                  </a:rPr>
                  <a:t>H-like</a:t>
                </a:r>
              </a:p>
              <a:p>
                <a:pPr marL="342900" indent="-342900">
                  <a:lnSpc>
                    <a:spcPct val="90000"/>
                  </a:lnSpc>
                  <a:buFont typeface="Arial" panose="020B0604020202020204" pitchFamily="34" charset="0"/>
                  <a:buChar char="•"/>
                </a:pPr>
                <a:r>
                  <a:rPr lang="en-US" sz="2400" baseline="30000" dirty="0">
                    <a:solidFill>
                      <a:schemeClr val="bg1">
                        <a:lumMod val="75000"/>
                      </a:schemeClr>
                    </a:solidFill>
                    <a:latin typeface="Helvetica" pitchFamily="2" charset="0"/>
                  </a:rPr>
                  <a:t>83m</a:t>
                </a:r>
                <a:r>
                  <a:rPr lang="en-US" sz="2400" dirty="0">
                    <a:solidFill>
                      <a:schemeClr val="bg1">
                        <a:lumMod val="75000"/>
                      </a:schemeClr>
                    </a:solidFill>
                    <a:latin typeface="Helvetica" pitchFamily="2" charset="0"/>
                  </a:rPr>
                  <a:t>Kr</a:t>
                </a:r>
              </a:p>
              <a:p>
                <a:pPr marL="342900" indent="-342900">
                  <a:lnSpc>
                    <a:spcPct val="90000"/>
                  </a:lnSpc>
                  <a:buFont typeface="Arial" panose="020B0604020202020204" pitchFamily="34" charset="0"/>
                  <a:buChar char="•"/>
                </a:pPr>
                <a:r>
                  <a:rPr lang="en-US" sz="2400" dirty="0">
                    <a:solidFill>
                      <a:schemeClr val="bg1">
                        <a:lumMod val="75000"/>
                      </a:schemeClr>
                    </a:solidFill>
                    <a:latin typeface="Helvetica" pitchFamily="2" charset="0"/>
                  </a:rPr>
                  <a:t>Accidentals</a:t>
                </a:r>
                <a:endParaRPr lang="en-US" sz="3200" dirty="0">
                  <a:solidFill>
                    <a:schemeClr val="bg1">
                      <a:lumMod val="75000"/>
                    </a:schemeClr>
                  </a:solidFill>
                  <a:latin typeface="Helvetica" pitchFamily="2" charset="0"/>
                </a:endParaRPr>
              </a:p>
              <a:p>
                <a:pPr>
                  <a:lnSpc>
                    <a:spcPct val="90000"/>
                  </a:lnSpc>
                </a:pPr>
                <a:r>
                  <a:rPr lang="en-US" sz="2800" dirty="0">
                    <a:solidFill>
                      <a:schemeClr val="bg1">
                        <a:lumMod val="75000"/>
                      </a:schemeClr>
                    </a:solidFill>
                    <a:latin typeface="Helvetica" pitchFamily="2" charset="0"/>
                  </a:rPr>
                  <a:t>Neutrinos:</a:t>
                </a:r>
              </a:p>
              <a:p>
                <a:pPr marL="342900" indent="-342900">
                  <a:lnSpc>
                    <a:spcPct val="90000"/>
                  </a:lnSpc>
                  <a:buFont typeface="Arial" panose="020B0604020202020204" pitchFamily="34" charset="0"/>
                  <a:buChar char="•"/>
                </a:pPr>
                <a:r>
                  <a:rPr lang="en-US" sz="2400" dirty="0">
                    <a:solidFill>
                      <a:schemeClr val="bg1">
                        <a:lumMod val="75000"/>
                      </a:schemeClr>
                    </a:solidFill>
                    <a:latin typeface="Helvetica" pitchFamily="2" charset="0"/>
                  </a:rPr>
                  <a:t>Solar </a:t>
                </a:r>
                <a14:m>
                  <m:oMath xmlns:m="http://schemas.openxmlformats.org/officeDocument/2006/math">
                    <m:r>
                      <a:rPr lang="en-US" sz="2400" i="1">
                        <a:solidFill>
                          <a:schemeClr val="bg1">
                            <a:lumMod val="75000"/>
                          </a:schemeClr>
                        </a:solidFill>
                        <a:latin typeface="Cambria Math" panose="02040503050406030204" pitchFamily="18" charset="0"/>
                        <a:ea typeface="Cambria Math" panose="02040503050406030204" pitchFamily="18" charset="0"/>
                      </a:rPr>
                      <m:t>𝜐</m:t>
                    </m:r>
                  </m:oMath>
                </a14:m>
                <a:endParaRPr lang="en-US" sz="2400" dirty="0">
                  <a:solidFill>
                    <a:schemeClr val="bg1">
                      <a:lumMod val="90000"/>
                    </a:schemeClr>
                  </a:solidFill>
                  <a:latin typeface="Helvetica" pitchFamily="2" charset="0"/>
                </a:endParaRPr>
              </a:p>
            </p:txBody>
          </p:sp>
        </mc:Choice>
        <mc:Fallback xmlns="">
          <p:sp>
            <p:nvSpPr>
              <p:cNvPr id="6" name="TextBox 5">
                <a:extLst>
                  <a:ext uri="{FF2B5EF4-FFF2-40B4-BE49-F238E27FC236}">
                    <a16:creationId xmlns:a16="http://schemas.microsoft.com/office/drawing/2014/main" id="{FA24EA7D-43BE-865B-1012-1CD8AC6CE417}"/>
                  </a:ext>
                </a:extLst>
              </p:cNvPr>
              <p:cNvSpPr txBox="1">
                <a:spLocks noRot="1" noChangeAspect="1" noMove="1" noResize="1" noEditPoints="1" noAdjustHandles="1" noChangeArrowheads="1" noChangeShapeType="1" noTextEdit="1"/>
              </p:cNvSpPr>
              <p:nvPr/>
            </p:nvSpPr>
            <p:spPr>
              <a:xfrm>
                <a:off x="-38620" y="664962"/>
                <a:ext cx="5620068" cy="5964710"/>
              </a:xfrm>
              <a:prstGeom prst="rect">
                <a:avLst/>
              </a:prstGeom>
              <a:blipFill>
                <a:blip r:embed="rId4"/>
                <a:stretch>
                  <a:fillRect l="-2257" t="-1699" b="-1274"/>
                </a:stretch>
              </a:blipFill>
              <a:ln>
                <a:noFill/>
              </a:ln>
            </p:spPr>
            <p:txBody>
              <a:bodyPr/>
              <a:lstStyle/>
              <a:p>
                <a:r>
                  <a:rPr lang="en-US">
                    <a:noFill/>
                  </a:rPr>
                  <a:t> </a:t>
                </a:r>
              </a:p>
            </p:txBody>
          </p:sp>
        </mc:Fallback>
      </mc:AlternateContent>
      <p:grpSp>
        <p:nvGrpSpPr>
          <p:cNvPr id="3" name="Group 2">
            <a:extLst>
              <a:ext uri="{FF2B5EF4-FFF2-40B4-BE49-F238E27FC236}">
                <a16:creationId xmlns:a16="http://schemas.microsoft.com/office/drawing/2014/main" id="{BABC72E1-CFFF-4378-E99A-9CB2577EBC0D}"/>
              </a:ext>
            </a:extLst>
          </p:cNvPr>
          <p:cNvGrpSpPr/>
          <p:nvPr/>
        </p:nvGrpSpPr>
        <p:grpSpPr>
          <a:xfrm>
            <a:off x="8279558" y="6172448"/>
            <a:ext cx="3564442" cy="752360"/>
            <a:chOff x="8279558" y="6172448"/>
            <a:chExt cx="3564442" cy="752360"/>
          </a:xfrm>
        </p:grpSpPr>
        <p:sp>
          <p:nvSpPr>
            <p:cNvPr id="8" name="Slide Number Placeholder 5">
              <a:extLst>
                <a:ext uri="{FF2B5EF4-FFF2-40B4-BE49-F238E27FC236}">
                  <a16:creationId xmlns:a16="http://schemas.microsoft.com/office/drawing/2014/main" id="{D22FF241-FFA2-51EA-3E4B-9675E82DE207}"/>
                </a:ext>
              </a:extLst>
            </p:cNvPr>
            <p:cNvSpPr txBox="1">
              <a:spLocks/>
            </p:cNvSpPr>
            <p:nvPr/>
          </p:nvSpPr>
          <p:spPr>
            <a:xfrm>
              <a:off x="11124000" y="6172448"/>
              <a:ext cx="720000" cy="360000"/>
            </a:xfrm>
            <a:prstGeom prst="rect">
              <a:avLst/>
            </a:prstGeom>
          </p:spPr>
          <p:txBody>
            <a:bodyPr vert="horz" lIns="0" tIns="0" rIns="0" bIns="0" rtlCol="0" anchor="b" anchorCtr="0">
              <a:noAutofit/>
            </a:bodyPr>
            <a:lstStyle>
              <a:defPPr>
                <a:defRPr lang="de-DE"/>
              </a:defPPr>
              <a:lvl1pPr marL="0" indent="0" algn="r" defTabSz="914377" rtl="0" eaLnBrk="1" latinLnBrk="0" hangingPunct="1">
                <a:lnSpc>
                  <a:spcPct val="100000"/>
                </a:lnSpc>
                <a:spcBef>
                  <a:spcPts val="0"/>
                </a:spcBef>
                <a:buFont typeface="Arial" panose="020B0604020202020204" pitchFamily="34" charset="0"/>
                <a:buNone/>
                <a:defRPr lang="de-DE" sz="1600" b="1" kern="1200" smtClean="0">
                  <a:solidFill>
                    <a:schemeClr val="tx1"/>
                  </a:solidFill>
                  <a:effectLst/>
                  <a:latin typeface="+mn-lt"/>
                  <a:ea typeface="+mn-ea"/>
                  <a:cs typeface="+mn-cs"/>
                </a:defRPr>
              </a:lvl1pPr>
              <a:lvl2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2pPr>
              <a:lvl3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3pPr>
              <a:lvl4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4pPr>
              <a:lvl5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5pPr>
              <a:lvl6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6pPr>
              <a:lvl7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7pPr>
              <a:lvl8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8pPr>
              <a:lvl9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9pPr>
            </a:lstStyle>
            <a:p>
              <a:fld id="{D380A8B8-C7CE-8042-8182-5C8A23CAB406}" type="slidenum">
                <a:rPr lang="en-US" smtClean="0"/>
                <a:pPr/>
                <a:t>17</a:t>
              </a:fld>
              <a:endParaRPr lang="en-US" dirty="0"/>
            </a:p>
          </p:txBody>
        </p:sp>
        <p:grpSp>
          <p:nvGrpSpPr>
            <p:cNvPr id="10" name="Group 9">
              <a:extLst>
                <a:ext uri="{FF2B5EF4-FFF2-40B4-BE49-F238E27FC236}">
                  <a16:creationId xmlns:a16="http://schemas.microsoft.com/office/drawing/2014/main" id="{E8CAFBF0-3C56-591B-6D63-9A51F7A5BD2D}"/>
                </a:ext>
              </a:extLst>
            </p:cNvPr>
            <p:cNvGrpSpPr/>
            <p:nvPr/>
          </p:nvGrpSpPr>
          <p:grpSpPr>
            <a:xfrm>
              <a:off x="8279558" y="6213240"/>
              <a:ext cx="3465463" cy="711568"/>
              <a:chOff x="4176" y="6193039"/>
              <a:chExt cx="3465463" cy="711568"/>
            </a:xfrm>
          </p:grpSpPr>
          <p:grpSp>
            <p:nvGrpSpPr>
              <p:cNvPr id="11" name="Group 10">
                <a:extLst>
                  <a:ext uri="{FF2B5EF4-FFF2-40B4-BE49-F238E27FC236}">
                    <a16:creationId xmlns:a16="http://schemas.microsoft.com/office/drawing/2014/main" id="{E42F6B93-BF5A-D38D-1C77-01AB33BB832F}"/>
                  </a:ext>
                </a:extLst>
              </p:cNvPr>
              <p:cNvGrpSpPr/>
              <p:nvPr/>
            </p:nvGrpSpPr>
            <p:grpSpPr>
              <a:xfrm>
                <a:off x="4176" y="6519698"/>
                <a:ext cx="3465463" cy="384909"/>
                <a:chOff x="-40257" y="6570450"/>
                <a:chExt cx="3465463" cy="384909"/>
              </a:xfrm>
            </p:grpSpPr>
            <p:sp>
              <p:nvSpPr>
                <p:cNvPr id="21" name="Rectangle 20">
                  <a:extLst>
                    <a:ext uri="{FF2B5EF4-FFF2-40B4-BE49-F238E27FC236}">
                      <a16:creationId xmlns:a16="http://schemas.microsoft.com/office/drawing/2014/main" id="{852BF797-1721-F40A-70C9-5EDB7F1865A1}"/>
                    </a:ext>
                  </a:extLst>
                </p:cNvPr>
                <p:cNvSpPr/>
                <p:nvPr/>
              </p:nvSpPr>
              <p:spPr>
                <a:xfrm>
                  <a:off x="0" y="6570450"/>
                  <a:ext cx="3135647" cy="2875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8451D235-E439-766B-14A5-D5C6A2DD59C3}"/>
                    </a:ext>
                  </a:extLst>
                </p:cNvPr>
                <p:cNvSpPr txBox="1"/>
                <p:nvPr/>
              </p:nvSpPr>
              <p:spPr>
                <a:xfrm>
                  <a:off x="-40257" y="6616805"/>
                  <a:ext cx="3465463" cy="338554"/>
                </a:xfrm>
                <a:prstGeom prst="rect">
                  <a:avLst/>
                </a:prstGeom>
                <a:noFill/>
              </p:spPr>
              <p:txBody>
                <a:bodyPr wrap="square">
                  <a:spAutoFit/>
                </a:bodyPr>
                <a:lstStyle/>
                <a:p>
                  <a:r>
                    <a:rPr lang="en-US" sz="1600" i="1" dirty="0">
                      <a:solidFill>
                        <a:schemeClr val="bg1">
                          <a:lumMod val="75000"/>
                        </a:schemeClr>
                      </a:solidFill>
                    </a:rPr>
                    <a:t>Ying-Ting Lin, ylin3@uni-muenster.de</a:t>
                  </a:r>
                </a:p>
              </p:txBody>
            </p:sp>
          </p:grpSp>
          <p:pic>
            <p:nvPicPr>
              <p:cNvPr id="13" name="Grafik 4">
                <a:extLst>
                  <a:ext uri="{FF2B5EF4-FFF2-40B4-BE49-F238E27FC236}">
                    <a16:creationId xmlns:a16="http://schemas.microsoft.com/office/drawing/2014/main" id="{06937D9F-0F71-685F-E9E9-08DC7CED108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616578" y="6193039"/>
                <a:ext cx="1483342" cy="414599"/>
              </a:xfrm>
              <a:prstGeom prst="rect">
                <a:avLst/>
              </a:prstGeom>
            </p:spPr>
          </p:pic>
          <p:pic>
            <p:nvPicPr>
              <p:cNvPr id="14" name="Picture 13" descr="Blue letters on a black background&#10;&#10;Description automatically generated">
                <a:extLst>
                  <a:ext uri="{FF2B5EF4-FFF2-40B4-BE49-F238E27FC236}">
                    <a16:creationId xmlns:a16="http://schemas.microsoft.com/office/drawing/2014/main" id="{F10E5E7A-1325-B268-A5F0-7098596EA18B}"/>
                  </a:ext>
                </a:extLst>
              </p:cNvPr>
              <p:cNvPicPr>
                <a:picLocks noChangeAspect="1"/>
              </p:cNvPicPr>
              <p:nvPr/>
            </p:nvPicPr>
            <p:blipFill>
              <a:blip r:embed="rId6"/>
              <a:stretch>
                <a:fillRect/>
              </a:stretch>
            </p:blipFill>
            <p:spPr>
              <a:xfrm>
                <a:off x="20474" y="6193039"/>
                <a:ext cx="1515878" cy="408762"/>
              </a:xfrm>
              <a:prstGeom prst="rect">
                <a:avLst/>
              </a:prstGeom>
            </p:spPr>
          </p:pic>
        </p:grpSp>
      </p:grpSp>
      <p:sp>
        <p:nvSpPr>
          <p:cNvPr id="4" name="TextBox 3">
            <a:extLst>
              <a:ext uri="{FF2B5EF4-FFF2-40B4-BE49-F238E27FC236}">
                <a16:creationId xmlns:a16="http://schemas.microsoft.com/office/drawing/2014/main" id="{B806AE83-CE77-ADD3-F947-67EA4DE406C0}"/>
              </a:ext>
            </a:extLst>
          </p:cNvPr>
          <p:cNvSpPr txBox="1"/>
          <p:nvPr/>
        </p:nvSpPr>
        <p:spPr>
          <a:xfrm>
            <a:off x="5486400" y="308124"/>
            <a:ext cx="6617775" cy="461665"/>
          </a:xfrm>
          <a:prstGeom prst="rect">
            <a:avLst/>
          </a:prstGeom>
          <a:noFill/>
        </p:spPr>
        <p:txBody>
          <a:bodyPr wrap="square">
            <a:spAutoFit/>
          </a:bodyPr>
          <a:lstStyle/>
          <a:p>
            <a:pPr algn="ctr"/>
            <a:r>
              <a:rPr lang="en-US" sz="2400" dirty="0">
                <a:latin typeface="Helvetica" pitchFamily="2" charset="0"/>
              </a:rPr>
              <a:t>ROI: ER channel in [1, 140] keV range</a:t>
            </a:r>
            <a:endParaRPr lang="en-US" sz="2400" dirty="0"/>
          </a:p>
        </p:txBody>
      </p:sp>
      <p:pic>
        <p:nvPicPr>
          <p:cNvPr id="16" name="Picture 15">
            <a:extLst>
              <a:ext uri="{FF2B5EF4-FFF2-40B4-BE49-F238E27FC236}">
                <a16:creationId xmlns:a16="http://schemas.microsoft.com/office/drawing/2014/main" id="{52CFA172-666C-6D90-BED2-5EEEDC58B518}"/>
              </a:ext>
            </a:extLst>
          </p:cNvPr>
          <p:cNvPicPr>
            <a:picLocks noChangeAspect="1"/>
          </p:cNvPicPr>
          <p:nvPr/>
        </p:nvPicPr>
        <p:blipFill>
          <a:blip r:embed="rId7"/>
          <a:srcRect r="94429"/>
          <a:stretch>
            <a:fillRect/>
          </a:stretch>
        </p:blipFill>
        <p:spPr>
          <a:xfrm>
            <a:off x="5489469" y="786722"/>
            <a:ext cx="374490" cy="5394960"/>
          </a:xfrm>
          <a:prstGeom prst="rect">
            <a:avLst/>
          </a:prstGeom>
        </p:spPr>
      </p:pic>
    </p:spTree>
    <p:extLst>
      <p:ext uri="{BB962C8B-B14F-4D97-AF65-F5344CB8AC3E}">
        <p14:creationId xmlns:p14="http://schemas.microsoft.com/office/powerpoint/2010/main" val="1471661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graph of energy and energy&#10;&#10;Description automatically generated">
            <a:extLst>
              <a:ext uri="{FF2B5EF4-FFF2-40B4-BE49-F238E27FC236}">
                <a16:creationId xmlns:a16="http://schemas.microsoft.com/office/drawing/2014/main" id="{576A6841-5089-74D4-5786-CFD22E7885AF}"/>
              </a:ext>
            </a:extLst>
          </p:cNvPr>
          <p:cNvPicPr>
            <a:picLocks noChangeAspect="1"/>
          </p:cNvPicPr>
          <p:nvPr/>
        </p:nvPicPr>
        <p:blipFill rotWithShape="1">
          <a:blip r:embed="rId3"/>
          <a:srcRect b="3714"/>
          <a:stretch/>
        </p:blipFill>
        <p:spPr>
          <a:xfrm>
            <a:off x="6350" y="1423887"/>
            <a:ext cx="12192000" cy="5353075"/>
          </a:xfrm>
          <a:prstGeom prst="rect">
            <a:avLst/>
          </a:prstGeom>
        </p:spPr>
      </p:pic>
      <p:sp>
        <p:nvSpPr>
          <p:cNvPr id="9" name="Title 1">
            <a:extLst>
              <a:ext uri="{FF2B5EF4-FFF2-40B4-BE49-F238E27FC236}">
                <a16:creationId xmlns:a16="http://schemas.microsoft.com/office/drawing/2014/main" id="{2693AAA3-AB34-0592-4CE4-B05F6311A129}"/>
              </a:ext>
            </a:extLst>
          </p:cNvPr>
          <p:cNvSpPr txBox="1">
            <a:spLocks/>
          </p:cNvSpPr>
          <p:nvPr/>
        </p:nvSpPr>
        <p:spPr>
          <a:xfrm>
            <a:off x="6350" y="1"/>
            <a:ext cx="12192000" cy="7089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solidFill>
                  <a:srgbClr val="AC7FB7"/>
                </a:solidFill>
                <a:latin typeface="+mn-lt"/>
              </a:rPr>
              <a:t>Materials</a:t>
            </a:r>
            <a:r>
              <a:rPr lang="en-US" sz="4000" dirty="0">
                <a:latin typeface="+mn-lt"/>
              </a:rPr>
              <a:t>: Full-chain Simulation</a:t>
            </a:r>
          </a:p>
        </p:txBody>
      </p:sp>
      <p:sp>
        <p:nvSpPr>
          <p:cNvPr id="5" name="TextBox 4">
            <a:extLst>
              <a:ext uri="{FF2B5EF4-FFF2-40B4-BE49-F238E27FC236}">
                <a16:creationId xmlns:a16="http://schemas.microsoft.com/office/drawing/2014/main" id="{8F33DC33-A102-3A35-5D28-3A871E315C81}"/>
              </a:ext>
            </a:extLst>
          </p:cNvPr>
          <p:cNvSpPr txBox="1"/>
          <p:nvPr/>
        </p:nvSpPr>
        <p:spPr>
          <a:xfrm>
            <a:off x="-38620" y="664961"/>
            <a:ext cx="12236970" cy="758926"/>
          </a:xfrm>
          <a:prstGeom prst="rect">
            <a:avLst/>
          </a:prstGeom>
          <a:noFill/>
        </p:spPr>
        <p:txBody>
          <a:bodyPr wrap="square">
            <a:spAutoFit/>
          </a:bodyPr>
          <a:lstStyle/>
          <a:p>
            <a:pPr marL="342900" indent="-342900">
              <a:lnSpc>
                <a:spcPct val="90000"/>
              </a:lnSpc>
              <a:buFont typeface="Arial" panose="020B0604020202020204" pitchFamily="34" charset="0"/>
              <a:buChar char="•"/>
            </a:pPr>
            <a:r>
              <a:rPr lang="en-US" sz="2400" dirty="0">
                <a:latin typeface="Helvetica" pitchFamily="2" charset="0"/>
              </a:rPr>
              <a:t>Full-chain GEANT4 with waveform simulation (</a:t>
            </a:r>
            <a:r>
              <a:rPr lang="en-US" sz="2400" dirty="0" err="1">
                <a:latin typeface="Helvetica" pitchFamily="2" charset="0"/>
              </a:rPr>
              <a:t>WFsim</a:t>
            </a:r>
            <a:r>
              <a:rPr lang="en-US" sz="2400" dirty="0">
                <a:latin typeface="Helvetica" pitchFamily="2" charset="0"/>
              </a:rPr>
              <a:t>) using screening values</a:t>
            </a:r>
          </a:p>
          <a:p>
            <a:pPr marL="342900" indent="-342900">
              <a:lnSpc>
                <a:spcPct val="90000"/>
              </a:lnSpc>
              <a:buFont typeface="Arial" panose="020B0604020202020204" pitchFamily="34" charset="0"/>
              <a:buChar char="•"/>
            </a:pPr>
            <a:r>
              <a:rPr lang="en-US" sz="2400" dirty="0">
                <a:latin typeface="Helvetica" pitchFamily="2" charset="0"/>
              </a:rPr>
              <a:t>Reconstructing both single-site and multi-site events</a:t>
            </a:r>
          </a:p>
        </p:txBody>
      </p:sp>
      <p:sp>
        <p:nvSpPr>
          <p:cNvPr id="3" name="Rectangle 2">
            <a:extLst>
              <a:ext uri="{FF2B5EF4-FFF2-40B4-BE49-F238E27FC236}">
                <a16:creationId xmlns:a16="http://schemas.microsoft.com/office/drawing/2014/main" id="{9E278705-5974-94FA-4676-3CA396E639EC}"/>
              </a:ext>
            </a:extLst>
          </p:cNvPr>
          <p:cNvSpPr/>
          <p:nvPr/>
        </p:nvSpPr>
        <p:spPr>
          <a:xfrm>
            <a:off x="1100668" y="1423887"/>
            <a:ext cx="186266" cy="5353075"/>
          </a:xfrm>
          <a:prstGeom prst="rect">
            <a:avLst/>
          </a:prstGeom>
          <a:solidFill>
            <a:srgbClr val="4068B3">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01837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2693AAA3-AB34-0592-4CE4-B05F6311A129}"/>
              </a:ext>
            </a:extLst>
          </p:cNvPr>
          <p:cNvSpPr txBox="1">
            <a:spLocks/>
          </p:cNvSpPr>
          <p:nvPr/>
        </p:nvSpPr>
        <p:spPr>
          <a:xfrm>
            <a:off x="6350" y="1"/>
            <a:ext cx="12192000" cy="7089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solidFill>
                  <a:srgbClr val="AC7FB7"/>
                </a:solidFill>
              </a:rPr>
              <a:t>Materials</a:t>
            </a:r>
            <a:r>
              <a:rPr lang="en-US" sz="4000" dirty="0"/>
              <a:t>: Estimation</a:t>
            </a:r>
          </a:p>
        </p:txBody>
      </p:sp>
      <p:sp>
        <p:nvSpPr>
          <p:cNvPr id="12" name="Slide Number Placeholder 3">
            <a:extLst>
              <a:ext uri="{FF2B5EF4-FFF2-40B4-BE49-F238E27FC236}">
                <a16:creationId xmlns:a16="http://schemas.microsoft.com/office/drawing/2014/main" id="{A6B1EABB-F909-740F-F8C0-CB5C3C819ED9}"/>
              </a:ext>
            </a:extLst>
          </p:cNvPr>
          <p:cNvSpPr>
            <a:spLocks noGrp="1"/>
          </p:cNvSpPr>
          <p:nvPr>
            <p:ph type="sldNum" sz="quarter" idx="12"/>
          </p:nvPr>
        </p:nvSpPr>
        <p:spPr>
          <a:xfrm>
            <a:off x="9360975" y="6466892"/>
            <a:ext cx="2743200" cy="365125"/>
          </a:xfrm>
        </p:spPr>
        <p:txBody>
          <a:bodyPr/>
          <a:lstStyle/>
          <a:p>
            <a:fld id="{D380A8B8-C7CE-8042-8182-5C8A23CAB406}" type="slidenum">
              <a:rPr lang="en-US" smtClean="0">
                <a:solidFill>
                  <a:schemeClr val="bg1"/>
                </a:solidFill>
              </a:rPr>
              <a:t>19</a:t>
            </a:fld>
            <a:endParaRPr lang="en-US" dirty="0">
              <a:solidFill>
                <a:schemeClr val="bg1"/>
              </a:solidFill>
            </a:endParaRPr>
          </a:p>
        </p:txBody>
      </p:sp>
      <p:sp>
        <p:nvSpPr>
          <p:cNvPr id="5" name="TextBox 4">
            <a:extLst>
              <a:ext uri="{FF2B5EF4-FFF2-40B4-BE49-F238E27FC236}">
                <a16:creationId xmlns:a16="http://schemas.microsoft.com/office/drawing/2014/main" id="{8F33DC33-A102-3A35-5D28-3A871E315C81}"/>
              </a:ext>
            </a:extLst>
          </p:cNvPr>
          <p:cNvSpPr txBox="1"/>
          <p:nvPr/>
        </p:nvSpPr>
        <p:spPr>
          <a:xfrm>
            <a:off x="-38620" y="664961"/>
            <a:ext cx="6499040" cy="2420919"/>
          </a:xfrm>
          <a:prstGeom prst="rect">
            <a:avLst/>
          </a:prstGeom>
          <a:noFill/>
        </p:spPr>
        <p:txBody>
          <a:bodyPr wrap="square">
            <a:spAutoFit/>
          </a:bodyPr>
          <a:lstStyle/>
          <a:p>
            <a:pPr marL="342900" indent="-342900">
              <a:lnSpc>
                <a:spcPct val="90000"/>
              </a:lnSpc>
              <a:buFont typeface="Arial" panose="020B0604020202020204" pitchFamily="34" charset="0"/>
              <a:buChar char="•"/>
            </a:pPr>
            <a:r>
              <a:rPr lang="en-US" sz="2400" dirty="0">
                <a:latin typeface="Helvetica" pitchFamily="2" charset="0"/>
              </a:rPr>
              <a:t>Investigating the data 2 cm outside </a:t>
            </a:r>
            <a:br>
              <a:rPr lang="en-US" sz="2400" dirty="0">
                <a:latin typeface="Helvetica" pitchFamily="2" charset="0"/>
              </a:rPr>
            </a:br>
            <a:r>
              <a:rPr lang="en-US" sz="2400" dirty="0">
                <a:latin typeface="Helvetica" pitchFamily="2" charset="0"/>
              </a:rPr>
              <a:t>the FV</a:t>
            </a:r>
          </a:p>
          <a:p>
            <a:pPr marL="342900" indent="-342900">
              <a:lnSpc>
                <a:spcPct val="90000"/>
              </a:lnSpc>
              <a:buFont typeface="Arial" panose="020B0604020202020204" pitchFamily="34" charset="0"/>
              <a:buChar char="•"/>
            </a:pPr>
            <a:endParaRPr lang="en-US" sz="2400" dirty="0">
              <a:latin typeface="Helvetica" pitchFamily="2" charset="0"/>
            </a:endParaRPr>
          </a:p>
          <a:p>
            <a:pPr marL="342900" indent="-342900">
              <a:lnSpc>
                <a:spcPct val="90000"/>
              </a:lnSpc>
              <a:buFont typeface="Arial" panose="020B0604020202020204" pitchFamily="34" charset="0"/>
              <a:buChar char="•"/>
            </a:pPr>
            <a:r>
              <a:rPr lang="en-US" sz="2400" dirty="0">
                <a:latin typeface="Helvetica" pitchFamily="2" charset="0"/>
              </a:rPr>
              <a:t>Using the rate comparison between the simulation and data as systematic uncertainty</a:t>
            </a:r>
          </a:p>
          <a:p>
            <a:pPr marL="342900" indent="-342900">
              <a:lnSpc>
                <a:spcPct val="90000"/>
              </a:lnSpc>
              <a:buFont typeface="Arial" panose="020B0604020202020204" pitchFamily="34" charset="0"/>
              <a:buChar char="•"/>
            </a:pPr>
            <a:endParaRPr lang="en-US" sz="2400" dirty="0">
              <a:latin typeface="Helvetica" pitchFamily="2" charset="0"/>
            </a:endParaRPr>
          </a:p>
        </p:txBody>
      </p:sp>
      <p:grpSp>
        <p:nvGrpSpPr>
          <p:cNvPr id="6" name="Group 5">
            <a:extLst>
              <a:ext uri="{FF2B5EF4-FFF2-40B4-BE49-F238E27FC236}">
                <a16:creationId xmlns:a16="http://schemas.microsoft.com/office/drawing/2014/main" id="{4656B4E6-A080-936D-995A-EA5D52446CAC}"/>
              </a:ext>
            </a:extLst>
          </p:cNvPr>
          <p:cNvGrpSpPr>
            <a:grpSpLocks noChangeAspect="1"/>
          </p:cNvGrpSpPr>
          <p:nvPr/>
        </p:nvGrpSpPr>
        <p:grpSpPr>
          <a:xfrm>
            <a:off x="742351" y="2740538"/>
            <a:ext cx="4849174" cy="3791910"/>
            <a:chOff x="1571199" y="3966387"/>
            <a:chExt cx="3697855" cy="2891613"/>
          </a:xfrm>
        </p:grpSpPr>
        <p:pic>
          <p:nvPicPr>
            <p:cNvPr id="8" name="Picture 7">
              <a:extLst>
                <a:ext uri="{FF2B5EF4-FFF2-40B4-BE49-F238E27FC236}">
                  <a16:creationId xmlns:a16="http://schemas.microsoft.com/office/drawing/2014/main" id="{A7B61BCD-2E67-8D5E-E720-15B375BD75D9}"/>
                </a:ext>
              </a:extLst>
            </p:cNvPr>
            <p:cNvPicPr>
              <a:picLocks noChangeAspect="1"/>
            </p:cNvPicPr>
            <p:nvPr/>
          </p:nvPicPr>
          <p:blipFill>
            <a:blip r:embed="rId3"/>
            <a:srcRect l="49498" t="5915"/>
            <a:stretch>
              <a:fillRect/>
            </a:stretch>
          </p:blipFill>
          <p:spPr>
            <a:xfrm>
              <a:off x="2139884" y="3966387"/>
              <a:ext cx="3129170" cy="2891613"/>
            </a:xfrm>
            <a:prstGeom prst="rect">
              <a:avLst/>
            </a:prstGeom>
          </p:spPr>
        </p:pic>
        <p:pic>
          <p:nvPicPr>
            <p:cNvPr id="4" name="Picture 3">
              <a:extLst>
                <a:ext uri="{FF2B5EF4-FFF2-40B4-BE49-F238E27FC236}">
                  <a16:creationId xmlns:a16="http://schemas.microsoft.com/office/drawing/2014/main" id="{3BE9976C-BD98-2048-8763-FF23F9128C45}"/>
                </a:ext>
              </a:extLst>
            </p:cNvPr>
            <p:cNvPicPr>
              <a:picLocks noChangeAspect="1"/>
            </p:cNvPicPr>
            <p:nvPr/>
          </p:nvPicPr>
          <p:blipFill>
            <a:blip r:embed="rId3"/>
            <a:srcRect l="-1822" t="5915" r="92644"/>
            <a:stretch>
              <a:fillRect/>
            </a:stretch>
          </p:blipFill>
          <p:spPr>
            <a:xfrm>
              <a:off x="1571199" y="3966387"/>
              <a:ext cx="568685" cy="2891613"/>
            </a:xfrm>
            <a:prstGeom prst="rect">
              <a:avLst/>
            </a:prstGeom>
          </p:spPr>
        </p:pic>
      </p:grpSp>
      <p:sp>
        <p:nvSpPr>
          <p:cNvPr id="10" name="Slide Number Placeholder 5">
            <a:extLst>
              <a:ext uri="{FF2B5EF4-FFF2-40B4-BE49-F238E27FC236}">
                <a16:creationId xmlns:a16="http://schemas.microsoft.com/office/drawing/2014/main" id="{90C7C9D9-3F46-19AF-610C-9396469735BD}"/>
              </a:ext>
            </a:extLst>
          </p:cNvPr>
          <p:cNvSpPr txBox="1">
            <a:spLocks/>
          </p:cNvSpPr>
          <p:nvPr/>
        </p:nvSpPr>
        <p:spPr>
          <a:xfrm>
            <a:off x="11124000" y="6172448"/>
            <a:ext cx="720000" cy="360000"/>
          </a:xfrm>
          <a:prstGeom prst="rect">
            <a:avLst/>
          </a:prstGeom>
        </p:spPr>
        <p:txBody>
          <a:bodyPr vert="horz" lIns="0" tIns="0" rIns="0" bIns="0" rtlCol="0" anchor="b" anchorCtr="0">
            <a:noAutofit/>
          </a:bodyPr>
          <a:lstStyle>
            <a:defPPr>
              <a:defRPr lang="de-DE"/>
            </a:defPPr>
            <a:lvl1pPr marL="0" indent="0" algn="r" defTabSz="914377" rtl="0" eaLnBrk="1" latinLnBrk="0" hangingPunct="1">
              <a:lnSpc>
                <a:spcPct val="100000"/>
              </a:lnSpc>
              <a:spcBef>
                <a:spcPts val="0"/>
              </a:spcBef>
              <a:buFont typeface="Arial" panose="020B0604020202020204" pitchFamily="34" charset="0"/>
              <a:buNone/>
              <a:defRPr lang="de-DE" sz="1600" b="1" kern="1200" smtClean="0">
                <a:solidFill>
                  <a:schemeClr val="tx1"/>
                </a:solidFill>
                <a:effectLst/>
                <a:latin typeface="+mn-lt"/>
                <a:ea typeface="+mn-ea"/>
                <a:cs typeface="+mn-cs"/>
              </a:defRPr>
            </a:lvl1pPr>
            <a:lvl2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2pPr>
            <a:lvl3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3pPr>
            <a:lvl4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4pPr>
            <a:lvl5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5pPr>
            <a:lvl6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6pPr>
            <a:lvl7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7pPr>
            <a:lvl8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8pPr>
            <a:lvl9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9pPr>
          </a:lstStyle>
          <a:p>
            <a:fld id="{D380A8B8-C7CE-8042-8182-5C8A23CAB406}" type="slidenum">
              <a:rPr lang="en-US" smtClean="0"/>
              <a:pPr/>
              <a:t>19</a:t>
            </a:fld>
            <a:endParaRPr lang="en-US" dirty="0"/>
          </a:p>
        </p:txBody>
      </p:sp>
      <p:pic>
        <p:nvPicPr>
          <p:cNvPr id="3" name="Picture 2">
            <a:extLst>
              <a:ext uri="{FF2B5EF4-FFF2-40B4-BE49-F238E27FC236}">
                <a16:creationId xmlns:a16="http://schemas.microsoft.com/office/drawing/2014/main" id="{4593EF88-F35D-BFD5-6101-897FE8ECC1AD}"/>
              </a:ext>
            </a:extLst>
          </p:cNvPr>
          <p:cNvPicPr>
            <a:picLocks noChangeAspect="1"/>
          </p:cNvPicPr>
          <p:nvPr/>
        </p:nvPicPr>
        <p:blipFill>
          <a:blip r:embed="rId4"/>
          <a:srcRect l="51763" t="6135"/>
          <a:stretch>
            <a:fillRect/>
          </a:stretch>
        </p:blipFill>
        <p:spPr>
          <a:xfrm>
            <a:off x="6370460" y="538686"/>
            <a:ext cx="5059681" cy="6194990"/>
          </a:xfrm>
          <a:prstGeom prst="rect">
            <a:avLst/>
          </a:prstGeom>
        </p:spPr>
      </p:pic>
      <p:grpSp>
        <p:nvGrpSpPr>
          <p:cNvPr id="14" name="Group 13">
            <a:extLst>
              <a:ext uri="{FF2B5EF4-FFF2-40B4-BE49-F238E27FC236}">
                <a16:creationId xmlns:a16="http://schemas.microsoft.com/office/drawing/2014/main" id="{D6B4FE95-2729-34EA-9189-8991F14E3DBE}"/>
              </a:ext>
            </a:extLst>
          </p:cNvPr>
          <p:cNvGrpSpPr>
            <a:grpSpLocks noChangeAspect="1"/>
          </p:cNvGrpSpPr>
          <p:nvPr/>
        </p:nvGrpSpPr>
        <p:grpSpPr>
          <a:xfrm>
            <a:off x="6530129" y="57531"/>
            <a:ext cx="4152065" cy="506835"/>
            <a:chOff x="5014108" y="-489841"/>
            <a:chExt cx="4633927" cy="565655"/>
          </a:xfrm>
        </p:grpSpPr>
        <p:pic>
          <p:nvPicPr>
            <p:cNvPr id="13" name="Picture 12">
              <a:extLst>
                <a:ext uri="{FF2B5EF4-FFF2-40B4-BE49-F238E27FC236}">
                  <a16:creationId xmlns:a16="http://schemas.microsoft.com/office/drawing/2014/main" id="{1D52B213-7A37-FE71-D347-C5DF7858A1A9}"/>
                </a:ext>
              </a:extLst>
            </p:cNvPr>
            <p:cNvPicPr>
              <a:picLocks noChangeAspect="1"/>
            </p:cNvPicPr>
            <p:nvPr/>
          </p:nvPicPr>
          <p:blipFill>
            <a:blip r:embed="rId4"/>
            <a:srcRect l="51159" t="1371" r="24426" b="95993"/>
            <a:stretch>
              <a:fillRect/>
            </a:stretch>
          </p:blipFill>
          <p:spPr>
            <a:xfrm>
              <a:off x="5014108" y="-238911"/>
              <a:ext cx="4633926" cy="314725"/>
            </a:xfrm>
            <a:prstGeom prst="rect">
              <a:avLst/>
            </a:prstGeom>
          </p:spPr>
        </p:pic>
        <p:pic>
          <p:nvPicPr>
            <p:cNvPr id="11" name="Picture 10">
              <a:extLst>
                <a:ext uri="{FF2B5EF4-FFF2-40B4-BE49-F238E27FC236}">
                  <a16:creationId xmlns:a16="http://schemas.microsoft.com/office/drawing/2014/main" id="{F66FE7A7-01E7-D6DC-0BF1-33D6244D1D24}"/>
                </a:ext>
              </a:extLst>
            </p:cNvPr>
            <p:cNvPicPr>
              <a:picLocks noChangeAspect="1"/>
            </p:cNvPicPr>
            <p:nvPr/>
          </p:nvPicPr>
          <p:blipFill>
            <a:blip r:embed="rId4"/>
            <a:srcRect l="27001" t="1371" r="48584" b="95993"/>
            <a:stretch>
              <a:fillRect/>
            </a:stretch>
          </p:blipFill>
          <p:spPr>
            <a:xfrm>
              <a:off x="5014108" y="-489841"/>
              <a:ext cx="4633927" cy="314725"/>
            </a:xfrm>
            <a:prstGeom prst="rect">
              <a:avLst/>
            </a:prstGeom>
          </p:spPr>
        </p:pic>
      </p:grpSp>
      <p:pic>
        <p:nvPicPr>
          <p:cNvPr id="2" name="Picture 1">
            <a:extLst>
              <a:ext uri="{FF2B5EF4-FFF2-40B4-BE49-F238E27FC236}">
                <a16:creationId xmlns:a16="http://schemas.microsoft.com/office/drawing/2014/main" id="{C57FF137-515C-4B45-9B7B-4BBC588A58E5}"/>
              </a:ext>
            </a:extLst>
          </p:cNvPr>
          <p:cNvPicPr>
            <a:picLocks noChangeAspect="1"/>
          </p:cNvPicPr>
          <p:nvPr/>
        </p:nvPicPr>
        <p:blipFill>
          <a:blip r:embed="rId4"/>
          <a:srcRect l="-1599" t="6135" r="94863"/>
          <a:stretch>
            <a:fillRect/>
          </a:stretch>
        </p:blipFill>
        <p:spPr>
          <a:xfrm>
            <a:off x="5794718" y="538686"/>
            <a:ext cx="706597" cy="6194990"/>
          </a:xfrm>
          <a:prstGeom prst="rect">
            <a:avLst/>
          </a:prstGeom>
        </p:spPr>
      </p:pic>
    </p:spTree>
    <p:extLst>
      <p:ext uri="{BB962C8B-B14F-4D97-AF65-F5344CB8AC3E}">
        <p14:creationId xmlns:p14="http://schemas.microsoft.com/office/powerpoint/2010/main" val="25033756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A5BFD1-1F95-9DDC-1B58-35F895EA608B}"/>
            </a:ext>
          </a:extLst>
        </p:cNvPr>
        <p:cNvGrpSpPr/>
        <p:nvPr/>
      </p:nvGrpSpPr>
      <p:grpSpPr>
        <a:xfrm>
          <a:off x="0" y="0"/>
          <a:ext cx="0" cy="0"/>
          <a:chOff x="0" y="0"/>
          <a:chExt cx="0" cy="0"/>
        </a:xfrm>
      </p:grpSpPr>
      <p:pic>
        <p:nvPicPr>
          <p:cNvPr id="29" name="Picture 28">
            <a:extLst>
              <a:ext uri="{FF2B5EF4-FFF2-40B4-BE49-F238E27FC236}">
                <a16:creationId xmlns:a16="http://schemas.microsoft.com/office/drawing/2014/main" id="{55257F8A-125D-4D09-CD3A-FFC930EE58B5}"/>
              </a:ext>
            </a:extLst>
          </p:cNvPr>
          <p:cNvPicPr>
            <a:picLocks noChangeAspect="1"/>
          </p:cNvPicPr>
          <p:nvPr/>
        </p:nvPicPr>
        <p:blipFill>
          <a:blip r:embed="rId3"/>
          <a:stretch>
            <a:fillRect/>
          </a:stretch>
        </p:blipFill>
        <p:spPr>
          <a:xfrm>
            <a:off x="5943600" y="3247900"/>
            <a:ext cx="6261100" cy="3610100"/>
          </a:xfrm>
          <a:prstGeom prst="rect">
            <a:avLst/>
          </a:prstGeom>
        </p:spPr>
      </p:pic>
      <p:pic>
        <p:nvPicPr>
          <p:cNvPr id="2" name="Picture 1" descr="A large glass building with a large structure&#10;&#10;Description automatically generated with medium confidence">
            <a:extLst>
              <a:ext uri="{FF2B5EF4-FFF2-40B4-BE49-F238E27FC236}">
                <a16:creationId xmlns:a16="http://schemas.microsoft.com/office/drawing/2014/main" id="{5BB2C1F2-7371-A897-D31C-4B42F61E6CED}"/>
              </a:ext>
            </a:extLst>
          </p:cNvPr>
          <p:cNvPicPr>
            <a:picLocks noChangeAspect="1"/>
          </p:cNvPicPr>
          <p:nvPr/>
        </p:nvPicPr>
        <p:blipFill rotWithShape="1">
          <a:blip r:embed="rId4"/>
          <a:srcRect t="13299" r="55625" b="6937"/>
          <a:stretch>
            <a:fillRect/>
          </a:stretch>
        </p:blipFill>
        <p:spPr>
          <a:xfrm>
            <a:off x="0" y="626402"/>
            <a:ext cx="5447781" cy="6231598"/>
          </a:xfrm>
          <a:prstGeom prst="rect">
            <a:avLst/>
          </a:prstGeom>
        </p:spPr>
      </p:pic>
      <p:pic>
        <p:nvPicPr>
          <p:cNvPr id="11" name="Picture 10" descr="A red location pin with a black background&#10;&#10;Description automatically generated">
            <a:extLst>
              <a:ext uri="{FF2B5EF4-FFF2-40B4-BE49-F238E27FC236}">
                <a16:creationId xmlns:a16="http://schemas.microsoft.com/office/drawing/2014/main" id="{18A91D48-740F-EA45-0D12-F724A1DD948B}"/>
              </a:ext>
            </a:extLst>
          </p:cNvPr>
          <p:cNvPicPr>
            <a:picLocks noChangeAspect="1"/>
          </p:cNvPicPr>
          <p:nvPr/>
        </p:nvPicPr>
        <p:blipFill>
          <a:blip r:embed="rId5"/>
          <a:stretch>
            <a:fillRect/>
          </a:stretch>
        </p:blipFill>
        <p:spPr>
          <a:xfrm>
            <a:off x="8917476" y="3402753"/>
            <a:ext cx="506508" cy="801971"/>
          </a:xfrm>
          <a:prstGeom prst="rect">
            <a:avLst/>
          </a:prstGeom>
        </p:spPr>
      </p:pic>
      <p:sp>
        <p:nvSpPr>
          <p:cNvPr id="20" name="Title 1">
            <a:extLst>
              <a:ext uri="{FF2B5EF4-FFF2-40B4-BE49-F238E27FC236}">
                <a16:creationId xmlns:a16="http://schemas.microsoft.com/office/drawing/2014/main" id="{666FCEB6-2AA7-6A29-9047-9EBB8CF4B41F}"/>
              </a:ext>
            </a:extLst>
          </p:cNvPr>
          <p:cNvSpPr txBox="1">
            <a:spLocks/>
          </p:cNvSpPr>
          <p:nvPr/>
        </p:nvSpPr>
        <p:spPr>
          <a:xfrm>
            <a:off x="9377470" y="3316761"/>
            <a:ext cx="2766165" cy="63933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1800" b="1" dirty="0">
                <a:latin typeface="+mn-lt"/>
              </a:rPr>
              <a:t>Gran </a:t>
            </a:r>
            <a:r>
              <a:rPr lang="en-US" sz="1800" b="1" dirty="0" err="1">
                <a:latin typeface="+mn-lt"/>
              </a:rPr>
              <a:t>Sasso</a:t>
            </a:r>
            <a:r>
              <a:rPr lang="en-US" sz="1800" b="1" dirty="0">
                <a:latin typeface="+mn-lt"/>
              </a:rPr>
              <a:t> National Laboratory (LNGS), Italy</a:t>
            </a:r>
          </a:p>
        </p:txBody>
      </p:sp>
      <p:pic>
        <p:nvPicPr>
          <p:cNvPr id="3" name="Picture 2">
            <a:extLst>
              <a:ext uri="{FF2B5EF4-FFF2-40B4-BE49-F238E27FC236}">
                <a16:creationId xmlns:a16="http://schemas.microsoft.com/office/drawing/2014/main" id="{1D96C192-0E11-FF1F-5B25-355049C72382}"/>
              </a:ext>
            </a:extLst>
          </p:cNvPr>
          <p:cNvPicPr>
            <a:picLocks noChangeAspect="1"/>
          </p:cNvPicPr>
          <p:nvPr/>
        </p:nvPicPr>
        <p:blipFill>
          <a:blip r:embed="rId6"/>
          <a:srcRect t="8879" b="21557"/>
          <a:stretch>
            <a:fillRect/>
          </a:stretch>
        </p:blipFill>
        <p:spPr>
          <a:xfrm>
            <a:off x="5529717" y="626400"/>
            <a:ext cx="6613918" cy="2586933"/>
          </a:xfrm>
          <a:prstGeom prst="rect">
            <a:avLst/>
          </a:prstGeom>
        </p:spPr>
      </p:pic>
      <p:pic>
        <p:nvPicPr>
          <p:cNvPr id="5" name="Picture 4">
            <a:extLst>
              <a:ext uri="{FF2B5EF4-FFF2-40B4-BE49-F238E27FC236}">
                <a16:creationId xmlns:a16="http://schemas.microsoft.com/office/drawing/2014/main" id="{6CB38D40-874F-8FD2-7F58-374C760AE137}"/>
              </a:ext>
            </a:extLst>
          </p:cNvPr>
          <p:cNvPicPr>
            <a:picLocks noChangeAspect="1"/>
          </p:cNvPicPr>
          <p:nvPr/>
        </p:nvPicPr>
        <p:blipFill rotWithShape="1">
          <a:blip r:embed="rId7"/>
          <a:srcRect r="70979"/>
          <a:stretch/>
        </p:blipFill>
        <p:spPr>
          <a:xfrm>
            <a:off x="5568382" y="13541"/>
            <a:ext cx="596552" cy="554295"/>
          </a:xfrm>
          <a:prstGeom prst="rect">
            <a:avLst/>
          </a:prstGeom>
        </p:spPr>
      </p:pic>
      <p:sp>
        <p:nvSpPr>
          <p:cNvPr id="21" name="TextBox 20">
            <a:extLst>
              <a:ext uri="{FF2B5EF4-FFF2-40B4-BE49-F238E27FC236}">
                <a16:creationId xmlns:a16="http://schemas.microsoft.com/office/drawing/2014/main" id="{41820297-96EF-2525-B8C7-DFAD7F3B0274}"/>
              </a:ext>
            </a:extLst>
          </p:cNvPr>
          <p:cNvSpPr txBox="1"/>
          <p:nvPr/>
        </p:nvSpPr>
        <p:spPr>
          <a:xfrm>
            <a:off x="8628341" y="567836"/>
            <a:ext cx="3715773" cy="369332"/>
          </a:xfrm>
          <a:prstGeom prst="rect">
            <a:avLst/>
          </a:prstGeom>
          <a:noFill/>
        </p:spPr>
        <p:txBody>
          <a:bodyPr wrap="square">
            <a:spAutoFit/>
          </a:bodyPr>
          <a:lstStyle/>
          <a:p>
            <a:r>
              <a:rPr lang="en-US" dirty="0">
                <a:solidFill>
                  <a:schemeClr val="bg1"/>
                </a:solidFill>
              </a:rPr>
              <a:t>Collaboration Meeting 2025 at LNGS</a:t>
            </a:r>
          </a:p>
        </p:txBody>
      </p:sp>
      <p:sp>
        <p:nvSpPr>
          <p:cNvPr id="23" name="Title 1">
            <a:extLst>
              <a:ext uri="{FF2B5EF4-FFF2-40B4-BE49-F238E27FC236}">
                <a16:creationId xmlns:a16="http://schemas.microsoft.com/office/drawing/2014/main" id="{E1954547-FF5F-61AA-9038-8B2A7CAD3205}"/>
              </a:ext>
            </a:extLst>
          </p:cNvPr>
          <p:cNvSpPr txBox="1">
            <a:spLocks/>
          </p:cNvSpPr>
          <p:nvPr/>
        </p:nvSpPr>
        <p:spPr>
          <a:xfrm>
            <a:off x="6350" y="1"/>
            <a:ext cx="12192000" cy="7089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rgbClr val="4068B3"/>
                </a:solidFill>
                <a:latin typeface="+mn-lt"/>
              </a:rPr>
              <a:t>The XENON Collaboration</a:t>
            </a:r>
          </a:p>
        </p:txBody>
      </p:sp>
      <p:sp>
        <p:nvSpPr>
          <p:cNvPr id="26" name="Title 1">
            <a:extLst>
              <a:ext uri="{FF2B5EF4-FFF2-40B4-BE49-F238E27FC236}">
                <a16:creationId xmlns:a16="http://schemas.microsoft.com/office/drawing/2014/main" id="{8CCDEEAB-C434-F008-0481-54CB0501B7E1}"/>
              </a:ext>
            </a:extLst>
          </p:cNvPr>
          <p:cNvSpPr txBox="1">
            <a:spLocks/>
          </p:cNvSpPr>
          <p:nvPr/>
        </p:nvSpPr>
        <p:spPr>
          <a:xfrm>
            <a:off x="5449507" y="3200400"/>
            <a:ext cx="1819039" cy="80197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1800" b="1" dirty="0">
                <a:latin typeface="+mn-lt"/>
              </a:rPr>
              <a:t>200+ members</a:t>
            </a:r>
          </a:p>
          <a:p>
            <a:pPr>
              <a:lnSpc>
                <a:spcPct val="80000"/>
              </a:lnSpc>
            </a:pPr>
            <a:r>
              <a:rPr lang="en-US" sz="1800" b="1" dirty="0">
                <a:latin typeface="+mn-lt"/>
              </a:rPr>
              <a:t>31 institutes</a:t>
            </a:r>
          </a:p>
          <a:p>
            <a:pPr>
              <a:lnSpc>
                <a:spcPct val="80000"/>
              </a:lnSpc>
            </a:pPr>
            <a:r>
              <a:rPr lang="en-US" sz="1800" b="1" dirty="0">
                <a:latin typeface="+mn-lt"/>
              </a:rPr>
              <a:t>12 countries</a:t>
            </a:r>
          </a:p>
        </p:txBody>
      </p:sp>
    </p:spTree>
    <p:extLst>
      <p:ext uri="{BB962C8B-B14F-4D97-AF65-F5344CB8AC3E}">
        <p14:creationId xmlns:p14="http://schemas.microsoft.com/office/powerpoint/2010/main" val="27120182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865B9A-884C-69D8-F1CC-5A9A2B7BE4E1}"/>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7FF220FD-9A20-37A9-10E6-A8DCE98EC6E4}"/>
              </a:ext>
            </a:extLst>
          </p:cNvPr>
          <p:cNvPicPr>
            <a:picLocks noChangeAspect="1"/>
          </p:cNvPicPr>
          <p:nvPr/>
        </p:nvPicPr>
        <p:blipFill>
          <a:blip r:embed="rId3"/>
          <a:stretch>
            <a:fillRect/>
          </a:stretch>
        </p:blipFill>
        <p:spPr>
          <a:xfrm>
            <a:off x="5486400" y="777240"/>
            <a:ext cx="6722950" cy="5394960"/>
          </a:xfrm>
          <a:prstGeom prst="rect">
            <a:avLst/>
          </a:prstGeom>
        </p:spPr>
      </p:pic>
      <p:sp>
        <p:nvSpPr>
          <p:cNvPr id="9" name="Title 1">
            <a:extLst>
              <a:ext uri="{FF2B5EF4-FFF2-40B4-BE49-F238E27FC236}">
                <a16:creationId xmlns:a16="http://schemas.microsoft.com/office/drawing/2014/main" id="{E85F107F-0CCA-F3AA-0C87-DCBCF2754E47}"/>
              </a:ext>
            </a:extLst>
          </p:cNvPr>
          <p:cNvSpPr txBox="1">
            <a:spLocks/>
          </p:cNvSpPr>
          <p:nvPr/>
        </p:nvSpPr>
        <p:spPr>
          <a:xfrm>
            <a:off x="6350" y="1"/>
            <a:ext cx="12192000" cy="7089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latin typeface="+mn-lt"/>
              </a:rPr>
              <a:t>Backgrounds in ER Channel</a:t>
            </a:r>
          </a:p>
        </p:txBody>
      </p:sp>
      <p:sp>
        <p:nvSpPr>
          <p:cNvPr id="12" name="Slide Number Placeholder 3">
            <a:extLst>
              <a:ext uri="{FF2B5EF4-FFF2-40B4-BE49-F238E27FC236}">
                <a16:creationId xmlns:a16="http://schemas.microsoft.com/office/drawing/2014/main" id="{61C26704-816C-95B0-9311-81B1E9210447}"/>
              </a:ext>
            </a:extLst>
          </p:cNvPr>
          <p:cNvSpPr>
            <a:spLocks noGrp="1"/>
          </p:cNvSpPr>
          <p:nvPr>
            <p:ph type="sldNum" sz="quarter" idx="12"/>
          </p:nvPr>
        </p:nvSpPr>
        <p:spPr>
          <a:xfrm>
            <a:off x="9360975" y="6466892"/>
            <a:ext cx="2743200" cy="365125"/>
          </a:xfrm>
        </p:spPr>
        <p:txBody>
          <a:bodyPr/>
          <a:lstStyle/>
          <a:p>
            <a:fld id="{D380A8B8-C7CE-8042-8182-5C8A23CAB406}" type="slidenum">
              <a:rPr lang="en-US" smtClean="0">
                <a:solidFill>
                  <a:schemeClr val="bg1"/>
                </a:solidFill>
              </a:rPr>
              <a:t>20</a:t>
            </a:fld>
            <a:endParaRPr lang="en-US" dirty="0">
              <a:solidFill>
                <a:schemeClr val="bg1"/>
              </a:solidFill>
            </a:endParaRP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96F77BB5-E520-EE19-7D2F-D14FD3AADB41}"/>
                  </a:ext>
                </a:extLst>
              </p:cNvPr>
              <p:cNvSpPr txBox="1"/>
              <p:nvPr/>
            </p:nvSpPr>
            <p:spPr>
              <a:xfrm>
                <a:off x="-38620" y="664962"/>
                <a:ext cx="5620068" cy="5964710"/>
              </a:xfrm>
              <a:prstGeom prst="rect">
                <a:avLst/>
              </a:prstGeom>
              <a:noFill/>
              <a:ln>
                <a:noFill/>
              </a:ln>
            </p:spPr>
            <p:txBody>
              <a:bodyPr wrap="square">
                <a:spAutoFit/>
              </a:bodyPr>
              <a:lstStyle/>
              <a:p>
                <a:pPr>
                  <a:lnSpc>
                    <a:spcPct val="90000"/>
                  </a:lnSpc>
                </a:pPr>
                <a:r>
                  <a:rPr lang="en-US" sz="2800" dirty="0">
                    <a:solidFill>
                      <a:schemeClr val="bg1">
                        <a:lumMod val="75000"/>
                      </a:schemeClr>
                    </a:solidFill>
                    <a:latin typeface="Helvetica" pitchFamily="2" charset="0"/>
                  </a:rPr>
                  <a:t>Noble gas backgrounds:</a:t>
                </a:r>
              </a:p>
              <a:p>
                <a:pPr marL="342900" indent="-342900">
                  <a:lnSpc>
                    <a:spcPct val="90000"/>
                  </a:lnSpc>
                  <a:buFont typeface="Arial" panose="020B0604020202020204" pitchFamily="34" charset="0"/>
                  <a:buChar char="•"/>
                </a:pPr>
                <a:r>
                  <a:rPr lang="en-US" sz="2400" baseline="30000" dirty="0">
                    <a:solidFill>
                      <a:schemeClr val="bg1">
                        <a:lumMod val="75000"/>
                      </a:schemeClr>
                    </a:solidFill>
                    <a:latin typeface="Helvetica" pitchFamily="2" charset="0"/>
                  </a:rPr>
                  <a:t>222</a:t>
                </a:r>
                <a:r>
                  <a:rPr lang="en-US" sz="2400" dirty="0">
                    <a:solidFill>
                      <a:schemeClr val="bg1">
                        <a:lumMod val="75000"/>
                      </a:schemeClr>
                    </a:solidFill>
                    <a:latin typeface="Helvetica" pitchFamily="2" charset="0"/>
                  </a:rPr>
                  <a:t>Rn/</a:t>
                </a:r>
                <a:r>
                  <a:rPr lang="en-US" sz="2400" baseline="30000" dirty="0">
                    <a:solidFill>
                      <a:schemeClr val="bg1">
                        <a:lumMod val="75000"/>
                      </a:schemeClr>
                    </a:solidFill>
                    <a:latin typeface="Helvetica" pitchFamily="2" charset="0"/>
                  </a:rPr>
                  <a:t> 220</a:t>
                </a:r>
                <a:r>
                  <a:rPr lang="en-US" sz="2400" dirty="0">
                    <a:solidFill>
                      <a:schemeClr val="bg1">
                        <a:lumMod val="75000"/>
                      </a:schemeClr>
                    </a:solidFill>
                    <a:latin typeface="Helvetica" pitchFamily="2" charset="0"/>
                  </a:rPr>
                  <a:t>Rn: decay daughters of the material; dominant ER background</a:t>
                </a:r>
              </a:p>
              <a:p>
                <a:pPr marL="342900" indent="-342900">
                  <a:lnSpc>
                    <a:spcPct val="90000"/>
                  </a:lnSpc>
                  <a:buFont typeface="Arial" panose="020B0604020202020204" pitchFamily="34" charset="0"/>
                  <a:buChar char="•"/>
                </a:pPr>
                <a:r>
                  <a:rPr lang="en-US" sz="2400" baseline="30000" dirty="0">
                    <a:solidFill>
                      <a:schemeClr val="tx2">
                        <a:lumMod val="75000"/>
                      </a:schemeClr>
                    </a:solidFill>
                    <a:latin typeface="Helvetica" pitchFamily="2" charset="0"/>
                  </a:rPr>
                  <a:t>85</a:t>
                </a:r>
                <a:r>
                  <a:rPr lang="en-US" sz="2400" dirty="0">
                    <a:solidFill>
                      <a:schemeClr val="tx2">
                        <a:lumMod val="75000"/>
                      </a:schemeClr>
                    </a:solidFill>
                    <a:latin typeface="Helvetica" pitchFamily="2" charset="0"/>
                  </a:rPr>
                  <a:t>Kr: from </a:t>
                </a:r>
                <a:r>
                  <a:rPr lang="en-US" sz="2400" baseline="30000" dirty="0" err="1">
                    <a:solidFill>
                      <a:schemeClr val="tx2">
                        <a:lumMod val="75000"/>
                      </a:schemeClr>
                    </a:solidFill>
                    <a:latin typeface="Helvetica" pitchFamily="2" charset="0"/>
                  </a:rPr>
                  <a:t>nat</a:t>
                </a:r>
                <a:r>
                  <a:rPr lang="en-US" sz="2400" dirty="0" err="1">
                    <a:solidFill>
                      <a:schemeClr val="tx2">
                        <a:lumMod val="75000"/>
                      </a:schemeClr>
                    </a:solidFill>
                    <a:latin typeface="Helvetica" pitchFamily="2" charset="0"/>
                  </a:rPr>
                  <a:t>Kr</a:t>
                </a:r>
                <a:r>
                  <a:rPr lang="en-US" sz="2400" dirty="0">
                    <a:solidFill>
                      <a:schemeClr val="tx2">
                        <a:lumMod val="75000"/>
                      </a:schemeClr>
                    </a:solidFill>
                    <a:latin typeface="Helvetica" pitchFamily="2" charset="0"/>
                  </a:rPr>
                  <a:t> in the residual air in xenon inventory or after pump-down</a:t>
                </a:r>
              </a:p>
              <a:p>
                <a:pPr>
                  <a:lnSpc>
                    <a:spcPct val="90000"/>
                  </a:lnSpc>
                </a:pPr>
                <a:r>
                  <a:rPr lang="en-US" sz="2800" dirty="0">
                    <a:solidFill>
                      <a:schemeClr val="bg1">
                        <a:lumMod val="75000"/>
                      </a:schemeClr>
                    </a:solidFill>
                    <a:latin typeface="Helvetica" pitchFamily="2" charset="0"/>
                  </a:rPr>
                  <a:t>Xenon Isotopes:</a:t>
                </a:r>
              </a:p>
              <a:p>
                <a:pPr marL="342900" indent="-342900">
                  <a:lnSpc>
                    <a:spcPct val="90000"/>
                  </a:lnSpc>
                  <a:buFont typeface="Arial" panose="020B0604020202020204" pitchFamily="34" charset="0"/>
                  <a:buChar char="•"/>
                </a:pPr>
                <a:r>
                  <a:rPr lang="en-US" sz="2400" baseline="30000" dirty="0">
                    <a:solidFill>
                      <a:schemeClr val="bg1">
                        <a:lumMod val="75000"/>
                      </a:schemeClr>
                    </a:solidFill>
                    <a:latin typeface="Helvetica" pitchFamily="2" charset="0"/>
                  </a:rPr>
                  <a:t>136</a:t>
                </a:r>
                <a:r>
                  <a:rPr lang="en-US" sz="2400" dirty="0">
                    <a:solidFill>
                      <a:schemeClr val="bg1">
                        <a:lumMod val="75000"/>
                      </a:schemeClr>
                    </a:solidFill>
                    <a:latin typeface="Helvetica" pitchFamily="2" charset="0"/>
                  </a:rPr>
                  <a:t>Xe/</a:t>
                </a:r>
                <a:r>
                  <a:rPr lang="en-US" sz="2400" baseline="30000" dirty="0">
                    <a:solidFill>
                      <a:schemeClr val="bg1">
                        <a:lumMod val="75000"/>
                      </a:schemeClr>
                    </a:solidFill>
                    <a:latin typeface="Helvetica" pitchFamily="2" charset="0"/>
                  </a:rPr>
                  <a:t>124</a:t>
                </a:r>
                <a:r>
                  <a:rPr lang="en-US" sz="2400" dirty="0">
                    <a:solidFill>
                      <a:schemeClr val="bg1">
                        <a:lumMod val="75000"/>
                      </a:schemeClr>
                    </a:solidFill>
                    <a:latin typeface="Helvetica" pitchFamily="2" charset="0"/>
                  </a:rPr>
                  <a:t>Xe: natural xenon isotopes</a:t>
                </a:r>
              </a:p>
              <a:p>
                <a:pPr marL="342900" indent="-342900">
                  <a:lnSpc>
                    <a:spcPct val="90000"/>
                  </a:lnSpc>
                  <a:buFont typeface="Arial" panose="020B0604020202020204" pitchFamily="34" charset="0"/>
                  <a:buChar char="•"/>
                </a:pPr>
                <a:r>
                  <a:rPr lang="en-US" sz="2400" baseline="30000" dirty="0">
                    <a:solidFill>
                      <a:schemeClr val="bg1">
                        <a:lumMod val="75000"/>
                      </a:schemeClr>
                    </a:solidFill>
                    <a:latin typeface="Helvetica" pitchFamily="2" charset="0"/>
                  </a:rPr>
                  <a:t>133</a:t>
                </a:r>
                <a:r>
                  <a:rPr lang="en-US" sz="2400" dirty="0">
                    <a:solidFill>
                      <a:schemeClr val="bg1">
                        <a:lumMod val="75000"/>
                      </a:schemeClr>
                    </a:solidFill>
                    <a:latin typeface="Helvetica" pitchFamily="2" charset="0"/>
                  </a:rPr>
                  <a:t>Xe/</a:t>
                </a:r>
                <a:r>
                  <a:rPr lang="en-US" sz="2400" baseline="30000" dirty="0">
                    <a:solidFill>
                      <a:schemeClr val="bg1">
                        <a:lumMod val="75000"/>
                      </a:schemeClr>
                    </a:solidFill>
                    <a:latin typeface="Helvetica" pitchFamily="2" charset="0"/>
                  </a:rPr>
                  <a:t>125</a:t>
                </a:r>
                <a:r>
                  <a:rPr lang="en-US" sz="2400" dirty="0">
                    <a:solidFill>
                      <a:schemeClr val="bg1">
                        <a:lumMod val="75000"/>
                      </a:schemeClr>
                    </a:solidFill>
                    <a:latin typeface="Helvetica" pitchFamily="2" charset="0"/>
                  </a:rPr>
                  <a:t>I: activation from neutron calibration</a:t>
                </a:r>
              </a:p>
              <a:p>
                <a:pPr>
                  <a:lnSpc>
                    <a:spcPct val="90000"/>
                  </a:lnSpc>
                </a:pPr>
                <a:r>
                  <a:rPr lang="en-US" sz="2800" dirty="0">
                    <a:latin typeface="Helvetica" pitchFamily="2" charset="0"/>
                  </a:rPr>
                  <a:t>Other backgrounds:</a:t>
                </a:r>
              </a:p>
              <a:p>
                <a:pPr marL="342900" indent="-342900">
                  <a:lnSpc>
                    <a:spcPct val="90000"/>
                  </a:lnSpc>
                  <a:buFont typeface="Arial" panose="020B0604020202020204" pitchFamily="34" charset="0"/>
                  <a:buChar char="•"/>
                </a:pPr>
                <a:r>
                  <a:rPr lang="en-US" sz="2400" dirty="0">
                    <a:solidFill>
                      <a:schemeClr val="bg1">
                        <a:lumMod val="75000"/>
                      </a:schemeClr>
                    </a:solidFill>
                    <a:latin typeface="Helvetica" pitchFamily="2" charset="0"/>
                  </a:rPr>
                  <a:t>Materials: gamma with Compton scattering</a:t>
                </a:r>
              </a:p>
              <a:p>
                <a:pPr marL="342900" indent="-342900">
                  <a:lnSpc>
                    <a:spcPct val="90000"/>
                  </a:lnSpc>
                  <a:buFont typeface="Arial" panose="020B0604020202020204" pitchFamily="34" charset="0"/>
                  <a:buChar char="•"/>
                </a:pPr>
                <a:r>
                  <a:rPr lang="en-US" sz="2400" baseline="30000" dirty="0">
                    <a:solidFill>
                      <a:srgbClr val="82C268"/>
                    </a:solidFill>
                    <a:latin typeface="Helvetica" pitchFamily="2" charset="0"/>
                  </a:rPr>
                  <a:t>3</a:t>
                </a:r>
                <a:r>
                  <a:rPr lang="en-US" sz="2400" dirty="0">
                    <a:solidFill>
                      <a:srgbClr val="82C268"/>
                    </a:solidFill>
                    <a:latin typeface="Helvetica" pitchFamily="2" charset="0"/>
                  </a:rPr>
                  <a:t>H-like</a:t>
                </a:r>
                <a:r>
                  <a:rPr lang="en-US" sz="2400" dirty="0">
                    <a:latin typeface="Helvetica" pitchFamily="2" charset="0"/>
                  </a:rPr>
                  <a:t>: potentially from operation</a:t>
                </a:r>
              </a:p>
              <a:p>
                <a:pPr marL="342900" indent="-342900">
                  <a:lnSpc>
                    <a:spcPct val="90000"/>
                  </a:lnSpc>
                  <a:buFont typeface="Arial" panose="020B0604020202020204" pitchFamily="34" charset="0"/>
                  <a:buChar char="•"/>
                </a:pPr>
                <a:r>
                  <a:rPr lang="en-US" sz="2400" baseline="30000" dirty="0">
                    <a:solidFill>
                      <a:srgbClr val="FFB1AA"/>
                    </a:solidFill>
                    <a:latin typeface="Helvetica" pitchFamily="2" charset="0"/>
                  </a:rPr>
                  <a:t>83m</a:t>
                </a:r>
                <a:r>
                  <a:rPr lang="en-US" sz="2400" dirty="0">
                    <a:solidFill>
                      <a:srgbClr val="FFB1AA"/>
                    </a:solidFill>
                    <a:latin typeface="Helvetica" pitchFamily="2" charset="0"/>
                  </a:rPr>
                  <a:t>Kr</a:t>
                </a:r>
                <a:r>
                  <a:rPr lang="en-US" sz="2400" dirty="0">
                    <a:latin typeface="Helvetica" pitchFamily="2" charset="0"/>
                  </a:rPr>
                  <a:t>: residual from calibration</a:t>
                </a:r>
              </a:p>
              <a:p>
                <a:pPr marL="342900" indent="-342900">
                  <a:lnSpc>
                    <a:spcPct val="90000"/>
                  </a:lnSpc>
                  <a:buFont typeface="Arial" panose="020B0604020202020204" pitchFamily="34" charset="0"/>
                  <a:buChar char="•"/>
                </a:pPr>
                <a:r>
                  <a:rPr lang="en-US" sz="2400" dirty="0">
                    <a:solidFill>
                      <a:srgbClr val="85F7C2"/>
                    </a:solidFill>
                    <a:latin typeface="Helvetica" pitchFamily="2" charset="0"/>
                  </a:rPr>
                  <a:t>Accidentals</a:t>
                </a:r>
                <a:r>
                  <a:rPr lang="en-US" sz="2400" dirty="0">
                    <a:latin typeface="Helvetica" pitchFamily="2" charset="0"/>
                  </a:rPr>
                  <a:t>: accidental coincidences</a:t>
                </a:r>
              </a:p>
              <a:p>
                <a:pPr>
                  <a:lnSpc>
                    <a:spcPct val="90000"/>
                  </a:lnSpc>
                </a:pPr>
                <a:r>
                  <a:rPr lang="en-US" sz="2800" dirty="0">
                    <a:solidFill>
                      <a:schemeClr val="bg1">
                        <a:lumMod val="75000"/>
                      </a:schemeClr>
                    </a:solidFill>
                    <a:latin typeface="Helvetica" pitchFamily="2" charset="0"/>
                  </a:rPr>
                  <a:t>Neutrinos:</a:t>
                </a:r>
              </a:p>
              <a:p>
                <a:pPr marL="342900" indent="-342900">
                  <a:lnSpc>
                    <a:spcPct val="90000"/>
                  </a:lnSpc>
                  <a:buFont typeface="Arial" panose="020B0604020202020204" pitchFamily="34" charset="0"/>
                  <a:buChar char="•"/>
                </a:pPr>
                <a:r>
                  <a:rPr lang="en-US" sz="2400" dirty="0">
                    <a:solidFill>
                      <a:schemeClr val="bg1">
                        <a:lumMod val="75000"/>
                      </a:schemeClr>
                    </a:solidFill>
                    <a:latin typeface="Helvetica" pitchFamily="2" charset="0"/>
                  </a:rPr>
                  <a:t>Solar </a:t>
                </a:r>
                <a14:m>
                  <m:oMath xmlns:m="http://schemas.openxmlformats.org/officeDocument/2006/math">
                    <m:r>
                      <a:rPr lang="en-US" sz="2400" i="1">
                        <a:solidFill>
                          <a:schemeClr val="bg1">
                            <a:lumMod val="75000"/>
                          </a:schemeClr>
                        </a:solidFill>
                        <a:latin typeface="Cambria Math" panose="02040503050406030204" pitchFamily="18" charset="0"/>
                        <a:ea typeface="Cambria Math" panose="02040503050406030204" pitchFamily="18" charset="0"/>
                      </a:rPr>
                      <m:t>𝜐</m:t>
                    </m:r>
                  </m:oMath>
                </a14:m>
                <a:endParaRPr lang="en-US" sz="2400" dirty="0">
                  <a:solidFill>
                    <a:schemeClr val="bg1">
                      <a:lumMod val="90000"/>
                    </a:schemeClr>
                  </a:solidFill>
                  <a:latin typeface="Helvetica" pitchFamily="2" charset="0"/>
                </a:endParaRPr>
              </a:p>
            </p:txBody>
          </p:sp>
        </mc:Choice>
        <mc:Fallback xmlns="">
          <p:sp>
            <p:nvSpPr>
              <p:cNvPr id="6" name="TextBox 5">
                <a:extLst>
                  <a:ext uri="{FF2B5EF4-FFF2-40B4-BE49-F238E27FC236}">
                    <a16:creationId xmlns:a16="http://schemas.microsoft.com/office/drawing/2014/main" id="{96F77BB5-E520-EE19-7D2F-D14FD3AADB41}"/>
                  </a:ext>
                </a:extLst>
              </p:cNvPr>
              <p:cNvSpPr txBox="1">
                <a:spLocks noRot="1" noChangeAspect="1" noMove="1" noResize="1" noEditPoints="1" noAdjustHandles="1" noChangeArrowheads="1" noChangeShapeType="1" noTextEdit="1"/>
              </p:cNvSpPr>
              <p:nvPr/>
            </p:nvSpPr>
            <p:spPr>
              <a:xfrm>
                <a:off x="-38620" y="664962"/>
                <a:ext cx="5620068" cy="5964710"/>
              </a:xfrm>
              <a:prstGeom prst="rect">
                <a:avLst/>
              </a:prstGeom>
              <a:blipFill>
                <a:blip r:embed="rId4"/>
                <a:stretch>
                  <a:fillRect l="-2257" t="-1699" b="-1274"/>
                </a:stretch>
              </a:blipFill>
              <a:ln>
                <a:noFill/>
              </a:ln>
            </p:spPr>
            <p:txBody>
              <a:bodyPr/>
              <a:lstStyle/>
              <a:p>
                <a:r>
                  <a:rPr lang="en-US">
                    <a:noFill/>
                  </a:rPr>
                  <a:t> </a:t>
                </a:r>
              </a:p>
            </p:txBody>
          </p:sp>
        </mc:Fallback>
      </mc:AlternateContent>
      <p:sp>
        <p:nvSpPr>
          <p:cNvPr id="4" name="TextBox 3">
            <a:extLst>
              <a:ext uri="{FF2B5EF4-FFF2-40B4-BE49-F238E27FC236}">
                <a16:creationId xmlns:a16="http://schemas.microsoft.com/office/drawing/2014/main" id="{BD2F374A-E8B0-B64F-2E4A-A3FBB8B94BDC}"/>
              </a:ext>
            </a:extLst>
          </p:cNvPr>
          <p:cNvSpPr txBox="1"/>
          <p:nvPr/>
        </p:nvSpPr>
        <p:spPr>
          <a:xfrm>
            <a:off x="5486400" y="308124"/>
            <a:ext cx="6617775" cy="461665"/>
          </a:xfrm>
          <a:prstGeom prst="rect">
            <a:avLst/>
          </a:prstGeom>
          <a:noFill/>
        </p:spPr>
        <p:txBody>
          <a:bodyPr wrap="square">
            <a:spAutoFit/>
          </a:bodyPr>
          <a:lstStyle/>
          <a:p>
            <a:pPr algn="ctr"/>
            <a:r>
              <a:rPr lang="en-US" sz="2400" dirty="0">
                <a:latin typeface="Helvetica" pitchFamily="2" charset="0"/>
              </a:rPr>
              <a:t>ROI: ER channel in [1, 140] keV range</a:t>
            </a:r>
            <a:endParaRPr lang="en-US" sz="2400" dirty="0"/>
          </a:p>
        </p:txBody>
      </p:sp>
      <p:grpSp>
        <p:nvGrpSpPr>
          <p:cNvPr id="2" name="Group 1">
            <a:extLst>
              <a:ext uri="{FF2B5EF4-FFF2-40B4-BE49-F238E27FC236}">
                <a16:creationId xmlns:a16="http://schemas.microsoft.com/office/drawing/2014/main" id="{AFF77F41-543F-7DD8-0783-B8DF1735FFF9}"/>
              </a:ext>
            </a:extLst>
          </p:cNvPr>
          <p:cNvGrpSpPr/>
          <p:nvPr/>
        </p:nvGrpSpPr>
        <p:grpSpPr>
          <a:xfrm>
            <a:off x="8319815" y="6172448"/>
            <a:ext cx="3891364" cy="752360"/>
            <a:chOff x="8319815" y="6172448"/>
            <a:chExt cx="3891364" cy="752360"/>
          </a:xfrm>
        </p:grpSpPr>
        <p:sp>
          <p:nvSpPr>
            <p:cNvPr id="5" name="Slide Number Placeholder 5">
              <a:extLst>
                <a:ext uri="{FF2B5EF4-FFF2-40B4-BE49-F238E27FC236}">
                  <a16:creationId xmlns:a16="http://schemas.microsoft.com/office/drawing/2014/main" id="{EC10FFCE-537B-25D9-962C-74964622B10D}"/>
                </a:ext>
              </a:extLst>
            </p:cNvPr>
            <p:cNvSpPr txBox="1">
              <a:spLocks/>
            </p:cNvSpPr>
            <p:nvPr/>
          </p:nvSpPr>
          <p:spPr>
            <a:xfrm>
              <a:off x="11124000" y="6172448"/>
              <a:ext cx="720000" cy="360000"/>
            </a:xfrm>
            <a:prstGeom prst="rect">
              <a:avLst/>
            </a:prstGeom>
          </p:spPr>
          <p:txBody>
            <a:bodyPr vert="horz" lIns="0" tIns="0" rIns="0" bIns="0" rtlCol="0" anchor="b" anchorCtr="0">
              <a:noAutofit/>
            </a:bodyPr>
            <a:lstStyle>
              <a:defPPr>
                <a:defRPr lang="de-DE"/>
              </a:defPPr>
              <a:lvl1pPr marL="0" indent="0" algn="r" defTabSz="914377" rtl="0" eaLnBrk="1" latinLnBrk="0" hangingPunct="1">
                <a:lnSpc>
                  <a:spcPct val="100000"/>
                </a:lnSpc>
                <a:spcBef>
                  <a:spcPts val="0"/>
                </a:spcBef>
                <a:buFont typeface="Arial" panose="020B0604020202020204" pitchFamily="34" charset="0"/>
                <a:buNone/>
                <a:defRPr lang="de-DE" sz="1600" b="1" kern="1200" smtClean="0">
                  <a:solidFill>
                    <a:schemeClr val="tx1"/>
                  </a:solidFill>
                  <a:effectLst/>
                  <a:latin typeface="+mn-lt"/>
                  <a:ea typeface="+mn-ea"/>
                  <a:cs typeface="+mn-cs"/>
                </a:defRPr>
              </a:lvl1pPr>
              <a:lvl2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2pPr>
              <a:lvl3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3pPr>
              <a:lvl4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4pPr>
              <a:lvl5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5pPr>
              <a:lvl6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6pPr>
              <a:lvl7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7pPr>
              <a:lvl8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8pPr>
              <a:lvl9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9pPr>
            </a:lstStyle>
            <a:p>
              <a:fld id="{D380A8B8-C7CE-8042-8182-5C8A23CAB406}" type="slidenum">
                <a:rPr lang="en-US" smtClean="0"/>
                <a:pPr/>
                <a:t>20</a:t>
              </a:fld>
              <a:endParaRPr lang="en-US" dirty="0"/>
            </a:p>
          </p:txBody>
        </p:sp>
        <p:grpSp>
          <p:nvGrpSpPr>
            <p:cNvPr id="7" name="Group 6">
              <a:extLst>
                <a:ext uri="{FF2B5EF4-FFF2-40B4-BE49-F238E27FC236}">
                  <a16:creationId xmlns:a16="http://schemas.microsoft.com/office/drawing/2014/main" id="{268A628F-3224-961A-FD3D-C804327957DD}"/>
                </a:ext>
              </a:extLst>
            </p:cNvPr>
            <p:cNvGrpSpPr/>
            <p:nvPr/>
          </p:nvGrpSpPr>
          <p:grpSpPr>
            <a:xfrm>
              <a:off x="8319815" y="6234022"/>
              <a:ext cx="3891364" cy="690786"/>
              <a:chOff x="44433" y="6213821"/>
              <a:chExt cx="3891364" cy="690786"/>
            </a:xfrm>
          </p:grpSpPr>
          <p:grpSp>
            <p:nvGrpSpPr>
              <p:cNvPr id="16" name="Group 15">
                <a:extLst>
                  <a:ext uri="{FF2B5EF4-FFF2-40B4-BE49-F238E27FC236}">
                    <a16:creationId xmlns:a16="http://schemas.microsoft.com/office/drawing/2014/main" id="{6A3A2253-E7A5-A38E-B4F0-FDDCB6DFAAF3}"/>
                  </a:ext>
                </a:extLst>
              </p:cNvPr>
              <p:cNvGrpSpPr/>
              <p:nvPr/>
            </p:nvGrpSpPr>
            <p:grpSpPr>
              <a:xfrm>
                <a:off x="44433" y="6519698"/>
                <a:ext cx="3891364" cy="384909"/>
                <a:chOff x="0" y="6570450"/>
                <a:chExt cx="3891364" cy="384909"/>
              </a:xfrm>
            </p:grpSpPr>
            <p:sp>
              <p:nvSpPr>
                <p:cNvPr id="18" name="Rectangle 17">
                  <a:extLst>
                    <a:ext uri="{FF2B5EF4-FFF2-40B4-BE49-F238E27FC236}">
                      <a16:creationId xmlns:a16="http://schemas.microsoft.com/office/drawing/2014/main" id="{72EC95D9-0CD1-3228-42AC-2A0BE886A435}"/>
                    </a:ext>
                  </a:extLst>
                </p:cNvPr>
                <p:cNvSpPr/>
                <p:nvPr/>
              </p:nvSpPr>
              <p:spPr>
                <a:xfrm>
                  <a:off x="0" y="6570450"/>
                  <a:ext cx="3135647" cy="2875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30D9492D-5CDF-85D0-EBA6-38149D60B096}"/>
                    </a:ext>
                  </a:extLst>
                </p:cNvPr>
                <p:cNvSpPr txBox="1"/>
                <p:nvPr/>
              </p:nvSpPr>
              <p:spPr>
                <a:xfrm>
                  <a:off x="425901" y="6616805"/>
                  <a:ext cx="3465463" cy="338554"/>
                </a:xfrm>
                <a:prstGeom prst="rect">
                  <a:avLst/>
                </a:prstGeom>
                <a:noFill/>
              </p:spPr>
              <p:txBody>
                <a:bodyPr wrap="square">
                  <a:spAutoFit/>
                </a:bodyPr>
                <a:lstStyle/>
                <a:p>
                  <a:r>
                    <a:rPr lang="en-US" sz="1600" i="1" dirty="0">
                      <a:solidFill>
                        <a:schemeClr val="bg1">
                          <a:lumMod val="75000"/>
                        </a:schemeClr>
                      </a:solidFill>
                    </a:rPr>
                    <a:t>Ying-Ting Lin, ylin3@uni-muenster.de</a:t>
                  </a:r>
                </a:p>
              </p:txBody>
            </p:sp>
          </p:grpSp>
          <p:pic>
            <p:nvPicPr>
              <p:cNvPr id="17" name="Picture 16" descr="Blue letters on a black background&#10;&#10;Description automatically generated">
                <a:extLst>
                  <a:ext uri="{FF2B5EF4-FFF2-40B4-BE49-F238E27FC236}">
                    <a16:creationId xmlns:a16="http://schemas.microsoft.com/office/drawing/2014/main" id="{DA92C372-C70E-6B34-FD0A-AD52358CC61C}"/>
                  </a:ext>
                </a:extLst>
              </p:cNvPr>
              <p:cNvPicPr>
                <a:picLocks noChangeAspect="1"/>
              </p:cNvPicPr>
              <p:nvPr/>
            </p:nvPicPr>
            <p:blipFill>
              <a:blip r:embed="rId5"/>
              <a:stretch>
                <a:fillRect/>
              </a:stretch>
            </p:blipFill>
            <p:spPr>
              <a:xfrm>
                <a:off x="1221735" y="6213821"/>
                <a:ext cx="1515878" cy="408762"/>
              </a:xfrm>
              <a:prstGeom prst="rect">
                <a:avLst/>
              </a:prstGeom>
            </p:spPr>
          </p:pic>
        </p:grpSp>
      </p:gr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2B33ACAB-B648-2286-51F5-6A8060062DDA}"/>
                  </a:ext>
                </a:extLst>
              </p:cNvPr>
              <p:cNvSpPr txBox="1"/>
              <p:nvPr/>
            </p:nvSpPr>
            <p:spPr>
              <a:xfrm>
                <a:off x="1252883" y="5755116"/>
                <a:ext cx="4697314" cy="1201867"/>
              </a:xfrm>
              <a:prstGeom prst="rect">
                <a:avLst/>
              </a:prstGeom>
              <a:noFill/>
            </p:spPr>
            <p:txBody>
              <a:bodyPr wrap="square">
                <a:spAutoFit/>
              </a:bodyPr>
              <a:lstStyle/>
              <a:p>
                <a:pPr marL="800089" lvl="1" indent="-342900">
                  <a:lnSpc>
                    <a:spcPct val="90000"/>
                  </a:lnSpc>
                  <a:buFont typeface="Wingdings" pitchFamily="2" charset="2"/>
                  <a:buChar char="Ø"/>
                </a:pPr>
                <a:r>
                  <a:rPr lang="en-US" sz="2000" dirty="0">
                    <a:solidFill>
                      <a:srgbClr val="4068B3"/>
                    </a:solidFill>
                    <a:latin typeface="Helvetica" pitchFamily="2" charset="0"/>
                  </a:rPr>
                  <a:t>WIMP: Maxime Pierre, </a:t>
                </a:r>
                <a:br>
                  <a:rPr lang="en-US" sz="2000" dirty="0">
                    <a:solidFill>
                      <a:srgbClr val="4068B3"/>
                    </a:solidFill>
                    <a:latin typeface="Helvetica" pitchFamily="2" charset="0"/>
                  </a:rPr>
                </a:br>
                <a:r>
                  <a:rPr lang="en-US" sz="2000" dirty="0">
                    <a:solidFill>
                      <a:srgbClr val="4068B3"/>
                    </a:solidFill>
                    <a:latin typeface="Helvetica" pitchFamily="2" charset="0"/>
                  </a:rPr>
                  <a:t>Jun 2</a:t>
                </a:r>
                <a:r>
                  <a:rPr lang="en-US" sz="2000" baseline="30000" dirty="0">
                    <a:solidFill>
                      <a:srgbClr val="4068B3"/>
                    </a:solidFill>
                    <a:latin typeface="Helvetica" pitchFamily="2" charset="0"/>
                  </a:rPr>
                  <a:t>nd</a:t>
                </a:r>
                <a:r>
                  <a:rPr lang="en-US" sz="2000" dirty="0">
                    <a:solidFill>
                      <a:srgbClr val="4068B3"/>
                    </a:solidFill>
                    <a:latin typeface="Helvetica" pitchFamily="2" charset="0"/>
                  </a:rPr>
                  <a:t>, 12:10, Aula Magna</a:t>
                </a:r>
              </a:p>
              <a:p>
                <a:pPr marL="800089" lvl="1" indent="-342900">
                  <a:lnSpc>
                    <a:spcPct val="90000"/>
                  </a:lnSpc>
                  <a:buFont typeface="Wingdings" pitchFamily="2" charset="2"/>
                  <a:buChar char="Ø"/>
                </a:pPr>
                <a:r>
                  <a:rPr lang="en-US" sz="2000" dirty="0">
                    <a:solidFill>
                      <a:srgbClr val="4068B3"/>
                    </a:solidFill>
                    <a:latin typeface="Helvetica" pitchFamily="2" charset="0"/>
                  </a:rPr>
                  <a:t>CE</a:t>
                </a:r>
                <a14:m>
                  <m:oMath xmlns:m="http://schemas.openxmlformats.org/officeDocument/2006/math">
                    <m:r>
                      <m:rPr>
                        <m:sty m:val="p"/>
                      </m:rPr>
                      <a:rPr lang="en-US" sz="2000" i="0" smtClean="0">
                        <a:solidFill>
                          <a:srgbClr val="4068B3"/>
                        </a:solidFill>
                        <a:latin typeface="Cambria Math" panose="02040503050406030204" pitchFamily="18" charset="0"/>
                        <a:ea typeface="Cambria Math" panose="02040503050406030204" pitchFamily="18" charset="0"/>
                      </a:rPr>
                      <m:t>ν</m:t>
                    </m:r>
                  </m:oMath>
                </a14:m>
                <a:r>
                  <a:rPr lang="en-US" sz="2000" dirty="0">
                    <a:solidFill>
                      <a:srgbClr val="4068B3"/>
                    </a:solidFill>
                    <a:latin typeface="Helvetica" pitchFamily="2" charset="0"/>
                  </a:rPr>
                  <a:t>NS: Giovanni Volta,</a:t>
                </a:r>
                <a:br>
                  <a:rPr lang="en-US" sz="2000" dirty="0">
                    <a:solidFill>
                      <a:srgbClr val="4068B3"/>
                    </a:solidFill>
                    <a:latin typeface="Helvetica" pitchFamily="2" charset="0"/>
                  </a:rPr>
                </a:br>
                <a:r>
                  <a:rPr lang="en-US" sz="2000" dirty="0">
                    <a:solidFill>
                      <a:srgbClr val="4068B3"/>
                    </a:solidFill>
                    <a:latin typeface="Helvetica" pitchFamily="2" charset="0"/>
                  </a:rPr>
                  <a:t>Jun 2</a:t>
                </a:r>
                <a:r>
                  <a:rPr lang="en-US" sz="2000" baseline="30000" dirty="0">
                    <a:solidFill>
                      <a:srgbClr val="4068B3"/>
                    </a:solidFill>
                    <a:latin typeface="Helvetica" pitchFamily="2" charset="0"/>
                  </a:rPr>
                  <a:t>nd</a:t>
                </a:r>
                <a:r>
                  <a:rPr lang="en-US" sz="2000" dirty="0">
                    <a:solidFill>
                      <a:srgbClr val="4068B3"/>
                    </a:solidFill>
                    <a:latin typeface="Helvetica" pitchFamily="2" charset="0"/>
                  </a:rPr>
                  <a:t>, 11:30, Pedro </a:t>
                </a:r>
                <a:r>
                  <a:rPr lang="en-US" sz="2000" dirty="0" err="1">
                    <a:solidFill>
                      <a:srgbClr val="4068B3"/>
                    </a:solidFill>
                    <a:latin typeface="Helvetica" pitchFamily="2" charset="0"/>
                  </a:rPr>
                  <a:t>Cerbuna</a:t>
                </a:r>
                <a:endParaRPr lang="en-US" sz="2000" dirty="0">
                  <a:solidFill>
                    <a:srgbClr val="4068B3"/>
                  </a:solidFill>
                  <a:latin typeface="Helvetica" pitchFamily="2" charset="0"/>
                </a:endParaRPr>
              </a:p>
            </p:txBody>
          </p:sp>
        </mc:Choice>
        <mc:Fallback xmlns="">
          <p:sp>
            <p:nvSpPr>
              <p:cNvPr id="8" name="TextBox 7">
                <a:extLst>
                  <a:ext uri="{FF2B5EF4-FFF2-40B4-BE49-F238E27FC236}">
                    <a16:creationId xmlns:a16="http://schemas.microsoft.com/office/drawing/2014/main" id="{2B33ACAB-B648-2286-51F5-6A8060062DDA}"/>
                  </a:ext>
                </a:extLst>
              </p:cNvPr>
              <p:cNvSpPr txBox="1">
                <a:spLocks noRot="1" noChangeAspect="1" noMove="1" noResize="1" noEditPoints="1" noAdjustHandles="1" noChangeArrowheads="1" noChangeShapeType="1" noTextEdit="1"/>
              </p:cNvSpPr>
              <p:nvPr/>
            </p:nvSpPr>
            <p:spPr>
              <a:xfrm>
                <a:off x="1252883" y="5755116"/>
                <a:ext cx="4697314" cy="1201867"/>
              </a:xfrm>
              <a:prstGeom prst="rect">
                <a:avLst/>
              </a:prstGeom>
              <a:blipFill>
                <a:blip r:embed="rId6"/>
                <a:stretch>
                  <a:fillRect t="-5263" b="-8421"/>
                </a:stretch>
              </a:blipFill>
            </p:spPr>
            <p:txBody>
              <a:bodyPr/>
              <a:lstStyle/>
              <a:p>
                <a:r>
                  <a:rPr lang="en-US">
                    <a:noFill/>
                  </a:rPr>
                  <a:t> </a:t>
                </a:r>
              </a:p>
            </p:txBody>
          </p:sp>
        </mc:Fallback>
      </mc:AlternateContent>
      <p:pic>
        <p:nvPicPr>
          <p:cNvPr id="13" name="Picture 12">
            <a:extLst>
              <a:ext uri="{FF2B5EF4-FFF2-40B4-BE49-F238E27FC236}">
                <a16:creationId xmlns:a16="http://schemas.microsoft.com/office/drawing/2014/main" id="{759946D8-F62B-EFEC-8AD5-2E51C3746F8B}"/>
              </a:ext>
            </a:extLst>
          </p:cNvPr>
          <p:cNvPicPr>
            <a:picLocks noChangeAspect="1"/>
          </p:cNvPicPr>
          <p:nvPr/>
        </p:nvPicPr>
        <p:blipFill>
          <a:blip r:embed="rId7"/>
          <a:srcRect r="94429"/>
          <a:stretch>
            <a:fillRect/>
          </a:stretch>
        </p:blipFill>
        <p:spPr>
          <a:xfrm>
            <a:off x="5489469" y="786722"/>
            <a:ext cx="374490" cy="5394960"/>
          </a:xfrm>
          <a:prstGeom prst="rect">
            <a:avLst/>
          </a:prstGeom>
        </p:spPr>
      </p:pic>
    </p:spTree>
    <p:extLst>
      <p:ext uri="{BB962C8B-B14F-4D97-AF65-F5344CB8AC3E}">
        <p14:creationId xmlns:p14="http://schemas.microsoft.com/office/powerpoint/2010/main" val="10020418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CAA437-92C0-F147-67C7-8525A4159BA7}"/>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AEDABA4B-F882-16C1-BA35-1F1D40FBCE1A}"/>
              </a:ext>
            </a:extLst>
          </p:cNvPr>
          <p:cNvPicPr>
            <a:picLocks noChangeAspect="1"/>
          </p:cNvPicPr>
          <p:nvPr/>
        </p:nvPicPr>
        <p:blipFill>
          <a:blip r:embed="rId3"/>
          <a:stretch>
            <a:fillRect/>
          </a:stretch>
        </p:blipFill>
        <p:spPr>
          <a:xfrm>
            <a:off x="5486400" y="777240"/>
            <a:ext cx="6722951" cy="5394960"/>
          </a:xfrm>
          <a:prstGeom prst="rect">
            <a:avLst/>
          </a:prstGeom>
        </p:spPr>
      </p:pic>
      <p:sp>
        <p:nvSpPr>
          <p:cNvPr id="9" name="Title 1">
            <a:extLst>
              <a:ext uri="{FF2B5EF4-FFF2-40B4-BE49-F238E27FC236}">
                <a16:creationId xmlns:a16="http://schemas.microsoft.com/office/drawing/2014/main" id="{72D29FC6-C8C2-C599-C679-F764946451F1}"/>
              </a:ext>
            </a:extLst>
          </p:cNvPr>
          <p:cNvSpPr txBox="1">
            <a:spLocks/>
          </p:cNvSpPr>
          <p:nvPr/>
        </p:nvSpPr>
        <p:spPr>
          <a:xfrm>
            <a:off x="6350" y="1"/>
            <a:ext cx="12192000" cy="7089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latin typeface="+mn-lt"/>
              </a:rPr>
              <a:t>Backgrounds in ER Channel</a:t>
            </a:r>
          </a:p>
        </p:txBody>
      </p:sp>
      <p:sp>
        <p:nvSpPr>
          <p:cNvPr id="12" name="Slide Number Placeholder 3">
            <a:extLst>
              <a:ext uri="{FF2B5EF4-FFF2-40B4-BE49-F238E27FC236}">
                <a16:creationId xmlns:a16="http://schemas.microsoft.com/office/drawing/2014/main" id="{C2838F1C-8879-DC26-C7C1-AD828B01674A}"/>
              </a:ext>
            </a:extLst>
          </p:cNvPr>
          <p:cNvSpPr>
            <a:spLocks noGrp="1"/>
          </p:cNvSpPr>
          <p:nvPr>
            <p:ph type="sldNum" sz="quarter" idx="12"/>
          </p:nvPr>
        </p:nvSpPr>
        <p:spPr>
          <a:xfrm>
            <a:off x="9360975" y="6466892"/>
            <a:ext cx="2743200" cy="365125"/>
          </a:xfrm>
        </p:spPr>
        <p:txBody>
          <a:bodyPr/>
          <a:lstStyle/>
          <a:p>
            <a:fld id="{D380A8B8-C7CE-8042-8182-5C8A23CAB406}" type="slidenum">
              <a:rPr lang="en-US" smtClean="0">
                <a:solidFill>
                  <a:schemeClr val="bg1"/>
                </a:solidFill>
              </a:rPr>
              <a:t>21</a:t>
            </a:fld>
            <a:endParaRPr lang="en-US" dirty="0">
              <a:solidFill>
                <a:schemeClr val="bg1"/>
              </a:solidFill>
            </a:endParaRP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5EC2B093-E4FB-C620-40CB-22003051BC2A}"/>
                  </a:ext>
                </a:extLst>
              </p:cNvPr>
              <p:cNvSpPr txBox="1"/>
              <p:nvPr/>
            </p:nvSpPr>
            <p:spPr>
              <a:xfrm>
                <a:off x="-38620" y="664962"/>
                <a:ext cx="5620068" cy="6298904"/>
              </a:xfrm>
              <a:prstGeom prst="rect">
                <a:avLst/>
              </a:prstGeom>
              <a:noFill/>
              <a:ln>
                <a:noFill/>
              </a:ln>
            </p:spPr>
            <p:txBody>
              <a:bodyPr wrap="square">
                <a:spAutoFit/>
              </a:bodyPr>
              <a:lstStyle/>
              <a:p>
                <a:pPr>
                  <a:lnSpc>
                    <a:spcPct val="90000"/>
                  </a:lnSpc>
                </a:pPr>
                <a:r>
                  <a:rPr lang="en-US" sz="2800" dirty="0">
                    <a:solidFill>
                      <a:schemeClr val="bg1">
                        <a:lumMod val="75000"/>
                      </a:schemeClr>
                    </a:solidFill>
                    <a:latin typeface="Helvetica" pitchFamily="2" charset="0"/>
                  </a:rPr>
                  <a:t>Noble gas backgrounds:</a:t>
                </a:r>
              </a:p>
              <a:p>
                <a:pPr marL="342900" indent="-342900">
                  <a:lnSpc>
                    <a:spcPct val="90000"/>
                  </a:lnSpc>
                  <a:buFont typeface="Arial" panose="020B0604020202020204" pitchFamily="34" charset="0"/>
                  <a:buChar char="•"/>
                </a:pPr>
                <a:r>
                  <a:rPr lang="en-US" sz="2400" baseline="30000" dirty="0">
                    <a:solidFill>
                      <a:schemeClr val="bg1">
                        <a:lumMod val="75000"/>
                      </a:schemeClr>
                    </a:solidFill>
                    <a:latin typeface="Helvetica" pitchFamily="2" charset="0"/>
                  </a:rPr>
                  <a:t>222</a:t>
                </a:r>
                <a:r>
                  <a:rPr lang="en-US" sz="2400" dirty="0">
                    <a:solidFill>
                      <a:schemeClr val="bg1">
                        <a:lumMod val="75000"/>
                      </a:schemeClr>
                    </a:solidFill>
                    <a:latin typeface="Helvetica" pitchFamily="2" charset="0"/>
                  </a:rPr>
                  <a:t>Rn/</a:t>
                </a:r>
                <a:r>
                  <a:rPr lang="en-US" sz="2400" baseline="30000" dirty="0">
                    <a:solidFill>
                      <a:schemeClr val="bg1">
                        <a:lumMod val="75000"/>
                      </a:schemeClr>
                    </a:solidFill>
                    <a:latin typeface="Helvetica" pitchFamily="2" charset="0"/>
                  </a:rPr>
                  <a:t> 220</a:t>
                </a:r>
                <a:r>
                  <a:rPr lang="en-US" sz="2400" dirty="0">
                    <a:solidFill>
                      <a:schemeClr val="bg1">
                        <a:lumMod val="75000"/>
                      </a:schemeClr>
                    </a:solidFill>
                    <a:latin typeface="Helvetica" pitchFamily="2" charset="0"/>
                  </a:rPr>
                  <a:t>Rn: decay daughters of the material; dominant ER background</a:t>
                </a:r>
              </a:p>
              <a:p>
                <a:pPr marL="342900" indent="-342900">
                  <a:lnSpc>
                    <a:spcPct val="90000"/>
                  </a:lnSpc>
                  <a:buFont typeface="Arial" panose="020B0604020202020204" pitchFamily="34" charset="0"/>
                  <a:buChar char="•"/>
                </a:pPr>
                <a:r>
                  <a:rPr lang="en-US" sz="2400" baseline="30000" dirty="0">
                    <a:solidFill>
                      <a:schemeClr val="tx2">
                        <a:lumMod val="75000"/>
                      </a:schemeClr>
                    </a:solidFill>
                    <a:latin typeface="Helvetica" pitchFamily="2" charset="0"/>
                  </a:rPr>
                  <a:t>85</a:t>
                </a:r>
                <a:r>
                  <a:rPr lang="en-US" sz="2400" dirty="0">
                    <a:solidFill>
                      <a:schemeClr val="tx2">
                        <a:lumMod val="75000"/>
                      </a:schemeClr>
                    </a:solidFill>
                    <a:latin typeface="Helvetica" pitchFamily="2" charset="0"/>
                  </a:rPr>
                  <a:t>Kr: from </a:t>
                </a:r>
                <a:r>
                  <a:rPr lang="en-US" sz="2400" baseline="30000" dirty="0" err="1">
                    <a:solidFill>
                      <a:schemeClr val="tx2">
                        <a:lumMod val="75000"/>
                      </a:schemeClr>
                    </a:solidFill>
                    <a:latin typeface="Helvetica" pitchFamily="2" charset="0"/>
                  </a:rPr>
                  <a:t>nat</a:t>
                </a:r>
                <a:r>
                  <a:rPr lang="en-US" sz="2400" dirty="0" err="1">
                    <a:solidFill>
                      <a:schemeClr val="tx2">
                        <a:lumMod val="75000"/>
                      </a:schemeClr>
                    </a:solidFill>
                    <a:latin typeface="Helvetica" pitchFamily="2" charset="0"/>
                  </a:rPr>
                  <a:t>Kr</a:t>
                </a:r>
                <a:r>
                  <a:rPr lang="en-US" sz="2400" dirty="0">
                    <a:solidFill>
                      <a:schemeClr val="tx2">
                        <a:lumMod val="75000"/>
                      </a:schemeClr>
                    </a:solidFill>
                    <a:latin typeface="Helvetica" pitchFamily="2" charset="0"/>
                  </a:rPr>
                  <a:t> in the residual air in xenon inventory or after pump-down</a:t>
                </a:r>
              </a:p>
              <a:p>
                <a:pPr>
                  <a:lnSpc>
                    <a:spcPct val="90000"/>
                  </a:lnSpc>
                </a:pPr>
                <a:r>
                  <a:rPr lang="en-US" sz="2800" dirty="0">
                    <a:solidFill>
                      <a:schemeClr val="bg1">
                        <a:lumMod val="75000"/>
                      </a:schemeClr>
                    </a:solidFill>
                    <a:latin typeface="Helvetica" pitchFamily="2" charset="0"/>
                  </a:rPr>
                  <a:t>Xenon Isotopes:</a:t>
                </a:r>
              </a:p>
              <a:p>
                <a:pPr marL="342900" indent="-342900">
                  <a:lnSpc>
                    <a:spcPct val="90000"/>
                  </a:lnSpc>
                  <a:buFont typeface="Arial" panose="020B0604020202020204" pitchFamily="34" charset="0"/>
                  <a:buChar char="•"/>
                </a:pPr>
                <a:r>
                  <a:rPr lang="en-US" sz="2400" baseline="30000" dirty="0">
                    <a:solidFill>
                      <a:schemeClr val="bg1">
                        <a:lumMod val="75000"/>
                      </a:schemeClr>
                    </a:solidFill>
                    <a:latin typeface="Helvetica" pitchFamily="2" charset="0"/>
                  </a:rPr>
                  <a:t>136</a:t>
                </a:r>
                <a:r>
                  <a:rPr lang="en-US" sz="2400" dirty="0">
                    <a:solidFill>
                      <a:schemeClr val="bg1">
                        <a:lumMod val="75000"/>
                      </a:schemeClr>
                    </a:solidFill>
                    <a:latin typeface="Helvetica" pitchFamily="2" charset="0"/>
                  </a:rPr>
                  <a:t>Xe/</a:t>
                </a:r>
                <a:r>
                  <a:rPr lang="en-US" sz="2400" baseline="30000" dirty="0">
                    <a:solidFill>
                      <a:schemeClr val="bg1">
                        <a:lumMod val="75000"/>
                      </a:schemeClr>
                    </a:solidFill>
                    <a:latin typeface="Helvetica" pitchFamily="2" charset="0"/>
                  </a:rPr>
                  <a:t>124</a:t>
                </a:r>
                <a:r>
                  <a:rPr lang="en-US" sz="2400" dirty="0">
                    <a:solidFill>
                      <a:schemeClr val="bg1">
                        <a:lumMod val="75000"/>
                      </a:schemeClr>
                    </a:solidFill>
                    <a:latin typeface="Helvetica" pitchFamily="2" charset="0"/>
                  </a:rPr>
                  <a:t>Xe: natural xenon isotopes</a:t>
                </a:r>
              </a:p>
              <a:p>
                <a:pPr marL="342900" indent="-342900">
                  <a:lnSpc>
                    <a:spcPct val="90000"/>
                  </a:lnSpc>
                  <a:buFont typeface="Arial" panose="020B0604020202020204" pitchFamily="34" charset="0"/>
                  <a:buChar char="•"/>
                </a:pPr>
                <a:r>
                  <a:rPr lang="en-US" sz="2400" baseline="30000" dirty="0">
                    <a:solidFill>
                      <a:schemeClr val="bg1">
                        <a:lumMod val="75000"/>
                      </a:schemeClr>
                    </a:solidFill>
                    <a:latin typeface="Helvetica" pitchFamily="2" charset="0"/>
                  </a:rPr>
                  <a:t>133</a:t>
                </a:r>
                <a:r>
                  <a:rPr lang="en-US" sz="2400" dirty="0">
                    <a:solidFill>
                      <a:schemeClr val="bg1">
                        <a:lumMod val="75000"/>
                      </a:schemeClr>
                    </a:solidFill>
                    <a:latin typeface="Helvetica" pitchFamily="2" charset="0"/>
                  </a:rPr>
                  <a:t>Xe/</a:t>
                </a:r>
                <a:r>
                  <a:rPr lang="en-US" sz="2400" baseline="30000" dirty="0">
                    <a:solidFill>
                      <a:schemeClr val="bg1">
                        <a:lumMod val="75000"/>
                      </a:schemeClr>
                    </a:solidFill>
                    <a:latin typeface="Helvetica" pitchFamily="2" charset="0"/>
                  </a:rPr>
                  <a:t>125</a:t>
                </a:r>
                <a:r>
                  <a:rPr lang="en-US" sz="2400" dirty="0">
                    <a:solidFill>
                      <a:schemeClr val="bg1">
                        <a:lumMod val="75000"/>
                      </a:schemeClr>
                    </a:solidFill>
                    <a:latin typeface="Helvetica" pitchFamily="2" charset="0"/>
                  </a:rPr>
                  <a:t>I: activation from neutron calibration</a:t>
                </a:r>
              </a:p>
              <a:p>
                <a:pPr>
                  <a:lnSpc>
                    <a:spcPct val="90000"/>
                  </a:lnSpc>
                </a:pPr>
                <a:r>
                  <a:rPr lang="en-US" sz="2800" dirty="0">
                    <a:solidFill>
                      <a:schemeClr val="bg1">
                        <a:lumMod val="75000"/>
                      </a:schemeClr>
                    </a:solidFill>
                    <a:latin typeface="Helvetica" pitchFamily="2" charset="0"/>
                  </a:rPr>
                  <a:t>Other backgrounds:</a:t>
                </a:r>
              </a:p>
              <a:p>
                <a:pPr marL="342900" indent="-342900">
                  <a:lnSpc>
                    <a:spcPct val="90000"/>
                  </a:lnSpc>
                  <a:buFont typeface="Arial" panose="020B0604020202020204" pitchFamily="34" charset="0"/>
                  <a:buChar char="•"/>
                </a:pPr>
                <a:r>
                  <a:rPr lang="en-US" sz="2400" dirty="0">
                    <a:solidFill>
                      <a:schemeClr val="bg1">
                        <a:lumMod val="75000"/>
                      </a:schemeClr>
                    </a:solidFill>
                    <a:latin typeface="Helvetica" pitchFamily="2" charset="0"/>
                  </a:rPr>
                  <a:t>Materials: gamma with Compton scattering</a:t>
                </a:r>
              </a:p>
              <a:p>
                <a:pPr marL="342900" indent="-342900">
                  <a:lnSpc>
                    <a:spcPct val="90000"/>
                  </a:lnSpc>
                  <a:buFont typeface="Arial" panose="020B0604020202020204" pitchFamily="34" charset="0"/>
                  <a:buChar char="•"/>
                </a:pPr>
                <a:r>
                  <a:rPr lang="en-US" sz="2400" baseline="30000" dirty="0">
                    <a:solidFill>
                      <a:schemeClr val="bg1">
                        <a:lumMod val="75000"/>
                      </a:schemeClr>
                    </a:solidFill>
                    <a:latin typeface="Helvetica" pitchFamily="2" charset="0"/>
                  </a:rPr>
                  <a:t>3</a:t>
                </a:r>
                <a:r>
                  <a:rPr lang="en-US" sz="2400" dirty="0">
                    <a:solidFill>
                      <a:schemeClr val="bg1">
                        <a:lumMod val="75000"/>
                      </a:schemeClr>
                    </a:solidFill>
                    <a:latin typeface="Helvetica" pitchFamily="2" charset="0"/>
                  </a:rPr>
                  <a:t>H-like: potentially from operation</a:t>
                </a:r>
              </a:p>
              <a:p>
                <a:pPr marL="342900" indent="-342900">
                  <a:lnSpc>
                    <a:spcPct val="90000"/>
                  </a:lnSpc>
                  <a:buFont typeface="Arial" panose="020B0604020202020204" pitchFamily="34" charset="0"/>
                  <a:buChar char="•"/>
                </a:pPr>
                <a:r>
                  <a:rPr lang="en-US" sz="2400" baseline="30000" dirty="0">
                    <a:solidFill>
                      <a:schemeClr val="bg1">
                        <a:lumMod val="75000"/>
                      </a:schemeClr>
                    </a:solidFill>
                    <a:latin typeface="Helvetica" pitchFamily="2" charset="0"/>
                  </a:rPr>
                  <a:t>83m</a:t>
                </a:r>
                <a:r>
                  <a:rPr lang="en-US" sz="2400" dirty="0">
                    <a:solidFill>
                      <a:schemeClr val="bg1">
                        <a:lumMod val="75000"/>
                      </a:schemeClr>
                    </a:solidFill>
                    <a:latin typeface="Helvetica" pitchFamily="2" charset="0"/>
                  </a:rPr>
                  <a:t>Kr: residual from calibration</a:t>
                </a:r>
              </a:p>
              <a:p>
                <a:pPr marL="342900" indent="-342900">
                  <a:lnSpc>
                    <a:spcPct val="90000"/>
                  </a:lnSpc>
                  <a:buFont typeface="Arial" panose="020B0604020202020204" pitchFamily="34" charset="0"/>
                  <a:buChar char="•"/>
                </a:pPr>
                <a:r>
                  <a:rPr lang="en-US" sz="2400" dirty="0">
                    <a:solidFill>
                      <a:schemeClr val="bg1">
                        <a:lumMod val="75000"/>
                      </a:schemeClr>
                    </a:solidFill>
                    <a:latin typeface="Helvetica" pitchFamily="2" charset="0"/>
                  </a:rPr>
                  <a:t>Accidentals: </a:t>
                </a:r>
                <a:r>
                  <a:rPr lang="en-US" sz="2400" dirty="0">
                    <a:solidFill>
                      <a:srgbClr val="B7B7B7"/>
                    </a:solidFill>
                    <a:latin typeface="Helvetica" pitchFamily="2" charset="0"/>
                  </a:rPr>
                  <a:t>accidental coincidences</a:t>
                </a:r>
                <a:endParaRPr lang="en-US" sz="2400" dirty="0">
                  <a:solidFill>
                    <a:schemeClr val="bg1">
                      <a:lumMod val="75000"/>
                    </a:schemeClr>
                  </a:solidFill>
                  <a:latin typeface="Helvetica" pitchFamily="2" charset="0"/>
                </a:endParaRPr>
              </a:p>
              <a:p>
                <a:pPr>
                  <a:lnSpc>
                    <a:spcPct val="90000"/>
                  </a:lnSpc>
                </a:pPr>
                <a:r>
                  <a:rPr lang="en-US" sz="2800" dirty="0">
                    <a:latin typeface="Helvetica" pitchFamily="2" charset="0"/>
                  </a:rPr>
                  <a:t>Neutrinos:</a:t>
                </a:r>
              </a:p>
              <a:p>
                <a:pPr marL="342900" indent="-342900">
                  <a:lnSpc>
                    <a:spcPct val="90000"/>
                  </a:lnSpc>
                  <a:buFont typeface="Arial" panose="020B0604020202020204" pitchFamily="34" charset="0"/>
                  <a:buChar char="•"/>
                </a:pPr>
                <a:r>
                  <a:rPr lang="en-US" sz="2400" dirty="0">
                    <a:solidFill>
                      <a:srgbClr val="BA103D"/>
                    </a:solidFill>
                    <a:latin typeface="Helvetica" pitchFamily="2" charset="0"/>
                  </a:rPr>
                  <a:t>Solar </a:t>
                </a:r>
                <a14:m>
                  <m:oMath xmlns:m="http://schemas.openxmlformats.org/officeDocument/2006/math">
                    <m:r>
                      <a:rPr lang="en-US" sz="2400" i="1">
                        <a:solidFill>
                          <a:srgbClr val="BA103D"/>
                        </a:solidFill>
                        <a:latin typeface="Cambria Math" panose="02040503050406030204" pitchFamily="18" charset="0"/>
                        <a:ea typeface="Cambria Math" panose="02040503050406030204" pitchFamily="18" charset="0"/>
                      </a:rPr>
                      <m:t>𝜐</m:t>
                    </m:r>
                  </m:oMath>
                </a14:m>
                <a:r>
                  <a:rPr lang="en-US" sz="2400" dirty="0">
                    <a:latin typeface="Helvetica" pitchFamily="2" charset="0"/>
                  </a:rPr>
                  <a:t>: non-</a:t>
                </a:r>
                <a:r>
                  <a:rPr lang="en-US" sz="2400" dirty="0" err="1">
                    <a:latin typeface="Helvetica" pitchFamily="2" charset="0"/>
                  </a:rPr>
                  <a:t>shieldable</a:t>
                </a:r>
                <a:r>
                  <a:rPr lang="en-US" sz="2400" dirty="0">
                    <a:latin typeface="Helvetica" pitchFamily="2" charset="0"/>
                  </a:rPr>
                  <a:t>, dominate by </a:t>
                </a:r>
                <a:r>
                  <a:rPr lang="en-US" sz="2400" i="1" dirty="0">
                    <a:latin typeface="Helvetica" pitchFamily="2" charset="0"/>
                  </a:rPr>
                  <a:t>pp</a:t>
                </a:r>
                <a:r>
                  <a:rPr lang="en-US" sz="2400" dirty="0">
                    <a:latin typeface="Helvetica" pitchFamily="2" charset="0"/>
                  </a:rPr>
                  <a:t> neutrinos in low-energy ROI</a:t>
                </a:r>
              </a:p>
            </p:txBody>
          </p:sp>
        </mc:Choice>
        <mc:Fallback xmlns="">
          <p:sp>
            <p:nvSpPr>
              <p:cNvPr id="6" name="TextBox 5">
                <a:extLst>
                  <a:ext uri="{FF2B5EF4-FFF2-40B4-BE49-F238E27FC236}">
                    <a16:creationId xmlns:a16="http://schemas.microsoft.com/office/drawing/2014/main" id="{5EC2B093-E4FB-C620-40CB-22003051BC2A}"/>
                  </a:ext>
                </a:extLst>
              </p:cNvPr>
              <p:cNvSpPr txBox="1">
                <a:spLocks noRot="1" noChangeAspect="1" noMove="1" noResize="1" noEditPoints="1" noAdjustHandles="1" noChangeArrowheads="1" noChangeShapeType="1" noTextEdit="1"/>
              </p:cNvSpPr>
              <p:nvPr/>
            </p:nvSpPr>
            <p:spPr>
              <a:xfrm>
                <a:off x="-38620" y="664962"/>
                <a:ext cx="5620068" cy="6298904"/>
              </a:xfrm>
              <a:prstGeom prst="rect">
                <a:avLst/>
              </a:prstGeom>
              <a:blipFill>
                <a:blip r:embed="rId4"/>
                <a:stretch>
                  <a:fillRect l="-2257" t="-1610" r="-451" b="-1207"/>
                </a:stretch>
              </a:blipFill>
              <a:ln>
                <a:noFill/>
              </a:ln>
            </p:spPr>
            <p:txBody>
              <a:bodyPr/>
              <a:lstStyle/>
              <a:p>
                <a:r>
                  <a:rPr lang="en-US">
                    <a:noFill/>
                  </a:rPr>
                  <a:t> </a:t>
                </a:r>
              </a:p>
            </p:txBody>
          </p:sp>
        </mc:Fallback>
      </mc:AlternateContent>
      <p:sp>
        <p:nvSpPr>
          <p:cNvPr id="23" name="TextBox 22">
            <a:extLst>
              <a:ext uri="{FF2B5EF4-FFF2-40B4-BE49-F238E27FC236}">
                <a16:creationId xmlns:a16="http://schemas.microsoft.com/office/drawing/2014/main" id="{B7576AB3-A83A-3A95-913E-A245B2865973}"/>
              </a:ext>
            </a:extLst>
          </p:cNvPr>
          <p:cNvSpPr txBox="1"/>
          <p:nvPr/>
        </p:nvSpPr>
        <p:spPr>
          <a:xfrm>
            <a:off x="5486400" y="308124"/>
            <a:ext cx="6617775" cy="461665"/>
          </a:xfrm>
          <a:prstGeom prst="rect">
            <a:avLst/>
          </a:prstGeom>
          <a:noFill/>
        </p:spPr>
        <p:txBody>
          <a:bodyPr wrap="square">
            <a:spAutoFit/>
          </a:bodyPr>
          <a:lstStyle/>
          <a:p>
            <a:pPr algn="ctr"/>
            <a:r>
              <a:rPr lang="en-US" sz="2400" dirty="0">
                <a:latin typeface="Helvetica" pitchFamily="2" charset="0"/>
              </a:rPr>
              <a:t>ROI: ER channel in [1, 140] keV range</a:t>
            </a:r>
            <a:endParaRPr lang="en-US" sz="2400" dirty="0"/>
          </a:p>
        </p:txBody>
      </p:sp>
      <p:grpSp>
        <p:nvGrpSpPr>
          <p:cNvPr id="2" name="Group 1">
            <a:extLst>
              <a:ext uri="{FF2B5EF4-FFF2-40B4-BE49-F238E27FC236}">
                <a16:creationId xmlns:a16="http://schemas.microsoft.com/office/drawing/2014/main" id="{B2A65F1C-C41B-7220-857D-D6893D44841A}"/>
              </a:ext>
            </a:extLst>
          </p:cNvPr>
          <p:cNvGrpSpPr/>
          <p:nvPr/>
        </p:nvGrpSpPr>
        <p:grpSpPr>
          <a:xfrm>
            <a:off x="8319815" y="6172448"/>
            <a:ext cx="3891364" cy="752360"/>
            <a:chOff x="8319815" y="6172448"/>
            <a:chExt cx="3891364" cy="752360"/>
          </a:xfrm>
        </p:grpSpPr>
        <p:sp>
          <p:nvSpPr>
            <p:cNvPr id="4" name="Slide Number Placeholder 5">
              <a:extLst>
                <a:ext uri="{FF2B5EF4-FFF2-40B4-BE49-F238E27FC236}">
                  <a16:creationId xmlns:a16="http://schemas.microsoft.com/office/drawing/2014/main" id="{51591DCE-BECA-3C96-E9B3-7CB3E04D870F}"/>
                </a:ext>
              </a:extLst>
            </p:cNvPr>
            <p:cNvSpPr txBox="1">
              <a:spLocks/>
            </p:cNvSpPr>
            <p:nvPr/>
          </p:nvSpPr>
          <p:spPr>
            <a:xfrm>
              <a:off x="11124000" y="6172448"/>
              <a:ext cx="720000" cy="360000"/>
            </a:xfrm>
            <a:prstGeom prst="rect">
              <a:avLst/>
            </a:prstGeom>
          </p:spPr>
          <p:txBody>
            <a:bodyPr vert="horz" lIns="0" tIns="0" rIns="0" bIns="0" rtlCol="0" anchor="b" anchorCtr="0">
              <a:noAutofit/>
            </a:bodyPr>
            <a:lstStyle>
              <a:defPPr>
                <a:defRPr lang="de-DE"/>
              </a:defPPr>
              <a:lvl1pPr marL="0" indent="0" algn="r" defTabSz="914377" rtl="0" eaLnBrk="1" latinLnBrk="0" hangingPunct="1">
                <a:lnSpc>
                  <a:spcPct val="100000"/>
                </a:lnSpc>
                <a:spcBef>
                  <a:spcPts val="0"/>
                </a:spcBef>
                <a:buFont typeface="Arial" panose="020B0604020202020204" pitchFamily="34" charset="0"/>
                <a:buNone/>
                <a:defRPr lang="de-DE" sz="1600" b="1" kern="1200" smtClean="0">
                  <a:solidFill>
                    <a:schemeClr val="tx1"/>
                  </a:solidFill>
                  <a:effectLst/>
                  <a:latin typeface="+mn-lt"/>
                  <a:ea typeface="+mn-ea"/>
                  <a:cs typeface="+mn-cs"/>
                </a:defRPr>
              </a:lvl1pPr>
              <a:lvl2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2pPr>
              <a:lvl3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3pPr>
              <a:lvl4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4pPr>
              <a:lvl5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5pPr>
              <a:lvl6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6pPr>
              <a:lvl7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7pPr>
              <a:lvl8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8pPr>
              <a:lvl9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9pPr>
            </a:lstStyle>
            <a:p>
              <a:fld id="{D380A8B8-C7CE-8042-8182-5C8A23CAB406}" type="slidenum">
                <a:rPr lang="en-US" smtClean="0"/>
                <a:pPr/>
                <a:t>21</a:t>
              </a:fld>
              <a:endParaRPr lang="en-US" dirty="0"/>
            </a:p>
          </p:txBody>
        </p:sp>
        <p:grpSp>
          <p:nvGrpSpPr>
            <p:cNvPr id="7" name="Group 6">
              <a:extLst>
                <a:ext uri="{FF2B5EF4-FFF2-40B4-BE49-F238E27FC236}">
                  <a16:creationId xmlns:a16="http://schemas.microsoft.com/office/drawing/2014/main" id="{7685C78B-A41D-21FF-B95C-B83A94F85AC6}"/>
                </a:ext>
              </a:extLst>
            </p:cNvPr>
            <p:cNvGrpSpPr/>
            <p:nvPr/>
          </p:nvGrpSpPr>
          <p:grpSpPr>
            <a:xfrm>
              <a:off x="8319815" y="6234022"/>
              <a:ext cx="3891364" cy="690786"/>
              <a:chOff x="44433" y="6213821"/>
              <a:chExt cx="3891364" cy="690786"/>
            </a:xfrm>
          </p:grpSpPr>
          <p:grpSp>
            <p:nvGrpSpPr>
              <p:cNvPr id="15" name="Group 14">
                <a:extLst>
                  <a:ext uri="{FF2B5EF4-FFF2-40B4-BE49-F238E27FC236}">
                    <a16:creationId xmlns:a16="http://schemas.microsoft.com/office/drawing/2014/main" id="{329C7A26-30D0-BE07-2837-76F46903AC02}"/>
                  </a:ext>
                </a:extLst>
              </p:cNvPr>
              <p:cNvGrpSpPr/>
              <p:nvPr/>
            </p:nvGrpSpPr>
            <p:grpSpPr>
              <a:xfrm>
                <a:off x="44433" y="6519698"/>
                <a:ext cx="3891364" cy="384909"/>
                <a:chOff x="0" y="6570450"/>
                <a:chExt cx="3891364" cy="384909"/>
              </a:xfrm>
            </p:grpSpPr>
            <p:sp>
              <p:nvSpPr>
                <p:cNvPr id="17" name="Rectangle 16">
                  <a:extLst>
                    <a:ext uri="{FF2B5EF4-FFF2-40B4-BE49-F238E27FC236}">
                      <a16:creationId xmlns:a16="http://schemas.microsoft.com/office/drawing/2014/main" id="{0B6FE092-2383-1F84-7C7C-D0B8B915CC2F}"/>
                    </a:ext>
                  </a:extLst>
                </p:cNvPr>
                <p:cNvSpPr/>
                <p:nvPr/>
              </p:nvSpPr>
              <p:spPr>
                <a:xfrm>
                  <a:off x="0" y="6570450"/>
                  <a:ext cx="3135647" cy="2875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A835BAE7-851B-DBFE-BF08-0AF8BAD09149}"/>
                    </a:ext>
                  </a:extLst>
                </p:cNvPr>
                <p:cNvSpPr txBox="1"/>
                <p:nvPr/>
              </p:nvSpPr>
              <p:spPr>
                <a:xfrm>
                  <a:off x="425901" y="6616805"/>
                  <a:ext cx="3465463" cy="338554"/>
                </a:xfrm>
                <a:prstGeom prst="rect">
                  <a:avLst/>
                </a:prstGeom>
                <a:noFill/>
              </p:spPr>
              <p:txBody>
                <a:bodyPr wrap="square">
                  <a:spAutoFit/>
                </a:bodyPr>
                <a:lstStyle/>
                <a:p>
                  <a:r>
                    <a:rPr lang="en-US" sz="1600" i="1" dirty="0">
                      <a:solidFill>
                        <a:schemeClr val="bg1">
                          <a:lumMod val="75000"/>
                        </a:schemeClr>
                      </a:solidFill>
                    </a:rPr>
                    <a:t>Ying-Ting Lin, ylin3@uni-muenster.de</a:t>
                  </a:r>
                </a:p>
              </p:txBody>
            </p:sp>
          </p:grpSp>
          <p:pic>
            <p:nvPicPr>
              <p:cNvPr id="16" name="Picture 15" descr="Blue letters on a black background&#10;&#10;Description automatically generated">
                <a:extLst>
                  <a:ext uri="{FF2B5EF4-FFF2-40B4-BE49-F238E27FC236}">
                    <a16:creationId xmlns:a16="http://schemas.microsoft.com/office/drawing/2014/main" id="{D9450449-F803-9D4C-66A9-0F4A88C1614D}"/>
                  </a:ext>
                </a:extLst>
              </p:cNvPr>
              <p:cNvPicPr>
                <a:picLocks noChangeAspect="1"/>
              </p:cNvPicPr>
              <p:nvPr/>
            </p:nvPicPr>
            <p:blipFill>
              <a:blip r:embed="rId5"/>
              <a:stretch>
                <a:fillRect/>
              </a:stretch>
            </p:blipFill>
            <p:spPr>
              <a:xfrm>
                <a:off x="1221735" y="6213821"/>
                <a:ext cx="1515878" cy="408762"/>
              </a:xfrm>
              <a:prstGeom prst="rect">
                <a:avLst/>
              </a:prstGeom>
            </p:spPr>
          </p:pic>
        </p:grpSp>
      </p:grpSp>
      <p:pic>
        <p:nvPicPr>
          <p:cNvPr id="11" name="Picture 10">
            <a:extLst>
              <a:ext uri="{FF2B5EF4-FFF2-40B4-BE49-F238E27FC236}">
                <a16:creationId xmlns:a16="http://schemas.microsoft.com/office/drawing/2014/main" id="{62358822-50ED-4C4C-2D9D-95A1A036F635}"/>
              </a:ext>
            </a:extLst>
          </p:cNvPr>
          <p:cNvPicPr>
            <a:picLocks noChangeAspect="1"/>
          </p:cNvPicPr>
          <p:nvPr/>
        </p:nvPicPr>
        <p:blipFill>
          <a:blip r:embed="rId6"/>
          <a:srcRect r="94429"/>
          <a:stretch>
            <a:fillRect/>
          </a:stretch>
        </p:blipFill>
        <p:spPr>
          <a:xfrm>
            <a:off x="5489469" y="786722"/>
            <a:ext cx="374490" cy="5394960"/>
          </a:xfrm>
          <a:prstGeom prst="rect">
            <a:avLst/>
          </a:prstGeom>
        </p:spPr>
      </p:pic>
    </p:spTree>
    <p:extLst>
      <p:ext uri="{BB962C8B-B14F-4D97-AF65-F5344CB8AC3E}">
        <p14:creationId xmlns:p14="http://schemas.microsoft.com/office/powerpoint/2010/main" val="5313403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499C232-7217-1C1F-0F16-15483B664583}"/>
              </a:ext>
            </a:extLst>
          </p:cNvPr>
          <p:cNvSpPr txBox="1">
            <a:spLocks/>
          </p:cNvSpPr>
          <p:nvPr/>
        </p:nvSpPr>
        <p:spPr>
          <a:xfrm>
            <a:off x="6350" y="1"/>
            <a:ext cx="12192000" cy="7089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latin typeface="+mn-lt"/>
              </a:rPr>
              <a:t>Low ER Region Search: pp-chain Solar Neutrino </a:t>
            </a:r>
          </a:p>
        </p:txBody>
      </p:sp>
      <p:sp>
        <p:nvSpPr>
          <p:cNvPr id="2" name="TextBox 1">
            <a:extLst>
              <a:ext uri="{FF2B5EF4-FFF2-40B4-BE49-F238E27FC236}">
                <a16:creationId xmlns:a16="http://schemas.microsoft.com/office/drawing/2014/main" id="{7DF1C996-847D-0BCD-55DA-9CC15CB20085}"/>
              </a:ext>
            </a:extLst>
          </p:cNvPr>
          <p:cNvSpPr txBox="1"/>
          <p:nvPr/>
        </p:nvSpPr>
        <p:spPr>
          <a:xfrm>
            <a:off x="-38620" y="664961"/>
            <a:ext cx="8784336" cy="1754326"/>
          </a:xfrm>
          <a:prstGeom prst="rect">
            <a:avLst/>
          </a:prstGeom>
          <a:noFill/>
        </p:spPr>
        <p:txBody>
          <a:bodyPr wrap="square">
            <a:spAutoFit/>
          </a:bodyPr>
          <a:lstStyle/>
          <a:p>
            <a:pPr marL="342900" indent="-342900">
              <a:lnSpc>
                <a:spcPct val="90000"/>
              </a:lnSpc>
              <a:buFont typeface="Arial" panose="020B0604020202020204" pitchFamily="34" charset="0"/>
              <a:buChar char="•"/>
            </a:pPr>
            <a:r>
              <a:rPr lang="en-US" sz="2400" dirty="0"/>
              <a:t>The low-energy region of ER channel will be dominated by the elastic electron-neutrino scattering of solar </a:t>
            </a:r>
            <a:r>
              <a:rPr lang="en-US" sz="2400" i="1" dirty="0">
                <a:solidFill>
                  <a:srgbClr val="FF0000"/>
                </a:solidFill>
              </a:rPr>
              <a:t>pp</a:t>
            </a:r>
            <a:r>
              <a:rPr lang="en-US" sz="2400" dirty="0"/>
              <a:t> neutrinos</a:t>
            </a:r>
          </a:p>
          <a:p>
            <a:pPr marL="342900" indent="-342900">
              <a:lnSpc>
                <a:spcPct val="90000"/>
              </a:lnSpc>
              <a:buFont typeface="Arial" panose="020B0604020202020204" pitchFamily="34" charset="0"/>
              <a:buChar char="•"/>
            </a:pPr>
            <a:r>
              <a:rPr lang="en-US" sz="2400" dirty="0"/>
              <a:t>The cross-section models in xenon: </a:t>
            </a:r>
          </a:p>
          <a:p>
            <a:pPr marL="800100" lvl="1" indent="-342900">
              <a:lnSpc>
                <a:spcPct val="90000"/>
              </a:lnSpc>
              <a:buFont typeface="Arial" panose="020B0604020202020204" pitchFamily="34" charset="0"/>
              <a:buChar char="•"/>
            </a:pPr>
            <a:r>
              <a:rPr lang="en-US" sz="2400" dirty="0"/>
              <a:t>Free Electron Approximation (FEA) with stepping correction</a:t>
            </a:r>
          </a:p>
          <a:p>
            <a:pPr marL="800100" lvl="1" indent="-342900">
              <a:lnSpc>
                <a:spcPct val="90000"/>
              </a:lnSpc>
              <a:buFont typeface="Arial" panose="020B0604020202020204" pitchFamily="34" charset="0"/>
              <a:buChar char="•"/>
            </a:pPr>
            <a:r>
              <a:rPr lang="en-US" sz="2400" dirty="0"/>
              <a:t>Relativistic Random Phase Approximation (RRPA)</a:t>
            </a:r>
          </a:p>
        </p:txBody>
      </p:sp>
      <p:grpSp>
        <p:nvGrpSpPr>
          <p:cNvPr id="20" name="Group 19">
            <a:extLst>
              <a:ext uri="{FF2B5EF4-FFF2-40B4-BE49-F238E27FC236}">
                <a16:creationId xmlns:a16="http://schemas.microsoft.com/office/drawing/2014/main" id="{1607ADA6-5BC8-5F74-3852-1DFD6202427B}"/>
              </a:ext>
            </a:extLst>
          </p:cNvPr>
          <p:cNvGrpSpPr/>
          <p:nvPr/>
        </p:nvGrpSpPr>
        <p:grpSpPr>
          <a:xfrm>
            <a:off x="5971067" y="2142037"/>
            <a:ext cx="6323067" cy="4021152"/>
            <a:chOff x="-296598" y="1924269"/>
            <a:chExt cx="6323067" cy="4021152"/>
          </a:xfrm>
        </p:grpSpPr>
        <p:pic>
          <p:nvPicPr>
            <p:cNvPr id="7" name="Picture 6">
              <a:extLst>
                <a:ext uri="{FF2B5EF4-FFF2-40B4-BE49-F238E27FC236}">
                  <a16:creationId xmlns:a16="http://schemas.microsoft.com/office/drawing/2014/main" id="{5986FFA7-E067-2E67-7192-1C500FE78DAA}"/>
                </a:ext>
              </a:extLst>
            </p:cNvPr>
            <p:cNvPicPr>
              <a:picLocks noChangeAspect="1"/>
            </p:cNvPicPr>
            <p:nvPr/>
          </p:nvPicPr>
          <p:blipFill>
            <a:blip r:embed="rId3"/>
            <a:stretch>
              <a:fillRect/>
            </a:stretch>
          </p:blipFill>
          <p:spPr>
            <a:xfrm>
              <a:off x="-296598" y="2143529"/>
              <a:ext cx="6156364" cy="3801892"/>
            </a:xfrm>
            <a:prstGeom prst="rect">
              <a:avLst/>
            </a:prstGeom>
          </p:spPr>
        </p:pic>
        <p:sp>
          <p:nvSpPr>
            <p:cNvPr id="9" name="TextBox 8">
              <a:extLst>
                <a:ext uri="{FF2B5EF4-FFF2-40B4-BE49-F238E27FC236}">
                  <a16:creationId xmlns:a16="http://schemas.microsoft.com/office/drawing/2014/main" id="{8F2C4CD8-C683-2034-C06C-CC4902533C1C}"/>
                </a:ext>
              </a:extLst>
            </p:cNvPr>
            <p:cNvSpPr txBox="1"/>
            <p:nvPr/>
          </p:nvSpPr>
          <p:spPr>
            <a:xfrm>
              <a:off x="1160599" y="1924269"/>
              <a:ext cx="4865870" cy="294183"/>
            </a:xfrm>
            <a:prstGeom prst="rect">
              <a:avLst/>
            </a:prstGeom>
            <a:noFill/>
          </p:spPr>
          <p:txBody>
            <a:bodyPr wrap="square">
              <a:spAutoFit/>
            </a:bodyPr>
            <a:lstStyle/>
            <a:p>
              <a:pPr>
                <a:lnSpc>
                  <a:spcPct val="80000"/>
                </a:lnSpc>
              </a:pPr>
              <a:r>
                <a:rPr lang="en-US" sz="1600" b="1" i="1" dirty="0">
                  <a:solidFill>
                    <a:schemeClr val="bg1">
                      <a:lumMod val="75000"/>
                    </a:schemeClr>
                  </a:solidFill>
                </a:rPr>
                <a:t>J. -W. </a:t>
              </a:r>
              <a:r>
                <a:rPr lang="en-US" sz="1600" b="1" i="1" dirty="0" err="1">
                  <a:solidFill>
                    <a:schemeClr val="bg1">
                      <a:lumMod val="75000"/>
                    </a:schemeClr>
                  </a:solidFill>
                </a:rPr>
                <a:t>Chenetal</a:t>
              </a:r>
              <a:r>
                <a:rPr lang="en-US" sz="1600" b="1" i="1" dirty="0">
                  <a:solidFill>
                    <a:schemeClr val="bg1">
                      <a:lumMod val="75000"/>
                    </a:schemeClr>
                  </a:solidFill>
                </a:rPr>
                <a:t>, et al., </a:t>
              </a:r>
              <a:r>
                <a:rPr lang="en-US" sz="1600" b="1" i="1" dirty="0" err="1">
                  <a:solidFill>
                    <a:schemeClr val="bg1">
                      <a:lumMod val="75000"/>
                    </a:schemeClr>
                  </a:solidFill>
                </a:rPr>
                <a:t>Phy</a:t>
              </a:r>
              <a:r>
                <a:rPr lang="en-US" sz="1600" b="1" i="1" dirty="0">
                  <a:solidFill>
                    <a:schemeClr val="bg1">
                      <a:lumMod val="75000"/>
                    </a:schemeClr>
                  </a:solidFill>
                </a:rPr>
                <a:t>. Lett. B. 774, 656–661 (2017)</a:t>
              </a:r>
            </a:p>
          </p:txBody>
        </p:sp>
      </p:grpSp>
      <p:grpSp>
        <p:nvGrpSpPr>
          <p:cNvPr id="5" name="Group 4">
            <a:extLst>
              <a:ext uri="{FF2B5EF4-FFF2-40B4-BE49-F238E27FC236}">
                <a16:creationId xmlns:a16="http://schemas.microsoft.com/office/drawing/2014/main" id="{6D4EAD0F-7D9E-F026-A75F-8CD62F816957}"/>
              </a:ext>
            </a:extLst>
          </p:cNvPr>
          <p:cNvGrpSpPr/>
          <p:nvPr/>
        </p:nvGrpSpPr>
        <p:grpSpPr>
          <a:xfrm>
            <a:off x="-33866" y="2366195"/>
            <a:ext cx="5825650" cy="4096075"/>
            <a:chOff x="-40216" y="2535525"/>
            <a:chExt cx="5825650" cy="4096075"/>
          </a:xfrm>
        </p:grpSpPr>
        <p:pic>
          <p:nvPicPr>
            <p:cNvPr id="13" name="Picture 12" descr="A diagram of energy and energy&#10;&#10;Description automatically generated with medium confidence">
              <a:extLst>
                <a:ext uri="{FF2B5EF4-FFF2-40B4-BE49-F238E27FC236}">
                  <a16:creationId xmlns:a16="http://schemas.microsoft.com/office/drawing/2014/main" id="{84DA1E33-74FF-D647-E97C-C89F17DDA6DC}"/>
                </a:ext>
              </a:extLst>
            </p:cNvPr>
            <p:cNvPicPr>
              <a:picLocks noChangeAspect="1"/>
            </p:cNvPicPr>
            <p:nvPr/>
          </p:nvPicPr>
          <p:blipFill>
            <a:blip r:embed="rId4"/>
            <a:stretch>
              <a:fillRect/>
            </a:stretch>
          </p:blipFill>
          <p:spPr>
            <a:xfrm>
              <a:off x="-1" y="2535525"/>
              <a:ext cx="5785435" cy="3801892"/>
            </a:xfrm>
            <a:prstGeom prst="rect">
              <a:avLst/>
            </a:prstGeom>
          </p:spPr>
        </p:pic>
        <p:sp>
          <p:nvSpPr>
            <p:cNvPr id="16" name="TextBox 15">
              <a:extLst>
                <a:ext uri="{FF2B5EF4-FFF2-40B4-BE49-F238E27FC236}">
                  <a16:creationId xmlns:a16="http://schemas.microsoft.com/office/drawing/2014/main" id="{D4FC80C1-25EF-27F2-F698-A6BA51C950C2}"/>
                </a:ext>
              </a:extLst>
            </p:cNvPr>
            <p:cNvSpPr txBox="1"/>
            <p:nvPr/>
          </p:nvSpPr>
          <p:spPr>
            <a:xfrm>
              <a:off x="-40216" y="6337417"/>
              <a:ext cx="4865870" cy="294183"/>
            </a:xfrm>
            <a:prstGeom prst="rect">
              <a:avLst/>
            </a:prstGeom>
            <a:noFill/>
          </p:spPr>
          <p:txBody>
            <a:bodyPr wrap="square">
              <a:spAutoFit/>
            </a:bodyPr>
            <a:lstStyle/>
            <a:p>
              <a:pPr>
                <a:lnSpc>
                  <a:spcPct val="80000"/>
                </a:lnSpc>
              </a:pPr>
              <a:r>
                <a:rPr lang="en-US" sz="1600" b="1" i="1" dirty="0">
                  <a:solidFill>
                    <a:schemeClr val="bg1">
                      <a:lumMod val="75000"/>
                    </a:schemeClr>
                  </a:solidFill>
                </a:rPr>
                <a:t>BOREXINO Collaboration, Nature 562, 505–510 (2018)</a:t>
              </a:r>
            </a:p>
          </p:txBody>
        </p:sp>
      </p:grpSp>
      <p:grpSp>
        <p:nvGrpSpPr>
          <p:cNvPr id="17" name="Group 16">
            <a:extLst>
              <a:ext uri="{FF2B5EF4-FFF2-40B4-BE49-F238E27FC236}">
                <a16:creationId xmlns:a16="http://schemas.microsoft.com/office/drawing/2014/main" id="{AED75F1C-9B0C-1B12-972C-6E85493C3F63}"/>
              </a:ext>
            </a:extLst>
          </p:cNvPr>
          <p:cNvGrpSpPr/>
          <p:nvPr/>
        </p:nvGrpSpPr>
        <p:grpSpPr>
          <a:xfrm>
            <a:off x="8319815" y="6172448"/>
            <a:ext cx="3891364" cy="752360"/>
            <a:chOff x="8319815" y="6172448"/>
            <a:chExt cx="3891364" cy="752360"/>
          </a:xfrm>
        </p:grpSpPr>
        <p:sp>
          <p:nvSpPr>
            <p:cNvPr id="18" name="Slide Number Placeholder 5">
              <a:extLst>
                <a:ext uri="{FF2B5EF4-FFF2-40B4-BE49-F238E27FC236}">
                  <a16:creationId xmlns:a16="http://schemas.microsoft.com/office/drawing/2014/main" id="{1FB8C25F-D9A9-822B-94EF-EFBF0B24D3C3}"/>
                </a:ext>
              </a:extLst>
            </p:cNvPr>
            <p:cNvSpPr txBox="1">
              <a:spLocks/>
            </p:cNvSpPr>
            <p:nvPr/>
          </p:nvSpPr>
          <p:spPr>
            <a:xfrm>
              <a:off x="11124000" y="6172448"/>
              <a:ext cx="720000" cy="360000"/>
            </a:xfrm>
            <a:prstGeom prst="rect">
              <a:avLst/>
            </a:prstGeom>
          </p:spPr>
          <p:txBody>
            <a:bodyPr vert="horz" lIns="0" tIns="0" rIns="0" bIns="0" rtlCol="0" anchor="b" anchorCtr="0">
              <a:noAutofit/>
            </a:bodyPr>
            <a:lstStyle>
              <a:defPPr>
                <a:defRPr lang="de-DE"/>
              </a:defPPr>
              <a:lvl1pPr marL="0" indent="0" algn="r" defTabSz="914377" rtl="0" eaLnBrk="1" latinLnBrk="0" hangingPunct="1">
                <a:lnSpc>
                  <a:spcPct val="100000"/>
                </a:lnSpc>
                <a:spcBef>
                  <a:spcPts val="0"/>
                </a:spcBef>
                <a:buFont typeface="Arial" panose="020B0604020202020204" pitchFamily="34" charset="0"/>
                <a:buNone/>
                <a:defRPr lang="de-DE" sz="1600" b="1" kern="1200" smtClean="0">
                  <a:solidFill>
                    <a:schemeClr val="tx1"/>
                  </a:solidFill>
                  <a:effectLst/>
                  <a:latin typeface="+mn-lt"/>
                  <a:ea typeface="+mn-ea"/>
                  <a:cs typeface="+mn-cs"/>
                </a:defRPr>
              </a:lvl1pPr>
              <a:lvl2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2pPr>
              <a:lvl3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3pPr>
              <a:lvl4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4pPr>
              <a:lvl5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5pPr>
              <a:lvl6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6pPr>
              <a:lvl7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7pPr>
              <a:lvl8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8pPr>
              <a:lvl9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9pPr>
            </a:lstStyle>
            <a:p>
              <a:fld id="{D380A8B8-C7CE-8042-8182-5C8A23CAB406}" type="slidenum">
                <a:rPr lang="en-US" smtClean="0"/>
                <a:pPr/>
                <a:t>22</a:t>
              </a:fld>
              <a:endParaRPr lang="en-US" dirty="0"/>
            </a:p>
          </p:txBody>
        </p:sp>
        <p:grpSp>
          <p:nvGrpSpPr>
            <p:cNvPr id="19" name="Group 18">
              <a:extLst>
                <a:ext uri="{FF2B5EF4-FFF2-40B4-BE49-F238E27FC236}">
                  <a16:creationId xmlns:a16="http://schemas.microsoft.com/office/drawing/2014/main" id="{7B123ED9-7BE2-0936-7428-BB1DA1DD1E77}"/>
                </a:ext>
              </a:extLst>
            </p:cNvPr>
            <p:cNvGrpSpPr/>
            <p:nvPr/>
          </p:nvGrpSpPr>
          <p:grpSpPr>
            <a:xfrm>
              <a:off x="8319815" y="6234022"/>
              <a:ext cx="3891364" cy="690786"/>
              <a:chOff x="44433" y="6213821"/>
              <a:chExt cx="3891364" cy="690786"/>
            </a:xfrm>
          </p:grpSpPr>
          <p:grpSp>
            <p:nvGrpSpPr>
              <p:cNvPr id="21" name="Group 20">
                <a:extLst>
                  <a:ext uri="{FF2B5EF4-FFF2-40B4-BE49-F238E27FC236}">
                    <a16:creationId xmlns:a16="http://schemas.microsoft.com/office/drawing/2014/main" id="{BABF089A-9400-CDEE-71A3-C367575CE4F4}"/>
                  </a:ext>
                </a:extLst>
              </p:cNvPr>
              <p:cNvGrpSpPr/>
              <p:nvPr/>
            </p:nvGrpSpPr>
            <p:grpSpPr>
              <a:xfrm>
                <a:off x="44433" y="6519698"/>
                <a:ext cx="3891364" cy="384909"/>
                <a:chOff x="0" y="6570450"/>
                <a:chExt cx="3891364" cy="384909"/>
              </a:xfrm>
            </p:grpSpPr>
            <p:sp>
              <p:nvSpPr>
                <p:cNvPr id="23" name="Rectangle 22">
                  <a:extLst>
                    <a:ext uri="{FF2B5EF4-FFF2-40B4-BE49-F238E27FC236}">
                      <a16:creationId xmlns:a16="http://schemas.microsoft.com/office/drawing/2014/main" id="{42E64300-33CB-1893-630B-5DF12F598F5D}"/>
                    </a:ext>
                  </a:extLst>
                </p:cNvPr>
                <p:cNvSpPr/>
                <p:nvPr/>
              </p:nvSpPr>
              <p:spPr>
                <a:xfrm>
                  <a:off x="0" y="6570450"/>
                  <a:ext cx="3135647" cy="2875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2ED7F064-B50A-9C32-A364-E2E1D5876E89}"/>
                    </a:ext>
                  </a:extLst>
                </p:cNvPr>
                <p:cNvSpPr txBox="1"/>
                <p:nvPr/>
              </p:nvSpPr>
              <p:spPr>
                <a:xfrm>
                  <a:off x="425901" y="6616805"/>
                  <a:ext cx="3465463" cy="338554"/>
                </a:xfrm>
                <a:prstGeom prst="rect">
                  <a:avLst/>
                </a:prstGeom>
                <a:noFill/>
              </p:spPr>
              <p:txBody>
                <a:bodyPr wrap="square">
                  <a:spAutoFit/>
                </a:bodyPr>
                <a:lstStyle/>
                <a:p>
                  <a:r>
                    <a:rPr lang="en-US" sz="1600" i="1" dirty="0">
                      <a:solidFill>
                        <a:schemeClr val="bg1">
                          <a:lumMod val="75000"/>
                        </a:schemeClr>
                      </a:solidFill>
                    </a:rPr>
                    <a:t>Ying-Ting Lin, ylin3@uni-muenster.de</a:t>
                  </a:r>
                </a:p>
              </p:txBody>
            </p:sp>
          </p:grpSp>
          <p:pic>
            <p:nvPicPr>
              <p:cNvPr id="22" name="Picture 21" descr="Blue letters on a black background&#10;&#10;Description automatically generated">
                <a:extLst>
                  <a:ext uri="{FF2B5EF4-FFF2-40B4-BE49-F238E27FC236}">
                    <a16:creationId xmlns:a16="http://schemas.microsoft.com/office/drawing/2014/main" id="{F87EC858-9E44-F650-2E39-59A277EF8A05}"/>
                  </a:ext>
                </a:extLst>
              </p:cNvPr>
              <p:cNvPicPr>
                <a:picLocks noChangeAspect="1"/>
              </p:cNvPicPr>
              <p:nvPr/>
            </p:nvPicPr>
            <p:blipFill>
              <a:blip r:embed="rId5"/>
              <a:stretch>
                <a:fillRect/>
              </a:stretch>
            </p:blipFill>
            <p:spPr>
              <a:xfrm>
                <a:off x="1221735" y="6213821"/>
                <a:ext cx="1515878" cy="408762"/>
              </a:xfrm>
              <a:prstGeom prst="rect">
                <a:avLst/>
              </a:prstGeom>
            </p:spPr>
          </p:pic>
        </p:grpSp>
      </p:grpSp>
      <p:grpSp>
        <p:nvGrpSpPr>
          <p:cNvPr id="3" name="Group 2">
            <a:extLst>
              <a:ext uri="{FF2B5EF4-FFF2-40B4-BE49-F238E27FC236}">
                <a16:creationId xmlns:a16="http://schemas.microsoft.com/office/drawing/2014/main" id="{075AEBB6-4CDC-8464-5FD5-947B89C4084F}"/>
              </a:ext>
            </a:extLst>
          </p:cNvPr>
          <p:cNvGrpSpPr>
            <a:grpSpLocks noChangeAspect="1"/>
          </p:cNvGrpSpPr>
          <p:nvPr/>
        </p:nvGrpSpPr>
        <p:grpSpPr>
          <a:xfrm>
            <a:off x="9559148" y="405640"/>
            <a:ext cx="2191864" cy="1538624"/>
            <a:chOff x="7771953" y="-156170"/>
            <a:chExt cx="3682974" cy="2585339"/>
          </a:xfrm>
        </p:grpSpPr>
        <p:grpSp>
          <p:nvGrpSpPr>
            <p:cNvPr id="6" name="Group 5">
              <a:extLst>
                <a:ext uri="{FF2B5EF4-FFF2-40B4-BE49-F238E27FC236}">
                  <a16:creationId xmlns:a16="http://schemas.microsoft.com/office/drawing/2014/main" id="{85E21340-94D4-9FC2-0D57-591A50E39B81}"/>
                </a:ext>
              </a:extLst>
            </p:cNvPr>
            <p:cNvGrpSpPr/>
            <p:nvPr/>
          </p:nvGrpSpPr>
          <p:grpSpPr>
            <a:xfrm rot="6600000">
              <a:off x="9071978" y="-10437"/>
              <a:ext cx="0" cy="1371600"/>
              <a:chOff x="1159144" y="15082"/>
              <a:chExt cx="0" cy="793040"/>
            </a:xfrm>
          </p:grpSpPr>
          <p:cxnSp>
            <p:nvCxnSpPr>
              <p:cNvPr id="34" name="Straight Arrow Connector 33">
                <a:extLst>
                  <a:ext uri="{FF2B5EF4-FFF2-40B4-BE49-F238E27FC236}">
                    <a16:creationId xmlns:a16="http://schemas.microsoft.com/office/drawing/2014/main" id="{F7E4BEBB-CB7C-9B71-A13E-2CA538F58C7E}"/>
                  </a:ext>
                </a:extLst>
              </p:cNvPr>
              <p:cNvCxnSpPr>
                <a:cxnSpLocks/>
              </p:cNvCxnSpPr>
              <p:nvPr/>
            </p:nvCxnSpPr>
            <p:spPr>
              <a:xfrm flipV="1">
                <a:off x="1159144" y="308997"/>
                <a:ext cx="0" cy="499125"/>
              </a:xfrm>
              <a:prstGeom prst="straightConnector1">
                <a:avLst/>
              </a:prstGeom>
              <a:ln w="508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9827CD3-10F6-F807-4C72-DB7F2917B4D8}"/>
                  </a:ext>
                </a:extLst>
              </p:cNvPr>
              <p:cNvCxnSpPr>
                <a:cxnSpLocks/>
              </p:cNvCxnSpPr>
              <p:nvPr/>
            </p:nvCxnSpPr>
            <p:spPr>
              <a:xfrm flipV="1">
                <a:off x="1159144" y="15082"/>
                <a:ext cx="0" cy="79304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 name="Group 7">
              <a:extLst>
                <a:ext uri="{FF2B5EF4-FFF2-40B4-BE49-F238E27FC236}">
                  <a16:creationId xmlns:a16="http://schemas.microsoft.com/office/drawing/2014/main" id="{36D3F24E-B7A0-F6E6-717C-BA2DDE77A014}"/>
                </a:ext>
              </a:extLst>
            </p:cNvPr>
            <p:cNvGrpSpPr/>
            <p:nvPr/>
          </p:nvGrpSpPr>
          <p:grpSpPr>
            <a:xfrm rot="4200000">
              <a:off x="10360861" y="3240"/>
              <a:ext cx="0" cy="1371600"/>
              <a:chOff x="1159144" y="15082"/>
              <a:chExt cx="0" cy="793040"/>
            </a:xfrm>
          </p:grpSpPr>
          <p:cxnSp>
            <p:nvCxnSpPr>
              <p:cNvPr id="32" name="Straight Arrow Connector 31">
                <a:extLst>
                  <a:ext uri="{FF2B5EF4-FFF2-40B4-BE49-F238E27FC236}">
                    <a16:creationId xmlns:a16="http://schemas.microsoft.com/office/drawing/2014/main" id="{D8AB7641-8CBD-BDFD-E0F2-6929B263C135}"/>
                  </a:ext>
                </a:extLst>
              </p:cNvPr>
              <p:cNvCxnSpPr>
                <a:cxnSpLocks/>
              </p:cNvCxnSpPr>
              <p:nvPr/>
            </p:nvCxnSpPr>
            <p:spPr>
              <a:xfrm flipV="1">
                <a:off x="1159144" y="308997"/>
                <a:ext cx="0" cy="499125"/>
              </a:xfrm>
              <a:prstGeom prst="straightConnector1">
                <a:avLst/>
              </a:prstGeom>
              <a:ln w="508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FD5334B-0781-ADF5-773D-E8CAB0FC65C1}"/>
                  </a:ext>
                </a:extLst>
              </p:cNvPr>
              <p:cNvCxnSpPr>
                <a:cxnSpLocks/>
              </p:cNvCxnSpPr>
              <p:nvPr/>
            </p:nvCxnSpPr>
            <p:spPr>
              <a:xfrm flipV="1">
                <a:off x="1159144" y="15082"/>
                <a:ext cx="0" cy="79304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0" name="Group 9">
              <a:extLst>
                <a:ext uri="{FF2B5EF4-FFF2-40B4-BE49-F238E27FC236}">
                  <a16:creationId xmlns:a16="http://schemas.microsoft.com/office/drawing/2014/main" id="{3AA04D1F-4194-52CD-D8D2-CDD00B4ADE59}"/>
                </a:ext>
              </a:extLst>
            </p:cNvPr>
            <p:cNvGrpSpPr/>
            <p:nvPr/>
          </p:nvGrpSpPr>
          <p:grpSpPr>
            <a:xfrm rot="6600000">
              <a:off x="10366821" y="1307659"/>
              <a:ext cx="0" cy="1371600"/>
              <a:chOff x="1159144" y="15082"/>
              <a:chExt cx="0" cy="793040"/>
            </a:xfrm>
          </p:grpSpPr>
          <p:cxnSp>
            <p:nvCxnSpPr>
              <p:cNvPr id="30" name="Straight Arrow Connector 29">
                <a:extLst>
                  <a:ext uri="{FF2B5EF4-FFF2-40B4-BE49-F238E27FC236}">
                    <a16:creationId xmlns:a16="http://schemas.microsoft.com/office/drawing/2014/main" id="{16B203E7-9F4A-F778-611F-F4DBF0F193E7}"/>
                  </a:ext>
                </a:extLst>
              </p:cNvPr>
              <p:cNvCxnSpPr>
                <a:cxnSpLocks/>
              </p:cNvCxnSpPr>
              <p:nvPr/>
            </p:nvCxnSpPr>
            <p:spPr>
              <a:xfrm flipV="1">
                <a:off x="1159144" y="308997"/>
                <a:ext cx="0" cy="499125"/>
              </a:xfrm>
              <a:prstGeom prst="straightConnector1">
                <a:avLst/>
              </a:prstGeom>
              <a:ln w="508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1D7613FF-080E-F5BF-B05E-64C6B678330A}"/>
                  </a:ext>
                </a:extLst>
              </p:cNvPr>
              <p:cNvCxnSpPr>
                <a:cxnSpLocks/>
              </p:cNvCxnSpPr>
              <p:nvPr/>
            </p:nvCxnSpPr>
            <p:spPr>
              <a:xfrm flipV="1">
                <a:off x="1159144" y="15082"/>
                <a:ext cx="0" cy="79304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1" name="Group 10">
              <a:extLst>
                <a:ext uri="{FF2B5EF4-FFF2-40B4-BE49-F238E27FC236}">
                  <a16:creationId xmlns:a16="http://schemas.microsoft.com/office/drawing/2014/main" id="{27B52662-00FD-0A1F-70E0-FD539720267B}"/>
                </a:ext>
              </a:extLst>
            </p:cNvPr>
            <p:cNvGrpSpPr/>
            <p:nvPr/>
          </p:nvGrpSpPr>
          <p:grpSpPr>
            <a:xfrm rot="4200000">
              <a:off x="9071980" y="1303251"/>
              <a:ext cx="0" cy="1371600"/>
              <a:chOff x="1159144" y="15082"/>
              <a:chExt cx="0" cy="793040"/>
            </a:xfrm>
          </p:grpSpPr>
          <p:cxnSp>
            <p:nvCxnSpPr>
              <p:cNvPr id="28" name="Straight Arrow Connector 27">
                <a:extLst>
                  <a:ext uri="{FF2B5EF4-FFF2-40B4-BE49-F238E27FC236}">
                    <a16:creationId xmlns:a16="http://schemas.microsoft.com/office/drawing/2014/main" id="{EE3E24C8-774C-8461-E6A0-2F9F9564F9A2}"/>
                  </a:ext>
                </a:extLst>
              </p:cNvPr>
              <p:cNvCxnSpPr>
                <a:cxnSpLocks/>
              </p:cNvCxnSpPr>
              <p:nvPr/>
            </p:nvCxnSpPr>
            <p:spPr>
              <a:xfrm flipV="1">
                <a:off x="1159144" y="308997"/>
                <a:ext cx="0" cy="499125"/>
              </a:xfrm>
              <a:prstGeom prst="straightConnector1">
                <a:avLst/>
              </a:prstGeom>
              <a:ln w="508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BE5AD720-BCC8-4BEC-B82E-8F700EA8978C}"/>
                  </a:ext>
                </a:extLst>
              </p:cNvPr>
              <p:cNvCxnSpPr>
                <a:cxnSpLocks/>
              </p:cNvCxnSpPr>
              <p:nvPr/>
            </p:nvCxnSpPr>
            <p:spPr>
              <a:xfrm flipV="1">
                <a:off x="1159144" y="15082"/>
                <a:ext cx="0" cy="79304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2" name="TextBox 11">
              <a:extLst>
                <a:ext uri="{FF2B5EF4-FFF2-40B4-BE49-F238E27FC236}">
                  <a16:creationId xmlns:a16="http://schemas.microsoft.com/office/drawing/2014/main" id="{5261A9E1-6DDC-8DA8-E2A2-4D4100CDAB8E}"/>
                </a:ext>
              </a:extLst>
            </p:cNvPr>
            <p:cNvSpPr txBox="1"/>
            <p:nvPr/>
          </p:nvSpPr>
          <p:spPr>
            <a:xfrm>
              <a:off x="7827241" y="-124438"/>
              <a:ext cx="369013" cy="584774"/>
            </a:xfrm>
            <a:prstGeom prst="rect">
              <a:avLst/>
            </a:prstGeom>
            <a:noFill/>
          </p:spPr>
          <p:txBody>
            <a:bodyPr wrap="none" rtlCol="0">
              <a:spAutoFit/>
            </a:bodyPr>
            <a:lstStyle/>
            <a:p>
              <a:r>
                <a:rPr lang="en-US" sz="3200" dirty="0" err="1"/>
                <a:t>ν</a:t>
              </a:r>
              <a:endParaRPr lang="en-US" sz="3200" dirty="0"/>
            </a:p>
          </p:txBody>
        </p:sp>
        <p:sp>
          <p:nvSpPr>
            <p:cNvPr id="14" name="TextBox 13">
              <a:extLst>
                <a:ext uri="{FF2B5EF4-FFF2-40B4-BE49-F238E27FC236}">
                  <a16:creationId xmlns:a16="http://schemas.microsoft.com/office/drawing/2014/main" id="{66DD98E6-4C77-CFF9-99A4-E817ED5C6C55}"/>
                </a:ext>
              </a:extLst>
            </p:cNvPr>
            <p:cNvSpPr txBox="1"/>
            <p:nvPr/>
          </p:nvSpPr>
          <p:spPr>
            <a:xfrm>
              <a:off x="7771953" y="1844395"/>
              <a:ext cx="513281" cy="584774"/>
            </a:xfrm>
            <a:prstGeom prst="rect">
              <a:avLst/>
            </a:prstGeom>
            <a:noFill/>
          </p:spPr>
          <p:txBody>
            <a:bodyPr wrap="none" rtlCol="0">
              <a:spAutoFit/>
            </a:bodyPr>
            <a:lstStyle/>
            <a:p>
              <a:r>
                <a:rPr lang="en-US" sz="3200" dirty="0"/>
                <a:t>e-</a:t>
              </a:r>
            </a:p>
          </p:txBody>
        </p:sp>
        <p:sp>
          <p:nvSpPr>
            <p:cNvPr id="15" name="TextBox 14">
              <a:extLst>
                <a:ext uri="{FF2B5EF4-FFF2-40B4-BE49-F238E27FC236}">
                  <a16:creationId xmlns:a16="http://schemas.microsoft.com/office/drawing/2014/main" id="{AE5A3481-8E9F-D593-12CC-266F7B3C6771}"/>
                </a:ext>
              </a:extLst>
            </p:cNvPr>
            <p:cNvSpPr txBox="1"/>
            <p:nvPr/>
          </p:nvSpPr>
          <p:spPr>
            <a:xfrm>
              <a:off x="10941644" y="-156170"/>
              <a:ext cx="513283" cy="584776"/>
            </a:xfrm>
            <a:prstGeom prst="rect">
              <a:avLst/>
            </a:prstGeom>
            <a:noFill/>
          </p:spPr>
          <p:txBody>
            <a:bodyPr wrap="none" rtlCol="0">
              <a:spAutoFit/>
            </a:bodyPr>
            <a:lstStyle/>
            <a:p>
              <a:r>
                <a:rPr lang="en-US" sz="3200" dirty="0"/>
                <a:t>e-</a:t>
              </a:r>
            </a:p>
          </p:txBody>
        </p:sp>
        <p:sp>
          <p:nvSpPr>
            <p:cNvPr id="25" name="TextBox 24">
              <a:extLst>
                <a:ext uri="{FF2B5EF4-FFF2-40B4-BE49-F238E27FC236}">
                  <a16:creationId xmlns:a16="http://schemas.microsoft.com/office/drawing/2014/main" id="{4EF13DB4-5D19-66CA-98E9-A7ED8909D25D}"/>
                </a:ext>
              </a:extLst>
            </p:cNvPr>
            <p:cNvSpPr txBox="1"/>
            <p:nvPr/>
          </p:nvSpPr>
          <p:spPr>
            <a:xfrm>
              <a:off x="11013780" y="1714188"/>
              <a:ext cx="369012" cy="584775"/>
            </a:xfrm>
            <a:prstGeom prst="rect">
              <a:avLst/>
            </a:prstGeom>
            <a:noFill/>
          </p:spPr>
          <p:txBody>
            <a:bodyPr wrap="none" rtlCol="0">
              <a:spAutoFit/>
            </a:bodyPr>
            <a:lstStyle/>
            <a:p>
              <a:r>
                <a:rPr lang="en-US" sz="3200" dirty="0" err="1"/>
                <a:t>ν</a:t>
              </a:r>
              <a:endParaRPr lang="en-US" sz="3200" dirty="0"/>
            </a:p>
          </p:txBody>
        </p:sp>
        <p:cxnSp>
          <p:nvCxnSpPr>
            <p:cNvPr id="26" name="Straight Connector 25">
              <a:extLst>
                <a:ext uri="{FF2B5EF4-FFF2-40B4-BE49-F238E27FC236}">
                  <a16:creationId xmlns:a16="http://schemas.microsoft.com/office/drawing/2014/main" id="{02D7FB3C-F5BA-A2D7-4071-93E9341AD62A}"/>
                </a:ext>
              </a:extLst>
            </p:cNvPr>
            <p:cNvCxnSpPr/>
            <p:nvPr/>
          </p:nvCxnSpPr>
          <p:spPr>
            <a:xfrm>
              <a:off x="9716419" y="929104"/>
              <a:ext cx="0" cy="85225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3E7B845A-ACC3-AD3F-6727-27A323EDB8BD}"/>
                </a:ext>
              </a:extLst>
            </p:cNvPr>
            <p:cNvSpPr txBox="1"/>
            <p:nvPr/>
          </p:nvSpPr>
          <p:spPr>
            <a:xfrm>
              <a:off x="9810710" y="1055681"/>
              <a:ext cx="550151" cy="584775"/>
            </a:xfrm>
            <a:prstGeom prst="rect">
              <a:avLst/>
            </a:prstGeom>
            <a:noFill/>
          </p:spPr>
          <p:txBody>
            <a:bodyPr wrap="none" rtlCol="0">
              <a:spAutoFit/>
            </a:bodyPr>
            <a:lstStyle/>
            <a:p>
              <a:r>
                <a:rPr lang="en-US" sz="3200" dirty="0"/>
                <a:t>W</a:t>
              </a:r>
            </a:p>
          </p:txBody>
        </p:sp>
      </p:grpSp>
    </p:spTree>
    <p:extLst>
      <p:ext uri="{BB962C8B-B14F-4D97-AF65-F5344CB8AC3E}">
        <p14:creationId xmlns:p14="http://schemas.microsoft.com/office/powerpoint/2010/main" val="21698156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DD4189-7623-F207-0BF6-CFFAA3D4C9AF}"/>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93473EC6-2D1E-85D6-08E1-2CD1D3100AC7}"/>
              </a:ext>
            </a:extLst>
          </p:cNvPr>
          <p:cNvSpPr txBox="1">
            <a:spLocks/>
          </p:cNvSpPr>
          <p:nvPr/>
        </p:nvSpPr>
        <p:spPr>
          <a:xfrm>
            <a:off x="6350" y="1"/>
            <a:ext cx="12192000" cy="7089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latin typeface="+mn-lt"/>
              </a:rPr>
              <a:t>Backgrounds in ER Channel</a:t>
            </a:r>
          </a:p>
        </p:txBody>
      </p:sp>
      <p:sp>
        <p:nvSpPr>
          <p:cNvPr id="12" name="Slide Number Placeholder 3">
            <a:extLst>
              <a:ext uri="{FF2B5EF4-FFF2-40B4-BE49-F238E27FC236}">
                <a16:creationId xmlns:a16="http://schemas.microsoft.com/office/drawing/2014/main" id="{C17B477E-C4F5-817D-95D2-6BCD9C389A6D}"/>
              </a:ext>
            </a:extLst>
          </p:cNvPr>
          <p:cNvSpPr>
            <a:spLocks noGrp="1"/>
          </p:cNvSpPr>
          <p:nvPr>
            <p:ph type="sldNum" sz="quarter" idx="12"/>
          </p:nvPr>
        </p:nvSpPr>
        <p:spPr>
          <a:xfrm>
            <a:off x="9360975" y="6466892"/>
            <a:ext cx="2743200" cy="365125"/>
          </a:xfrm>
        </p:spPr>
        <p:txBody>
          <a:bodyPr/>
          <a:lstStyle/>
          <a:p>
            <a:fld id="{D380A8B8-C7CE-8042-8182-5C8A23CAB406}" type="slidenum">
              <a:rPr lang="en-US" smtClean="0">
                <a:solidFill>
                  <a:schemeClr val="bg1"/>
                </a:solidFill>
              </a:rPr>
              <a:t>23</a:t>
            </a:fld>
            <a:endParaRPr lang="en-US" dirty="0">
              <a:solidFill>
                <a:schemeClr val="bg1"/>
              </a:solidFill>
            </a:endParaRPr>
          </a:p>
        </p:txBody>
      </p:sp>
      <p:sp>
        <p:nvSpPr>
          <p:cNvPr id="2" name="TextBox 1">
            <a:extLst>
              <a:ext uri="{FF2B5EF4-FFF2-40B4-BE49-F238E27FC236}">
                <a16:creationId xmlns:a16="http://schemas.microsoft.com/office/drawing/2014/main" id="{00C49F58-411A-6CD5-F5B7-F8149A578DA4}"/>
              </a:ext>
            </a:extLst>
          </p:cNvPr>
          <p:cNvSpPr txBox="1"/>
          <p:nvPr/>
        </p:nvSpPr>
        <p:spPr>
          <a:xfrm>
            <a:off x="5486400" y="325057"/>
            <a:ext cx="6617775" cy="461665"/>
          </a:xfrm>
          <a:prstGeom prst="rect">
            <a:avLst/>
          </a:prstGeom>
          <a:noFill/>
        </p:spPr>
        <p:txBody>
          <a:bodyPr wrap="square">
            <a:spAutoFit/>
          </a:bodyPr>
          <a:lstStyle/>
          <a:p>
            <a:pPr algn="ctr"/>
            <a:r>
              <a:rPr lang="en-US" sz="2400" dirty="0">
                <a:latin typeface="Helvetica" pitchFamily="2" charset="0"/>
              </a:rPr>
              <a:t>ROI: ER channel in [1, 140] keV range</a:t>
            </a:r>
            <a:endParaRPr lang="en-US" sz="2400" dirty="0"/>
          </a:p>
        </p:txBody>
      </p:sp>
      <p:grpSp>
        <p:nvGrpSpPr>
          <p:cNvPr id="22" name="Group 21">
            <a:extLst>
              <a:ext uri="{FF2B5EF4-FFF2-40B4-BE49-F238E27FC236}">
                <a16:creationId xmlns:a16="http://schemas.microsoft.com/office/drawing/2014/main" id="{0A1C94F0-DD17-79DD-1AC7-5785CDAEFDA0}"/>
              </a:ext>
            </a:extLst>
          </p:cNvPr>
          <p:cNvGrpSpPr/>
          <p:nvPr/>
        </p:nvGrpSpPr>
        <p:grpSpPr>
          <a:xfrm>
            <a:off x="8319815" y="6172448"/>
            <a:ext cx="3891364" cy="752360"/>
            <a:chOff x="8319815" y="6172448"/>
            <a:chExt cx="3891364" cy="752360"/>
          </a:xfrm>
        </p:grpSpPr>
        <p:sp>
          <p:nvSpPr>
            <p:cNvPr id="23" name="Slide Number Placeholder 5">
              <a:extLst>
                <a:ext uri="{FF2B5EF4-FFF2-40B4-BE49-F238E27FC236}">
                  <a16:creationId xmlns:a16="http://schemas.microsoft.com/office/drawing/2014/main" id="{79148562-371C-C20F-E822-FC2882535D69}"/>
                </a:ext>
              </a:extLst>
            </p:cNvPr>
            <p:cNvSpPr txBox="1">
              <a:spLocks/>
            </p:cNvSpPr>
            <p:nvPr/>
          </p:nvSpPr>
          <p:spPr>
            <a:xfrm>
              <a:off x="11124000" y="6172448"/>
              <a:ext cx="720000" cy="360000"/>
            </a:xfrm>
            <a:prstGeom prst="rect">
              <a:avLst/>
            </a:prstGeom>
          </p:spPr>
          <p:txBody>
            <a:bodyPr vert="horz" lIns="0" tIns="0" rIns="0" bIns="0" rtlCol="0" anchor="b" anchorCtr="0">
              <a:noAutofit/>
            </a:bodyPr>
            <a:lstStyle>
              <a:defPPr>
                <a:defRPr lang="de-DE"/>
              </a:defPPr>
              <a:lvl1pPr marL="0" indent="0" algn="r" defTabSz="914377" rtl="0" eaLnBrk="1" latinLnBrk="0" hangingPunct="1">
                <a:lnSpc>
                  <a:spcPct val="100000"/>
                </a:lnSpc>
                <a:spcBef>
                  <a:spcPts val="0"/>
                </a:spcBef>
                <a:buFont typeface="Arial" panose="020B0604020202020204" pitchFamily="34" charset="0"/>
                <a:buNone/>
                <a:defRPr lang="de-DE" sz="1600" b="1" kern="1200" smtClean="0">
                  <a:solidFill>
                    <a:schemeClr val="tx1"/>
                  </a:solidFill>
                  <a:effectLst/>
                  <a:latin typeface="+mn-lt"/>
                  <a:ea typeface="+mn-ea"/>
                  <a:cs typeface="+mn-cs"/>
                </a:defRPr>
              </a:lvl1pPr>
              <a:lvl2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2pPr>
              <a:lvl3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3pPr>
              <a:lvl4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4pPr>
              <a:lvl5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5pPr>
              <a:lvl6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6pPr>
              <a:lvl7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7pPr>
              <a:lvl8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8pPr>
              <a:lvl9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9pPr>
            </a:lstStyle>
            <a:p>
              <a:fld id="{D380A8B8-C7CE-8042-8182-5C8A23CAB406}" type="slidenum">
                <a:rPr lang="en-US" smtClean="0"/>
                <a:pPr/>
                <a:t>23</a:t>
              </a:fld>
              <a:endParaRPr lang="en-US" dirty="0"/>
            </a:p>
          </p:txBody>
        </p:sp>
        <p:grpSp>
          <p:nvGrpSpPr>
            <p:cNvPr id="24" name="Group 23">
              <a:extLst>
                <a:ext uri="{FF2B5EF4-FFF2-40B4-BE49-F238E27FC236}">
                  <a16:creationId xmlns:a16="http://schemas.microsoft.com/office/drawing/2014/main" id="{43F26B22-F0AD-9DB7-D705-48F45649580A}"/>
                </a:ext>
              </a:extLst>
            </p:cNvPr>
            <p:cNvGrpSpPr/>
            <p:nvPr/>
          </p:nvGrpSpPr>
          <p:grpSpPr>
            <a:xfrm>
              <a:off x="8319815" y="6234022"/>
              <a:ext cx="3891364" cy="690786"/>
              <a:chOff x="44433" y="6213821"/>
              <a:chExt cx="3891364" cy="690786"/>
            </a:xfrm>
          </p:grpSpPr>
          <p:grpSp>
            <p:nvGrpSpPr>
              <p:cNvPr id="25" name="Group 24">
                <a:extLst>
                  <a:ext uri="{FF2B5EF4-FFF2-40B4-BE49-F238E27FC236}">
                    <a16:creationId xmlns:a16="http://schemas.microsoft.com/office/drawing/2014/main" id="{FD1D3064-485F-AE19-2809-D50ADBD8806F}"/>
                  </a:ext>
                </a:extLst>
              </p:cNvPr>
              <p:cNvGrpSpPr/>
              <p:nvPr/>
            </p:nvGrpSpPr>
            <p:grpSpPr>
              <a:xfrm>
                <a:off x="44433" y="6519698"/>
                <a:ext cx="3891364" cy="384909"/>
                <a:chOff x="0" y="6570450"/>
                <a:chExt cx="3891364" cy="384909"/>
              </a:xfrm>
            </p:grpSpPr>
            <p:sp>
              <p:nvSpPr>
                <p:cNvPr id="27" name="Rectangle 26">
                  <a:extLst>
                    <a:ext uri="{FF2B5EF4-FFF2-40B4-BE49-F238E27FC236}">
                      <a16:creationId xmlns:a16="http://schemas.microsoft.com/office/drawing/2014/main" id="{9DF8B3EB-D362-5D71-E610-7A487909818F}"/>
                    </a:ext>
                  </a:extLst>
                </p:cNvPr>
                <p:cNvSpPr/>
                <p:nvPr/>
              </p:nvSpPr>
              <p:spPr>
                <a:xfrm>
                  <a:off x="0" y="6570450"/>
                  <a:ext cx="3135647" cy="2875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41A99314-DCAA-781D-C370-404169438711}"/>
                    </a:ext>
                  </a:extLst>
                </p:cNvPr>
                <p:cNvSpPr txBox="1"/>
                <p:nvPr/>
              </p:nvSpPr>
              <p:spPr>
                <a:xfrm>
                  <a:off x="425901" y="6616805"/>
                  <a:ext cx="3465463" cy="338554"/>
                </a:xfrm>
                <a:prstGeom prst="rect">
                  <a:avLst/>
                </a:prstGeom>
                <a:noFill/>
              </p:spPr>
              <p:txBody>
                <a:bodyPr wrap="square">
                  <a:spAutoFit/>
                </a:bodyPr>
                <a:lstStyle/>
                <a:p>
                  <a:r>
                    <a:rPr lang="en-US" sz="1600" i="1" dirty="0">
                      <a:solidFill>
                        <a:schemeClr val="bg1">
                          <a:lumMod val="75000"/>
                        </a:schemeClr>
                      </a:solidFill>
                    </a:rPr>
                    <a:t>Ying-Ting Lin, ylin3@uni-muenster.de</a:t>
                  </a:r>
                </a:p>
              </p:txBody>
            </p:sp>
          </p:grpSp>
          <p:pic>
            <p:nvPicPr>
              <p:cNvPr id="26" name="Picture 25" descr="Blue letters on a black background&#10;&#10;Description automatically generated">
                <a:extLst>
                  <a:ext uri="{FF2B5EF4-FFF2-40B4-BE49-F238E27FC236}">
                    <a16:creationId xmlns:a16="http://schemas.microsoft.com/office/drawing/2014/main" id="{317A4815-6EE6-45C3-74EB-7B0DAC349F7D}"/>
                  </a:ext>
                </a:extLst>
              </p:cNvPr>
              <p:cNvPicPr>
                <a:picLocks noChangeAspect="1"/>
              </p:cNvPicPr>
              <p:nvPr/>
            </p:nvPicPr>
            <p:blipFill>
              <a:blip r:embed="rId3"/>
              <a:stretch>
                <a:fillRect/>
              </a:stretch>
            </p:blipFill>
            <p:spPr>
              <a:xfrm>
                <a:off x="1221735" y="6213821"/>
                <a:ext cx="1515878" cy="408762"/>
              </a:xfrm>
              <a:prstGeom prst="rect">
                <a:avLst/>
              </a:prstGeom>
            </p:spPr>
          </p:pic>
        </p:grpSp>
      </p:grpSp>
      <p:pic>
        <p:nvPicPr>
          <p:cNvPr id="4" name="Picture 3">
            <a:extLst>
              <a:ext uri="{FF2B5EF4-FFF2-40B4-BE49-F238E27FC236}">
                <a16:creationId xmlns:a16="http://schemas.microsoft.com/office/drawing/2014/main" id="{9C41D0BA-6CAE-7F27-534D-633B44B74B74}"/>
              </a:ext>
            </a:extLst>
          </p:cNvPr>
          <p:cNvPicPr>
            <a:picLocks noChangeAspect="1"/>
          </p:cNvPicPr>
          <p:nvPr/>
        </p:nvPicPr>
        <p:blipFill>
          <a:blip r:embed="rId4"/>
          <a:stretch>
            <a:fillRect/>
          </a:stretch>
        </p:blipFill>
        <p:spPr>
          <a:xfrm>
            <a:off x="36942" y="2995311"/>
            <a:ext cx="2798064" cy="2679279"/>
          </a:xfrm>
          <a:prstGeom prst="rect">
            <a:avLst/>
          </a:prstGeom>
        </p:spPr>
      </p:pic>
      <p:pic>
        <p:nvPicPr>
          <p:cNvPr id="5" name="Content Placeholder 8">
            <a:extLst>
              <a:ext uri="{FF2B5EF4-FFF2-40B4-BE49-F238E27FC236}">
                <a16:creationId xmlns:a16="http://schemas.microsoft.com/office/drawing/2014/main" id="{4CE1D128-4351-3038-34B6-494763521CFC}"/>
              </a:ext>
            </a:extLst>
          </p:cNvPr>
          <p:cNvPicPr>
            <a:picLocks noGrp="1" noChangeAspect="1"/>
          </p:cNvPicPr>
          <p:nvPr>
            <p:ph idx="1"/>
          </p:nvPr>
        </p:nvPicPr>
        <p:blipFill rotWithShape="1">
          <a:blip r:embed="rId5">
            <a:clrChange>
              <a:clrFrom>
                <a:srgbClr val="FFFFFF"/>
              </a:clrFrom>
              <a:clrTo>
                <a:srgbClr val="FFFFFF">
                  <a:alpha val="0"/>
                </a:srgbClr>
              </a:clrTo>
            </a:clrChange>
          </a:blip>
          <a:srcRect t="598"/>
          <a:stretch/>
        </p:blipFill>
        <p:spPr>
          <a:xfrm>
            <a:off x="3834171" y="880300"/>
            <a:ext cx="440331" cy="576072"/>
          </a:xfrm>
        </p:spPr>
      </p:pic>
      <p:pic>
        <p:nvPicPr>
          <p:cNvPr id="11" name="Picture 10">
            <a:extLst>
              <a:ext uri="{FF2B5EF4-FFF2-40B4-BE49-F238E27FC236}">
                <a16:creationId xmlns:a16="http://schemas.microsoft.com/office/drawing/2014/main" id="{8C60B07E-ECCD-8770-DB91-97587D0B023F}"/>
              </a:ext>
            </a:extLst>
          </p:cNvPr>
          <p:cNvPicPr>
            <a:picLocks noChangeAspect="1"/>
          </p:cNvPicPr>
          <p:nvPr/>
        </p:nvPicPr>
        <p:blipFill>
          <a:blip r:embed="rId6"/>
          <a:srcRect l="1302" t="3572" r="4735" b="6590"/>
          <a:stretch>
            <a:fillRect/>
          </a:stretch>
        </p:blipFill>
        <p:spPr>
          <a:xfrm>
            <a:off x="2939118" y="2958232"/>
            <a:ext cx="2336804" cy="2753438"/>
          </a:xfrm>
          <a:prstGeom prst="rect">
            <a:avLst/>
          </a:prstGeom>
        </p:spPr>
      </p:pic>
      <p:sp>
        <p:nvSpPr>
          <p:cNvPr id="15" name="TextBox 14">
            <a:extLst>
              <a:ext uri="{FF2B5EF4-FFF2-40B4-BE49-F238E27FC236}">
                <a16:creationId xmlns:a16="http://schemas.microsoft.com/office/drawing/2014/main" id="{010D6254-E21F-933D-284B-6916F78F7839}"/>
              </a:ext>
            </a:extLst>
          </p:cNvPr>
          <p:cNvSpPr txBox="1"/>
          <p:nvPr/>
        </p:nvSpPr>
        <p:spPr>
          <a:xfrm>
            <a:off x="353871" y="5718586"/>
            <a:ext cx="2336804" cy="794705"/>
          </a:xfrm>
          <a:prstGeom prst="rect">
            <a:avLst/>
          </a:prstGeom>
          <a:noFill/>
        </p:spPr>
        <p:txBody>
          <a:bodyPr wrap="square">
            <a:spAutoFit/>
          </a:bodyPr>
          <a:lstStyle/>
          <a:p>
            <a:pPr algn="ctr">
              <a:lnSpc>
                <a:spcPct val="80000"/>
              </a:lnSpc>
            </a:pPr>
            <a:r>
              <a:rPr lang="en-US" sz="2800" b="1" dirty="0">
                <a:solidFill>
                  <a:srgbClr val="406AB7"/>
                </a:solidFill>
                <a:latin typeface="Helvetica" pitchFamily="2" charset="0"/>
              </a:rPr>
              <a:t>BOREXINO</a:t>
            </a:r>
            <a:br>
              <a:rPr lang="en-US" sz="2800" b="1" dirty="0">
                <a:solidFill>
                  <a:srgbClr val="406AB7"/>
                </a:solidFill>
                <a:latin typeface="Helvetica" pitchFamily="2" charset="0"/>
              </a:rPr>
            </a:br>
            <a:r>
              <a:rPr lang="en-US" sz="2800" b="1" dirty="0">
                <a:solidFill>
                  <a:srgbClr val="406AB7"/>
                </a:solidFill>
                <a:latin typeface="Helvetica" pitchFamily="2" charset="0"/>
              </a:rPr>
              <a:t>(280 </a:t>
            </a:r>
            <a:r>
              <a:rPr lang="en-US" sz="2800" b="1" dirty="0" err="1">
                <a:solidFill>
                  <a:srgbClr val="406AB7"/>
                </a:solidFill>
                <a:latin typeface="Helvetica" pitchFamily="2" charset="0"/>
              </a:rPr>
              <a:t>tonne</a:t>
            </a:r>
            <a:r>
              <a:rPr lang="en-US" sz="2800" b="1" dirty="0">
                <a:solidFill>
                  <a:srgbClr val="406AB7"/>
                </a:solidFill>
                <a:latin typeface="Helvetica" pitchFamily="2" charset="0"/>
              </a:rPr>
              <a:t>)</a:t>
            </a:r>
          </a:p>
        </p:txBody>
      </p:sp>
      <p:sp>
        <p:nvSpPr>
          <p:cNvPr id="16" name="TextBox 15">
            <a:extLst>
              <a:ext uri="{FF2B5EF4-FFF2-40B4-BE49-F238E27FC236}">
                <a16:creationId xmlns:a16="http://schemas.microsoft.com/office/drawing/2014/main" id="{0200A045-2C57-61AD-622E-615485DAD923}"/>
              </a:ext>
            </a:extLst>
          </p:cNvPr>
          <p:cNvSpPr txBox="1"/>
          <p:nvPr/>
        </p:nvSpPr>
        <p:spPr>
          <a:xfrm>
            <a:off x="2812429" y="5718586"/>
            <a:ext cx="2592253" cy="1139414"/>
          </a:xfrm>
          <a:prstGeom prst="rect">
            <a:avLst/>
          </a:prstGeom>
          <a:noFill/>
        </p:spPr>
        <p:txBody>
          <a:bodyPr wrap="square">
            <a:spAutoFit/>
          </a:bodyPr>
          <a:lstStyle/>
          <a:p>
            <a:pPr algn="ctr">
              <a:lnSpc>
                <a:spcPct val="80000"/>
              </a:lnSpc>
            </a:pPr>
            <a:r>
              <a:rPr lang="en-US" sz="2800" b="1">
                <a:solidFill>
                  <a:srgbClr val="406AB7"/>
                </a:solidFill>
                <a:latin typeface="Helvetica" pitchFamily="2" charset="0"/>
              </a:rPr>
              <a:t>GALLEX</a:t>
            </a:r>
            <a:r>
              <a:rPr lang="en-US" sz="2800" b="1" dirty="0">
                <a:solidFill>
                  <a:srgbClr val="406AB7"/>
                </a:solidFill>
                <a:latin typeface="Helvetica" pitchFamily="2" charset="0"/>
              </a:rPr>
              <a:t>/GNO</a:t>
            </a:r>
            <a:br>
              <a:rPr lang="en-US" sz="2800" b="1" dirty="0">
                <a:solidFill>
                  <a:srgbClr val="406AB7"/>
                </a:solidFill>
                <a:latin typeface="Helvetica" pitchFamily="2" charset="0"/>
              </a:rPr>
            </a:br>
            <a:r>
              <a:rPr lang="en-US" sz="2800" b="1" dirty="0">
                <a:solidFill>
                  <a:srgbClr val="406AB7"/>
                </a:solidFill>
                <a:latin typeface="Helvetica" pitchFamily="2" charset="0"/>
              </a:rPr>
              <a:t>SAGE</a:t>
            </a:r>
            <a:br>
              <a:rPr lang="en-US" sz="2800" b="1" dirty="0">
                <a:solidFill>
                  <a:srgbClr val="406AB7"/>
                </a:solidFill>
                <a:latin typeface="Helvetica" pitchFamily="2" charset="0"/>
              </a:rPr>
            </a:br>
            <a:r>
              <a:rPr lang="en-US" sz="2800" b="1" dirty="0">
                <a:solidFill>
                  <a:srgbClr val="406AB7"/>
                </a:solidFill>
                <a:latin typeface="Helvetica" pitchFamily="2" charset="0"/>
              </a:rPr>
              <a:t>(30-60 </a:t>
            </a:r>
            <a:r>
              <a:rPr lang="en-US" sz="2800" b="1" dirty="0" err="1">
                <a:solidFill>
                  <a:srgbClr val="406AB7"/>
                </a:solidFill>
                <a:latin typeface="Helvetica" pitchFamily="2" charset="0"/>
              </a:rPr>
              <a:t>tonne</a:t>
            </a:r>
            <a:r>
              <a:rPr lang="en-US" sz="2800" b="1" dirty="0">
                <a:solidFill>
                  <a:srgbClr val="406AB7"/>
                </a:solidFill>
                <a:latin typeface="Helvetica" pitchFamily="2" charset="0"/>
              </a:rPr>
              <a:t>)</a:t>
            </a:r>
          </a:p>
        </p:txBody>
      </p:sp>
      <p:sp>
        <p:nvSpPr>
          <p:cNvPr id="18" name="TextBox 17">
            <a:extLst>
              <a:ext uri="{FF2B5EF4-FFF2-40B4-BE49-F238E27FC236}">
                <a16:creationId xmlns:a16="http://schemas.microsoft.com/office/drawing/2014/main" id="{7A122DE9-2424-B1AB-650F-D93318D1D327}"/>
              </a:ext>
            </a:extLst>
          </p:cNvPr>
          <p:cNvSpPr txBox="1"/>
          <p:nvPr/>
        </p:nvSpPr>
        <p:spPr>
          <a:xfrm>
            <a:off x="2939118" y="1580259"/>
            <a:ext cx="2336804" cy="794705"/>
          </a:xfrm>
          <a:prstGeom prst="rect">
            <a:avLst/>
          </a:prstGeom>
          <a:noFill/>
        </p:spPr>
        <p:txBody>
          <a:bodyPr wrap="square">
            <a:spAutoFit/>
          </a:bodyPr>
          <a:lstStyle/>
          <a:p>
            <a:pPr algn="ctr">
              <a:lnSpc>
                <a:spcPct val="80000"/>
              </a:lnSpc>
            </a:pPr>
            <a:r>
              <a:rPr lang="en-US" sz="2800" b="1" dirty="0">
                <a:solidFill>
                  <a:srgbClr val="406AB7"/>
                </a:solidFill>
                <a:latin typeface="Helvetica" pitchFamily="2" charset="0"/>
              </a:rPr>
              <a:t>XENONnT</a:t>
            </a:r>
            <a:br>
              <a:rPr lang="en-US" sz="2800" b="1" dirty="0">
                <a:solidFill>
                  <a:srgbClr val="406AB7"/>
                </a:solidFill>
                <a:latin typeface="Helvetica" pitchFamily="2" charset="0"/>
              </a:rPr>
            </a:br>
            <a:r>
              <a:rPr lang="en-US" sz="2800" b="1" dirty="0">
                <a:solidFill>
                  <a:srgbClr val="406AB7"/>
                </a:solidFill>
                <a:latin typeface="Helvetica" pitchFamily="2" charset="0"/>
              </a:rPr>
              <a:t>(5.9 </a:t>
            </a:r>
            <a:r>
              <a:rPr lang="en-US" sz="2800" b="1" dirty="0" err="1">
                <a:solidFill>
                  <a:srgbClr val="406AB7"/>
                </a:solidFill>
                <a:latin typeface="Helvetica" pitchFamily="2" charset="0"/>
              </a:rPr>
              <a:t>tonne</a:t>
            </a:r>
            <a:r>
              <a:rPr lang="en-US" sz="2800" b="1" dirty="0">
                <a:solidFill>
                  <a:srgbClr val="406AB7"/>
                </a:solidFill>
                <a:latin typeface="Helvetica" pitchFamily="2" charset="0"/>
              </a:rPr>
              <a:t>)</a:t>
            </a:r>
          </a:p>
        </p:txBody>
      </p:sp>
      <p:sp>
        <p:nvSpPr>
          <p:cNvPr id="19" name="TextBox 18">
            <a:extLst>
              <a:ext uri="{FF2B5EF4-FFF2-40B4-BE49-F238E27FC236}">
                <a16:creationId xmlns:a16="http://schemas.microsoft.com/office/drawing/2014/main" id="{8A1C7945-F695-7A11-20C0-D513CD39BF46}"/>
              </a:ext>
            </a:extLst>
          </p:cNvPr>
          <p:cNvSpPr txBox="1"/>
          <p:nvPr/>
        </p:nvSpPr>
        <p:spPr>
          <a:xfrm>
            <a:off x="-38621" y="664961"/>
            <a:ext cx="3030921" cy="1421928"/>
          </a:xfrm>
          <a:prstGeom prst="rect">
            <a:avLst/>
          </a:prstGeom>
          <a:noFill/>
        </p:spPr>
        <p:txBody>
          <a:bodyPr wrap="square">
            <a:spAutoFit/>
          </a:bodyPr>
          <a:lstStyle/>
          <a:p>
            <a:pPr marL="342900" indent="-342900">
              <a:lnSpc>
                <a:spcPct val="90000"/>
              </a:lnSpc>
              <a:buFont typeface="Arial" panose="020B0604020202020204" pitchFamily="34" charset="0"/>
              <a:buChar char="•"/>
            </a:pPr>
            <a:r>
              <a:rPr lang="en-US" sz="2400" dirty="0"/>
              <a:t>XENONnT ER channel background now reduced to solar </a:t>
            </a:r>
            <a:r>
              <a:rPr lang="en-US" sz="2400" i="1" dirty="0"/>
              <a:t>pp</a:t>
            </a:r>
            <a:r>
              <a:rPr lang="en-US" sz="2400" dirty="0"/>
              <a:t> level </a:t>
            </a:r>
          </a:p>
        </p:txBody>
      </p:sp>
      <p:pic>
        <p:nvPicPr>
          <p:cNvPr id="8" name="Picture 7">
            <a:extLst>
              <a:ext uri="{FF2B5EF4-FFF2-40B4-BE49-F238E27FC236}">
                <a16:creationId xmlns:a16="http://schemas.microsoft.com/office/drawing/2014/main" id="{1635DCB1-B451-F829-6C2C-BEF4CFF7E5EA}"/>
              </a:ext>
            </a:extLst>
          </p:cNvPr>
          <p:cNvPicPr>
            <a:picLocks noChangeAspect="1"/>
          </p:cNvPicPr>
          <p:nvPr/>
        </p:nvPicPr>
        <p:blipFill>
          <a:blip r:embed="rId7"/>
          <a:stretch>
            <a:fillRect/>
          </a:stretch>
        </p:blipFill>
        <p:spPr>
          <a:xfrm>
            <a:off x="5486400" y="777240"/>
            <a:ext cx="6722950" cy="5394960"/>
          </a:xfrm>
          <a:prstGeom prst="rect">
            <a:avLst/>
          </a:prstGeom>
        </p:spPr>
      </p:pic>
    </p:spTree>
    <p:extLst>
      <p:ext uri="{BB962C8B-B14F-4D97-AF65-F5344CB8AC3E}">
        <p14:creationId xmlns:p14="http://schemas.microsoft.com/office/powerpoint/2010/main" val="32794145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4ECA5FA2-8C33-2713-9719-30D5B3DE2423}"/>
              </a:ext>
            </a:extLst>
          </p:cNvPr>
          <p:cNvSpPr txBox="1">
            <a:spLocks/>
          </p:cNvSpPr>
          <p:nvPr/>
        </p:nvSpPr>
        <p:spPr>
          <a:xfrm>
            <a:off x="6350" y="1"/>
            <a:ext cx="12192000" cy="7089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latin typeface="+mn-lt"/>
              </a:rPr>
              <a:t>Fiducial Volume Estimation </a:t>
            </a:r>
          </a:p>
        </p:txBody>
      </p:sp>
      <p:pic>
        <p:nvPicPr>
          <p:cNvPr id="3" name="Picture 2">
            <a:extLst>
              <a:ext uri="{FF2B5EF4-FFF2-40B4-BE49-F238E27FC236}">
                <a16:creationId xmlns:a16="http://schemas.microsoft.com/office/drawing/2014/main" id="{54A330CC-6B70-E976-2E70-3D23BD5E456B}"/>
              </a:ext>
            </a:extLst>
          </p:cNvPr>
          <p:cNvPicPr>
            <a:picLocks noChangeAspect="1"/>
          </p:cNvPicPr>
          <p:nvPr/>
        </p:nvPicPr>
        <p:blipFill>
          <a:blip r:embed="rId3"/>
          <a:stretch>
            <a:fillRect/>
          </a:stretch>
        </p:blipFill>
        <p:spPr>
          <a:xfrm>
            <a:off x="16168" y="3674535"/>
            <a:ext cx="3550647" cy="2856299"/>
          </a:xfrm>
          <a:prstGeom prst="rect">
            <a:avLst/>
          </a:prstGeom>
        </p:spPr>
      </p:pic>
      <p:pic>
        <p:nvPicPr>
          <p:cNvPr id="7" name="Picture 6" descr="A red square with blue lines&#10;&#10;Description automatically generated">
            <a:extLst>
              <a:ext uri="{FF2B5EF4-FFF2-40B4-BE49-F238E27FC236}">
                <a16:creationId xmlns:a16="http://schemas.microsoft.com/office/drawing/2014/main" id="{E6330F5D-5919-90F1-B78F-3D432B520A07}"/>
              </a:ext>
            </a:extLst>
          </p:cNvPr>
          <p:cNvPicPr>
            <a:picLocks noChangeAspect="1"/>
          </p:cNvPicPr>
          <p:nvPr/>
        </p:nvPicPr>
        <p:blipFill>
          <a:blip r:embed="rId4"/>
          <a:stretch>
            <a:fillRect/>
          </a:stretch>
        </p:blipFill>
        <p:spPr>
          <a:xfrm>
            <a:off x="3578507" y="3671027"/>
            <a:ext cx="3559388" cy="2856299"/>
          </a:xfrm>
          <a:prstGeom prst="rect">
            <a:avLst/>
          </a:prstGeom>
        </p:spPr>
      </p:pic>
      <p:pic>
        <p:nvPicPr>
          <p:cNvPr id="10" name="Picture 9">
            <a:extLst>
              <a:ext uri="{FF2B5EF4-FFF2-40B4-BE49-F238E27FC236}">
                <a16:creationId xmlns:a16="http://schemas.microsoft.com/office/drawing/2014/main" id="{F744F2F1-088B-BC94-9F6D-E743FA0CC982}"/>
              </a:ext>
            </a:extLst>
          </p:cNvPr>
          <p:cNvPicPr>
            <a:picLocks noChangeAspect="1"/>
          </p:cNvPicPr>
          <p:nvPr/>
        </p:nvPicPr>
        <p:blipFill>
          <a:blip r:embed="rId5"/>
          <a:stretch>
            <a:fillRect/>
          </a:stretch>
        </p:blipFill>
        <p:spPr>
          <a:xfrm>
            <a:off x="7180886" y="1860652"/>
            <a:ext cx="4959520" cy="4289315"/>
          </a:xfrm>
          <a:prstGeom prst="rect">
            <a:avLst/>
          </a:prstGeom>
        </p:spPr>
      </p:pic>
      <p:graphicFrame>
        <p:nvGraphicFramePr>
          <p:cNvPr id="18" name="Table 17">
            <a:extLst>
              <a:ext uri="{FF2B5EF4-FFF2-40B4-BE49-F238E27FC236}">
                <a16:creationId xmlns:a16="http://schemas.microsoft.com/office/drawing/2014/main" id="{F94AA3F4-1426-04F7-BE30-54064AA9248A}"/>
              </a:ext>
            </a:extLst>
          </p:cNvPr>
          <p:cNvGraphicFramePr>
            <a:graphicFrameLocks noGrp="1"/>
          </p:cNvGraphicFramePr>
          <p:nvPr>
            <p:extLst>
              <p:ext uri="{D42A27DB-BD31-4B8C-83A1-F6EECF244321}">
                <p14:modId xmlns:p14="http://schemas.microsoft.com/office/powerpoint/2010/main" val="806460916"/>
              </p:ext>
            </p:extLst>
          </p:nvPr>
        </p:nvGraphicFramePr>
        <p:xfrm>
          <a:off x="7180886" y="998756"/>
          <a:ext cx="4959519" cy="767098"/>
        </p:xfrm>
        <a:graphic>
          <a:graphicData uri="http://schemas.openxmlformats.org/drawingml/2006/table">
            <a:tbl>
              <a:tblPr firstRow="1" bandRow="1">
                <a:tableStyleId>{21E4AEA4-8DFA-4A89-87EB-49C32662AFE0}</a:tableStyleId>
              </a:tblPr>
              <a:tblGrid>
                <a:gridCol w="1653173">
                  <a:extLst>
                    <a:ext uri="{9D8B030D-6E8A-4147-A177-3AD203B41FA5}">
                      <a16:colId xmlns:a16="http://schemas.microsoft.com/office/drawing/2014/main" val="1696049644"/>
                    </a:ext>
                  </a:extLst>
                </a:gridCol>
                <a:gridCol w="1653173">
                  <a:extLst>
                    <a:ext uri="{9D8B030D-6E8A-4147-A177-3AD203B41FA5}">
                      <a16:colId xmlns:a16="http://schemas.microsoft.com/office/drawing/2014/main" val="3836083792"/>
                    </a:ext>
                  </a:extLst>
                </a:gridCol>
                <a:gridCol w="1653173">
                  <a:extLst>
                    <a:ext uri="{9D8B030D-6E8A-4147-A177-3AD203B41FA5}">
                      <a16:colId xmlns:a16="http://schemas.microsoft.com/office/drawing/2014/main" val="199367165"/>
                    </a:ext>
                  </a:extLst>
                </a:gridCol>
              </a:tblGrid>
              <a:tr h="383549">
                <a:tc>
                  <a:txBody>
                    <a:bodyPr/>
                    <a:lstStyle/>
                    <a:p>
                      <a:pPr algn="ctr"/>
                      <a:endParaRPr lang="en-US" dirty="0"/>
                    </a:p>
                  </a:txBody>
                  <a:tcPr anchor="ctr"/>
                </a:tc>
                <a:tc>
                  <a:txBody>
                    <a:bodyPr/>
                    <a:lstStyle/>
                    <a:p>
                      <a:pPr algn="ctr"/>
                      <a:r>
                        <a:rPr lang="en-US" dirty="0"/>
                        <a:t>Lower (%)</a:t>
                      </a:r>
                    </a:p>
                  </a:txBody>
                  <a:tcPr anchor="ctr"/>
                </a:tc>
                <a:tc>
                  <a:txBody>
                    <a:bodyPr/>
                    <a:lstStyle/>
                    <a:p>
                      <a:pPr algn="ctr"/>
                      <a:r>
                        <a:rPr lang="en-US" dirty="0"/>
                        <a:t>Upper (%)</a:t>
                      </a:r>
                    </a:p>
                  </a:txBody>
                  <a:tcPr anchor="ctr"/>
                </a:tc>
                <a:extLst>
                  <a:ext uri="{0D108BD9-81ED-4DB2-BD59-A6C34878D82A}">
                    <a16:rowId xmlns:a16="http://schemas.microsoft.com/office/drawing/2014/main" val="2032497282"/>
                  </a:ext>
                </a:extLst>
              </a:tr>
              <a:tr h="383549">
                <a:tc>
                  <a:txBody>
                    <a:bodyPr/>
                    <a:lstStyle/>
                    <a:p>
                      <a:pPr algn="ctr"/>
                      <a:r>
                        <a:rPr lang="en-US" dirty="0"/>
                        <a:t>FV</a:t>
                      </a:r>
                    </a:p>
                  </a:txBody>
                  <a:tcPr anchor="ctr"/>
                </a:tc>
                <a:tc>
                  <a:txBody>
                    <a:bodyPr/>
                    <a:lstStyle/>
                    <a:p>
                      <a:pPr algn="ctr"/>
                      <a:r>
                        <a:rPr lang="en-US" dirty="0"/>
                        <a:t>9.7</a:t>
                      </a:r>
                    </a:p>
                  </a:txBody>
                  <a:tcPr anchor="ctr"/>
                </a:tc>
                <a:tc>
                  <a:txBody>
                    <a:bodyPr/>
                    <a:lstStyle/>
                    <a:p>
                      <a:pPr algn="ctr"/>
                      <a:r>
                        <a:rPr lang="en-US" dirty="0"/>
                        <a:t>10.0</a:t>
                      </a:r>
                    </a:p>
                  </a:txBody>
                  <a:tcPr anchor="ctr"/>
                </a:tc>
                <a:extLst>
                  <a:ext uri="{0D108BD9-81ED-4DB2-BD59-A6C34878D82A}">
                    <a16:rowId xmlns:a16="http://schemas.microsoft.com/office/drawing/2014/main" val="1593240402"/>
                  </a:ext>
                </a:extLst>
              </a:tr>
            </a:tbl>
          </a:graphicData>
        </a:graphic>
      </p:graphicFrame>
      <p:sp>
        <p:nvSpPr>
          <p:cNvPr id="20" name="TextBox 19">
            <a:extLst>
              <a:ext uri="{FF2B5EF4-FFF2-40B4-BE49-F238E27FC236}">
                <a16:creationId xmlns:a16="http://schemas.microsoft.com/office/drawing/2014/main" id="{89D5BE07-C6CD-7B23-40FF-E34974CCF862}"/>
              </a:ext>
            </a:extLst>
          </p:cNvPr>
          <p:cNvSpPr txBox="1"/>
          <p:nvPr/>
        </p:nvSpPr>
        <p:spPr>
          <a:xfrm>
            <a:off x="7180885" y="565608"/>
            <a:ext cx="4959519" cy="461665"/>
          </a:xfrm>
          <a:prstGeom prst="rect">
            <a:avLst/>
          </a:prstGeom>
          <a:noFill/>
        </p:spPr>
        <p:txBody>
          <a:bodyPr wrap="square">
            <a:spAutoFit/>
          </a:bodyPr>
          <a:lstStyle/>
          <a:p>
            <a:pPr algn="ctr"/>
            <a:r>
              <a:rPr lang="en-US" sz="2400" b="1" dirty="0">
                <a:solidFill>
                  <a:srgbClr val="4068B3"/>
                </a:solidFill>
              </a:rPr>
              <a:t>Uncertainty of Solar </a:t>
            </a:r>
            <a:r>
              <a:rPr lang="en-US" sz="2400" b="1" i="1" dirty="0">
                <a:solidFill>
                  <a:srgbClr val="4068B3"/>
                </a:solidFill>
              </a:rPr>
              <a:t>pp</a:t>
            </a:r>
            <a:r>
              <a:rPr lang="en-US" sz="2400" b="1" dirty="0">
                <a:solidFill>
                  <a:srgbClr val="4068B3"/>
                </a:solidFill>
              </a:rPr>
              <a:t> Measurement</a:t>
            </a:r>
          </a:p>
        </p:txBody>
      </p:sp>
      <p:sp>
        <p:nvSpPr>
          <p:cNvPr id="21" name="TextBox 20">
            <a:extLst>
              <a:ext uri="{FF2B5EF4-FFF2-40B4-BE49-F238E27FC236}">
                <a16:creationId xmlns:a16="http://schemas.microsoft.com/office/drawing/2014/main" id="{E6DD3C51-3EF0-03AD-B3FE-5B81A1716230}"/>
              </a:ext>
            </a:extLst>
          </p:cNvPr>
          <p:cNvSpPr txBox="1"/>
          <p:nvPr/>
        </p:nvSpPr>
        <p:spPr>
          <a:xfrm>
            <a:off x="-38620" y="664961"/>
            <a:ext cx="7035165" cy="2751522"/>
          </a:xfrm>
          <a:prstGeom prst="rect">
            <a:avLst/>
          </a:prstGeom>
          <a:noFill/>
        </p:spPr>
        <p:txBody>
          <a:bodyPr wrap="square">
            <a:spAutoFit/>
          </a:bodyPr>
          <a:lstStyle/>
          <a:p>
            <a:pPr marL="342900" indent="-342900">
              <a:lnSpc>
                <a:spcPct val="90000"/>
              </a:lnSpc>
              <a:buFont typeface="Arial" panose="020B0604020202020204" pitchFamily="34" charset="0"/>
              <a:buChar char="•"/>
            </a:pPr>
            <a:r>
              <a:rPr lang="en-US" sz="2400" dirty="0"/>
              <a:t>Field distortion correction </a:t>
            </a:r>
          </a:p>
          <a:p>
            <a:pPr marL="342900" indent="-342900">
              <a:lnSpc>
                <a:spcPct val="90000"/>
              </a:lnSpc>
              <a:buFont typeface="Arial" panose="020B0604020202020204" pitchFamily="34" charset="0"/>
              <a:buChar char="•"/>
            </a:pPr>
            <a:r>
              <a:rPr lang="en-US" sz="2400" dirty="0"/>
              <a:t>Charge incentive area simulation</a:t>
            </a:r>
          </a:p>
          <a:p>
            <a:pPr marL="342900" indent="-342900">
              <a:lnSpc>
                <a:spcPct val="90000"/>
              </a:lnSpc>
              <a:buFont typeface="Arial" panose="020B0604020202020204" pitchFamily="34" charset="0"/>
              <a:buChar char="•"/>
            </a:pPr>
            <a:endParaRPr lang="en-US" sz="2400" dirty="0"/>
          </a:p>
          <a:p>
            <a:pPr marL="342900" indent="-342900">
              <a:lnSpc>
                <a:spcPct val="90000"/>
              </a:lnSpc>
              <a:buFont typeface="Arial" panose="020B0604020202020204" pitchFamily="34" charset="0"/>
              <a:buChar char="•"/>
            </a:pPr>
            <a:r>
              <a:rPr lang="en-US" sz="2400" dirty="0"/>
              <a:t>FV optimized using simulated material background based on signal to background figure of merit</a:t>
            </a:r>
          </a:p>
          <a:p>
            <a:pPr marL="342900" indent="-342900">
              <a:lnSpc>
                <a:spcPct val="90000"/>
              </a:lnSpc>
              <a:buFont typeface="Arial" panose="020B0604020202020204" pitchFamily="34" charset="0"/>
              <a:buChar char="•"/>
            </a:pPr>
            <a:endParaRPr lang="en-US" sz="2400" dirty="0"/>
          </a:p>
          <a:p>
            <a:pPr marL="342900" indent="-342900">
              <a:lnSpc>
                <a:spcPct val="90000"/>
              </a:lnSpc>
              <a:buFont typeface="Arial" panose="020B0604020202020204" pitchFamily="34" charset="0"/>
              <a:buChar char="•"/>
            </a:pPr>
            <a:r>
              <a:rPr lang="en-US" sz="2400" dirty="0"/>
              <a:t>FV value: overall 3% uncertainty from field map</a:t>
            </a:r>
          </a:p>
          <a:p>
            <a:pPr marL="342900" indent="-342900">
              <a:lnSpc>
                <a:spcPct val="90000"/>
              </a:lnSpc>
              <a:buFont typeface="Arial" panose="020B0604020202020204" pitchFamily="34" charset="0"/>
              <a:buChar char="•"/>
            </a:pPr>
            <a:r>
              <a:rPr lang="en-US" sz="2400" dirty="0"/>
              <a:t>Event position resolution uncertainty is negligible</a:t>
            </a:r>
          </a:p>
        </p:txBody>
      </p:sp>
      <p:grpSp>
        <p:nvGrpSpPr>
          <p:cNvPr id="2" name="Group 1">
            <a:extLst>
              <a:ext uri="{FF2B5EF4-FFF2-40B4-BE49-F238E27FC236}">
                <a16:creationId xmlns:a16="http://schemas.microsoft.com/office/drawing/2014/main" id="{7FA151A0-F2A7-D3F2-F74E-4FAE64AE59CA}"/>
              </a:ext>
            </a:extLst>
          </p:cNvPr>
          <p:cNvGrpSpPr/>
          <p:nvPr/>
        </p:nvGrpSpPr>
        <p:grpSpPr>
          <a:xfrm>
            <a:off x="8319815" y="6172448"/>
            <a:ext cx="3891364" cy="752360"/>
            <a:chOff x="8319815" y="6172448"/>
            <a:chExt cx="3891364" cy="752360"/>
          </a:xfrm>
        </p:grpSpPr>
        <p:sp>
          <p:nvSpPr>
            <p:cNvPr id="4" name="Slide Number Placeholder 5">
              <a:extLst>
                <a:ext uri="{FF2B5EF4-FFF2-40B4-BE49-F238E27FC236}">
                  <a16:creationId xmlns:a16="http://schemas.microsoft.com/office/drawing/2014/main" id="{885E7A4E-C483-6123-B2C3-72D58AFCC4E0}"/>
                </a:ext>
              </a:extLst>
            </p:cNvPr>
            <p:cNvSpPr txBox="1">
              <a:spLocks/>
            </p:cNvSpPr>
            <p:nvPr/>
          </p:nvSpPr>
          <p:spPr>
            <a:xfrm>
              <a:off x="11124000" y="6172448"/>
              <a:ext cx="720000" cy="360000"/>
            </a:xfrm>
            <a:prstGeom prst="rect">
              <a:avLst/>
            </a:prstGeom>
          </p:spPr>
          <p:txBody>
            <a:bodyPr vert="horz" lIns="0" tIns="0" rIns="0" bIns="0" rtlCol="0" anchor="b" anchorCtr="0">
              <a:noAutofit/>
            </a:bodyPr>
            <a:lstStyle>
              <a:defPPr>
                <a:defRPr lang="de-DE"/>
              </a:defPPr>
              <a:lvl1pPr marL="0" indent="0" algn="r" defTabSz="914377" rtl="0" eaLnBrk="1" latinLnBrk="0" hangingPunct="1">
                <a:lnSpc>
                  <a:spcPct val="100000"/>
                </a:lnSpc>
                <a:spcBef>
                  <a:spcPts val="0"/>
                </a:spcBef>
                <a:buFont typeface="Arial" panose="020B0604020202020204" pitchFamily="34" charset="0"/>
                <a:buNone/>
                <a:defRPr lang="de-DE" sz="1600" b="1" kern="1200" smtClean="0">
                  <a:solidFill>
                    <a:schemeClr val="tx1"/>
                  </a:solidFill>
                  <a:effectLst/>
                  <a:latin typeface="+mn-lt"/>
                  <a:ea typeface="+mn-ea"/>
                  <a:cs typeface="+mn-cs"/>
                </a:defRPr>
              </a:lvl1pPr>
              <a:lvl2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2pPr>
              <a:lvl3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3pPr>
              <a:lvl4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4pPr>
              <a:lvl5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5pPr>
              <a:lvl6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6pPr>
              <a:lvl7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7pPr>
              <a:lvl8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8pPr>
              <a:lvl9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9pPr>
            </a:lstStyle>
            <a:p>
              <a:fld id="{D380A8B8-C7CE-8042-8182-5C8A23CAB406}" type="slidenum">
                <a:rPr lang="en-US" smtClean="0"/>
                <a:pPr/>
                <a:t>24</a:t>
              </a:fld>
              <a:endParaRPr lang="en-US" dirty="0"/>
            </a:p>
          </p:txBody>
        </p:sp>
        <p:grpSp>
          <p:nvGrpSpPr>
            <p:cNvPr id="6" name="Group 5">
              <a:extLst>
                <a:ext uri="{FF2B5EF4-FFF2-40B4-BE49-F238E27FC236}">
                  <a16:creationId xmlns:a16="http://schemas.microsoft.com/office/drawing/2014/main" id="{BA207ABB-4D6E-99BA-9C9A-50B7B439F915}"/>
                </a:ext>
              </a:extLst>
            </p:cNvPr>
            <p:cNvGrpSpPr/>
            <p:nvPr/>
          </p:nvGrpSpPr>
          <p:grpSpPr>
            <a:xfrm>
              <a:off x="8319815" y="6234022"/>
              <a:ext cx="3891364" cy="690786"/>
              <a:chOff x="44433" y="6213821"/>
              <a:chExt cx="3891364" cy="690786"/>
            </a:xfrm>
          </p:grpSpPr>
          <p:grpSp>
            <p:nvGrpSpPr>
              <p:cNvPr id="17" name="Group 16">
                <a:extLst>
                  <a:ext uri="{FF2B5EF4-FFF2-40B4-BE49-F238E27FC236}">
                    <a16:creationId xmlns:a16="http://schemas.microsoft.com/office/drawing/2014/main" id="{A1053942-40DF-E854-AD38-09C14FC56338}"/>
                  </a:ext>
                </a:extLst>
              </p:cNvPr>
              <p:cNvGrpSpPr/>
              <p:nvPr/>
            </p:nvGrpSpPr>
            <p:grpSpPr>
              <a:xfrm>
                <a:off x="44433" y="6519698"/>
                <a:ext cx="3891364" cy="384909"/>
                <a:chOff x="0" y="6570450"/>
                <a:chExt cx="3891364" cy="384909"/>
              </a:xfrm>
            </p:grpSpPr>
            <p:sp>
              <p:nvSpPr>
                <p:cNvPr id="22" name="Rectangle 21">
                  <a:extLst>
                    <a:ext uri="{FF2B5EF4-FFF2-40B4-BE49-F238E27FC236}">
                      <a16:creationId xmlns:a16="http://schemas.microsoft.com/office/drawing/2014/main" id="{1D4F6994-C804-2B02-8353-B429AAC85837}"/>
                    </a:ext>
                  </a:extLst>
                </p:cNvPr>
                <p:cNvSpPr/>
                <p:nvPr/>
              </p:nvSpPr>
              <p:spPr>
                <a:xfrm>
                  <a:off x="0" y="6570450"/>
                  <a:ext cx="3135647" cy="2875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A0DE842A-A29C-0E48-C783-7C99E62C21E6}"/>
                    </a:ext>
                  </a:extLst>
                </p:cNvPr>
                <p:cNvSpPr txBox="1"/>
                <p:nvPr/>
              </p:nvSpPr>
              <p:spPr>
                <a:xfrm>
                  <a:off x="425901" y="6616805"/>
                  <a:ext cx="3465463" cy="338554"/>
                </a:xfrm>
                <a:prstGeom prst="rect">
                  <a:avLst/>
                </a:prstGeom>
                <a:noFill/>
              </p:spPr>
              <p:txBody>
                <a:bodyPr wrap="square">
                  <a:spAutoFit/>
                </a:bodyPr>
                <a:lstStyle/>
                <a:p>
                  <a:r>
                    <a:rPr lang="en-US" sz="1600" i="1" dirty="0">
                      <a:solidFill>
                        <a:schemeClr val="bg1">
                          <a:lumMod val="75000"/>
                        </a:schemeClr>
                      </a:solidFill>
                    </a:rPr>
                    <a:t>Ying-Ting Lin, ylin3@uni-muenster.de</a:t>
                  </a:r>
                </a:p>
              </p:txBody>
            </p:sp>
          </p:grpSp>
          <p:pic>
            <p:nvPicPr>
              <p:cNvPr id="19" name="Picture 18" descr="Blue letters on a black background&#10;&#10;Description automatically generated">
                <a:extLst>
                  <a:ext uri="{FF2B5EF4-FFF2-40B4-BE49-F238E27FC236}">
                    <a16:creationId xmlns:a16="http://schemas.microsoft.com/office/drawing/2014/main" id="{F4AA5AAF-71D8-4FF8-6BF8-30D43D550654}"/>
                  </a:ext>
                </a:extLst>
              </p:cNvPr>
              <p:cNvPicPr>
                <a:picLocks noChangeAspect="1"/>
              </p:cNvPicPr>
              <p:nvPr/>
            </p:nvPicPr>
            <p:blipFill>
              <a:blip r:embed="rId6"/>
              <a:stretch>
                <a:fillRect/>
              </a:stretch>
            </p:blipFill>
            <p:spPr>
              <a:xfrm>
                <a:off x="1221735" y="6213821"/>
                <a:ext cx="1515878" cy="408762"/>
              </a:xfrm>
              <a:prstGeom prst="rect">
                <a:avLst/>
              </a:prstGeom>
            </p:spPr>
          </p:pic>
        </p:grpSp>
      </p:grpSp>
    </p:spTree>
    <p:extLst>
      <p:ext uri="{BB962C8B-B14F-4D97-AF65-F5344CB8AC3E}">
        <p14:creationId xmlns:p14="http://schemas.microsoft.com/office/powerpoint/2010/main" val="17866964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710513-D91B-1E27-165B-8D2F19A991AD}"/>
            </a:ext>
          </a:extLst>
        </p:cNvPr>
        <p:cNvGrpSpPr/>
        <p:nvPr/>
      </p:nvGrpSpPr>
      <p:grpSpPr>
        <a:xfrm>
          <a:off x="0" y="0"/>
          <a:ext cx="0" cy="0"/>
          <a:chOff x="0" y="0"/>
          <a:chExt cx="0" cy="0"/>
        </a:xfrm>
      </p:grpSpPr>
      <p:sp>
        <p:nvSpPr>
          <p:cNvPr id="12" name="Title 1">
            <a:extLst>
              <a:ext uri="{FF2B5EF4-FFF2-40B4-BE49-F238E27FC236}">
                <a16:creationId xmlns:a16="http://schemas.microsoft.com/office/drawing/2014/main" id="{36C93AA7-6F31-0DD5-B7E0-9DF24E9375EE}"/>
              </a:ext>
            </a:extLst>
          </p:cNvPr>
          <p:cNvSpPr txBox="1">
            <a:spLocks/>
          </p:cNvSpPr>
          <p:nvPr/>
        </p:nvSpPr>
        <p:spPr>
          <a:xfrm>
            <a:off x="6350" y="1"/>
            <a:ext cx="12192000" cy="7089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t>Uncertainty</a:t>
            </a:r>
            <a:r>
              <a:rPr lang="en-US" sz="4000" dirty="0">
                <a:latin typeface="+mn-lt"/>
              </a:rPr>
              <a:t> Budget for Solar </a:t>
            </a:r>
            <a:r>
              <a:rPr lang="en-US" sz="4000" i="1" dirty="0">
                <a:latin typeface="+mn-lt"/>
              </a:rPr>
              <a:t>pp</a:t>
            </a:r>
            <a:r>
              <a:rPr lang="en-US" sz="4000" dirty="0">
                <a:latin typeface="+mn-lt"/>
              </a:rPr>
              <a:t> Measurement (SR0+SR1)</a:t>
            </a:r>
          </a:p>
        </p:txBody>
      </p:sp>
      <p:graphicFrame>
        <p:nvGraphicFramePr>
          <p:cNvPr id="18" name="Table 17">
            <a:extLst>
              <a:ext uri="{FF2B5EF4-FFF2-40B4-BE49-F238E27FC236}">
                <a16:creationId xmlns:a16="http://schemas.microsoft.com/office/drawing/2014/main" id="{753C5F28-24A1-9F58-7E02-EAE8D09072C8}"/>
              </a:ext>
            </a:extLst>
          </p:cNvPr>
          <p:cNvGraphicFramePr>
            <a:graphicFrameLocks noGrp="1"/>
          </p:cNvGraphicFramePr>
          <p:nvPr>
            <p:extLst>
              <p:ext uri="{D42A27DB-BD31-4B8C-83A1-F6EECF244321}">
                <p14:modId xmlns:p14="http://schemas.microsoft.com/office/powerpoint/2010/main" val="3229746355"/>
              </p:ext>
            </p:extLst>
          </p:nvPr>
        </p:nvGraphicFramePr>
        <p:xfrm>
          <a:off x="7180886" y="998756"/>
          <a:ext cx="4959519" cy="4239323"/>
        </p:xfrm>
        <a:graphic>
          <a:graphicData uri="http://schemas.openxmlformats.org/drawingml/2006/table">
            <a:tbl>
              <a:tblPr firstRow="1" bandRow="1">
                <a:tableStyleId>{21E4AEA4-8DFA-4A89-87EB-49C32662AFE0}</a:tableStyleId>
              </a:tblPr>
              <a:tblGrid>
                <a:gridCol w="1653173">
                  <a:extLst>
                    <a:ext uri="{9D8B030D-6E8A-4147-A177-3AD203B41FA5}">
                      <a16:colId xmlns:a16="http://schemas.microsoft.com/office/drawing/2014/main" val="1696049644"/>
                    </a:ext>
                  </a:extLst>
                </a:gridCol>
                <a:gridCol w="1653173">
                  <a:extLst>
                    <a:ext uri="{9D8B030D-6E8A-4147-A177-3AD203B41FA5}">
                      <a16:colId xmlns:a16="http://schemas.microsoft.com/office/drawing/2014/main" val="3836083792"/>
                    </a:ext>
                  </a:extLst>
                </a:gridCol>
                <a:gridCol w="1653173">
                  <a:extLst>
                    <a:ext uri="{9D8B030D-6E8A-4147-A177-3AD203B41FA5}">
                      <a16:colId xmlns:a16="http://schemas.microsoft.com/office/drawing/2014/main" val="199367165"/>
                    </a:ext>
                  </a:extLst>
                </a:gridCol>
              </a:tblGrid>
              <a:tr h="383549">
                <a:tc>
                  <a:txBody>
                    <a:bodyPr/>
                    <a:lstStyle/>
                    <a:p>
                      <a:pPr algn="ctr"/>
                      <a:endParaRPr lang="en-US" dirty="0"/>
                    </a:p>
                  </a:txBody>
                  <a:tcPr anchor="ctr"/>
                </a:tc>
                <a:tc>
                  <a:txBody>
                    <a:bodyPr/>
                    <a:lstStyle/>
                    <a:p>
                      <a:pPr algn="ctr"/>
                      <a:r>
                        <a:rPr lang="en-US" dirty="0"/>
                        <a:t>Lower (%)</a:t>
                      </a:r>
                    </a:p>
                  </a:txBody>
                  <a:tcPr anchor="ctr"/>
                </a:tc>
                <a:tc>
                  <a:txBody>
                    <a:bodyPr/>
                    <a:lstStyle/>
                    <a:p>
                      <a:pPr algn="ctr"/>
                      <a:r>
                        <a:rPr lang="en-US" dirty="0"/>
                        <a:t>Upper (%)</a:t>
                      </a:r>
                    </a:p>
                  </a:txBody>
                  <a:tcPr anchor="ctr"/>
                </a:tc>
                <a:extLst>
                  <a:ext uri="{0D108BD9-81ED-4DB2-BD59-A6C34878D82A}">
                    <a16:rowId xmlns:a16="http://schemas.microsoft.com/office/drawing/2014/main" val="2032497282"/>
                  </a:ext>
                </a:extLst>
              </a:tr>
              <a:tr h="383549">
                <a:tc>
                  <a:txBody>
                    <a:bodyPr/>
                    <a:lstStyle/>
                    <a:p>
                      <a:pPr algn="ctr"/>
                      <a:r>
                        <a:rPr lang="en-US" dirty="0"/>
                        <a:t>FV</a:t>
                      </a:r>
                    </a:p>
                  </a:txBody>
                  <a:tcPr anchor="ctr"/>
                </a:tc>
                <a:tc>
                  <a:txBody>
                    <a:bodyPr/>
                    <a:lstStyle/>
                    <a:p>
                      <a:pPr algn="ctr"/>
                      <a:r>
                        <a:rPr lang="en-US" dirty="0"/>
                        <a:t>9.7</a:t>
                      </a:r>
                    </a:p>
                  </a:txBody>
                  <a:tcPr anchor="ctr"/>
                </a:tc>
                <a:tc>
                  <a:txBody>
                    <a:bodyPr/>
                    <a:lstStyle/>
                    <a:p>
                      <a:pPr algn="ctr"/>
                      <a:r>
                        <a:rPr lang="en-US" dirty="0"/>
                        <a:t>10.0</a:t>
                      </a:r>
                    </a:p>
                  </a:txBody>
                  <a:tcPr anchor="ctr"/>
                </a:tc>
                <a:extLst>
                  <a:ext uri="{0D108BD9-81ED-4DB2-BD59-A6C34878D82A}">
                    <a16:rowId xmlns:a16="http://schemas.microsoft.com/office/drawing/2014/main" val="1593240402"/>
                  </a:ext>
                </a:extLst>
              </a:tr>
              <a:tr h="383549">
                <a:tc>
                  <a:txBody>
                    <a:bodyPr/>
                    <a:lstStyle/>
                    <a:p>
                      <a:pPr algn="ctr"/>
                      <a:r>
                        <a:rPr lang="en-US" dirty="0"/>
                        <a:t>Efficiency</a:t>
                      </a:r>
                    </a:p>
                  </a:txBody>
                  <a:tcPr anchor="ctr"/>
                </a:tc>
                <a:tc>
                  <a:txBody>
                    <a:bodyPr/>
                    <a:lstStyle/>
                    <a:p>
                      <a:pPr algn="ctr"/>
                      <a:r>
                        <a:rPr lang="en-US" dirty="0"/>
                        <a:t>7.1</a:t>
                      </a:r>
                    </a:p>
                  </a:txBody>
                  <a:tcPr anchor="ctr"/>
                </a:tc>
                <a:tc>
                  <a:txBody>
                    <a:bodyPr/>
                    <a:lstStyle/>
                    <a:p>
                      <a:pPr algn="ctr"/>
                      <a:r>
                        <a:rPr lang="en-US" dirty="0"/>
                        <a:t>7.3</a:t>
                      </a:r>
                    </a:p>
                  </a:txBody>
                  <a:tcPr anchor="ctr"/>
                </a:tc>
                <a:extLst>
                  <a:ext uri="{0D108BD9-81ED-4DB2-BD59-A6C34878D82A}">
                    <a16:rowId xmlns:a16="http://schemas.microsoft.com/office/drawing/2014/main" val="431040453"/>
                  </a:ext>
                </a:extLst>
              </a:tr>
              <a:tr h="383549">
                <a:tc>
                  <a:txBody>
                    <a:bodyPr/>
                    <a:lstStyle/>
                    <a:p>
                      <a:pPr algn="ctr"/>
                      <a:r>
                        <a:rPr lang="en-US" baseline="30000" dirty="0"/>
                        <a:t>214</a:t>
                      </a:r>
                      <a:r>
                        <a:rPr lang="en-US" dirty="0"/>
                        <a:t>Pb rate</a:t>
                      </a:r>
                    </a:p>
                  </a:txBody>
                  <a:tcPr anchor="ctr"/>
                </a:tc>
                <a:tc>
                  <a:txBody>
                    <a:bodyPr/>
                    <a:lstStyle/>
                    <a:p>
                      <a:pPr algn="ctr"/>
                      <a:r>
                        <a:rPr lang="en-US" dirty="0"/>
                        <a:t>4.3</a:t>
                      </a:r>
                    </a:p>
                  </a:txBody>
                  <a:tcPr anchor="ctr"/>
                </a:tc>
                <a:tc>
                  <a:txBody>
                    <a:bodyPr/>
                    <a:lstStyle/>
                    <a:p>
                      <a:pPr algn="ctr"/>
                      <a:r>
                        <a:rPr lang="en-US" dirty="0"/>
                        <a:t>4.1</a:t>
                      </a:r>
                    </a:p>
                  </a:txBody>
                  <a:tcPr anchor="ctr"/>
                </a:tc>
                <a:extLst>
                  <a:ext uri="{0D108BD9-81ED-4DB2-BD59-A6C34878D82A}">
                    <a16:rowId xmlns:a16="http://schemas.microsoft.com/office/drawing/2014/main" val="629626810"/>
                  </a:ext>
                </a:extLst>
              </a:tr>
              <a:tr h="383549">
                <a:tc>
                  <a:txBody>
                    <a:bodyPr/>
                    <a:lstStyle/>
                    <a:p>
                      <a:pPr marL="0" marR="0" lvl="0" indent="0" algn="ctr" defTabSz="914299" rtl="0" eaLnBrk="1" fontAlgn="auto" latinLnBrk="0" hangingPunct="1">
                        <a:lnSpc>
                          <a:spcPct val="100000"/>
                        </a:lnSpc>
                        <a:spcBef>
                          <a:spcPts val="0"/>
                        </a:spcBef>
                        <a:spcAft>
                          <a:spcPts val="0"/>
                        </a:spcAft>
                        <a:buClrTx/>
                        <a:buSzTx/>
                        <a:buFontTx/>
                        <a:buNone/>
                        <a:tabLst/>
                        <a:defRPr/>
                      </a:pPr>
                      <a:r>
                        <a:rPr lang="en-US" baseline="30000" dirty="0"/>
                        <a:t>214</a:t>
                      </a:r>
                      <a:r>
                        <a:rPr lang="en-US" dirty="0"/>
                        <a:t>Pb spectrum</a:t>
                      </a:r>
                    </a:p>
                  </a:txBody>
                  <a:tcPr anchor="ctr"/>
                </a:tc>
                <a:tc>
                  <a:txBody>
                    <a:bodyPr/>
                    <a:lstStyle/>
                    <a:p>
                      <a:pPr algn="ctr"/>
                      <a:r>
                        <a:rPr lang="en-US" dirty="0"/>
                        <a:t>1.1</a:t>
                      </a:r>
                    </a:p>
                  </a:txBody>
                  <a:tcPr anchor="ctr"/>
                </a:tc>
                <a:tc>
                  <a:txBody>
                    <a:bodyPr/>
                    <a:lstStyle/>
                    <a:p>
                      <a:pPr algn="ctr"/>
                      <a:r>
                        <a:rPr lang="en-US" dirty="0"/>
                        <a:t>1.1</a:t>
                      </a:r>
                    </a:p>
                  </a:txBody>
                  <a:tcPr anchor="ctr"/>
                </a:tc>
                <a:extLst>
                  <a:ext uri="{0D108BD9-81ED-4DB2-BD59-A6C34878D82A}">
                    <a16:rowId xmlns:a16="http://schemas.microsoft.com/office/drawing/2014/main" val="1755056537"/>
                  </a:ext>
                </a:extLst>
              </a:tr>
              <a:tr h="383549">
                <a:tc>
                  <a:txBody>
                    <a:bodyPr/>
                    <a:lstStyle/>
                    <a:p>
                      <a:pPr marL="0" marR="0" lvl="0" indent="0" algn="ctr" defTabSz="914299" rtl="0" eaLnBrk="1" fontAlgn="auto" latinLnBrk="0" hangingPunct="1">
                        <a:lnSpc>
                          <a:spcPct val="100000"/>
                        </a:lnSpc>
                        <a:spcBef>
                          <a:spcPts val="0"/>
                        </a:spcBef>
                        <a:spcAft>
                          <a:spcPts val="0"/>
                        </a:spcAft>
                        <a:buClrTx/>
                        <a:buSzTx/>
                        <a:buFontTx/>
                        <a:buNone/>
                        <a:tabLst/>
                        <a:defRPr/>
                      </a:pPr>
                      <a:r>
                        <a:rPr lang="en-US" baseline="30000" dirty="0"/>
                        <a:t>136</a:t>
                      </a:r>
                      <a:r>
                        <a:rPr lang="en-US" dirty="0"/>
                        <a:t>Xe spectrum</a:t>
                      </a:r>
                    </a:p>
                  </a:txBody>
                  <a:tcPr anchor="ctr"/>
                </a:tc>
                <a:tc>
                  <a:txBody>
                    <a:bodyPr/>
                    <a:lstStyle/>
                    <a:p>
                      <a:pPr algn="ctr"/>
                      <a:r>
                        <a:rPr lang="en-US" dirty="0"/>
                        <a:t>1.0</a:t>
                      </a:r>
                    </a:p>
                  </a:txBody>
                  <a:tcPr anchor="ctr"/>
                </a:tc>
                <a:tc>
                  <a:txBody>
                    <a:bodyPr/>
                    <a:lstStyle/>
                    <a:p>
                      <a:pPr algn="ctr"/>
                      <a:r>
                        <a:rPr lang="en-US" dirty="0"/>
                        <a:t>1.0</a:t>
                      </a:r>
                    </a:p>
                  </a:txBody>
                  <a:tcPr anchor="ctr"/>
                </a:tc>
                <a:extLst>
                  <a:ext uri="{0D108BD9-81ED-4DB2-BD59-A6C34878D82A}">
                    <a16:rowId xmlns:a16="http://schemas.microsoft.com/office/drawing/2014/main" val="661995811"/>
                  </a:ext>
                </a:extLst>
              </a:tr>
              <a:tr h="383549">
                <a:tc>
                  <a:txBody>
                    <a:bodyPr/>
                    <a:lstStyle/>
                    <a:p>
                      <a:pPr marL="0" marR="0" lvl="0" indent="0" algn="ctr" defTabSz="914299" rtl="0" eaLnBrk="1" fontAlgn="auto" latinLnBrk="0" hangingPunct="1">
                        <a:lnSpc>
                          <a:spcPct val="100000"/>
                        </a:lnSpc>
                        <a:spcBef>
                          <a:spcPts val="0"/>
                        </a:spcBef>
                        <a:spcAft>
                          <a:spcPts val="0"/>
                        </a:spcAft>
                        <a:buClrTx/>
                        <a:buSzTx/>
                        <a:buFontTx/>
                        <a:buNone/>
                        <a:tabLst/>
                        <a:defRPr/>
                      </a:pPr>
                      <a:r>
                        <a:rPr lang="en-US" dirty="0"/>
                        <a:t>Energy Bias</a:t>
                      </a:r>
                    </a:p>
                  </a:txBody>
                  <a:tcPr anchor="ctr"/>
                </a:tc>
                <a:tc>
                  <a:txBody>
                    <a:bodyPr/>
                    <a:lstStyle/>
                    <a:p>
                      <a:pPr algn="ctr"/>
                      <a:r>
                        <a:rPr lang="en-US" dirty="0"/>
                        <a:t>2.8</a:t>
                      </a:r>
                    </a:p>
                  </a:txBody>
                  <a:tcPr anchor="ctr"/>
                </a:tc>
                <a:tc>
                  <a:txBody>
                    <a:bodyPr/>
                    <a:lstStyle/>
                    <a:p>
                      <a:pPr algn="ctr"/>
                      <a:r>
                        <a:rPr lang="en-US" dirty="0"/>
                        <a:t>4.0</a:t>
                      </a:r>
                    </a:p>
                  </a:txBody>
                  <a:tcPr anchor="ctr"/>
                </a:tc>
                <a:extLst>
                  <a:ext uri="{0D108BD9-81ED-4DB2-BD59-A6C34878D82A}">
                    <a16:rowId xmlns:a16="http://schemas.microsoft.com/office/drawing/2014/main" val="3490156001"/>
                  </a:ext>
                </a:extLst>
              </a:tr>
              <a:tr h="383549">
                <a:tc>
                  <a:txBody>
                    <a:bodyPr/>
                    <a:lstStyle/>
                    <a:p>
                      <a:pPr marL="0" marR="0" lvl="0" indent="0" algn="ctr" defTabSz="914299" rtl="0" eaLnBrk="1" fontAlgn="auto" latinLnBrk="0" hangingPunct="1">
                        <a:lnSpc>
                          <a:spcPct val="100000"/>
                        </a:lnSpc>
                        <a:spcBef>
                          <a:spcPts val="0"/>
                        </a:spcBef>
                        <a:spcAft>
                          <a:spcPts val="0"/>
                        </a:spcAft>
                        <a:buClrTx/>
                        <a:buSzTx/>
                        <a:buFontTx/>
                        <a:buNone/>
                        <a:tabLst/>
                        <a:defRPr/>
                      </a:pPr>
                      <a:r>
                        <a:rPr lang="en-US" dirty="0"/>
                        <a:t>Energy Resolution</a:t>
                      </a:r>
                    </a:p>
                  </a:txBody>
                  <a:tcPr anchor="ctr"/>
                </a:tc>
                <a:tc>
                  <a:txBody>
                    <a:bodyPr/>
                    <a:lstStyle/>
                    <a:p>
                      <a:pPr algn="ctr"/>
                      <a:r>
                        <a:rPr lang="en-US" dirty="0"/>
                        <a:t>1.2</a:t>
                      </a:r>
                    </a:p>
                  </a:txBody>
                  <a:tcPr anchor="ctr"/>
                </a:tc>
                <a:tc>
                  <a:txBody>
                    <a:bodyPr/>
                    <a:lstStyle/>
                    <a:p>
                      <a:pPr algn="ctr"/>
                      <a:r>
                        <a:rPr lang="en-US" dirty="0"/>
                        <a:t>1.4</a:t>
                      </a:r>
                    </a:p>
                  </a:txBody>
                  <a:tcPr anchor="ctr"/>
                </a:tc>
                <a:extLst>
                  <a:ext uri="{0D108BD9-81ED-4DB2-BD59-A6C34878D82A}">
                    <a16:rowId xmlns:a16="http://schemas.microsoft.com/office/drawing/2014/main" val="102920520"/>
                  </a:ext>
                </a:extLst>
              </a:tr>
              <a:tr h="383549">
                <a:tc>
                  <a:txBody>
                    <a:bodyPr/>
                    <a:lstStyle/>
                    <a:p>
                      <a:pPr marL="0" marR="0" lvl="0" indent="0" algn="ctr" defTabSz="914299" rtl="0" eaLnBrk="1" fontAlgn="auto" latinLnBrk="0" hangingPunct="1">
                        <a:lnSpc>
                          <a:spcPct val="100000"/>
                        </a:lnSpc>
                        <a:spcBef>
                          <a:spcPts val="0"/>
                        </a:spcBef>
                        <a:spcAft>
                          <a:spcPts val="0"/>
                        </a:spcAft>
                        <a:buClrTx/>
                        <a:buSzTx/>
                        <a:buFontTx/>
                        <a:buNone/>
                        <a:tabLst/>
                        <a:defRPr/>
                      </a:pPr>
                      <a:r>
                        <a:rPr lang="en-US" b="1" dirty="0">
                          <a:solidFill>
                            <a:schemeClr val="bg1"/>
                          </a:solidFill>
                        </a:rPr>
                        <a:t>Total </a:t>
                      </a:r>
                      <a:br>
                        <a:rPr lang="en-US" b="1" dirty="0">
                          <a:solidFill>
                            <a:schemeClr val="bg1"/>
                          </a:solidFill>
                        </a:rPr>
                      </a:br>
                      <a:r>
                        <a:rPr lang="en-US" b="1" dirty="0">
                          <a:solidFill>
                            <a:schemeClr val="bg1"/>
                          </a:solidFill>
                        </a:rPr>
                        <a:t>Post-Inference Systematics</a:t>
                      </a:r>
                    </a:p>
                  </a:txBody>
                  <a:tcPr anchor="ctr">
                    <a:solidFill>
                      <a:srgbClr val="4068B3"/>
                    </a:solidFill>
                  </a:tcPr>
                </a:tc>
                <a:tc>
                  <a:txBody>
                    <a:bodyPr/>
                    <a:lstStyle/>
                    <a:p>
                      <a:pPr algn="ctr"/>
                      <a:r>
                        <a:rPr lang="en-US" b="1" dirty="0">
                          <a:solidFill>
                            <a:schemeClr val="bg1"/>
                          </a:solidFill>
                        </a:rPr>
                        <a:t>13</a:t>
                      </a:r>
                    </a:p>
                  </a:txBody>
                  <a:tcPr anchor="ctr">
                    <a:solidFill>
                      <a:srgbClr val="4068B3"/>
                    </a:solidFill>
                  </a:tcPr>
                </a:tc>
                <a:tc>
                  <a:txBody>
                    <a:bodyPr/>
                    <a:lstStyle/>
                    <a:p>
                      <a:pPr algn="ctr"/>
                      <a:r>
                        <a:rPr lang="en-US" b="1" dirty="0">
                          <a:solidFill>
                            <a:schemeClr val="bg1"/>
                          </a:solidFill>
                        </a:rPr>
                        <a:t>14</a:t>
                      </a:r>
                    </a:p>
                  </a:txBody>
                  <a:tcPr anchor="ctr">
                    <a:solidFill>
                      <a:srgbClr val="4068B3"/>
                    </a:solidFill>
                  </a:tcPr>
                </a:tc>
                <a:extLst>
                  <a:ext uri="{0D108BD9-81ED-4DB2-BD59-A6C34878D82A}">
                    <a16:rowId xmlns:a16="http://schemas.microsoft.com/office/drawing/2014/main" val="721046053"/>
                  </a:ext>
                </a:extLst>
              </a:tr>
            </a:tbl>
          </a:graphicData>
        </a:graphic>
      </p:graphicFrame>
      <p:sp>
        <p:nvSpPr>
          <p:cNvPr id="20" name="TextBox 19">
            <a:extLst>
              <a:ext uri="{FF2B5EF4-FFF2-40B4-BE49-F238E27FC236}">
                <a16:creationId xmlns:a16="http://schemas.microsoft.com/office/drawing/2014/main" id="{EA9FEAB4-854C-E32B-3CA6-CF4B7D9E3BC9}"/>
              </a:ext>
            </a:extLst>
          </p:cNvPr>
          <p:cNvSpPr txBox="1"/>
          <p:nvPr/>
        </p:nvSpPr>
        <p:spPr>
          <a:xfrm>
            <a:off x="7180885" y="565608"/>
            <a:ext cx="4959519" cy="461665"/>
          </a:xfrm>
          <a:prstGeom prst="rect">
            <a:avLst/>
          </a:prstGeom>
          <a:noFill/>
        </p:spPr>
        <p:txBody>
          <a:bodyPr wrap="square">
            <a:spAutoFit/>
          </a:bodyPr>
          <a:lstStyle/>
          <a:p>
            <a:pPr algn="ctr"/>
            <a:r>
              <a:rPr lang="en-US" sz="2400" b="1" dirty="0">
                <a:solidFill>
                  <a:srgbClr val="4068B3"/>
                </a:solidFill>
              </a:rPr>
              <a:t>Uncertainty of Solar </a:t>
            </a:r>
            <a:r>
              <a:rPr lang="en-US" sz="2400" b="1" i="1" dirty="0">
                <a:solidFill>
                  <a:srgbClr val="4068B3"/>
                </a:solidFill>
              </a:rPr>
              <a:t>pp</a:t>
            </a:r>
            <a:r>
              <a:rPr lang="en-US" sz="2400" b="1" dirty="0">
                <a:solidFill>
                  <a:srgbClr val="4068B3"/>
                </a:solidFill>
              </a:rPr>
              <a:t> Measurement</a:t>
            </a:r>
          </a:p>
        </p:txBody>
      </p:sp>
      <p:pic>
        <p:nvPicPr>
          <p:cNvPr id="2" name="Picture 1" descr="A comparison of a graph&#10;&#10;Description automatically generated with medium confidence">
            <a:extLst>
              <a:ext uri="{FF2B5EF4-FFF2-40B4-BE49-F238E27FC236}">
                <a16:creationId xmlns:a16="http://schemas.microsoft.com/office/drawing/2014/main" id="{42F94D11-00E8-7B7D-42BF-A77573B7A120}"/>
              </a:ext>
            </a:extLst>
          </p:cNvPr>
          <p:cNvPicPr>
            <a:picLocks noChangeAspect="1"/>
          </p:cNvPicPr>
          <p:nvPr/>
        </p:nvPicPr>
        <p:blipFill>
          <a:blip r:embed="rId3"/>
          <a:srcRect l="51757" t="7162"/>
          <a:stretch>
            <a:fillRect/>
          </a:stretch>
        </p:blipFill>
        <p:spPr>
          <a:xfrm>
            <a:off x="145832" y="708916"/>
            <a:ext cx="3529038" cy="2546738"/>
          </a:xfrm>
          <a:prstGeom prst="rect">
            <a:avLst/>
          </a:prstGeom>
        </p:spPr>
      </p:pic>
      <p:pic>
        <p:nvPicPr>
          <p:cNvPr id="4" name="Picture 3">
            <a:extLst>
              <a:ext uri="{FF2B5EF4-FFF2-40B4-BE49-F238E27FC236}">
                <a16:creationId xmlns:a16="http://schemas.microsoft.com/office/drawing/2014/main" id="{793A8C6A-726E-1469-F27D-FE9A4E9B06F3}"/>
              </a:ext>
            </a:extLst>
          </p:cNvPr>
          <p:cNvPicPr>
            <a:picLocks noChangeAspect="1"/>
          </p:cNvPicPr>
          <p:nvPr/>
        </p:nvPicPr>
        <p:blipFill>
          <a:blip r:embed="rId4"/>
          <a:stretch>
            <a:fillRect/>
          </a:stretch>
        </p:blipFill>
        <p:spPr>
          <a:xfrm>
            <a:off x="3787160" y="708916"/>
            <a:ext cx="3171576" cy="2545092"/>
          </a:xfrm>
          <a:prstGeom prst="rect">
            <a:avLst/>
          </a:prstGeom>
        </p:spPr>
      </p:pic>
      <p:pic>
        <p:nvPicPr>
          <p:cNvPr id="6" name="Picture 5">
            <a:extLst>
              <a:ext uri="{FF2B5EF4-FFF2-40B4-BE49-F238E27FC236}">
                <a16:creationId xmlns:a16="http://schemas.microsoft.com/office/drawing/2014/main" id="{D0686B2A-C55D-C8E6-5E3E-5A4F86811490}"/>
              </a:ext>
            </a:extLst>
          </p:cNvPr>
          <p:cNvPicPr>
            <a:picLocks noChangeAspect="1"/>
          </p:cNvPicPr>
          <p:nvPr/>
        </p:nvPicPr>
        <p:blipFill>
          <a:blip r:embed="rId5"/>
          <a:stretch>
            <a:fillRect/>
          </a:stretch>
        </p:blipFill>
        <p:spPr>
          <a:xfrm>
            <a:off x="145832" y="3602347"/>
            <a:ext cx="3529038" cy="2852914"/>
          </a:xfrm>
          <a:prstGeom prst="rect">
            <a:avLst/>
          </a:prstGeom>
        </p:spPr>
      </p:pic>
      <p:pic>
        <p:nvPicPr>
          <p:cNvPr id="17" name="Picture 16" descr="A graph of a graph of a graph&#10;&#10;Description automatically generated with medium confidence">
            <a:extLst>
              <a:ext uri="{FF2B5EF4-FFF2-40B4-BE49-F238E27FC236}">
                <a16:creationId xmlns:a16="http://schemas.microsoft.com/office/drawing/2014/main" id="{B6F3A48D-BC06-920F-025C-7DCEA6A4886E}"/>
              </a:ext>
            </a:extLst>
          </p:cNvPr>
          <p:cNvPicPr>
            <a:picLocks noChangeAspect="1"/>
          </p:cNvPicPr>
          <p:nvPr/>
        </p:nvPicPr>
        <p:blipFill>
          <a:blip r:embed="rId6"/>
          <a:stretch>
            <a:fillRect/>
          </a:stretch>
        </p:blipFill>
        <p:spPr>
          <a:xfrm>
            <a:off x="3764677" y="4067296"/>
            <a:ext cx="3198039" cy="2132026"/>
          </a:xfrm>
          <a:prstGeom prst="rect">
            <a:avLst/>
          </a:prstGeom>
        </p:spPr>
      </p:pic>
      <p:grpSp>
        <p:nvGrpSpPr>
          <p:cNvPr id="3" name="Group 2">
            <a:extLst>
              <a:ext uri="{FF2B5EF4-FFF2-40B4-BE49-F238E27FC236}">
                <a16:creationId xmlns:a16="http://schemas.microsoft.com/office/drawing/2014/main" id="{2F0BC0FA-98B8-3C7C-F57C-6C7B4D5F1994}"/>
              </a:ext>
            </a:extLst>
          </p:cNvPr>
          <p:cNvGrpSpPr/>
          <p:nvPr/>
        </p:nvGrpSpPr>
        <p:grpSpPr>
          <a:xfrm>
            <a:off x="8319815" y="6172448"/>
            <a:ext cx="3891364" cy="752360"/>
            <a:chOff x="8319815" y="6172448"/>
            <a:chExt cx="3891364" cy="752360"/>
          </a:xfrm>
        </p:grpSpPr>
        <p:sp>
          <p:nvSpPr>
            <p:cNvPr id="7" name="Slide Number Placeholder 5">
              <a:extLst>
                <a:ext uri="{FF2B5EF4-FFF2-40B4-BE49-F238E27FC236}">
                  <a16:creationId xmlns:a16="http://schemas.microsoft.com/office/drawing/2014/main" id="{125F7317-0886-918E-F66A-69954FE09BB0}"/>
                </a:ext>
              </a:extLst>
            </p:cNvPr>
            <p:cNvSpPr txBox="1">
              <a:spLocks/>
            </p:cNvSpPr>
            <p:nvPr/>
          </p:nvSpPr>
          <p:spPr>
            <a:xfrm>
              <a:off x="11124000" y="6172448"/>
              <a:ext cx="720000" cy="360000"/>
            </a:xfrm>
            <a:prstGeom prst="rect">
              <a:avLst/>
            </a:prstGeom>
          </p:spPr>
          <p:txBody>
            <a:bodyPr vert="horz" lIns="0" tIns="0" rIns="0" bIns="0" rtlCol="0" anchor="b" anchorCtr="0">
              <a:noAutofit/>
            </a:bodyPr>
            <a:lstStyle>
              <a:defPPr>
                <a:defRPr lang="de-DE"/>
              </a:defPPr>
              <a:lvl1pPr marL="0" indent="0" algn="r" defTabSz="914377" rtl="0" eaLnBrk="1" latinLnBrk="0" hangingPunct="1">
                <a:lnSpc>
                  <a:spcPct val="100000"/>
                </a:lnSpc>
                <a:spcBef>
                  <a:spcPts val="0"/>
                </a:spcBef>
                <a:buFont typeface="Arial" panose="020B0604020202020204" pitchFamily="34" charset="0"/>
                <a:buNone/>
                <a:defRPr lang="de-DE" sz="1600" b="1" kern="1200" smtClean="0">
                  <a:solidFill>
                    <a:schemeClr val="tx1"/>
                  </a:solidFill>
                  <a:effectLst/>
                  <a:latin typeface="+mn-lt"/>
                  <a:ea typeface="+mn-ea"/>
                  <a:cs typeface="+mn-cs"/>
                </a:defRPr>
              </a:lvl1pPr>
              <a:lvl2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2pPr>
              <a:lvl3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3pPr>
              <a:lvl4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4pPr>
              <a:lvl5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5pPr>
              <a:lvl6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6pPr>
              <a:lvl7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7pPr>
              <a:lvl8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8pPr>
              <a:lvl9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9pPr>
            </a:lstStyle>
            <a:p>
              <a:fld id="{D380A8B8-C7CE-8042-8182-5C8A23CAB406}" type="slidenum">
                <a:rPr lang="en-US" smtClean="0"/>
                <a:pPr/>
                <a:t>25</a:t>
              </a:fld>
              <a:endParaRPr lang="en-US" dirty="0"/>
            </a:p>
          </p:txBody>
        </p:sp>
        <p:grpSp>
          <p:nvGrpSpPr>
            <p:cNvPr id="10" name="Group 9">
              <a:extLst>
                <a:ext uri="{FF2B5EF4-FFF2-40B4-BE49-F238E27FC236}">
                  <a16:creationId xmlns:a16="http://schemas.microsoft.com/office/drawing/2014/main" id="{102418D6-7CA9-9C97-FF66-71FF84D11FFF}"/>
                </a:ext>
              </a:extLst>
            </p:cNvPr>
            <p:cNvGrpSpPr/>
            <p:nvPr/>
          </p:nvGrpSpPr>
          <p:grpSpPr>
            <a:xfrm>
              <a:off x="8319815" y="6234022"/>
              <a:ext cx="3891364" cy="690786"/>
              <a:chOff x="44433" y="6213821"/>
              <a:chExt cx="3891364" cy="690786"/>
            </a:xfrm>
          </p:grpSpPr>
          <p:grpSp>
            <p:nvGrpSpPr>
              <p:cNvPr id="19" name="Group 18">
                <a:extLst>
                  <a:ext uri="{FF2B5EF4-FFF2-40B4-BE49-F238E27FC236}">
                    <a16:creationId xmlns:a16="http://schemas.microsoft.com/office/drawing/2014/main" id="{1A285079-CDA5-C5E6-FE33-BD203CD27E81}"/>
                  </a:ext>
                </a:extLst>
              </p:cNvPr>
              <p:cNvGrpSpPr/>
              <p:nvPr/>
            </p:nvGrpSpPr>
            <p:grpSpPr>
              <a:xfrm>
                <a:off x="44433" y="6519698"/>
                <a:ext cx="3891364" cy="384909"/>
                <a:chOff x="0" y="6570450"/>
                <a:chExt cx="3891364" cy="384909"/>
              </a:xfrm>
            </p:grpSpPr>
            <p:sp>
              <p:nvSpPr>
                <p:cNvPr id="22" name="Rectangle 21">
                  <a:extLst>
                    <a:ext uri="{FF2B5EF4-FFF2-40B4-BE49-F238E27FC236}">
                      <a16:creationId xmlns:a16="http://schemas.microsoft.com/office/drawing/2014/main" id="{194F3685-8BDD-464E-29ED-B20D15A09335}"/>
                    </a:ext>
                  </a:extLst>
                </p:cNvPr>
                <p:cNvSpPr/>
                <p:nvPr/>
              </p:nvSpPr>
              <p:spPr>
                <a:xfrm>
                  <a:off x="0" y="6570450"/>
                  <a:ext cx="3135647" cy="2875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90CFBDC7-EDD1-685E-EDC6-FDCCED76776A}"/>
                    </a:ext>
                  </a:extLst>
                </p:cNvPr>
                <p:cNvSpPr txBox="1"/>
                <p:nvPr/>
              </p:nvSpPr>
              <p:spPr>
                <a:xfrm>
                  <a:off x="425901" y="6616805"/>
                  <a:ext cx="3465463" cy="338554"/>
                </a:xfrm>
                <a:prstGeom prst="rect">
                  <a:avLst/>
                </a:prstGeom>
                <a:noFill/>
              </p:spPr>
              <p:txBody>
                <a:bodyPr wrap="square">
                  <a:spAutoFit/>
                </a:bodyPr>
                <a:lstStyle/>
                <a:p>
                  <a:r>
                    <a:rPr lang="en-US" sz="1600" i="1" dirty="0">
                      <a:solidFill>
                        <a:schemeClr val="bg1">
                          <a:lumMod val="75000"/>
                        </a:schemeClr>
                      </a:solidFill>
                    </a:rPr>
                    <a:t>Ying-Ting Lin, ylin3@uni-muenster.de</a:t>
                  </a:r>
                </a:p>
              </p:txBody>
            </p:sp>
          </p:grpSp>
          <p:pic>
            <p:nvPicPr>
              <p:cNvPr id="21" name="Picture 20" descr="Blue letters on a black background&#10;&#10;Description automatically generated">
                <a:extLst>
                  <a:ext uri="{FF2B5EF4-FFF2-40B4-BE49-F238E27FC236}">
                    <a16:creationId xmlns:a16="http://schemas.microsoft.com/office/drawing/2014/main" id="{BFAB6D2C-C7F4-2B26-4185-AF4768EBB0EC}"/>
                  </a:ext>
                </a:extLst>
              </p:cNvPr>
              <p:cNvPicPr>
                <a:picLocks noChangeAspect="1"/>
              </p:cNvPicPr>
              <p:nvPr/>
            </p:nvPicPr>
            <p:blipFill>
              <a:blip r:embed="rId7"/>
              <a:stretch>
                <a:fillRect/>
              </a:stretch>
            </p:blipFill>
            <p:spPr>
              <a:xfrm>
                <a:off x="1221735" y="6213821"/>
                <a:ext cx="1515878" cy="408762"/>
              </a:xfrm>
              <a:prstGeom prst="rect">
                <a:avLst/>
              </a:prstGeom>
            </p:spPr>
          </p:pic>
        </p:grpSp>
      </p:grpSp>
    </p:spTree>
    <p:extLst>
      <p:ext uri="{BB962C8B-B14F-4D97-AF65-F5344CB8AC3E}">
        <p14:creationId xmlns:p14="http://schemas.microsoft.com/office/powerpoint/2010/main" val="21307613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F383FE7-D103-7999-74A4-19755F2DCFF2}"/>
              </a:ext>
            </a:extLst>
          </p:cNvPr>
          <p:cNvSpPr txBox="1"/>
          <p:nvPr/>
        </p:nvSpPr>
        <p:spPr>
          <a:xfrm>
            <a:off x="39192" y="678576"/>
            <a:ext cx="12159158" cy="2246769"/>
          </a:xfrm>
          <a:prstGeom prst="rect">
            <a:avLst/>
          </a:prstGeom>
          <a:noFill/>
        </p:spPr>
        <p:txBody>
          <a:bodyPr wrap="square">
            <a:spAutoFit/>
          </a:bodyPr>
          <a:lstStyle/>
          <a:p>
            <a:pPr marL="457200" indent="-457200">
              <a:buFont typeface="Arial" panose="020B0604020202020204" pitchFamily="34" charset="0"/>
              <a:buChar char="•"/>
            </a:pPr>
            <a:r>
              <a:rPr lang="en-US" sz="2800" dirty="0">
                <a:latin typeface="Helvetica" pitchFamily="2" charset="0"/>
              </a:rPr>
              <a:t>Achieved the </a:t>
            </a:r>
            <a:r>
              <a:rPr lang="en-US" sz="2800" dirty="0">
                <a:solidFill>
                  <a:srgbClr val="406AB8"/>
                </a:solidFill>
                <a:latin typeface="Helvetica" pitchFamily="2" charset="0"/>
              </a:rPr>
              <a:t>lowest ER background </a:t>
            </a:r>
            <a:r>
              <a:rPr lang="en-US" sz="2800" dirty="0">
                <a:latin typeface="Helvetica" pitchFamily="2" charset="0"/>
              </a:rPr>
              <a:t>in direct dark matter experiments</a:t>
            </a:r>
            <a:endParaRPr lang="en-US" sz="2800" dirty="0">
              <a:solidFill>
                <a:srgbClr val="406AB8"/>
              </a:solidFill>
              <a:latin typeface="Helvetica" pitchFamily="2" charset="0"/>
            </a:endParaRPr>
          </a:p>
          <a:p>
            <a:pPr marL="457200" indent="-457200">
              <a:buFont typeface="Arial" panose="020B0604020202020204" pitchFamily="34" charset="0"/>
              <a:buChar char="•"/>
            </a:pPr>
            <a:r>
              <a:rPr lang="en-US" sz="2800" dirty="0">
                <a:solidFill>
                  <a:srgbClr val="406AB8"/>
                </a:solidFill>
                <a:latin typeface="Helvetica" pitchFamily="2" charset="0"/>
              </a:rPr>
              <a:t>Precise determinations </a:t>
            </a:r>
            <a:r>
              <a:rPr lang="en-US" sz="2800" dirty="0">
                <a:latin typeface="Helvetica" pitchFamily="2" charset="0"/>
              </a:rPr>
              <a:t>of the remaining ER background has been established along with </a:t>
            </a:r>
            <a:r>
              <a:rPr lang="en-US" sz="2800" dirty="0">
                <a:solidFill>
                  <a:srgbClr val="4068B3"/>
                </a:solidFill>
                <a:latin typeface="Helvetica" pitchFamily="2" charset="0"/>
              </a:rPr>
              <a:t>comprehensive systematic budget</a:t>
            </a:r>
          </a:p>
          <a:p>
            <a:pPr marL="457200" indent="-457200">
              <a:buFont typeface="Arial" panose="020B0604020202020204" pitchFamily="34" charset="0"/>
              <a:buChar char="•"/>
            </a:pPr>
            <a:r>
              <a:rPr lang="en-US" sz="2800" dirty="0">
                <a:solidFill>
                  <a:srgbClr val="406AB8"/>
                </a:solidFill>
                <a:latin typeface="Helvetica" pitchFamily="2" charset="0"/>
              </a:rPr>
              <a:t>Measurement of solar </a:t>
            </a:r>
            <a:r>
              <a:rPr lang="en-US" sz="2800" i="1" dirty="0">
                <a:solidFill>
                  <a:srgbClr val="406AB8"/>
                </a:solidFill>
                <a:latin typeface="Helvetica" pitchFamily="2" charset="0"/>
              </a:rPr>
              <a:t>pp</a:t>
            </a:r>
            <a:r>
              <a:rPr lang="en-US" sz="2800" dirty="0">
                <a:solidFill>
                  <a:srgbClr val="406AB8"/>
                </a:solidFill>
                <a:latin typeface="Helvetica" pitchFamily="2" charset="0"/>
              </a:rPr>
              <a:t> </a:t>
            </a:r>
            <a:r>
              <a:rPr lang="en-US" sz="2800" dirty="0">
                <a:latin typeface="Helvetica" pitchFamily="2" charset="0"/>
              </a:rPr>
              <a:t>is within reach, opening to future </a:t>
            </a:r>
            <a:r>
              <a:rPr lang="en-US" sz="2800" dirty="0">
                <a:solidFill>
                  <a:srgbClr val="4068B3"/>
                </a:solidFill>
                <a:latin typeface="Helvetica" pitchFamily="2" charset="0"/>
              </a:rPr>
              <a:t>dark matter searches in ER channel</a:t>
            </a:r>
          </a:p>
        </p:txBody>
      </p:sp>
      <p:sp>
        <p:nvSpPr>
          <p:cNvPr id="14" name="Title 1">
            <a:extLst>
              <a:ext uri="{FF2B5EF4-FFF2-40B4-BE49-F238E27FC236}">
                <a16:creationId xmlns:a16="http://schemas.microsoft.com/office/drawing/2014/main" id="{65CBD99C-AEEC-2AC4-692E-925D9E9E5AE4}"/>
              </a:ext>
            </a:extLst>
          </p:cNvPr>
          <p:cNvSpPr txBox="1">
            <a:spLocks/>
          </p:cNvSpPr>
          <p:nvPr/>
        </p:nvSpPr>
        <p:spPr>
          <a:xfrm>
            <a:off x="6350" y="1"/>
            <a:ext cx="12192000" cy="7089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latin typeface="+mn-lt"/>
              </a:rPr>
              <a:t>Summary and Prospect</a:t>
            </a:r>
          </a:p>
        </p:txBody>
      </p:sp>
      <p:pic>
        <p:nvPicPr>
          <p:cNvPr id="2" name="Picture 1" descr="A sun with bright light&#10;&#10;Description automatically generated with medium confidence">
            <a:extLst>
              <a:ext uri="{FF2B5EF4-FFF2-40B4-BE49-F238E27FC236}">
                <a16:creationId xmlns:a16="http://schemas.microsoft.com/office/drawing/2014/main" id="{6990CAA7-D1FC-A674-23C2-2E060874836F}"/>
              </a:ext>
            </a:extLst>
          </p:cNvPr>
          <p:cNvPicPr>
            <a:picLocks noChangeAspect="1"/>
          </p:cNvPicPr>
          <p:nvPr/>
        </p:nvPicPr>
        <p:blipFill rotWithShape="1">
          <a:blip r:embed="rId3"/>
          <a:srcRect t="9003" r="16391" b="64627"/>
          <a:stretch>
            <a:fillRect/>
          </a:stretch>
        </p:blipFill>
        <p:spPr>
          <a:xfrm>
            <a:off x="5994552" y="2439986"/>
            <a:ext cx="6118485" cy="1929839"/>
          </a:xfrm>
          <a:prstGeom prst="rect">
            <a:avLst/>
          </a:prstGeom>
        </p:spPr>
      </p:pic>
      <p:sp>
        <p:nvSpPr>
          <p:cNvPr id="3" name="TextBox 2">
            <a:extLst>
              <a:ext uri="{FF2B5EF4-FFF2-40B4-BE49-F238E27FC236}">
                <a16:creationId xmlns:a16="http://schemas.microsoft.com/office/drawing/2014/main" id="{3B4C048E-342A-B143-28C6-4DD763E575BC}"/>
              </a:ext>
            </a:extLst>
          </p:cNvPr>
          <p:cNvSpPr txBox="1"/>
          <p:nvPr/>
        </p:nvSpPr>
        <p:spPr>
          <a:xfrm>
            <a:off x="11021736" y="2424201"/>
            <a:ext cx="1215806" cy="275717"/>
          </a:xfrm>
          <a:prstGeom prst="rect">
            <a:avLst/>
          </a:prstGeom>
          <a:noFill/>
        </p:spPr>
        <p:txBody>
          <a:bodyPr wrap="square" rtlCol="0">
            <a:spAutoFit/>
          </a:bodyPr>
          <a:lstStyle/>
          <a:p>
            <a:pPr algn="ctr">
              <a:lnSpc>
                <a:spcPct val="70000"/>
              </a:lnSpc>
            </a:pPr>
            <a:r>
              <a:rPr lang="en-US" sz="1600" b="1" i="1" dirty="0">
                <a:solidFill>
                  <a:schemeClr val="bg1">
                    <a:lumMod val="75000"/>
                  </a:schemeClr>
                </a:solidFill>
              </a:rPr>
              <a:t>NASA/SDO</a:t>
            </a:r>
          </a:p>
        </p:txBody>
      </p:sp>
      <p:pic>
        <p:nvPicPr>
          <p:cNvPr id="6" name="Picture 5" descr="A group of people in blue protective suits&#10;&#10;Description automatically generated">
            <a:extLst>
              <a:ext uri="{FF2B5EF4-FFF2-40B4-BE49-F238E27FC236}">
                <a16:creationId xmlns:a16="http://schemas.microsoft.com/office/drawing/2014/main" id="{FB64D44E-72FE-CF4A-D399-AEC1E691C527}"/>
              </a:ext>
            </a:extLst>
          </p:cNvPr>
          <p:cNvPicPr>
            <a:picLocks noChangeAspect="1"/>
          </p:cNvPicPr>
          <p:nvPr/>
        </p:nvPicPr>
        <p:blipFill>
          <a:blip r:embed="rId4"/>
          <a:srcRect t="6620" b="3843"/>
          <a:stretch>
            <a:fillRect/>
          </a:stretch>
        </p:blipFill>
        <p:spPr>
          <a:xfrm>
            <a:off x="0" y="2925346"/>
            <a:ext cx="5904076" cy="3962637"/>
          </a:xfrm>
          <a:prstGeom prst="rect">
            <a:avLst/>
          </a:prstGeom>
        </p:spPr>
      </p:pic>
      <p:pic>
        <p:nvPicPr>
          <p:cNvPr id="15" name="Picture 14">
            <a:extLst>
              <a:ext uri="{FF2B5EF4-FFF2-40B4-BE49-F238E27FC236}">
                <a16:creationId xmlns:a16="http://schemas.microsoft.com/office/drawing/2014/main" id="{DB29BB14-FDFA-F5EA-72F0-BD1E7BAA1D1D}"/>
              </a:ext>
            </a:extLst>
          </p:cNvPr>
          <p:cNvPicPr>
            <a:picLocks noChangeAspect="1"/>
          </p:cNvPicPr>
          <p:nvPr/>
        </p:nvPicPr>
        <p:blipFill>
          <a:blip r:embed="rId5"/>
          <a:srcRect b="1503"/>
          <a:stretch>
            <a:fillRect/>
          </a:stretch>
        </p:blipFill>
        <p:spPr>
          <a:xfrm>
            <a:off x="9371184" y="4369825"/>
            <a:ext cx="2437505" cy="1800647"/>
          </a:xfrm>
          <a:prstGeom prst="rect">
            <a:avLst/>
          </a:prstGeom>
        </p:spPr>
      </p:pic>
      <p:pic>
        <p:nvPicPr>
          <p:cNvPr id="16" name="Picture 15">
            <a:extLst>
              <a:ext uri="{FF2B5EF4-FFF2-40B4-BE49-F238E27FC236}">
                <a16:creationId xmlns:a16="http://schemas.microsoft.com/office/drawing/2014/main" id="{AAE3D302-B329-D5C2-E376-9AD2DDD73D31}"/>
              </a:ext>
            </a:extLst>
          </p:cNvPr>
          <p:cNvPicPr>
            <a:picLocks noChangeAspect="1"/>
          </p:cNvPicPr>
          <p:nvPr/>
        </p:nvPicPr>
        <p:blipFill>
          <a:blip r:embed="rId6"/>
          <a:stretch>
            <a:fillRect/>
          </a:stretch>
        </p:blipFill>
        <p:spPr>
          <a:xfrm>
            <a:off x="5994552" y="4025533"/>
            <a:ext cx="3078328" cy="2144939"/>
          </a:xfrm>
          <a:prstGeom prst="rect">
            <a:avLst/>
          </a:prstGeom>
        </p:spPr>
      </p:pic>
      <p:grpSp>
        <p:nvGrpSpPr>
          <p:cNvPr id="17" name="Group 16">
            <a:extLst>
              <a:ext uri="{FF2B5EF4-FFF2-40B4-BE49-F238E27FC236}">
                <a16:creationId xmlns:a16="http://schemas.microsoft.com/office/drawing/2014/main" id="{1342D358-43FE-9BB8-E937-2385F1F3836D}"/>
              </a:ext>
            </a:extLst>
          </p:cNvPr>
          <p:cNvGrpSpPr/>
          <p:nvPr/>
        </p:nvGrpSpPr>
        <p:grpSpPr>
          <a:xfrm>
            <a:off x="8319815" y="6172448"/>
            <a:ext cx="3891364" cy="752360"/>
            <a:chOff x="8319815" y="6172448"/>
            <a:chExt cx="3891364" cy="752360"/>
          </a:xfrm>
        </p:grpSpPr>
        <p:sp>
          <p:nvSpPr>
            <p:cNvPr id="18" name="Slide Number Placeholder 5">
              <a:extLst>
                <a:ext uri="{FF2B5EF4-FFF2-40B4-BE49-F238E27FC236}">
                  <a16:creationId xmlns:a16="http://schemas.microsoft.com/office/drawing/2014/main" id="{461C2E56-C5B7-A394-3214-B0018C75538B}"/>
                </a:ext>
              </a:extLst>
            </p:cNvPr>
            <p:cNvSpPr txBox="1">
              <a:spLocks/>
            </p:cNvSpPr>
            <p:nvPr/>
          </p:nvSpPr>
          <p:spPr>
            <a:xfrm>
              <a:off x="11124000" y="6172448"/>
              <a:ext cx="720000" cy="360000"/>
            </a:xfrm>
            <a:prstGeom prst="rect">
              <a:avLst/>
            </a:prstGeom>
          </p:spPr>
          <p:txBody>
            <a:bodyPr vert="horz" lIns="0" tIns="0" rIns="0" bIns="0" rtlCol="0" anchor="b" anchorCtr="0">
              <a:noAutofit/>
            </a:bodyPr>
            <a:lstStyle>
              <a:defPPr>
                <a:defRPr lang="de-DE"/>
              </a:defPPr>
              <a:lvl1pPr marL="0" indent="0" algn="r" defTabSz="914377" rtl="0" eaLnBrk="1" latinLnBrk="0" hangingPunct="1">
                <a:lnSpc>
                  <a:spcPct val="100000"/>
                </a:lnSpc>
                <a:spcBef>
                  <a:spcPts val="0"/>
                </a:spcBef>
                <a:buFont typeface="Arial" panose="020B0604020202020204" pitchFamily="34" charset="0"/>
                <a:buNone/>
                <a:defRPr lang="de-DE" sz="1600" b="1" kern="1200" smtClean="0">
                  <a:solidFill>
                    <a:schemeClr val="tx1"/>
                  </a:solidFill>
                  <a:effectLst/>
                  <a:latin typeface="+mn-lt"/>
                  <a:ea typeface="+mn-ea"/>
                  <a:cs typeface="+mn-cs"/>
                </a:defRPr>
              </a:lvl1pPr>
              <a:lvl2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2pPr>
              <a:lvl3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3pPr>
              <a:lvl4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4pPr>
              <a:lvl5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5pPr>
              <a:lvl6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6pPr>
              <a:lvl7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7pPr>
              <a:lvl8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8pPr>
              <a:lvl9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9pPr>
            </a:lstStyle>
            <a:p>
              <a:fld id="{D380A8B8-C7CE-8042-8182-5C8A23CAB406}" type="slidenum">
                <a:rPr lang="en-US" smtClean="0"/>
                <a:pPr/>
                <a:t>26</a:t>
              </a:fld>
              <a:endParaRPr lang="en-US" dirty="0"/>
            </a:p>
          </p:txBody>
        </p:sp>
        <p:grpSp>
          <p:nvGrpSpPr>
            <p:cNvPr id="19" name="Group 18">
              <a:extLst>
                <a:ext uri="{FF2B5EF4-FFF2-40B4-BE49-F238E27FC236}">
                  <a16:creationId xmlns:a16="http://schemas.microsoft.com/office/drawing/2014/main" id="{9BA9804F-2EBA-9C02-9BFA-DA07CF8A8234}"/>
                </a:ext>
              </a:extLst>
            </p:cNvPr>
            <p:cNvGrpSpPr/>
            <p:nvPr/>
          </p:nvGrpSpPr>
          <p:grpSpPr>
            <a:xfrm>
              <a:off x="8319815" y="6234022"/>
              <a:ext cx="3891364" cy="690786"/>
              <a:chOff x="44433" y="6213821"/>
              <a:chExt cx="3891364" cy="690786"/>
            </a:xfrm>
          </p:grpSpPr>
          <p:grpSp>
            <p:nvGrpSpPr>
              <p:cNvPr id="20" name="Group 19">
                <a:extLst>
                  <a:ext uri="{FF2B5EF4-FFF2-40B4-BE49-F238E27FC236}">
                    <a16:creationId xmlns:a16="http://schemas.microsoft.com/office/drawing/2014/main" id="{DED857A1-ECB7-A3C5-3164-9EA698203AD4}"/>
                  </a:ext>
                </a:extLst>
              </p:cNvPr>
              <p:cNvGrpSpPr/>
              <p:nvPr/>
            </p:nvGrpSpPr>
            <p:grpSpPr>
              <a:xfrm>
                <a:off x="44433" y="6519698"/>
                <a:ext cx="3891364" cy="384909"/>
                <a:chOff x="0" y="6570450"/>
                <a:chExt cx="3891364" cy="384909"/>
              </a:xfrm>
            </p:grpSpPr>
            <p:sp>
              <p:nvSpPr>
                <p:cNvPr id="22" name="Rectangle 21">
                  <a:extLst>
                    <a:ext uri="{FF2B5EF4-FFF2-40B4-BE49-F238E27FC236}">
                      <a16:creationId xmlns:a16="http://schemas.microsoft.com/office/drawing/2014/main" id="{8BD426A7-D991-BB6F-4EBB-FA3FE21D66FC}"/>
                    </a:ext>
                  </a:extLst>
                </p:cNvPr>
                <p:cNvSpPr/>
                <p:nvPr/>
              </p:nvSpPr>
              <p:spPr>
                <a:xfrm>
                  <a:off x="0" y="6570450"/>
                  <a:ext cx="3135647" cy="2875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BC8853DD-E9D2-EE3C-E384-BE64AB8FD422}"/>
                    </a:ext>
                  </a:extLst>
                </p:cNvPr>
                <p:cNvSpPr txBox="1"/>
                <p:nvPr/>
              </p:nvSpPr>
              <p:spPr>
                <a:xfrm>
                  <a:off x="425901" y="6616805"/>
                  <a:ext cx="3465463" cy="338554"/>
                </a:xfrm>
                <a:prstGeom prst="rect">
                  <a:avLst/>
                </a:prstGeom>
                <a:noFill/>
              </p:spPr>
              <p:txBody>
                <a:bodyPr wrap="square">
                  <a:spAutoFit/>
                </a:bodyPr>
                <a:lstStyle/>
                <a:p>
                  <a:r>
                    <a:rPr lang="en-US" sz="1600" i="1" dirty="0">
                      <a:solidFill>
                        <a:schemeClr val="bg1">
                          <a:lumMod val="75000"/>
                        </a:schemeClr>
                      </a:solidFill>
                    </a:rPr>
                    <a:t>Ying-Ting Lin, ylin3@uni-muenster.de</a:t>
                  </a:r>
                </a:p>
              </p:txBody>
            </p:sp>
          </p:grpSp>
          <p:pic>
            <p:nvPicPr>
              <p:cNvPr id="21" name="Picture 20" descr="Blue letters on a black background&#10;&#10;Description automatically generated">
                <a:extLst>
                  <a:ext uri="{FF2B5EF4-FFF2-40B4-BE49-F238E27FC236}">
                    <a16:creationId xmlns:a16="http://schemas.microsoft.com/office/drawing/2014/main" id="{686D66BB-91B4-B7EC-AADF-6982D518724C}"/>
                  </a:ext>
                </a:extLst>
              </p:cNvPr>
              <p:cNvPicPr>
                <a:picLocks noChangeAspect="1"/>
              </p:cNvPicPr>
              <p:nvPr/>
            </p:nvPicPr>
            <p:blipFill>
              <a:blip r:embed="rId7"/>
              <a:stretch>
                <a:fillRect/>
              </a:stretch>
            </p:blipFill>
            <p:spPr>
              <a:xfrm>
                <a:off x="1221735" y="6213821"/>
                <a:ext cx="1515878" cy="408762"/>
              </a:xfrm>
              <a:prstGeom prst="rect">
                <a:avLst/>
              </a:prstGeom>
            </p:spPr>
          </p:pic>
        </p:grpSp>
      </p:grpSp>
    </p:spTree>
    <p:extLst>
      <p:ext uri="{BB962C8B-B14F-4D97-AF65-F5344CB8AC3E}">
        <p14:creationId xmlns:p14="http://schemas.microsoft.com/office/powerpoint/2010/main" val="37883829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6B7D92-6CB3-8D87-F8C4-ED2EAE85DC27}"/>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1" name="Vertical Text Placeholder 2">
                <a:extLst>
                  <a:ext uri="{FF2B5EF4-FFF2-40B4-BE49-F238E27FC236}">
                    <a16:creationId xmlns:a16="http://schemas.microsoft.com/office/drawing/2014/main" id="{5C09106C-0497-52AA-7472-917937A8054D}"/>
                  </a:ext>
                </a:extLst>
              </p:cNvPr>
              <p:cNvSpPr txBox="1">
                <a:spLocks/>
              </p:cNvSpPr>
              <p:nvPr/>
            </p:nvSpPr>
            <p:spPr>
              <a:xfrm>
                <a:off x="37653" y="642486"/>
                <a:ext cx="7466233" cy="2713066"/>
              </a:xfrm>
              <a:prstGeom prst="rect">
                <a:avLst/>
              </a:prstGeom>
            </p:spPr>
            <p:txBody>
              <a:bodyPr vert="horz" lIns="0" tIns="0" rIns="0" bIns="0" rtlCol="0" anchor="t" anchorCtr="0">
                <a:noAutofit/>
              </a:bodyPr>
              <a:lstStyle>
                <a:lvl1pPr marL="0" indent="0" algn="l" defTabSz="914299" rtl="0" eaLnBrk="1" latinLnBrk="0" hangingPunct="1">
                  <a:lnSpc>
                    <a:spcPct val="112000"/>
                  </a:lnSpc>
                  <a:spcBef>
                    <a:spcPts val="1300"/>
                  </a:spcBef>
                  <a:spcAft>
                    <a:spcPts val="0"/>
                  </a:spcAft>
                  <a:buFont typeface="Arial" panose="020B0604020202020204" pitchFamily="34" charset="0"/>
                  <a:buNone/>
                  <a:defRPr lang="de-DE" sz="2000" b="0" i="0" u="none" strike="noStrike" kern="1200" baseline="0" smtClean="0">
                    <a:solidFill>
                      <a:schemeClr val="tx1"/>
                    </a:solidFill>
                    <a:latin typeface="Calibri" panose="020F0502020204030204" pitchFamily="34" charset="0"/>
                    <a:ea typeface="+mn-ea"/>
                    <a:cs typeface="Calibri" panose="020F0502020204030204" pitchFamily="34" charset="0"/>
                  </a:defRPr>
                </a:lvl1pPr>
                <a:lvl2pPr marL="323972"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2pPr>
                <a:lvl3pPr marL="503958"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3pPr>
                <a:lvl4pPr marL="683942"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4pPr>
                <a:lvl5pPr marL="863926"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5pPr>
                <a:lvl6pPr marL="719938" indent="0" algn="l" defTabSz="914299" rtl="0" eaLnBrk="1" latinLnBrk="0" hangingPunct="1">
                  <a:lnSpc>
                    <a:spcPct val="112000"/>
                  </a:lnSpc>
                  <a:spcBef>
                    <a:spcPts val="1300"/>
                  </a:spcBef>
                  <a:spcAft>
                    <a:spcPts val="0"/>
                  </a:spcAft>
                  <a:buFont typeface="Meta Offc Pro" panose="020B0504030101020102" pitchFamily="34" charset="0"/>
                  <a:buNone/>
                  <a:defRPr sz="2000" b="1" kern="1200" baseline="0">
                    <a:solidFill>
                      <a:schemeClr val="tx1"/>
                    </a:solidFill>
                    <a:latin typeface="Calibri" panose="020F0502020204030204" pitchFamily="34" charset="0"/>
                    <a:ea typeface="+mn-ea"/>
                    <a:cs typeface="Calibri" panose="020F0502020204030204" pitchFamily="34" charset="0"/>
                  </a:defRPr>
                </a:lvl6pPr>
                <a:lvl7pPr marL="863926"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7pPr>
                <a:lvl8pPr marL="863926"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8pPr>
                <a:lvl9pPr marL="863926"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9pPr>
              </a:lstStyle>
              <a:p>
                <a:pPr marL="342900" indent="-342900">
                  <a:lnSpc>
                    <a:spcPct val="90000"/>
                  </a:lnSpc>
                  <a:buFont typeface="Arial" panose="020B0604020202020204" pitchFamily="34" charset="0"/>
                  <a:buChar char="•"/>
                </a:pPr>
                <a:r>
                  <a:rPr lang="en-US" sz="2400" dirty="0">
                    <a:latin typeface="+mn-lt"/>
                  </a:rPr>
                  <a:t>Aiming for sub-% accuracy in solar </a:t>
                </a:r>
                <a:r>
                  <a:rPr lang="en-US" sz="2400" i="1" dirty="0">
                    <a:latin typeface="+mn-lt"/>
                  </a:rPr>
                  <a:t>pp</a:t>
                </a:r>
                <a:r>
                  <a:rPr lang="en-US" sz="2400" dirty="0">
                    <a:latin typeface="+mn-lt"/>
                  </a:rPr>
                  <a:t> flux measurement</a:t>
                </a:r>
              </a:p>
              <a:p>
                <a:pPr marL="800089" lvl="1" indent="-342900">
                  <a:lnSpc>
                    <a:spcPct val="90000"/>
                  </a:lnSpc>
                  <a:buFont typeface="Wingdings" pitchFamily="2" charset="2"/>
                  <a:buChar char="Ø"/>
                </a:pPr>
                <a:r>
                  <a:rPr lang="en-US" sz="2400" baseline="30000" dirty="0">
                    <a:solidFill>
                      <a:schemeClr val="accent1"/>
                    </a:solidFill>
                    <a:latin typeface="+mn-lt"/>
                  </a:rPr>
                  <a:t>222</a:t>
                </a:r>
                <a:r>
                  <a:rPr lang="en-US" sz="2400" dirty="0">
                    <a:solidFill>
                      <a:schemeClr val="accent1"/>
                    </a:solidFill>
                    <a:latin typeface="+mn-lt"/>
                  </a:rPr>
                  <a:t>Rn: 0.1 </a:t>
                </a:r>
                <a14:m>
                  <m:oMath xmlns:m="http://schemas.openxmlformats.org/officeDocument/2006/math">
                    <m:r>
                      <m:rPr>
                        <m:sty m:val="p"/>
                      </m:rPr>
                      <a:rPr lang="en-US" sz="2400">
                        <a:solidFill>
                          <a:schemeClr val="accent1"/>
                        </a:solidFill>
                        <a:latin typeface="Cambria Math" panose="02040503050406030204" pitchFamily="18" charset="0"/>
                        <a:ea typeface="Cambria Math" panose="02040503050406030204" pitchFamily="18" charset="0"/>
                      </a:rPr>
                      <m:t>μ</m:t>
                    </m:r>
                  </m:oMath>
                </a14:m>
                <a:r>
                  <a:rPr lang="en-US" sz="2400" dirty="0">
                    <a:solidFill>
                      <a:schemeClr val="accent1"/>
                    </a:solidFill>
                    <a:latin typeface="+mn-lt"/>
                  </a:rPr>
                  <a:t>Bq/kg</a:t>
                </a:r>
              </a:p>
              <a:p>
                <a:pPr marL="980075" lvl="2" indent="-342900">
                  <a:lnSpc>
                    <a:spcPct val="90000"/>
                  </a:lnSpc>
                  <a:buFont typeface="Wingdings" pitchFamily="2" charset="2"/>
                  <a:buChar char="Ø"/>
                </a:pPr>
                <a:endParaRPr lang="en-US" sz="2400" dirty="0">
                  <a:solidFill>
                    <a:schemeClr val="accent1"/>
                  </a:solidFill>
                  <a:latin typeface="+mn-lt"/>
                </a:endParaRPr>
              </a:p>
              <a:p>
                <a:pPr marL="800089" lvl="1" indent="-342900">
                  <a:lnSpc>
                    <a:spcPct val="90000"/>
                  </a:lnSpc>
                  <a:buFont typeface="Wingdings" pitchFamily="2" charset="2"/>
                  <a:buChar char="Ø"/>
                </a:pPr>
                <a:r>
                  <a:rPr lang="en-US" sz="2400" baseline="30000" dirty="0" err="1">
                    <a:solidFill>
                      <a:schemeClr val="accent1"/>
                    </a:solidFill>
                    <a:latin typeface="+mn-lt"/>
                  </a:rPr>
                  <a:t>nat</a:t>
                </a:r>
                <a:r>
                  <a:rPr lang="en-US" sz="2400" dirty="0" err="1">
                    <a:solidFill>
                      <a:schemeClr val="accent1"/>
                    </a:solidFill>
                    <a:latin typeface="+mn-lt"/>
                  </a:rPr>
                  <a:t>Kr</a:t>
                </a:r>
                <a:r>
                  <a:rPr lang="en-US" sz="2400" dirty="0">
                    <a:solidFill>
                      <a:schemeClr val="accent1"/>
                    </a:solidFill>
                    <a:latin typeface="+mn-lt"/>
                  </a:rPr>
                  <a:t>/Xe: 30 </a:t>
                </a:r>
                <a:r>
                  <a:rPr lang="en-US" sz="2400" dirty="0" err="1">
                    <a:solidFill>
                      <a:schemeClr val="accent1"/>
                    </a:solidFill>
                    <a:latin typeface="+mn-lt"/>
                  </a:rPr>
                  <a:t>ppq</a:t>
                </a:r>
                <a:endParaRPr lang="en-US" sz="2400" dirty="0">
                  <a:solidFill>
                    <a:schemeClr val="accent1"/>
                  </a:solidFill>
                  <a:latin typeface="+mn-lt"/>
                </a:endParaRPr>
              </a:p>
            </p:txBody>
          </p:sp>
        </mc:Choice>
        <mc:Fallback xmlns="">
          <p:sp>
            <p:nvSpPr>
              <p:cNvPr id="51" name="Vertical Text Placeholder 2">
                <a:extLst>
                  <a:ext uri="{FF2B5EF4-FFF2-40B4-BE49-F238E27FC236}">
                    <a16:creationId xmlns:a16="http://schemas.microsoft.com/office/drawing/2014/main" id="{5C09106C-0497-52AA-7472-917937A8054D}"/>
                  </a:ext>
                </a:extLst>
              </p:cNvPr>
              <p:cNvSpPr txBox="1">
                <a:spLocks noRot="1" noChangeAspect="1" noMove="1" noResize="1" noEditPoints="1" noAdjustHandles="1" noChangeArrowheads="1" noChangeShapeType="1" noTextEdit="1"/>
              </p:cNvSpPr>
              <p:nvPr/>
            </p:nvSpPr>
            <p:spPr>
              <a:xfrm>
                <a:off x="37653" y="642486"/>
                <a:ext cx="7466233" cy="2713066"/>
              </a:xfrm>
              <a:prstGeom prst="rect">
                <a:avLst/>
              </a:prstGeom>
              <a:blipFill>
                <a:blip r:embed="rId3"/>
                <a:stretch>
                  <a:fillRect l="-2207" t="-4206"/>
                </a:stretch>
              </a:blipFill>
            </p:spPr>
            <p:txBody>
              <a:bodyPr/>
              <a:lstStyle/>
              <a:p>
                <a:r>
                  <a:rPr lang="en-US">
                    <a:noFill/>
                  </a:rPr>
                  <a:t> </a:t>
                </a:r>
              </a:p>
            </p:txBody>
          </p:sp>
        </mc:Fallback>
      </mc:AlternateContent>
      <p:sp>
        <p:nvSpPr>
          <p:cNvPr id="52" name="Vertical Text Placeholder 2">
            <a:extLst>
              <a:ext uri="{FF2B5EF4-FFF2-40B4-BE49-F238E27FC236}">
                <a16:creationId xmlns:a16="http://schemas.microsoft.com/office/drawing/2014/main" id="{41B7934F-A6EC-236F-B372-C724DD25C206}"/>
              </a:ext>
            </a:extLst>
          </p:cNvPr>
          <p:cNvSpPr txBox="1">
            <a:spLocks/>
          </p:cNvSpPr>
          <p:nvPr/>
        </p:nvSpPr>
        <p:spPr>
          <a:xfrm>
            <a:off x="37652" y="642486"/>
            <a:ext cx="7466233" cy="2713066"/>
          </a:xfrm>
          <a:prstGeom prst="rect">
            <a:avLst/>
          </a:prstGeom>
        </p:spPr>
        <p:txBody>
          <a:bodyPr vert="horz" lIns="0" tIns="0" rIns="0" bIns="0" rtlCol="0" anchor="t" anchorCtr="0">
            <a:noAutofit/>
          </a:bodyPr>
          <a:lstStyle>
            <a:lvl1pPr marL="0" indent="0" algn="l" defTabSz="914299" rtl="0" eaLnBrk="1" latinLnBrk="0" hangingPunct="1">
              <a:lnSpc>
                <a:spcPct val="112000"/>
              </a:lnSpc>
              <a:spcBef>
                <a:spcPts val="1300"/>
              </a:spcBef>
              <a:spcAft>
                <a:spcPts val="0"/>
              </a:spcAft>
              <a:buFont typeface="Arial" panose="020B0604020202020204" pitchFamily="34" charset="0"/>
              <a:buNone/>
              <a:defRPr lang="de-DE" sz="2000" b="0" i="0" u="none" strike="noStrike" kern="1200" baseline="0" smtClean="0">
                <a:solidFill>
                  <a:schemeClr val="tx1"/>
                </a:solidFill>
                <a:latin typeface="Calibri" panose="020F0502020204030204" pitchFamily="34" charset="0"/>
                <a:ea typeface="+mn-ea"/>
                <a:cs typeface="Calibri" panose="020F0502020204030204" pitchFamily="34" charset="0"/>
              </a:defRPr>
            </a:lvl1pPr>
            <a:lvl2pPr marL="323972"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2pPr>
            <a:lvl3pPr marL="503958"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3pPr>
            <a:lvl4pPr marL="683942"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4pPr>
            <a:lvl5pPr marL="863926"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5pPr>
            <a:lvl6pPr marL="719938" indent="0" algn="l" defTabSz="914299" rtl="0" eaLnBrk="1" latinLnBrk="0" hangingPunct="1">
              <a:lnSpc>
                <a:spcPct val="112000"/>
              </a:lnSpc>
              <a:spcBef>
                <a:spcPts val="1300"/>
              </a:spcBef>
              <a:spcAft>
                <a:spcPts val="0"/>
              </a:spcAft>
              <a:buFont typeface="Meta Offc Pro" panose="020B0504030101020102" pitchFamily="34" charset="0"/>
              <a:buNone/>
              <a:defRPr sz="2000" b="1" kern="1200" baseline="0">
                <a:solidFill>
                  <a:schemeClr val="tx1"/>
                </a:solidFill>
                <a:latin typeface="Calibri" panose="020F0502020204030204" pitchFamily="34" charset="0"/>
                <a:ea typeface="+mn-ea"/>
                <a:cs typeface="Calibri" panose="020F0502020204030204" pitchFamily="34" charset="0"/>
              </a:defRPr>
            </a:lvl6pPr>
            <a:lvl7pPr marL="863926"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7pPr>
            <a:lvl8pPr marL="863926"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8pPr>
            <a:lvl9pPr marL="863926"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9pPr>
          </a:lstStyle>
          <a:p>
            <a:pPr marL="980075" lvl="2" indent="-342900">
              <a:lnSpc>
                <a:spcPct val="90000"/>
              </a:lnSpc>
              <a:buFont typeface="Wingdings" pitchFamily="2" charset="2"/>
              <a:buChar char="Ø"/>
            </a:pPr>
            <a:endParaRPr lang="en-US" sz="2400" dirty="0">
              <a:latin typeface="+mn-lt"/>
            </a:endParaRPr>
          </a:p>
          <a:p>
            <a:pPr marL="980075" lvl="2" indent="-342900">
              <a:lnSpc>
                <a:spcPct val="90000"/>
              </a:lnSpc>
              <a:buFont typeface="Wingdings" pitchFamily="2" charset="2"/>
              <a:buChar char="Ø"/>
            </a:pPr>
            <a:endParaRPr lang="en-US" sz="2400" dirty="0">
              <a:latin typeface="+mn-lt"/>
            </a:endParaRPr>
          </a:p>
          <a:p>
            <a:pPr marL="980075" lvl="2" indent="-342900">
              <a:lnSpc>
                <a:spcPct val="90000"/>
              </a:lnSpc>
              <a:buFont typeface="Wingdings" pitchFamily="2" charset="2"/>
              <a:buChar char="Ø"/>
            </a:pPr>
            <a:r>
              <a:rPr lang="en-US" sz="2400" dirty="0">
                <a:latin typeface="+mn-lt"/>
              </a:rPr>
              <a:t>&lt; 10% constraint to </a:t>
            </a:r>
            <a:r>
              <a:rPr lang="en-US" sz="2400" baseline="30000" dirty="0">
                <a:latin typeface="+mn-lt"/>
              </a:rPr>
              <a:t>214</a:t>
            </a:r>
            <a:r>
              <a:rPr lang="en-US" sz="2400" dirty="0">
                <a:latin typeface="+mn-lt"/>
              </a:rPr>
              <a:t>Pb </a:t>
            </a:r>
          </a:p>
          <a:p>
            <a:pPr marL="980075" lvl="2" indent="-342900">
              <a:lnSpc>
                <a:spcPct val="90000"/>
              </a:lnSpc>
              <a:buFont typeface="Wingdings" pitchFamily="2" charset="2"/>
              <a:buChar char="Ø"/>
            </a:pPr>
            <a:endParaRPr lang="en-US" sz="2400" dirty="0">
              <a:latin typeface="+mn-lt"/>
            </a:endParaRPr>
          </a:p>
          <a:p>
            <a:pPr marL="980075" lvl="2" indent="-342900">
              <a:lnSpc>
                <a:spcPct val="90000"/>
              </a:lnSpc>
              <a:buFont typeface="Wingdings" pitchFamily="2" charset="2"/>
              <a:buChar char="Ø"/>
            </a:pPr>
            <a:r>
              <a:rPr lang="en-US" sz="2400" dirty="0">
                <a:latin typeface="+mn-lt"/>
              </a:rPr>
              <a:t>&lt; 10% constraint to </a:t>
            </a:r>
            <a:r>
              <a:rPr lang="en-US" sz="2400" baseline="30000" dirty="0">
                <a:latin typeface="+mn-lt"/>
              </a:rPr>
              <a:t>85</a:t>
            </a:r>
            <a:r>
              <a:rPr lang="en-US" sz="2400" dirty="0">
                <a:latin typeface="+mn-lt"/>
              </a:rPr>
              <a:t>Kr</a:t>
            </a:r>
          </a:p>
        </p:txBody>
      </p:sp>
      <p:sp>
        <p:nvSpPr>
          <p:cNvPr id="12" name="Title 1">
            <a:extLst>
              <a:ext uri="{FF2B5EF4-FFF2-40B4-BE49-F238E27FC236}">
                <a16:creationId xmlns:a16="http://schemas.microsoft.com/office/drawing/2014/main" id="{2D6EDEB7-07B8-1092-FE0E-7135E50A3CA0}"/>
              </a:ext>
            </a:extLst>
          </p:cNvPr>
          <p:cNvSpPr txBox="1">
            <a:spLocks/>
          </p:cNvSpPr>
          <p:nvPr/>
        </p:nvSpPr>
        <p:spPr>
          <a:xfrm>
            <a:off x="6350" y="1"/>
            <a:ext cx="12192000" cy="7089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t>The Next Generation Experiment</a:t>
            </a:r>
            <a:endParaRPr lang="en-US" sz="4000" dirty="0">
              <a:latin typeface="+mn-lt"/>
            </a:endParaRPr>
          </a:p>
        </p:txBody>
      </p:sp>
      <p:pic>
        <p:nvPicPr>
          <p:cNvPr id="25" name="Picture 24">
            <a:extLst>
              <a:ext uri="{FF2B5EF4-FFF2-40B4-BE49-F238E27FC236}">
                <a16:creationId xmlns:a16="http://schemas.microsoft.com/office/drawing/2014/main" id="{4055D655-1CF5-08E1-55AC-76E39A85A388}"/>
              </a:ext>
            </a:extLst>
          </p:cNvPr>
          <p:cNvPicPr>
            <a:picLocks noChangeAspect="1"/>
          </p:cNvPicPr>
          <p:nvPr/>
        </p:nvPicPr>
        <p:blipFill>
          <a:blip r:embed="rId4"/>
          <a:stretch>
            <a:fillRect/>
          </a:stretch>
        </p:blipFill>
        <p:spPr>
          <a:xfrm>
            <a:off x="513775" y="3355553"/>
            <a:ext cx="11133605" cy="3502446"/>
          </a:xfrm>
          <a:prstGeom prst="rect">
            <a:avLst/>
          </a:prstGeom>
        </p:spPr>
      </p:pic>
      <p:grpSp>
        <p:nvGrpSpPr>
          <p:cNvPr id="33" name="Group 32">
            <a:extLst>
              <a:ext uri="{FF2B5EF4-FFF2-40B4-BE49-F238E27FC236}">
                <a16:creationId xmlns:a16="http://schemas.microsoft.com/office/drawing/2014/main" id="{D616E5FC-C13F-90F4-A730-72508BCAE16F}"/>
              </a:ext>
            </a:extLst>
          </p:cNvPr>
          <p:cNvGrpSpPr>
            <a:grpSpLocks noChangeAspect="1"/>
          </p:cNvGrpSpPr>
          <p:nvPr/>
        </p:nvGrpSpPr>
        <p:grpSpPr>
          <a:xfrm>
            <a:off x="7364831" y="-1"/>
            <a:ext cx="5122334" cy="3355553"/>
            <a:chOff x="6449344" y="1067844"/>
            <a:chExt cx="8136270" cy="5329930"/>
          </a:xfrm>
        </p:grpSpPr>
        <p:grpSp>
          <p:nvGrpSpPr>
            <p:cNvPr id="34" name="Group 33">
              <a:extLst>
                <a:ext uri="{FF2B5EF4-FFF2-40B4-BE49-F238E27FC236}">
                  <a16:creationId xmlns:a16="http://schemas.microsoft.com/office/drawing/2014/main" id="{8C159339-06DC-973B-8315-C6406A17B537}"/>
                </a:ext>
              </a:extLst>
            </p:cNvPr>
            <p:cNvGrpSpPr/>
            <p:nvPr/>
          </p:nvGrpSpPr>
          <p:grpSpPr>
            <a:xfrm>
              <a:off x="6449344" y="1067844"/>
              <a:ext cx="8136270" cy="5329930"/>
              <a:chOff x="6205504" y="1067844"/>
              <a:chExt cx="8136270" cy="5329930"/>
            </a:xfrm>
          </p:grpSpPr>
          <p:grpSp>
            <p:nvGrpSpPr>
              <p:cNvPr id="37" name="Group 36">
                <a:extLst>
                  <a:ext uri="{FF2B5EF4-FFF2-40B4-BE49-F238E27FC236}">
                    <a16:creationId xmlns:a16="http://schemas.microsoft.com/office/drawing/2014/main" id="{C37CB4E9-FF02-ACAC-D11E-F5CD9F700B1B}"/>
                  </a:ext>
                </a:extLst>
              </p:cNvPr>
              <p:cNvGrpSpPr/>
              <p:nvPr/>
            </p:nvGrpSpPr>
            <p:grpSpPr>
              <a:xfrm>
                <a:off x="6205504" y="1067844"/>
                <a:ext cx="8136270" cy="5329930"/>
                <a:chOff x="7017826" y="1261720"/>
                <a:chExt cx="8136270" cy="5329930"/>
              </a:xfrm>
            </p:grpSpPr>
            <p:pic>
              <p:nvPicPr>
                <p:cNvPr id="41" name="Picture 40">
                  <a:extLst>
                    <a:ext uri="{FF2B5EF4-FFF2-40B4-BE49-F238E27FC236}">
                      <a16:creationId xmlns:a16="http://schemas.microsoft.com/office/drawing/2014/main" id="{21A62CAF-03D3-787F-9F26-1CDE10CCE864}"/>
                    </a:ext>
                  </a:extLst>
                </p:cNvPr>
                <p:cNvPicPr>
                  <a:picLocks noChangeAspect="1"/>
                </p:cNvPicPr>
                <p:nvPr/>
              </p:nvPicPr>
              <p:blipFill>
                <a:blip r:embed="rId5"/>
                <a:stretch>
                  <a:fillRect/>
                </a:stretch>
              </p:blipFill>
              <p:spPr>
                <a:xfrm>
                  <a:off x="7017826" y="1261720"/>
                  <a:ext cx="5329930" cy="5329930"/>
                </a:xfrm>
                <a:prstGeom prst="rect">
                  <a:avLst/>
                </a:prstGeom>
              </p:spPr>
            </p:pic>
            <p:sp>
              <p:nvSpPr>
                <p:cNvPr id="42" name="TextBox 41">
                  <a:extLst>
                    <a:ext uri="{FF2B5EF4-FFF2-40B4-BE49-F238E27FC236}">
                      <a16:creationId xmlns:a16="http://schemas.microsoft.com/office/drawing/2014/main" id="{C352CC44-A589-E523-CC40-8CBA35A60B98}"/>
                    </a:ext>
                  </a:extLst>
                </p:cNvPr>
                <p:cNvSpPr txBox="1"/>
                <p:nvPr/>
              </p:nvSpPr>
              <p:spPr>
                <a:xfrm>
                  <a:off x="12245966" y="1261722"/>
                  <a:ext cx="2908130" cy="1093031"/>
                </a:xfrm>
                <a:prstGeom prst="rect">
                  <a:avLst/>
                </a:prstGeom>
                <a:noFill/>
              </p:spPr>
              <p:txBody>
                <a:bodyPr wrap="square">
                  <a:spAutoFit/>
                </a:bodyPr>
                <a:lstStyle/>
                <a:p>
                  <a:pPr>
                    <a:lnSpc>
                      <a:spcPct val="80000"/>
                    </a:lnSpc>
                  </a:pPr>
                  <a:r>
                    <a:rPr lang="en-US" sz="1600" b="1" i="1" dirty="0">
                      <a:solidFill>
                        <a:schemeClr val="bg1">
                          <a:lumMod val="75000"/>
                        </a:schemeClr>
                      </a:solidFill>
                    </a:rPr>
                    <a:t>XENON Collab., </a:t>
                  </a:r>
                  <a:br>
                    <a:rPr lang="en-US" sz="1600" b="1" i="1" dirty="0">
                      <a:solidFill>
                        <a:schemeClr val="bg1">
                          <a:lumMod val="75000"/>
                        </a:schemeClr>
                      </a:solidFill>
                    </a:rPr>
                  </a:br>
                  <a:r>
                    <a:rPr lang="en-US" sz="1600" b="1" i="1" dirty="0">
                      <a:solidFill>
                        <a:schemeClr val="bg1">
                          <a:lumMod val="75000"/>
                        </a:schemeClr>
                      </a:solidFill>
                    </a:rPr>
                    <a:t>Phys. Rev. X 15, </a:t>
                  </a:r>
                  <a:br>
                    <a:rPr lang="en-US" sz="1600" b="1" i="1" dirty="0">
                      <a:solidFill>
                        <a:schemeClr val="bg1">
                          <a:lumMod val="75000"/>
                        </a:schemeClr>
                      </a:solidFill>
                    </a:rPr>
                  </a:br>
                  <a:r>
                    <a:rPr lang="en-US" sz="1600" b="1" i="1" dirty="0">
                      <a:solidFill>
                        <a:schemeClr val="bg1">
                          <a:lumMod val="75000"/>
                        </a:schemeClr>
                      </a:solidFill>
                    </a:rPr>
                    <a:t>031079 (2025)</a:t>
                  </a:r>
                </a:p>
              </p:txBody>
            </p:sp>
          </p:grpSp>
          <p:sp>
            <p:nvSpPr>
              <p:cNvPr id="38" name="Oval 37">
                <a:extLst>
                  <a:ext uri="{FF2B5EF4-FFF2-40B4-BE49-F238E27FC236}">
                    <a16:creationId xmlns:a16="http://schemas.microsoft.com/office/drawing/2014/main" id="{A926CB86-515A-0C34-ED47-748AF10C74F2}"/>
                  </a:ext>
                </a:extLst>
              </p:cNvPr>
              <p:cNvSpPr/>
              <p:nvPr/>
            </p:nvSpPr>
            <p:spPr>
              <a:xfrm rot="19030860">
                <a:off x="10416437" y="5336292"/>
                <a:ext cx="881127" cy="570569"/>
              </a:xfrm>
              <a:prstGeom prst="ellipse">
                <a:avLst/>
              </a:prstGeom>
              <a:noFill/>
              <a:ln w="88900">
                <a:solidFill>
                  <a:srgbClr val="FF0000">
                    <a:alpha val="5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Curved Left Arrow 11">
                <a:extLst>
                  <a:ext uri="{FF2B5EF4-FFF2-40B4-BE49-F238E27FC236}">
                    <a16:creationId xmlns:a16="http://schemas.microsoft.com/office/drawing/2014/main" id="{35250C6F-3088-B348-6243-19A543483D03}"/>
                  </a:ext>
                </a:extLst>
              </p:cNvPr>
              <p:cNvSpPr/>
              <p:nvPr/>
            </p:nvSpPr>
            <p:spPr>
              <a:xfrm>
                <a:off x="11158888" y="4275838"/>
                <a:ext cx="720000" cy="1383193"/>
              </a:xfrm>
              <a:prstGeom prst="curvedLeftArrow">
                <a:avLst>
                  <a:gd name="adj1" fmla="val 21234"/>
                  <a:gd name="adj2" fmla="val 55603"/>
                  <a:gd name="adj3" fmla="val 28706"/>
                </a:avLst>
              </a:prstGeom>
              <a:solidFill>
                <a:srgbClr val="FB5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a:solidFill>
                    <a:srgbClr val="FF0000"/>
                  </a:solidFill>
                </a:endParaRPr>
              </a:p>
            </p:txBody>
          </p:sp>
          <p:sp>
            <p:nvSpPr>
              <p:cNvPr id="40" name="TextBox 39">
                <a:extLst>
                  <a:ext uri="{FF2B5EF4-FFF2-40B4-BE49-F238E27FC236}">
                    <a16:creationId xmlns:a16="http://schemas.microsoft.com/office/drawing/2014/main" id="{1DAFEE16-CC61-6770-6210-8CB950D0182C}"/>
                  </a:ext>
                </a:extLst>
              </p:cNvPr>
              <p:cNvSpPr txBox="1"/>
              <p:nvPr/>
            </p:nvSpPr>
            <p:spPr>
              <a:xfrm>
                <a:off x="11158888" y="4604906"/>
                <a:ext cx="2107682" cy="552423"/>
              </a:xfrm>
              <a:prstGeom prst="rect">
                <a:avLst/>
              </a:prstGeom>
              <a:noFill/>
            </p:spPr>
            <p:txBody>
              <a:bodyPr wrap="square">
                <a:spAutoFit/>
              </a:bodyPr>
              <a:lstStyle/>
              <a:p>
                <a:pPr algn="ctr">
                  <a:lnSpc>
                    <a:spcPct val="80000"/>
                  </a:lnSpc>
                </a:pPr>
                <a:r>
                  <a:rPr lang="en-US" sz="2000" b="1" dirty="0">
                    <a:solidFill>
                      <a:srgbClr val="FB5200"/>
                    </a:solidFill>
                    <a:effectLst/>
                    <a:latin typeface="Helvetica" pitchFamily="2" charset="0"/>
                  </a:rPr>
                  <a:t>x6</a:t>
                </a:r>
                <a:endParaRPr lang="en-US" sz="2000" dirty="0">
                  <a:solidFill>
                    <a:srgbClr val="FB5200"/>
                  </a:solidFill>
                  <a:effectLst/>
                  <a:latin typeface="Helvetica" pitchFamily="2" charset="0"/>
                </a:endParaRPr>
              </a:p>
            </p:txBody>
          </p:sp>
        </p:grpSp>
        <p:sp>
          <p:nvSpPr>
            <p:cNvPr id="35" name="Curved Left Arrow 11">
              <a:extLst>
                <a:ext uri="{FF2B5EF4-FFF2-40B4-BE49-F238E27FC236}">
                  <a16:creationId xmlns:a16="http://schemas.microsoft.com/office/drawing/2014/main" id="{708E9FD0-45CD-9230-691B-FF7C6B2F9787}"/>
                </a:ext>
              </a:extLst>
            </p:cNvPr>
            <p:cNvSpPr/>
            <p:nvPr/>
          </p:nvSpPr>
          <p:spPr>
            <a:xfrm>
              <a:off x="11419810" y="3961928"/>
              <a:ext cx="424190" cy="406745"/>
            </a:xfrm>
            <a:prstGeom prst="curvedLeftArrow">
              <a:avLst>
                <a:gd name="adj1" fmla="val 21234"/>
                <a:gd name="adj2" fmla="val 55603"/>
                <a:gd name="adj3" fmla="val 2870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a:solidFill>
                  <a:srgbClr val="FF0000"/>
                </a:solidFill>
              </a:endParaRPr>
            </a:p>
          </p:txBody>
        </p:sp>
        <p:sp>
          <p:nvSpPr>
            <p:cNvPr id="36" name="TextBox 35">
              <a:extLst>
                <a:ext uri="{FF2B5EF4-FFF2-40B4-BE49-F238E27FC236}">
                  <a16:creationId xmlns:a16="http://schemas.microsoft.com/office/drawing/2014/main" id="{B579D999-A507-08F0-CF9B-7D3C0AF56F5B}"/>
                </a:ext>
              </a:extLst>
            </p:cNvPr>
            <p:cNvSpPr txBox="1"/>
            <p:nvPr/>
          </p:nvSpPr>
          <p:spPr>
            <a:xfrm>
              <a:off x="11779273" y="3879868"/>
              <a:ext cx="1518701" cy="347788"/>
            </a:xfrm>
            <a:prstGeom prst="rect">
              <a:avLst/>
            </a:prstGeom>
            <a:noFill/>
          </p:spPr>
          <p:txBody>
            <a:bodyPr wrap="square">
              <a:spAutoFit/>
            </a:bodyPr>
            <a:lstStyle/>
            <a:p>
              <a:pPr>
                <a:lnSpc>
                  <a:spcPct val="80000"/>
                </a:lnSpc>
              </a:pPr>
              <a:r>
                <a:rPr lang="en-US" sz="2000" b="1" dirty="0">
                  <a:effectLst/>
                  <a:latin typeface="Helvetica" pitchFamily="2" charset="0"/>
                </a:rPr>
                <a:t>x3</a:t>
              </a:r>
              <a:endParaRPr lang="en-US" sz="2000" dirty="0">
                <a:effectLst/>
                <a:latin typeface="Helvetica" pitchFamily="2" charset="0"/>
              </a:endParaRPr>
            </a:p>
          </p:txBody>
        </p:sp>
      </p:grpSp>
      <p:grpSp>
        <p:nvGrpSpPr>
          <p:cNvPr id="46" name="Group 45">
            <a:extLst>
              <a:ext uri="{FF2B5EF4-FFF2-40B4-BE49-F238E27FC236}">
                <a16:creationId xmlns:a16="http://schemas.microsoft.com/office/drawing/2014/main" id="{080E2ED8-D355-1E8E-3EFA-261894AF60C6}"/>
              </a:ext>
            </a:extLst>
          </p:cNvPr>
          <p:cNvGrpSpPr/>
          <p:nvPr/>
        </p:nvGrpSpPr>
        <p:grpSpPr>
          <a:xfrm>
            <a:off x="11199680" y="1885809"/>
            <a:ext cx="1100273" cy="1152197"/>
            <a:chOff x="9628757" y="4088953"/>
            <a:chExt cx="1100273" cy="1152197"/>
          </a:xfrm>
        </p:grpSpPr>
        <p:pic>
          <p:nvPicPr>
            <p:cNvPr id="47" name="Picture 46">
              <a:extLst>
                <a:ext uri="{FF2B5EF4-FFF2-40B4-BE49-F238E27FC236}">
                  <a16:creationId xmlns:a16="http://schemas.microsoft.com/office/drawing/2014/main" id="{8A3AAF02-3F17-DEFE-2F48-C52FEB8D32B4}"/>
                </a:ext>
              </a:extLst>
            </p:cNvPr>
            <p:cNvPicPr>
              <a:picLocks noChangeAspect="1"/>
            </p:cNvPicPr>
            <p:nvPr/>
          </p:nvPicPr>
          <p:blipFill>
            <a:blip r:embed="rId6"/>
            <a:stretch>
              <a:fillRect/>
            </a:stretch>
          </p:blipFill>
          <p:spPr>
            <a:xfrm>
              <a:off x="9714594" y="4088953"/>
              <a:ext cx="841378" cy="916933"/>
            </a:xfrm>
            <a:prstGeom prst="rect">
              <a:avLst/>
            </a:prstGeom>
          </p:spPr>
        </p:pic>
        <p:sp>
          <p:nvSpPr>
            <p:cNvPr id="48" name="TextBox 47">
              <a:extLst>
                <a:ext uri="{FF2B5EF4-FFF2-40B4-BE49-F238E27FC236}">
                  <a16:creationId xmlns:a16="http://schemas.microsoft.com/office/drawing/2014/main" id="{9EB021AA-C687-E1C5-A87F-2D7E47699769}"/>
                </a:ext>
              </a:extLst>
            </p:cNvPr>
            <p:cNvSpPr txBox="1"/>
            <p:nvPr/>
          </p:nvSpPr>
          <p:spPr>
            <a:xfrm>
              <a:off x="9628757" y="4871818"/>
              <a:ext cx="1100273" cy="369332"/>
            </a:xfrm>
            <a:prstGeom prst="rect">
              <a:avLst/>
            </a:prstGeom>
            <a:noFill/>
          </p:spPr>
          <p:txBody>
            <a:bodyPr wrap="square">
              <a:spAutoFit/>
            </a:bodyPr>
            <a:lstStyle/>
            <a:p>
              <a:r>
                <a:rPr lang="en-US" b="1" dirty="0">
                  <a:solidFill>
                    <a:schemeClr val="bg1">
                      <a:lumMod val="10000"/>
                    </a:schemeClr>
                  </a:solidFill>
                  <a:effectLst/>
                  <a:latin typeface="Helvetica" pitchFamily="2" charset="0"/>
                </a:rPr>
                <a:t>LowRad</a:t>
              </a:r>
              <a:endParaRPr lang="en-US" dirty="0">
                <a:solidFill>
                  <a:schemeClr val="bg1">
                    <a:lumMod val="10000"/>
                  </a:schemeClr>
                </a:solidFill>
                <a:effectLst/>
                <a:latin typeface="Helvetica" pitchFamily="2" charset="0"/>
              </a:endParaRPr>
            </a:p>
          </p:txBody>
        </p:sp>
      </p:grpSp>
      <p:grpSp>
        <p:nvGrpSpPr>
          <p:cNvPr id="3" name="Group 2">
            <a:extLst>
              <a:ext uri="{FF2B5EF4-FFF2-40B4-BE49-F238E27FC236}">
                <a16:creationId xmlns:a16="http://schemas.microsoft.com/office/drawing/2014/main" id="{EAE24EA2-310E-851D-C53A-7E5942233E98}"/>
              </a:ext>
            </a:extLst>
          </p:cNvPr>
          <p:cNvGrpSpPr/>
          <p:nvPr/>
        </p:nvGrpSpPr>
        <p:grpSpPr>
          <a:xfrm>
            <a:off x="4036134" y="1551576"/>
            <a:ext cx="3518549" cy="1846149"/>
            <a:chOff x="3969730" y="1487348"/>
            <a:chExt cx="3518549" cy="1846149"/>
          </a:xfrm>
        </p:grpSpPr>
        <p:pic>
          <p:nvPicPr>
            <p:cNvPr id="11" name="Picture 10">
              <a:extLst>
                <a:ext uri="{FF2B5EF4-FFF2-40B4-BE49-F238E27FC236}">
                  <a16:creationId xmlns:a16="http://schemas.microsoft.com/office/drawing/2014/main" id="{582BD880-F03C-BDA1-33F8-1FFA77CCFD51}"/>
                </a:ext>
              </a:extLst>
            </p:cNvPr>
            <p:cNvPicPr>
              <a:picLocks noChangeAspect="1"/>
            </p:cNvPicPr>
            <p:nvPr/>
          </p:nvPicPr>
          <p:blipFill>
            <a:blip r:embed="rId7"/>
            <a:stretch>
              <a:fillRect/>
            </a:stretch>
          </p:blipFill>
          <p:spPr>
            <a:xfrm>
              <a:off x="4240023" y="1487348"/>
              <a:ext cx="2977961" cy="1353618"/>
            </a:xfrm>
            <a:prstGeom prst="rect">
              <a:avLst/>
            </a:prstGeom>
          </p:spPr>
        </p:pic>
        <p:sp>
          <p:nvSpPr>
            <p:cNvPr id="2" name="TextBox 1">
              <a:extLst>
                <a:ext uri="{FF2B5EF4-FFF2-40B4-BE49-F238E27FC236}">
                  <a16:creationId xmlns:a16="http://schemas.microsoft.com/office/drawing/2014/main" id="{BC4605B0-5819-AEA6-BB5A-7ABD84E35603}"/>
                </a:ext>
              </a:extLst>
            </p:cNvPr>
            <p:cNvSpPr txBox="1"/>
            <p:nvPr/>
          </p:nvSpPr>
          <p:spPr>
            <a:xfrm>
              <a:off x="3969730" y="2842337"/>
              <a:ext cx="3518549" cy="491160"/>
            </a:xfrm>
            <a:prstGeom prst="rect">
              <a:avLst/>
            </a:prstGeom>
            <a:noFill/>
          </p:spPr>
          <p:txBody>
            <a:bodyPr wrap="square">
              <a:spAutoFit/>
            </a:bodyPr>
            <a:lstStyle/>
            <a:p>
              <a:pPr algn="ctr">
                <a:lnSpc>
                  <a:spcPct val="80000"/>
                </a:lnSpc>
              </a:pPr>
              <a:r>
                <a:rPr lang="en-US" sz="1600" b="1" i="1" dirty="0">
                  <a:solidFill>
                    <a:schemeClr val="bg1">
                      <a:lumMod val="75000"/>
                    </a:schemeClr>
                  </a:solidFill>
                </a:rPr>
                <a:t>XLZD Collab., The XLZD Design Book, </a:t>
              </a:r>
              <a:br>
                <a:rPr lang="en-US" sz="1600" b="1" i="1" dirty="0">
                  <a:solidFill>
                    <a:schemeClr val="bg1">
                      <a:lumMod val="75000"/>
                    </a:schemeClr>
                  </a:solidFill>
                </a:rPr>
              </a:br>
              <a:r>
                <a:rPr lang="en-US" sz="1600" b="1" i="1" dirty="0">
                  <a:solidFill>
                    <a:schemeClr val="bg1">
                      <a:lumMod val="75000"/>
                    </a:schemeClr>
                  </a:solidFill>
                </a:rPr>
                <a:t>Eur. Phys. J. C 85, 1192 (2025)</a:t>
              </a:r>
            </a:p>
          </p:txBody>
        </p:sp>
      </p:grpSp>
      <p:sp>
        <p:nvSpPr>
          <p:cNvPr id="4" name="TextBox 3">
            <a:extLst>
              <a:ext uri="{FF2B5EF4-FFF2-40B4-BE49-F238E27FC236}">
                <a16:creationId xmlns:a16="http://schemas.microsoft.com/office/drawing/2014/main" id="{BB894CB6-7129-0FDA-8054-6113DE236C41}"/>
              </a:ext>
            </a:extLst>
          </p:cNvPr>
          <p:cNvSpPr txBox="1"/>
          <p:nvPr/>
        </p:nvSpPr>
        <p:spPr>
          <a:xfrm>
            <a:off x="9731828" y="4743441"/>
            <a:ext cx="1796359" cy="688137"/>
          </a:xfrm>
          <a:prstGeom prst="rect">
            <a:avLst/>
          </a:prstGeom>
          <a:noFill/>
        </p:spPr>
        <p:txBody>
          <a:bodyPr wrap="square">
            <a:spAutoFit/>
          </a:bodyPr>
          <a:lstStyle/>
          <a:p>
            <a:pPr algn="r">
              <a:lnSpc>
                <a:spcPct val="80000"/>
              </a:lnSpc>
            </a:pPr>
            <a:r>
              <a:rPr lang="en-US" sz="1600" b="1" i="1" dirty="0">
                <a:solidFill>
                  <a:schemeClr val="bg1">
                    <a:lumMod val="75000"/>
                  </a:schemeClr>
                </a:solidFill>
              </a:rPr>
              <a:t>DARWIN Collab., Eur. Phys. J. C 80, 1133 (2020)</a:t>
            </a:r>
          </a:p>
        </p:txBody>
      </p:sp>
    </p:spTree>
    <p:extLst>
      <p:ext uri="{BB962C8B-B14F-4D97-AF65-F5344CB8AC3E}">
        <p14:creationId xmlns:p14="http://schemas.microsoft.com/office/powerpoint/2010/main" val="179564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Backup Slides</a:t>
            </a:r>
          </a:p>
        </p:txBody>
      </p:sp>
    </p:spTree>
    <p:extLst>
      <p:ext uri="{BB962C8B-B14F-4D97-AF65-F5344CB8AC3E}">
        <p14:creationId xmlns:p14="http://schemas.microsoft.com/office/powerpoint/2010/main" val="1021183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5B7149A-AEDB-3794-5ED8-01E0EE0B3621}"/>
              </a:ext>
            </a:extLst>
          </p:cNvPr>
          <p:cNvSpPr/>
          <p:nvPr/>
        </p:nvSpPr>
        <p:spPr>
          <a:xfrm>
            <a:off x="-2" y="25983"/>
            <a:ext cx="12204701" cy="6836006"/>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itle 1">
            <a:extLst>
              <a:ext uri="{FF2B5EF4-FFF2-40B4-BE49-F238E27FC236}">
                <a16:creationId xmlns:a16="http://schemas.microsoft.com/office/drawing/2014/main" id="{B60BBDE9-BE56-6FA5-193A-F7705C34A31C}"/>
              </a:ext>
            </a:extLst>
          </p:cNvPr>
          <p:cNvSpPr txBox="1">
            <a:spLocks/>
          </p:cNvSpPr>
          <p:nvPr/>
        </p:nvSpPr>
        <p:spPr>
          <a:xfrm>
            <a:off x="6350" y="1"/>
            <a:ext cx="12192000" cy="7089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latin typeface="+mn-lt"/>
              </a:rPr>
              <a:t>Liquid Xenon Target</a:t>
            </a:r>
          </a:p>
        </p:txBody>
      </p:sp>
      <p:grpSp>
        <p:nvGrpSpPr>
          <p:cNvPr id="23" name="Group 22">
            <a:extLst>
              <a:ext uri="{FF2B5EF4-FFF2-40B4-BE49-F238E27FC236}">
                <a16:creationId xmlns:a16="http://schemas.microsoft.com/office/drawing/2014/main" id="{35D1964F-887E-A764-32F6-B95085A19D97}"/>
              </a:ext>
            </a:extLst>
          </p:cNvPr>
          <p:cNvGrpSpPr/>
          <p:nvPr/>
        </p:nvGrpSpPr>
        <p:grpSpPr>
          <a:xfrm>
            <a:off x="10837" y="1474103"/>
            <a:ext cx="6136987" cy="5458991"/>
            <a:chOff x="5600128" y="401309"/>
            <a:chExt cx="6136987" cy="5458991"/>
          </a:xfrm>
        </p:grpSpPr>
        <p:pic>
          <p:nvPicPr>
            <p:cNvPr id="14" name="Grafik 7">
              <a:extLst>
                <a:ext uri="{FF2B5EF4-FFF2-40B4-BE49-F238E27FC236}">
                  <a16:creationId xmlns:a16="http://schemas.microsoft.com/office/drawing/2014/main" id="{BE55899F-37C1-E6ED-F96D-4B751B97BB94}"/>
                </a:ext>
              </a:extLst>
            </p:cNvPr>
            <p:cNvPicPr>
              <a:picLocks noChangeAspect="1"/>
            </p:cNvPicPr>
            <p:nvPr/>
          </p:nvPicPr>
          <p:blipFill>
            <a:blip r:embed="rId3"/>
            <a:stretch>
              <a:fillRect/>
            </a:stretch>
          </p:blipFill>
          <p:spPr>
            <a:xfrm>
              <a:off x="5600128" y="401309"/>
              <a:ext cx="6136987" cy="5414186"/>
            </a:xfrm>
            <a:prstGeom prst="rect">
              <a:avLst/>
            </a:prstGeom>
          </p:spPr>
        </p:pic>
        <p:sp>
          <p:nvSpPr>
            <p:cNvPr id="19" name="TextBox 18">
              <a:extLst>
                <a:ext uri="{FF2B5EF4-FFF2-40B4-BE49-F238E27FC236}">
                  <a16:creationId xmlns:a16="http://schemas.microsoft.com/office/drawing/2014/main" id="{7D73AAA8-BA3D-982B-6767-9EBF906B2931}"/>
                </a:ext>
              </a:extLst>
            </p:cNvPr>
            <p:cNvSpPr txBox="1"/>
            <p:nvPr/>
          </p:nvSpPr>
          <p:spPr>
            <a:xfrm>
              <a:off x="8794027" y="5460190"/>
              <a:ext cx="2743200" cy="400110"/>
            </a:xfrm>
            <a:prstGeom prst="rect">
              <a:avLst/>
            </a:prstGeom>
            <a:noFill/>
          </p:spPr>
          <p:txBody>
            <a:bodyPr wrap="square">
              <a:spAutoFit/>
            </a:bodyPr>
            <a:lstStyle/>
            <a:p>
              <a:r>
                <a:rPr lang="en-US" sz="2000" b="1" i="1" dirty="0">
                  <a:solidFill>
                    <a:schemeClr val="bg1">
                      <a:lumMod val="75000"/>
                    </a:schemeClr>
                  </a:solidFill>
                </a:rPr>
                <a:t>Credit Plot: L. </a:t>
              </a:r>
              <a:r>
                <a:rPr lang="en-US" sz="2000" b="1" i="1" dirty="0" err="1">
                  <a:solidFill>
                    <a:schemeClr val="bg1">
                      <a:lumMod val="75000"/>
                    </a:schemeClr>
                  </a:solidFill>
                </a:rPr>
                <a:t>Hötzsch</a:t>
              </a:r>
              <a:endParaRPr lang="en-US" sz="2000" b="1" i="1" dirty="0">
                <a:solidFill>
                  <a:schemeClr val="bg1">
                    <a:lumMod val="75000"/>
                  </a:schemeClr>
                </a:solidFill>
              </a:endParaRPr>
            </a:p>
          </p:txBody>
        </p:sp>
      </p:grpSp>
      <p:pic>
        <p:nvPicPr>
          <p:cNvPr id="22" name="Picture 21" descr="A white text with black text&#10;&#10;Description automatically generated with medium confidence">
            <a:extLst>
              <a:ext uri="{FF2B5EF4-FFF2-40B4-BE49-F238E27FC236}">
                <a16:creationId xmlns:a16="http://schemas.microsoft.com/office/drawing/2014/main" id="{B5E62266-E860-0845-2A39-3330E87CE311}"/>
              </a:ext>
            </a:extLst>
          </p:cNvPr>
          <p:cNvPicPr>
            <a:picLocks noChangeAspect="1"/>
          </p:cNvPicPr>
          <p:nvPr/>
        </p:nvPicPr>
        <p:blipFill>
          <a:blip r:embed="rId4"/>
          <a:stretch>
            <a:fillRect/>
          </a:stretch>
        </p:blipFill>
        <p:spPr>
          <a:xfrm>
            <a:off x="6057817" y="1177202"/>
            <a:ext cx="6095914" cy="4232231"/>
          </a:xfrm>
          <a:prstGeom prst="rect">
            <a:avLst/>
          </a:prstGeom>
        </p:spPr>
      </p:pic>
      <p:sp>
        <p:nvSpPr>
          <p:cNvPr id="24" name="Slide Number Placeholder 3">
            <a:extLst>
              <a:ext uri="{FF2B5EF4-FFF2-40B4-BE49-F238E27FC236}">
                <a16:creationId xmlns:a16="http://schemas.microsoft.com/office/drawing/2014/main" id="{361D32D4-1716-0B1B-2860-B3021EC41317}"/>
              </a:ext>
            </a:extLst>
          </p:cNvPr>
          <p:cNvSpPr>
            <a:spLocks noGrp="1"/>
          </p:cNvSpPr>
          <p:nvPr>
            <p:ph type="sldNum" sz="quarter" idx="12"/>
          </p:nvPr>
        </p:nvSpPr>
        <p:spPr>
          <a:xfrm>
            <a:off x="9360975" y="6466892"/>
            <a:ext cx="2743200" cy="365125"/>
          </a:xfrm>
        </p:spPr>
        <p:txBody>
          <a:bodyPr/>
          <a:lstStyle/>
          <a:p>
            <a:fld id="{D380A8B8-C7CE-8042-8182-5C8A23CAB406}" type="slidenum">
              <a:rPr lang="en-US" smtClean="0"/>
              <a:t>29</a:t>
            </a:fld>
            <a:endParaRPr lang="en-US"/>
          </a:p>
        </p:txBody>
      </p:sp>
      <p:sp>
        <p:nvSpPr>
          <p:cNvPr id="27" name="TextBox 26">
            <a:extLst>
              <a:ext uri="{FF2B5EF4-FFF2-40B4-BE49-F238E27FC236}">
                <a16:creationId xmlns:a16="http://schemas.microsoft.com/office/drawing/2014/main" id="{3677E48E-0F75-CB99-EFA1-7FA06FC2FB60}"/>
              </a:ext>
            </a:extLst>
          </p:cNvPr>
          <p:cNvSpPr txBox="1"/>
          <p:nvPr/>
        </p:nvSpPr>
        <p:spPr>
          <a:xfrm>
            <a:off x="6350" y="708916"/>
            <a:ext cx="5836724" cy="1165191"/>
          </a:xfrm>
          <a:prstGeom prst="rect">
            <a:avLst/>
          </a:prstGeom>
          <a:noFill/>
        </p:spPr>
        <p:txBody>
          <a:bodyPr wrap="square">
            <a:spAutoFit/>
          </a:bodyPr>
          <a:lstStyle/>
          <a:p>
            <a:pPr marL="342900" indent="-342900">
              <a:buFont typeface="Arial" panose="020B0604020202020204" pitchFamily="34" charset="0"/>
              <a:buChar char="•"/>
            </a:pPr>
            <a:r>
              <a:rPr lang="en-US" sz="2400">
                <a:latin typeface="Helvetica" pitchFamily="2" charset="0"/>
              </a:rPr>
              <a:t>scintillation yield ≃ 46 </a:t>
            </a:r>
            <a:r>
              <a:rPr lang="el-GR" sz="2400">
                <a:latin typeface="Helvetica" pitchFamily="2" charset="0"/>
              </a:rPr>
              <a:t>γ</a:t>
            </a:r>
            <a:r>
              <a:rPr lang="en-US" sz="2400">
                <a:latin typeface="Helvetica" pitchFamily="2" charset="0"/>
              </a:rPr>
              <a:t>/</a:t>
            </a:r>
            <a:r>
              <a:rPr lang="en-US" sz="2400" err="1">
                <a:latin typeface="Helvetica" pitchFamily="2" charset="0"/>
              </a:rPr>
              <a:t>keV</a:t>
            </a:r>
            <a:r>
              <a:rPr lang="en-US" sz="2400" baseline="-25000" err="1">
                <a:latin typeface="Helvetica" pitchFamily="2" charset="0"/>
              </a:rPr>
              <a:t>ee</a:t>
            </a:r>
            <a:endParaRPr lang="en-US" sz="2400">
              <a:latin typeface="Helvetica" pitchFamily="2" charset="0"/>
            </a:endParaRPr>
          </a:p>
          <a:p>
            <a:pPr marL="342900" indent="-342900">
              <a:buFont typeface="Arial" panose="020B0604020202020204" pitchFamily="34" charset="0"/>
              <a:buChar char="•"/>
            </a:pPr>
            <a:r>
              <a:rPr lang="en-US" sz="2400">
                <a:latin typeface="Helvetica" pitchFamily="2" charset="0"/>
              </a:rPr>
              <a:t>ionization yield ≃ 64 e</a:t>
            </a:r>
            <a:r>
              <a:rPr lang="en-US" sz="2400" baseline="30000">
                <a:latin typeface="Helvetica" pitchFamily="2" charset="0"/>
              </a:rPr>
              <a:t>-</a:t>
            </a:r>
            <a:r>
              <a:rPr lang="en-US" sz="2400">
                <a:latin typeface="Helvetica" pitchFamily="2" charset="0"/>
              </a:rPr>
              <a:t>/</a:t>
            </a:r>
            <a:r>
              <a:rPr lang="en-US" sz="2400" err="1">
                <a:latin typeface="Helvetica" pitchFamily="2" charset="0"/>
              </a:rPr>
              <a:t>keV</a:t>
            </a:r>
            <a:r>
              <a:rPr lang="en-US" sz="2400" baseline="-25000" err="1">
                <a:latin typeface="Helvetica" pitchFamily="2" charset="0"/>
              </a:rPr>
              <a:t>ee</a:t>
            </a:r>
            <a:endParaRPr lang="en-US" sz="2400" baseline="-25000">
              <a:latin typeface="Helvetica" pitchFamily="2" charset="0"/>
            </a:endParaRPr>
          </a:p>
          <a:p>
            <a:pPr marL="342900" indent="-342900">
              <a:lnSpc>
                <a:spcPct val="90000"/>
              </a:lnSpc>
              <a:buFont typeface="Arial" panose="020B0604020202020204" pitchFamily="34" charset="0"/>
              <a:buChar char="•"/>
            </a:pPr>
            <a:endParaRPr lang="en-US" sz="2400">
              <a:latin typeface="Helvetica" pitchFamily="2" charset="0"/>
            </a:endParaRPr>
          </a:p>
        </p:txBody>
      </p:sp>
    </p:spTree>
    <p:extLst>
      <p:ext uri="{BB962C8B-B14F-4D97-AF65-F5344CB8AC3E}">
        <p14:creationId xmlns:p14="http://schemas.microsoft.com/office/powerpoint/2010/main" val="16819967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514C6A4-5FC0-3F7C-0425-945348CD604A}"/>
              </a:ext>
            </a:extLst>
          </p:cNvPr>
          <p:cNvSpPr>
            <a:spLocks noGrp="1"/>
          </p:cNvSpPr>
          <p:nvPr>
            <p:ph type="sldNum" sz="quarter" idx="4"/>
          </p:nvPr>
        </p:nvSpPr>
        <p:spPr>
          <a:xfrm>
            <a:off x="11124000" y="5630583"/>
            <a:ext cx="720000" cy="360000"/>
          </a:xfrm>
        </p:spPr>
        <p:txBody>
          <a:bodyPr/>
          <a:lstStyle/>
          <a:p>
            <a:fld id="{91D2A38D-9EB2-4BF8-9118-EA1E4A37F183}" type="slidenum">
              <a:rPr lang="de-DE" smtClean="0"/>
              <a:pPr/>
              <a:t>3</a:t>
            </a:fld>
            <a:endParaRPr lang="de-DE" dirty="0"/>
          </a:p>
        </p:txBody>
      </p:sp>
      <p:sp>
        <p:nvSpPr>
          <p:cNvPr id="5" name="Vertical Text Placeholder 2">
            <a:extLst>
              <a:ext uri="{FF2B5EF4-FFF2-40B4-BE49-F238E27FC236}">
                <a16:creationId xmlns:a16="http://schemas.microsoft.com/office/drawing/2014/main" id="{A9F5784E-DEA7-ED7F-02D6-B71549F9C950}"/>
              </a:ext>
            </a:extLst>
          </p:cNvPr>
          <p:cNvSpPr txBox="1">
            <a:spLocks/>
          </p:cNvSpPr>
          <p:nvPr/>
        </p:nvSpPr>
        <p:spPr>
          <a:xfrm>
            <a:off x="5055623" y="685658"/>
            <a:ext cx="7076887" cy="1369053"/>
          </a:xfrm>
          <a:prstGeom prst="rect">
            <a:avLst/>
          </a:prstGeom>
        </p:spPr>
        <p:txBody>
          <a:bodyPr vert="horz" lIns="0" tIns="0" rIns="0" bIns="0" rtlCol="0" anchor="t" anchorCtr="0">
            <a:noAutofit/>
          </a:bodyPr>
          <a:lstStyle>
            <a:lvl1pPr marL="0" indent="0" algn="l" defTabSz="914299" rtl="0" eaLnBrk="1" latinLnBrk="0" hangingPunct="1">
              <a:lnSpc>
                <a:spcPct val="112000"/>
              </a:lnSpc>
              <a:spcBef>
                <a:spcPts val="1300"/>
              </a:spcBef>
              <a:spcAft>
                <a:spcPts val="0"/>
              </a:spcAft>
              <a:buFont typeface="Arial" panose="020B0604020202020204" pitchFamily="34" charset="0"/>
              <a:buNone/>
              <a:defRPr lang="de-DE" sz="2000" b="0" i="0" u="none" strike="noStrike" kern="1200" baseline="0">
                <a:solidFill>
                  <a:schemeClr val="tx1"/>
                </a:solidFill>
                <a:latin typeface="Calibri" panose="020F0502020204030204" pitchFamily="34" charset="0"/>
                <a:ea typeface="+mn-ea"/>
                <a:cs typeface="Calibri" panose="020F0502020204030204" pitchFamily="34" charset="0"/>
              </a:defRPr>
            </a:lvl1pPr>
            <a:lvl2pPr marL="323972"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2pPr>
            <a:lvl3pPr marL="503958"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3pPr>
            <a:lvl4pPr marL="683942"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4pPr>
            <a:lvl5pPr marL="863926"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5pPr>
            <a:lvl6pPr marL="719938" indent="0" algn="l" defTabSz="914299" rtl="0" eaLnBrk="1" latinLnBrk="0" hangingPunct="1">
              <a:lnSpc>
                <a:spcPct val="112000"/>
              </a:lnSpc>
              <a:spcBef>
                <a:spcPts val="1300"/>
              </a:spcBef>
              <a:spcAft>
                <a:spcPts val="0"/>
              </a:spcAft>
              <a:buFont typeface="Meta Offc Pro" panose="020B0504030101020102" pitchFamily="34" charset="0"/>
              <a:buNone/>
              <a:defRPr sz="2000" b="1" kern="1200" baseline="0">
                <a:solidFill>
                  <a:schemeClr val="tx1"/>
                </a:solidFill>
                <a:latin typeface="Calibri" panose="020F0502020204030204" pitchFamily="34" charset="0"/>
                <a:ea typeface="+mn-ea"/>
                <a:cs typeface="Calibri" panose="020F0502020204030204" pitchFamily="34" charset="0"/>
              </a:defRPr>
            </a:lvl6pPr>
            <a:lvl7pPr marL="863926"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7pPr>
            <a:lvl8pPr marL="863926"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8pPr>
            <a:lvl9pPr marL="863926"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9pPr>
          </a:lstStyle>
          <a:p>
            <a:pPr marL="342900" indent="-342900">
              <a:lnSpc>
                <a:spcPct val="100000"/>
              </a:lnSpc>
              <a:spcBef>
                <a:spcPts val="0"/>
              </a:spcBef>
              <a:buFont typeface="Wingdings" pitchFamily="2" charset="2"/>
              <a:buChar char="Ø"/>
            </a:pPr>
            <a:r>
              <a:rPr lang="en-US" sz="2400" dirty="0">
                <a:solidFill>
                  <a:schemeClr val="bg2"/>
                </a:solidFill>
              </a:rPr>
              <a:t>Going underground (3.6 km water equivalent)</a:t>
            </a:r>
          </a:p>
          <a:p>
            <a:pPr marL="342900" indent="-342900">
              <a:lnSpc>
                <a:spcPct val="100000"/>
              </a:lnSpc>
              <a:spcBef>
                <a:spcPts val="0"/>
              </a:spcBef>
              <a:buFont typeface="Wingdings" pitchFamily="2" charset="2"/>
              <a:buChar char="Ø"/>
            </a:pPr>
            <a:r>
              <a:rPr lang="en-US" sz="2400" dirty="0">
                <a:solidFill>
                  <a:schemeClr val="bg2"/>
                </a:solidFill>
              </a:rPr>
              <a:t>Active muon and neutron vetoes / extra shielding</a:t>
            </a:r>
          </a:p>
          <a:p>
            <a:pPr marL="342900" indent="-342900">
              <a:lnSpc>
                <a:spcPct val="100000"/>
              </a:lnSpc>
              <a:spcBef>
                <a:spcPts val="0"/>
              </a:spcBef>
              <a:buFont typeface="Wingdings" pitchFamily="2" charset="2"/>
              <a:buChar char="Ø"/>
            </a:pPr>
            <a:r>
              <a:rPr lang="en-US" sz="2400" dirty="0">
                <a:solidFill>
                  <a:schemeClr val="bg2"/>
                </a:solidFill>
              </a:rPr>
              <a:t>Detector material: cleaning and screening</a:t>
            </a:r>
          </a:p>
          <a:p>
            <a:pPr marL="342900" indent="-342900">
              <a:lnSpc>
                <a:spcPct val="100000"/>
              </a:lnSpc>
              <a:spcBef>
                <a:spcPts val="0"/>
              </a:spcBef>
              <a:buFont typeface="Wingdings" pitchFamily="2" charset="2"/>
              <a:buChar char="Ø"/>
            </a:pPr>
            <a:r>
              <a:rPr lang="en-US" sz="2400" dirty="0"/>
              <a:t>Accurate position reconstruction: fiducial volume (FV)</a:t>
            </a:r>
            <a:endParaRPr lang="en-US" sz="2400" b="1" dirty="0">
              <a:latin typeface="+mn-lt"/>
            </a:endParaRPr>
          </a:p>
          <a:p>
            <a:pPr marL="666872" lvl="1" indent="-342900">
              <a:lnSpc>
                <a:spcPct val="100000"/>
              </a:lnSpc>
              <a:spcBef>
                <a:spcPts val="0"/>
              </a:spcBef>
              <a:buFont typeface="Arial" panose="020B0604020202020204" pitchFamily="34" charset="0"/>
              <a:buChar char="•"/>
            </a:pPr>
            <a:r>
              <a:rPr lang="en-US" sz="2400" b="1" dirty="0">
                <a:latin typeface="+mn-lt"/>
              </a:rPr>
              <a:t>S1</a:t>
            </a:r>
            <a:r>
              <a:rPr lang="en-US" sz="2400" dirty="0">
                <a:latin typeface="+mn-lt"/>
              </a:rPr>
              <a:t>: prompt scintillation, light signal</a:t>
            </a:r>
          </a:p>
          <a:p>
            <a:pPr marL="666872" lvl="1" indent="-342900">
              <a:lnSpc>
                <a:spcPct val="100000"/>
              </a:lnSpc>
              <a:spcBef>
                <a:spcPts val="0"/>
              </a:spcBef>
              <a:buFont typeface="Arial" panose="020B0604020202020204" pitchFamily="34" charset="0"/>
              <a:buChar char="•"/>
            </a:pPr>
            <a:r>
              <a:rPr lang="en-US" sz="2400" b="1" dirty="0">
                <a:latin typeface="+mn-lt"/>
              </a:rPr>
              <a:t>S2</a:t>
            </a:r>
            <a:r>
              <a:rPr lang="en-US" sz="2400" dirty="0">
                <a:latin typeface="+mn-lt"/>
              </a:rPr>
              <a:t>: drift electrons, charge signal </a:t>
            </a:r>
          </a:p>
        </p:txBody>
      </p:sp>
      <p:pic>
        <p:nvPicPr>
          <p:cNvPr id="6" name="Grafik 6">
            <a:extLst>
              <a:ext uri="{FF2B5EF4-FFF2-40B4-BE49-F238E27FC236}">
                <a16:creationId xmlns:a16="http://schemas.microsoft.com/office/drawing/2014/main" id="{D95691D2-5AB0-37FE-7505-6E3279DF9346}"/>
              </a:ext>
            </a:extLst>
          </p:cNvPr>
          <p:cNvPicPr>
            <a:picLocks noChangeAspect="1"/>
          </p:cNvPicPr>
          <p:nvPr/>
        </p:nvPicPr>
        <p:blipFill>
          <a:blip r:embed="rId3"/>
          <a:stretch>
            <a:fillRect/>
          </a:stretch>
        </p:blipFill>
        <p:spPr>
          <a:xfrm>
            <a:off x="7406458" y="2910147"/>
            <a:ext cx="4654865" cy="3306140"/>
          </a:xfrm>
          <a:prstGeom prst="rect">
            <a:avLst/>
          </a:prstGeom>
          <a:ln w="38100">
            <a:noFill/>
          </a:ln>
        </p:spPr>
      </p:pic>
      <p:grpSp>
        <p:nvGrpSpPr>
          <p:cNvPr id="15" name="Group 14">
            <a:extLst>
              <a:ext uri="{FF2B5EF4-FFF2-40B4-BE49-F238E27FC236}">
                <a16:creationId xmlns:a16="http://schemas.microsoft.com/office/drawing/2014/main" id="{44195B30-7142-94D0-C423-DCE52D53E251}"/>
              </a:ext>
            </a:extLst>
          </p:cNvPr>
          <p:cNvGrpSpPr/>
          <p:nvPr/>
        </p:nvGrpSpPr>
        <p:grpSpPr>
          <a:xfrm>
            <a:off x="5301408" y="2841999"/>
            <a:ext cx="2260678" cy="3662276"/>
            <a:chOff x="5106326" y="3154439"/>
            <a:chExt cx="2260678" cy="3662276"/>
          </a:xfrm>
        </p:grpSpPr>
        <p:pic>
          <p:nvPicPr>
            <p:cNvPr id="14" name="Picture 13">
              <a:extLst>
                <a:ext uri="{FF2B5EF4-FFF2-40B4-BE49-F238E27FC236}">
                  <a16:creationId xmlns:a16="http://schemas.microsoft.com/office/drawing/2014/main" id="{FD79DEAC-E993-1A30-0D31-4435861C285A}"/>
                </a:ext>
              </a:extLst>
            </p:cNvPr>
            <p:cNvPicPr>
              <a:picLocks noChangeAspect="1"/>
            </p:cNvPicPr>
            <p:nvPr/>
          </p:nvPicPr>
          <p:blipFill rotWithShape="1">
            <a:blip r:embed="rId4"/>
            <a:srcRect t="5373" b="11467"/>
            <a:stretch/>
          </p:blipFill>
          <p:spPr>
            <a:xfrm>
              <a:off x="5106326" y="5207329"/>
              <a:ext cx="2113178" cy="1609386"/>
            </a:xfrm>
            <a:prstGeom prst="rect">
              <a:avLst/>
            </a:prstGeom>
          </p:spPr>
        </p:pic>
        <p:pic>
          <p:nvPicPr>
            <p:cNvPr id="3" name="Picture 2">
              <a:extLst>
                <a:ext uri="{FF2B5EF4-FFF2-40B4-BE49-F238E27FC236}">
                  <a16:creationId xmlns:a16="http://schemas.microsoft.com/office/drawing/2014/main" id="{A126DF8C-9DE4-8F16-F8C6-D2ED29DED11A}"/>
                </a:ext>
              </a:extLst>
            </p:cNvPr>
            <p:cNvPicPr>
              <a:picLocks noChangeAspect="1"/>
            </p:cNvPicPr>
            <p:nvPr/>
          </p:nvPicPr>
          <p:blipFill>
            <a:blip r:embed="rId5"/>
            <a:stretch>
              <a:fillRect/>
            </a:stretch>
          </p:blipFill>
          <p:spPr>
            <a:xfrm>
              <a:off x="5106326" y="3358479"/>
              <a:ext cx="2113178" cy="1671331"/>
            </a:xfrm>
            <a:prstGeom prst="rect">
              <a:avLst/>
            </a:prstGeom>
          </p:spPr>
        </p:pic>
        <p:sp>
          <p:nvSpPr>
            <p:cNvPr id="9" name="Title 1">
              <a:extLst>
                <a:ext uri="{FF2B5EF4-FFF2-40B4-BE49-F238E27FC236}">
                  <a16:creationId xmlns:a16="http://schemas.microsoft.com/office/drawing/2014/main" id="{25E631D0-79A3-DAA8-D7D2-9D9EAE858819}"/>
                </a:ext>
              </a:extLst>
            </p:cNvPr>
            <p:cNvSpPr txBox="1">
              <a:spLocks/>
            </p:cNvSpPr>
            <p:nvPr/>
          </p:nvSpPr>
          <p:spPr>
            <a:xfrm>
              <a:off x="5121316" y="3154439"/>
              <a:ext cx="2098188" cy="7089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b="1" dirty="0" err="1">
                  <a:solidFill>
                    <a:srgbClr val="FFFFFF"/>
                  </a:solidFill>
                  <a:latin typeface="Times New Roman" panose="02020603050405020304" pitchFamily="18" charset="0"/>
                  <a:cs typeface="Times New Roman" panose="02020603050405020304" pitchFamily="18" charset="0"/>
                </a:rPr>
                <a:t>GeMPI</a:t>
              </a:r>
              <a:r>
                <a:rPr lang="en-US" sz="2000" b="1" dirty="0">
                  <a:solidFill>
                    <a:srgbClr val="FFFFFF"/>
                  </a:solidFill>
                  <a:latin typeface="Times New Roman" panose="02020603050405020304" pitchFamily="18" charset="0"/>
                  <a:cs typeface="Times New Roman" panose="02020603050405020304" pitchFamily="18" charset="0"/>
                </a:rPr>
                <a:t>, MPIK</a:t>
              </a:r>
            </a:p>
          </p:txBody>
        </p:sp>
        <p:sp>
          <p:nvSpPr>
            <p:cNvPr id="13" name="Title 1">
              <a:extLst>
                <a:ext uri="{FF2B5EF4-FFF2-40B4-BE49-F238E27FC236}">
                  <a16:creationId xmlns:a16="http://schemas.microsoft.com/office/drawing/2014/main" id="{0703E5D5-E2F0-08C8-5CCC-9133FD697FF3}"/>
                </a:ext>
              </a:extLst>
            </p:cNvPr>
            <p:cNvSpPr txBox="1">
              <a:spLocks/>
            </p:cNvSpPr>
            <p:nvPr/>
          </p:nvSpPr>
          <p:spPr>
            <a:xfrm>
              <a:off x="5106326" y="4997748"/>
              <a:ext cx="2260678" cy="7089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b="1" dirty="0">
                  <a:solidFill>
                    <a:srgbClr val="FFFFFF"/>
                  </a:solidFill>
                  <a:latin typeface="Times New Roman" panose="02020603050405020304" pitchFamily="18" charset="0"/>
                  <a:cs typeface="Times New Roman" panose="02020603050405020304" pitchFamily="18" charset="0"/>
                </a:rPr>
                <a:t>Auto-</a:t>
              </a:r>
              <a:r>
                <a:rPr lang="en-US" sz="2000" b="1" dirty="0" err="1">
                  <a:solidFill>
                    <a:srgbClr val="FFFFFF"/>
                  </a:solidFill>
                  <a:latin typeface="Times New Roman" panose="02020603050405020304" pitchFamily="18" charset="0"/>
                  <a:cs typeface="Times New Roman" panose="02020603050405020304" pitchFamily="18" charset="0"/>
                </a:rPr>
                <a:t>Ema</a:t>
              </a:r>
              <a:r>
                <a:rPr lang="en-US" sz="2000" b="1" dirty="0">
                  <a:solidFill>
                    <a:srgbClr val="FFFFFF"/>
                  </a:solidFill>
                  <a:latin typeface="Times New Roman" panose="02020603050405020304" pitchFamily="18" charset="0"/>
                  <a:cs typeface="Times New Roman" panose="02020603050405020304" pitchFamily="18" charset="0"/>
                </a:rPr>
                <a:t>, MPIK</a:t>
              </a:r>
            </a:p>
          </p:txBody>
        </p:sp>
      </p:grpSp>
      <p:sp>
        <p:nvSpPr>
          <p:cNvPr id="11" name="TextBox 10">
            <a:extLst>
              <a:ext uri="{FF2B5EF4-FFF2-40B4-BE49-F238E27FC236}">
                <a16:creationId xmlns:a16="http://schemas.microsoft.com/office/drawing/2014/main" id="{AC286070-AE3D-F1AB-C039-531FFC2DDD71}"/>
              </a:ext>
            </a:extLst>
          </p:cNvPr>
          <p:cNvSpPr txBox="1"/>
          <p:nvPr/>
        </p:nvSpPr>
        <p:spPr>
          <a:xfrm>
            <a:off x="9908036" y="2777930"/>
            <a:ext cx="2441282" cy="640816"/>
          </a:xfrm>
          <a:prstGeom prst="rect">
            <a:avLst/>
          </a:prstGeom>
          <a:noFill/>
        </p:spPr>
        <p:txBody>
          <a:bodyPr wrap="square">
            <a:spAutoFit/>
          </a:bodyPr>
          <a:lstStyle/>
          <a:p>
            <a:pPr algn="ctr">
              <a:lnSpc>
                <a:spcPct val="80000"/>
              </a:lnSpc>
            </a:pPr>
            <a:r>
              <a:rPr lang="en-US" sz="2200" b="1" dirty="0">
                <a:solidFill>
                  <a:srgbClr val="4068B3"/>
                </a:solidFill>
                <a:latin typeface="+mn-lt"/>
              </a:rPr>
              <a:t>5.9 </a:t>
            </a:r>
            <a:r>
              <a:rPr lang="en-US" sz="2200" b="1" dirty="0" err="1">
                <a:solidFill>
                  <a:srgbClr val="4068B3"/>
                </a:solidFill>
                <a:latin typeface="+mn-lt"/>
              </a:rPr>
              <a:t>tonne</a:t>
            </a:r>
            <a:r>
              <a:rPr lang="en-US" sz="2200" b="1" dirty="0">
                <a:solidFill>
                  <a:srgbClr val="4068B3"/>
                </a:solidFill>
                <a:latin typeface="+mn-lt"/>
              </a:rPr>
              <a:t> target </a:t>
            </a:r>
            <a:br>
              <a:rPr lang="en-US" sz="2200" b="1" dirty="0">
                <a:solidFill>
                  <a:srgbClr val="4068B3"/>
                </a:solidFill>
                <a:latin typeface="+mn-lt"/>
              </a:rPr>
            </a:br>
            <a:r>
              <a:rPr lang="en-US" sz="2200" b="1" dirty="0">
                <a:solidFill>
                  <a:srgbClr val="4068B3"/>
                </a:solidFill>
                <a:latin typeface="+mn-lt"/>
              </a:rPr>
              <a:t>LXe mass</a:t>
            </a:r>
            <a:endParaRPr lang="en-US" sz="2200" b="1" dirty="0"/>
          </a:p>
        </p:txBody>
      </p:sp>
      <p:sp>
        <p:nvSpPr>
          <p:cNvPr id="18" name="Title 1">
            <a:extLst>
              <a:ext uri="{FF2B5EF4-FFF2-40B4-BE49-F238E27FC236}">
                <a16:creationId xmlns:a16="http://schemas.microsoft.com/office/drawing/2014/main" id="{C80A3CC8-9D66-8402-69B2-D95E47415EBF}"/>
              </a:ext>
            </a:extLst>
          </p:cNvPr>
          <p:cNvSpPr txBox="1">
            <a:spLocks/>
          </p:cNvSpPr>
          <p:nvPr/>
        </p:nvSpPr>
        <p:spPr>
          <a:xfrm>
            <a:off x="6350" y="1"/>
            <a:ext cx="12192000" cy="708915"/>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latin typeface="+mn-lt"/>
              </a:rPr>
              <a:t>Background Reduction Prerequisites for Rare Event Searches</a:t>
            </a:r>
          </a:p>
        </p:txBody>
      </p:sp>
      <p:grpSp>
        <p:nvGrpSpPr>
          <p:cNvPr id="25" name="Group 24">
            <a:extLst>
              <a:ext uri="{FF2B5EF4-FFF2-40B4-BE49-F238E27FC236}">
                <a16:creationId xmlns:a16="http://schemas.microsoft.com/office/drawing/2014/main" id="{098798B0-BF4E-19C4-A08C-F88A59921CC7}"/>
              </a:ext>
            </a:extLst>
          </p:cNvPr>
          <p:cNvGrpSpPr/>
          <p:nvPr/>
        </p:nvGrpSpPr>
        <p:grpSpPr>
          <a:xfrm>
            <a:off x="8319815" y="6172448"/>
            <a:ext cx="3891364" cy="752360"/>
            <a:chOff x="8319815" y="6172448"/>
            <a:chExt cx="3891364" cy="752360"/>
          </a:xfrm>
        </p:grpSpPr>
        <p:sp>
          <p:nvSpPr>
            <p:cNvPr id="26" name="Slide Number Placeholder 5">
              <a:extLst>
                <a:ext uri="{FF2B5EF4-FFF2-40B4-BE49-F238E27FC236}">
                  <a16:creationId xmlns:a16="http://schemas.microsoft.com/office/drawing/2014/main" id="{D2A99BE2-109F-58DA-A615-CF7F1AD4D7FE}"/>
                </a:ext>
              </a:extLst>
            </p:cNvPr>
            <p:cNvSpPr txBox="1">
              <a:spLocks/>
            </p:cNvSpPr>
            <p:nvPr/>
          </p:nvSpPr>
          <p:spPr>
            <a:xfrm>
              <a:off x="11124000" y="6172448"/>
              <a:ext cx="720000" cy="360000"/>
            </a:xfrm>
            <a:prstGeom prst="rect">
              <a:avLst/>
            </a:prstGeom>
          </p:spPr>
          <p:txBody>
            <a:bodyPr vert="horz" lIns="0" tIns="0" rIns="0" bIns="0" rtlCol="0" anchor="b" anchorCtr="0">
              <a:noAutofit/>
            </a:bodyPr>
            <a:lstStyle>
              <a:defPPr>
                <a:defRPr lang="de-DE"/>
              </a:defPPr>
              <a:lvl1pPr marL="0" indent="0" algn="r" defTabSz="914377" rtl="0" eaLnBrk="1" latinLnBrk="0" hangingPunct="1">
                <a:lnSpc>
                  <a:spcPct val="100000"/>
                </a:lnSpc>
                <a:spcBef>
                  <a:spcPts val="0"/>
                </a:spcBef>
                <a:buFont typeface="Arial" panose="020B0604020202020204" pitchFamily="34" charset="0"/>
                <a:buNone/>
                <a:defRPr lang="de-DE" sz="1600" b="1" kern="1200" smtClean="0">
                  <a:solidFill>
                    <a:schemeClr val="tx1"/>
                  </a:solidFill>
                  <a:effectLst/>
                  <a:latin typeface="+mn-lt"/>
                  <a:ea typeface="+mn-ea"/>
                  <a:cs typeface="+mn-cs"/>
                </a:defRPr>
              </a:lvl1pPr>
              <a:lvl2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2pPr>
              <a:lvl3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3pPr>
              <a:lvl4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4pPr>
              <a:lvl5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5pPr>
              <a:lvl6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6pPr>
              <a:lvl7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7pPr>
              <a:lvl8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8pPr>
              <a:lvl9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9pPr>
            </a:lstStyle>
            <a:p>
              <a:fld id="{D380A8B8-C7CE-8042-8182-5C8A23CAB406}" type="slidenum">
                <a:rPr lang="en-US" smtClean="0"/>
                <a:pPr/>
                <a:t>3</a:t>
              </a:fld>
              <a:endParaRPr lang="en-US" dirty="0"/>
            </a:p>
          </p:txBody>
        </p:sp>
        <p:grpSp>
          <p:nvGrpSpPr>
            <p:cNvPr id="27" name="Group 26">
              <a:extLst>
                <a:ext uri="{FF2B5EF4-FFF2-40B4-BE49-F238E27FC236}">
                  <a16:creationId xmlns:a16="http://schemas.microsoft.com/office/drawing/2014/main" id="{8EBAC3E4-8D79-ACC3-9B12-FF2A30E10106}"/>
                </a:ext>
              </a:extLst>
            </p:cNvPr>
            <p:cNvGrpSpPr/>
            <p:nvPr/>
          </p:nvGrpSpPr>
          <p:grpSpPr>
            <a:xfrm>
              <a:off x="8319815" y="6234022"/>
              <a:ext cx="3891364" cy="690786"/>
              <a:chOff x="44433" y="6213821"/>
              <a:chExt cx="3891364" cy="690786"/>
            </a:xfrm>
          </p:grpSpPr>
          <p:grpSp>
            <p:nvGrpSpPr>
              <p:cNvPr id="28" name="Group 27">
                <a:extLst>
                  <a:ext uri="{FF2B5EF4-FFF2-40B4-BE49-F238E27FC236}">
                    <a16:creationId xmlns:a16="http://schemas.microsoft.com/office/drawing/2014/main" id="{60BFD365-87E6-E33B-2929-3448447C74CB}"/>
                  </a:ext>
                </a:extLst>
              </p:cNvPr>
              <p:cNvGrpSpPr/>
              <p:nvPr/>
            </p:nvGrpSpPr>
            <p:grpSpPr>
              <a:xfrm>
                <a:off x="44433" y="6519698"/>
                <a:ext cx="3891364" cy="384909"/>
                <a:chOff x="0" y="6570450"/>
                <a:chExt cx="3891364" cy="384909"/>
              </a:xfrm>
            </p:grpSpPr>
            <p:sp>
              <p:nvSpPr>
                <p:cNvPr id="31" name="Rectangle 30">
                  <a:extLst>
                    <a:ext uri="{FF2B5EF4-FFF2-40B4-BE49-F238E27FC236}">
                      <a16:creationId xmlns:a16="http://schemas.microsoft.com/office/drawing/2014/main" id="{8CE2BCB9-1233-C074-A305-174D0C798959}"/>
                    </a:ext>
                  </a:extLst>
                </p:cNvPr>
                <p:cNvSpPr/>
                <p:nvPr/>
              </p:nvSpPr>
              <p:spPr>
                <a:xfrm>
                  <a:off x="0" y="6570450"/>
                  <a:ext cx="3135647" cy="2875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8EF39BAD-50F0-7300-AA97-0A1EDB443B87}"/>
                    </a:ext>
                  </a:extLst>
                </p:cNvPr>
                <p:cNvSpPr txBox="1"/>
                <p:nvPr/>
              </p:nvSpPr>
              <p:spPr>
                <a:xfrm>
                  <a:off x="425901" y="6616805"/>
                  <a:ext cx="3465463" cy="338554"/>
                </a:xfrm>
                <a:prstGeom prst="rect">
                  <a:avLst/>
                </a:prstGeom>
                <a:noFill/>
              </p:spPr>
              <p:txBody>
                <a:bodyPr wrap="square">
                  <a:spAutoFit/>
                </a:bodyPr>
                <a:lstStyle/>
                <a:p>
                  <a:r>
                    <a:rPr lang="en-US" sz="1600" i="1" dirty="0">
                      <a:solidFill>
                        <a:schemeClr val="bg1">
                          <a:lumMod val="75000"/>
                        </a:schemeClr>
                      </a:solidFill>
                    </a:rPr>
                    <a:t>Ying-Ting Lin, ylin3@uni-muenster.de</a:t>
                  </a:r>
                </a:p>
              </p:txBody>
            </p:sp>
          </p:grpSp>
          <p:pic>
            <p:nvPicPr>
              <p:cNvPr id="30" name="Picture 29" descr="Blue letters on a black background&#10;&#10;Description automatically generated">
                <a:extLst>
                  <a:ext uri="{FF2B5EF4-FFF2-40B4-BE49-F238E27FC236}">
                    <a16:creationId xmlns:a16="http://schemas.microsoft.com/office/drawing/2014/main" id="{B5A7B10D-ED03-AA61-3719-794970D33FDF}"/>
                  </a:ext>
                </a:extLst>
              </p:cNvPr>
              <p:cNvPicPr>
                <a:picLocks noChangeAspect="1"/>
              </p:cNvPicPr>
              <p:nvPr/>
            </p:nvPicPr>
            <p:blipFill>
              <a:blip r:embed="rId6"/>
              <a:stretch>
                <a:fillRect/>
              </a:stretch>
            </p:blipFill>
            <p:spPr>
              <a:xfrm>
                <a:off x="1221735" y="6213821"/>
                <a:ext cx="1515878" cy="408762"/>
              </a:xfrm>
              <a:prstGeom prst="rect">
                <a:avLst/>
              </a:prstGeom>
            </p:spPr>
          </p:pic>
        </p:grpSp>
      </p:grpSp>
      <p:pic>
        <p:nvPicPr>
          <p:cNvPr id="12" name="Picture 11">
            <a:extLst>
              <a:ext uri="{FF2B5EF4-FFF2-40B4-BE49-F238E27FC236}">
                <a16:creationId xmlns:a16="http://schemas.microsoft.com/office/drawing/2014/main" id="{3981ECE2-BAD1-AECF-5A76-89339258B1F8}"/>
              </a:ext>
            </a:extLst>
          </p:cNvPr>
          <p:cNvPicPr>
            <a:picLocks noChangeAspect="1"/>
          </p:cNvPicPr>
          <p:nvPr/>
        </p:nvPicPr>
        <p:blipFill rotWithShape="1">
          <a:blip r:embed="rId7"/>
          <a:srcRect t="9268" b="6087"/>
          <a:stretch/>
        </p:blipFill>
        <p:spPr>
          <a:xfrm>
            <a:off x="2245089" y="4275963"/>
            <a:ext cx="2650998" cy="2228995"/>
          </a:xfrm>
          <a:prstGeom prst="rect">
            <a:avLst/>
          </a:prstGeom>
          <a:ln w="63500">
            <a:noFill/>
          </a:ln>
        </p:spPr>
      </p:pic>
      <p:pic>
        <p:nvPicPr>
          <p:cNvPr id="16" name="Google Shape;72;p15">
            <a:extLst>
              <a:ext uri="{FF2B5EF4-FFF2-40B4-BE49-F238E27FC236}">
                <a16:creationId xmlns:a16="http://schemas.microsoft.com/office/drawing/2014/main" id="{3CC1A7BF-2D50-37F8-1365-B11EA38B8135}"/>
              </a:ext>
            </a:extLst>
          </p:cNvPr>
          <p:cNvPicPr preferRelativeResize="0">
            <a:picLocks noChangeAspect="1"/>
          </p:cNvPicPr>
          <p:nvPr/>
        </p:nvPicPr>
        <p:blipFill rotWithShape="1">
          <a:blip r:embed="rId8">
            <a:alphaModFix/>
          </a:blip>
          <a:srcRect b="2599"/>
          <a:stretch/>
        </p:blipFill>
        <p:spPr>
          <a:xfrm>
            <a:off x="150937" y="4196038"/>
            <a:ext cx="1947459" cy="2308237"/>
          </a:xfrm>
          <a:prstGeom prst="rect">
            <a:avLst/>
          </a:prstGeom>
          <a:noFill/>
          <a:ln w="63500">
            <a:noFill/>
          </a:ln>
        </p:spPr>
      </p:pic>
      <p:pic>
        <p:nvPicPr>
          <p:cNvPr id="17" name="Picture 16" descr="A long shot of a mountain&#10;&#10;Description automatically generated">
            <a:extLst>
              <a:ext uri="{FF2B5EF4-FFF2-40B4-BE49-F238E27FC236}">
                <a16:creationId xmlns:a16="http://schemas.microsoft.com/office/drawing/2014/main" id="{62940650-7780-837F-CFC1-57E2F333C50E}"/>
              </a:ext>
            </a:extLst>
          </p:cNvPr>
          <p:cNvPicPr>
            <a:picLocks noChangeAspect="1"/>
          </p:cNvPicPr>
          <p:nvPr/>
        </p:nvPicPr>
        <p:blipFill>
          <a:blip r:embed="rId9"/>
          <a:stretch>
            <a:fillRect/>
          </a:stretch>
        </p:blipFill>
        <p:spPr>
          <a:xfrm>
            <a:off x="88964" y="728426"/>
            <a:ext cx="3397393" cy="3417983"/>
          </a:xfrm>
          <a:prstGeom prst="rect">
            <a:avLst/>
          </a:prstGeom>
        </p:spPr>
      </p:pic>
      <p:pic>
        <p:nvPicPr>
          <p:cNvPr id="19" name="Picture 4" descr="PILA - LNGS">
            <a:extLst>
              <a:ext uri="{FF2B5EF4-FFF2-40B4-BE49-F238E27FC236}">
                <a16:creationId xmlns:a16="http://schemas.microsoft.com/office/drawing/2014/main" id="{E0025661-280C-4300-F54C-BDC15E1053D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429077" y="728426"/>
            <a:ext cx="1792198" cy="81007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808358DD-AC74-7F3E-BCDC-5BB07B4C6056}"/>
              </a:ext>
            </a:extLst>
          </p:cNvPr>
          <p:cNvSpPr txBox="1"/>
          <p:nvPr/>
        </p:nvSpPr>
        <p:spPr>
          <a:xfrm>
            <a:off x="3029377" y="2747937"/>
            <a:ext cx="2613370" cy="1589538"/>
          </a:xfrm>
          <a:prstGeom prst="rect">
            <a:avLst/>
          </a:prstGeom>
          <a:noFill/>
        </p:spPr>
        <p:txBody>
          <a:bodyPr wrap="square">
            <a:spAutoFit/>
          </a:bodyPr>
          <a:lstStyle/>
          <a:p>
            <a:pPr lvl="1">
              <a:lnSpc>
                <a:spcPct val="90000"/>
              </a:lnSpc>
            </a:pPr>
            <a:r>
              <a:rPr lang="en-US" dirty="0">
                <a:solidFill>
                  <a:srgbClr val="4068B3"/>
                </a:solidFill>
                <a:latin typeface="Helvetica" pitchFamily="2" charset="0"/>
              </a:rPr>
              <a:t>Gd-Loaded Neutron Veto: Emanuele Angelino, </a:t>
            </a:r>
            <a:br>
              <a:rPr lang="en-US" dirty="0">
                <a:solidFill>
                  <a:srgbClr val="4068B3"/>
                </a:solidFill>
                <a:latin typeface="Helvetica" pitchFamily="2" charset="0"/>
              </a:rPr>
            </a:br>
            <a:r>
              <a:rPr lang="en-US" dirty="0">
                <a:solidFill>
                  <a:srgbClr val="4068B3"/>
                </a:solidFill>
                <a:latin typeface="Helvetica" pitchFamily="2" charset="0"/>
              </a:rPr>
              <a:t>Jun 4</a:t>
            </a:r>
            <a:r>
              <a:rPr lang="en-US" baseline="30000" dirty="0">
                <a:solidFill>
                  <a:srgbClr val="4068B3"/>
                </a:solidFill>
                <a:latin typeface="Helvetica" pitchFamily="2" charset="0"/>
              </a:rPr>
              <a:t>th</a:t>
            </a:r>
            <a:r>
              <a:rPr lang="en-US" dirty="0">
                <a:solidFill>
                  <a:srgbClr val="4068B3"/>
                </a:solidFill>
                <a:latin typeface="Helvetica" pitchFamily="2" charset="0"/>
              </a:rPr>
              <a:t>, 15:15, Pedro </a:t>
            </a:r>
            <a:r>
              <a:rPr lang="en-US" dirty="0" err="1">
                <a:solidFill>
                  <a:srgbClr val="4068B3"/>
                </a:solidFill>
                <a:latin typeface="Helvetica" pitchFamily="2" charset="0"/>
              </a:rPr>
              <a:t>Cerbuna</a:t>
            </a:r>
            <a:endParaRPr lang="en-US" dirty="0">
              <a:solidFill>
                <a:srgbClr val="4068B3"/>
              </a:solidFill>
              <a:latin typeface="Helvetica" pitchFamily="2" charset="0"/>
            </a:endParaRPr>
          </a:p>
        </p:txBody>
      </p:sp>
    </p:spTree>
    <p:extLst>
      <p:ext uri="{BB962C8B-B14F-4D97-AF65-F5344CB8AC3E}">
        <p14:creationId xmlns:p14="http://schemas.microsoft.com/office/powerpoint/2010/main" val="21073342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CEF3B1C-FE3F-7CB1-425D-D3C2BAAB6757}"/>
              </a:ext>
            </a:extLst>
          </p:cNvPr>
          <p:cNvSpPr/>
          <p:nvPr/>
        </p:nvSpPr>
        <p:spPr>
          <a:xfrm>
            <a:off x="-2" y="25983"/>
            <a:ext cx="12204701" cy="6836006"/>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a:extLst>
              <a:ext uri="{FF2B5EF4-FFF2-40B4-BE49-F238E27FC236}">
                <a16:creationId xmlns:a16="http://schemas.microsoft.com/office/drawing/2014/main" id="{ED67133D-E286-000B-86EB-23416F86B563}"/>
              </a:ext>
            </a:extLst>
          </p:cNvPr>
          <p:cNvSpPr>
            <a:spLocks noGrp="1"/>
          </p:cNvSpPr>
          <p:nvPr>
            <p:ph type="title"/>
          </p:nvPr>
        </p:nvSpPr>
        <p:spPr>
          <a:xfrm>
            <a:off x="6351" y="0"/>
            <a:ext cx="6574971" cy="1066800"/>
          </a:xfrm>
        </p:spPr>
        <p:txBody>
          <a:bodyPr>
            <a:normAutofit fontScale="90000"/>
          </a:bodyPr>
          <a:lstStyle/>
          <a:p>
            <a:r>
              <a:rPr lang="en-US" sz="4000" dirty="0">
                <a:latin typeface="+mn-lt"/>
              </a:rPr>
              <a:t>Electron Drift </a:t>
            </a:r>
            <a:br>
              <a:rPr lang="en-US" sz="4000" dirty="0">
                <a:latin typeface="+mn-lt"/>
              </a:rPr>
            </a:br>
            <a:r>
              <a:rPr lang="en-US" sz="4000" dirty="0">
                <a:latin typeface="+mn-lt"/>
              </a:rPr>
              <a:t>and Extraction</a:t>
            </a:r>
          </a:p>
        </p:txBody>
      </p:sp>
      <p:pic>
        <p:nvPicPr>
          <p:cNvPr id="2" name="Picture 1">
            <a:extLst>
              <a:ext uri="{FF2B5EF4-FFF2-40B4-BE49-F238E27FC236}">
                <a16:creationId xmlns:a16="http://schemas.microsoft.com/office/drawing/2014/main" id="{168DF9BB-43B8-0E25-D3C6-510C5063EB8D}"/>
              </a:ext>
            </a:extLst>
          </p:cNvPr>
          <p:cNvPicPr>
            <a:picLocks noChangeAspect="1"/>
          </p:cNvPicPr>
          <p:nvPr/>
        </p:nvPicPr>
        <p:blipFill rotWithShape="1">
          <a:blip r:embed="rId3"/>
          <a:srcRect t="1540"/>
          <a:stretch/>
        </p:blipFill>
        <p:spPr>
          <a:xfrm>
            <a:off x="-44449" y="2272488"/>
            <a:ext cx="5502414" cy="4653245"/>
          </a:xfrm>
          <a:prstGeom prst="rect">
            <a:avLst/>
          </a:prstGeom>
        </p:spPr>
      </p:pic>
      <p:pic>
        <p:nvPicPr>
          <p:cNvPr id="4" name="Picture 3">
            <a:extLst>
              <a:ext uri="{FF2B5EF4-FFF2-40B4-BE49-F238E27FC236}">
                <a16:creationId xmlns:a16="http://schemas.microsoft.com/office/drawing/2014/main" id="{8921480A-17E9-0EF3-F309-69EB1A53F90C}"/>
              </a:ext>
            </a:extLst>
          </p:cNvPr>
          <p:cNvPicPr>
            <a:picLocks noChangeAspect="1"/>
          </p:cNvPicPr>
          <p:nvPr/>
        </p:nvPicPr>
        <p:blipFill rotWithShape="1">
          <a:blip r:embed="rId4"/>
          <a:srcRect t="4266"/>
          <a:stretch/>
        </p:blipFill>
        <p:spPr>
          <a:xfrm>
            <a:off x="5912747" y="2374205"/>
            <a:ext cx="5502414" cy="4547197"/>
          </a:xfrm>
          <a:prstGeom prst="rect">
            <a:avLst/>
          </a:prstGeom>
        </p:spPr>
      </p:pic>
      <p:pic>
        <p:nvPicPr>
          <p:cNvPr id="6" name="Picture 5">
            <a:extLst>
              <a:ext uri="{FF2B5EF4-FFF2-40B4-BE49-F238E27FC236}">
                <a16:creationId xmlns:a16="http://schemas.microsoft.com/office/drawing/2014/main" id="{BA7E7773-0904-B299-2402-9AB8E2432ACF}"/>
              </a:ext>
            </a:extLst>
          </p:cNvPr>
          <p:cNvPicPr>
            <a:picLocks noChangeAspect="1"/>
          </p:cNvPicPr>
          <p:nvPr/>
        </p:nvPicPr>
        <p:blipFill>
          <a:blip r:embed="rId5"/>
          <a:stretch>
            <a:fillRect/>
          </a:stretch>
        </p:blipFill>
        <p:spPr>
          <a:xfrm>
            <a:off x="8117407" y="65314"/>
            <a:ext cx="4010284" cy="2251860"/>
          </a:xfrm>
          <a:prstGeom prst="rect">
            <a:avLst/>
          </a:prstGeom>
        </p:spPr>
      </p:pic>
      <p:grpSp>
        <p:nvGrpSpPr>
          <p:cNvPr id="9" name="Group 8">
            <a:extLst>
              <a:ext uri="{FF2B5EF4-FFF2-40B4-BE49-F238E27FC236}">
                <a16:creationId xmlns:a16="http://schemas.microsoft.com/office/drawing/2014/main" id="{76934BA3-6F9B-93D4-1E12-7F72500771B6}"/>
              </a:ext>
            </a:extLst>
          </p:cNvPr>
          <p:cNvGrpSpPr/>
          <p:nvPr/>
        </p:nvGrpSpPr>
        <p:grpSpPr>
          <a:xfrm>
            <a:off x="3579074" y="-190284"/>
            <a:ext cx="3810079" cy="2496756"/>
            <a:chOff x="8093924" y="-190284"/>
            <a:chExt cx="3810079" cy="2496756"/>
          </a:xfrm>
        </p:grpSpPr>
        <p:pic>
          <p:nvPicPr>
            <p:cNvPr id="3" name="Picture 2">
              <a:extLst>
                <a:ext uri="{FF2B5EF4-FFF2-40B4-BE49-F238E27FC236}">
                  <a16:creationId xmlns:a16="http://schemas.microsoft.com/office/drawing/2014/main" id="{7287300D-7215-B8D6-498A-60B7D3948BD2}"/>
                </a:ext>
              </a:extLst>
            </p:cNvPr>
            <p:cNvPicPr>
              <a:picLocks noChangeAspect="1"/>
            </p:cNvPicPr>
            <p:nvPr/>
          </p:nvPicPr>
          <p:blipFill>
            <a:blip r:embed="rId6"/>
            <a:stretch>
              <a:fillRect/>
            </a:stretch>
          </p:blipFill>
          <p:spPr>
            <a:xfrm>
              <a:off x="8093924" y="-190284"/>
              <a:ext cx="3810079" cy="2496756"/>
            </a:xfrm>
            <a:prstGeom prst="rect">
              <a:avLst/>
            </a:prstGeom>
          </p:spPr>
        </p:pic>
        <p:pic>
          <p:nvPicPr>
            <p:cNvPr id="8" name="Picture 7">
              <a:extLst>
                <a:ext uri="{FF2B5EF4-FFF2-40B4-BE49-F238E27FC236}">
                  <a16:creationId xmlns:a16="http://schemas.microsoft.com/office/drawing/2014/main" id="{94E70F21-9CC3-C426-BC3D-5BBE777E81D2}"/>
                </a:ext>
              </a:extLst>
            </p:cNvPr>
            <p:cNvPicPr>
              <a:picLocks noChangeAspect="1"/>
            </p:cNvPicPr>
            <p:nvPr/>
          </p:nvPicPr>
          <p:blipFill rotWithShape="1">
            <a:blip r:embed="rId6"/>
            <a:srcRect l="44573" t="5" r="31360" b="92126"/>
            <a:stretch/>
          </p:blipFill>
          <p:spPr>
            <a:xfrm>
              <a:off x="9458863" y="33475"/>
              <a:ext cx="916964" cy="196469"/>
            </a:xfrm>
            <a:prstGeom prst="rect">
              <a:avLst/>
            </a:prstGeom>
          </p:spPr>
        </p:pic>
      </p:grpSp>
      <p:sp>
        <p:nvSpPr>
          <p:cNvPr id="11" name="TextBox 10">
            <a:extLst>
              <a:ext uri="{FF2B5EF4-FFF2-40B4-BE49-F238E27FC236}">
                <a16:creationId xmlns:a16="http://schemas.microsoft.com/office/drawing/2014/main" id="{9BCEA70F-D914-8DBA-7EC7-894ACA6A516A}"/>
              </a:ext>
            </a:extLst>
          </p:cNvPr>
          <p:cNvSpPr txBox="1"/>
          <p:nvPr/>
        </p:nvSpPr>
        <p:spPr>
          <a:xfrm>
            <a:off x="7036240" y="1692778"/>
            <a:ext cx="1108405" cy="613694"/>
          </a:xfrm>
          <a:prstGeom prst="rect">
            <a:avLst/>
          </a:prstGeom>
          <a:noFill/>
        </p:spPr>
        <p:txBody>
          <a:bodyPr wrap="square">
            <a:spAutoFit/>
          </a:bodyPr>
          <a:lstStyle/>
          <a:p>
            <a:pPr>
              <a:lnSpc>
                <a:spcPct val="80000"/>
              </a:lnSpc>
            </a:pPr>
            <a:r>
              <a:rPr lang="en-US" sz="1400" b="1" i="1">
                <a:solidFill>
                  <a:schemeClr val="bg1">
                    <a:lumMod val="75000"/>
                  </a:schemeClr>
                </a:solidFill>
              </a:rPr>
              <a:t>Credit Plot: T. </a:t>
            </a:r>
            <a:r>
              <a:rPr lang="en-US" sz="1400" b="1" i="1" err="1">
                <a:solidFill>
                  <a:schemeClr val="bg1">
                    <a:lumMod val="75000"/>
                  </a:schemeClr>
                </a:solidFill>
              </a:rPr>
              <a:t>Marrodán</a:t>
            </a:r>
            <a:r>
              <a:rPr lang="en-US" sz="1400" b="1" i="1">
                <a:solidFill>
                  <a:schemeClr val="bg1">
                    <a:lumMod val="75000"/>
                  </a:schemeClr>
                </a:solidFill>
              </a:rPr>
              <a:t> </a:t>
            </a:r>
            <a:r>
              <a:rPr lang="en-US" sz="1400" b="1" i="1" err="1">
                <a:solidFill>
                  <a:schemeClr val="bg1">
                    <a:lumMod val="75000"/>
                  </a:schemeClr>
                </a:solidFill>
              </a:rPr>
              <a:t>Undagoitia</a:t>
            </a:r>
            <a:endParaRPr lang="en-US" sz="1400" b="1" i="1">
              <a:solidFill>
                <a:schemeClr val="bg1">
                  <a:lumMod val="75000"/>
                </a:schemeClr>
              </a:solidFill>
            </a:endParaRPr>
          </a:p>
        </p:txBody>
      </p:sp>
      <p:sp>
        <p:nvSpPr>
          <p:cNvPr id="12" name="Slide Number Placeholder 3">
            <a:extLst>
              <a:ext uri="{FF2B5EF4-FFF2-40B4-BE49-F238E27FC236}">
                <a16:creationId xmlns:a16="http://schemas.microsoft.com/office/drawing/2014/main" id="{075DDDEB-A9FA-1994-52A9-76B9C289A609}"/>
              </a:ext>
            </a:extLst>
          </p:cNvPr>
          <p:cNvSpPr txBox="1">
            <a:spLocks/>
          </p:cNvSpPr>
          <p:nvPr/>
        </p:nvSpPr>
        <p:spPr>
          <a:xfrm>
            <a:off x="9360662" y="6464809"/>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380A8B8-C7CE-8042-8182-5C8A23CAB406}" type="slidenum">
              <a:rPr lang="en-US"/>
              <a:pPr/>
              <a:t>30</a:t>
            </a:fld>
            <a:endParaRPr lang="en-US"/>
          </a:p>
        </p:txBody>
      </p:sp>
    </p:spTree>
    <p:extLst>
      <p:ext uri="{BB962C8B-B14F-4D97-AF65-F5344CB8AC3E}">
        <p14:creationId xmlns:p14="http://schemas.microsoft.com/office/powerpoint/2010/main" val="17202282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2B8AEEA-62AA-F03F-13AD-A2B478EE7175}"/>
              </a:ext>
            </a:extLst>
          </p:cNvPr>
          <p:cNvSpPr/>
          <p:nvPr/>
        </p:nvSpPr>
        <p:spPr>
          <a:xfrm>
            <a:off x="-2" y="25983"/>
            <a:ext cx="12204701" cy="6836006"/>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2" name="Group 31">
            <a:extLst>
              <a:ext uri="{FF2B5EF4-FFF2-40B4-BE49-F238E27FC236}">
                <a16:creationId xmlns:a16="http://schemas.microsoft.com/office/drawing/2014/main" id="{A5067F86-CAD0-6B32-6188-60009386649B}"/>
              </a:ext>
            </a:extLst>
          </p:cNvPr>
          <p:cNvGrpSpPr/>
          <p:nvPr/>
        </p:nvGrpSpPr>
        <p:grpSpPr>
          <a:xfrm>
            <a:off x="8514201" y="25985"/>
            <a:ext cx="4866250" cy="3370728"/>
            <a:chOff x="4105320" y="676839"/>
            <a:chExt cx="4866250" cy="3370728"/>
          </a:xfrm>
        </p:grpSpPr>
        <p:pic>
          <p:nvPicPr>
            <p:cNvPr id="23" name="Picture 22">
              <a:extLst>
                <a:ext uri="{FF2B5EF4-FFF2-40B4-BE49-F238E27FC236}">
                  <a16:creationId xmlns:a16="http://schemas.microsoft.com/office/drawing/2014/main" id="{85F24416-0A21-B64F-0A72-DFCF3DA77340}"/>
                </a:ext>
              </a:extLst>
            </p:cNvPr>
            <p:cNvPicPr>
              <a:picLocks noChangeAspect="1"/>
            </p:cNvPicPr>
            <p:nvPr/>
          </p:nvPicPr>
          <p:blipFill>
            <a:blip r:embed="rId3"/>
            <a:stretch>
              <a:fillRect/>
            </a:stretch>
          </p:blipFill>
          <p:spPr>
            <a:xfrm>
              <a:off x="4105320" y="676839"/>
              <a:ext cx="3741693" cy="3076980"/>
            </a:xfrm>
            <a:prstGeom prst="rect">
              <a:avLst/>
            </a:prstGeom>
          </p:spPr>
        </p:pic>
        <p:sp>
          <p:nvSpPr>
            <p:cNvPr id="31" name="Rectangle 30">
              <a:extLst>
                <a:ext uri="{FF2B5EF4-FFF2-40B4-BE49-F238E27FC236}">
                  <a16:creationId xmlns:a16="http://schemas.microsoft.com/office/drawing/2014/main" id="{47CF8475-56EE-535E-931C-18C682B84985}"/>
                </a:ext>
              </a:extLst>
            </p:cNvPr>
            <p:cNvSpPr/>
            <p:nvPr/>
          </p:nvSpPr>
          <p:spPr>
            <a:xfrm>
              <a:off x="5096428" y="3794741"/>
              <a:ext cx="3875142" cy="252826"/>
            </a:xfrm>
            <a:prstGeom prst="rect">
              <a:avLst/>
            </a:prstGeom>
          </p:spPr>
          <p:txBody>
            <a:bodyPr wrap="square">
              <a:spAutoFit/>
            </a:bodyPr>
            <a:lstStyle/>
            <a:p>
              <a:pPr>
                <a:lnSpc>
                  <a:spcPct val="70000"/>
                </a:lnSpc>
              </a:pPr>
              <a:r>
                <a:rPr lang="en-US" sz="1400" b="1" i="1">
                  <a:solidFill>
                    <a:schemeClr val="bg1">
                      <a:lumMod val="75000"/>
                    </a:schemeClr>
                  </a:solidFill>
                </a:rPr>
                <a:t>Data from Air Liquide Encyclopedia</a:t>
              </a:r>
            </a:p>
          </p:txBody>
        </p:sp>
      </p:grpSp>
      <p:sp>
        <p:nvSpPr>
          <p:cNvPr id="25" name="TextBox 24">
            <a:extLst>
              <a:ext uri="{FF2B5EF4-FFF2-40B4-BE49-F238E27FC236}">
                <a16:creationId xmlns:a16="http://schemas.microsoft.com/office/drawing/2014/main" id="{F7DF9C34-55BC-26CA-65CB-2582EE495DA4}"/>
              </a:ext>
            </a:extLst>
          </p:cNvPr>
          <p:cNvSpPr txBox="1"/>
          <p:nvPr/>
        </p:nvSpPr>
        <p:spPr>
          <a:xfrm>
            <a:off x="6350" y="737051"/>
            <a:ext cx="4823460" cy="1008096"/>
          </a:xfrm>
          <a:prstGeom prst="rect">
            <a:avLst/>
          </a:prstGeom>
          <a:noFill/>
        </p:spPr>
        <p:txBody>
          <a:bodyPr wrap="square">
            <a:spAutoFit/>
          </a:bodyPr>
          <a:lstStyle/>
          <a:p>
            <a:pPr marL="342900" indent="-342900">
              <a:lnSpc>
                <a:spcPct val="90000"/>
              </a:lnSpc>
              <a:buFont typeface="Arial" panose="020B0604020202020204" pitchFamily="34" charset="0"/>
              <a:buChar char="•"/>
            </a:pPr>
            <a:r>
              <a:rPr lang="en-US" sz="2200">
                <a:latin typeface="Helvetica" pitchFamily="2" charset="0"/>
              </a:rPr>
              <a:t>High mass number: high density (3 g/cm</a:t>
            </a:r>
            <a:r>
              <a:rPr lang="en-US" sz="2200" baseline="30000">
                <a:latin typeface="Helvetica" pitchFamily="2" charset="0"/>
              </a:rPr>
              <a:t>3</a:t>
            </a:r>
            <a:r>
              <a:rPr lang="en-US" sz="2200">
                <a:latin typeface="Helvetica" pitchFamily="2" charset="0"/>
              </a:rPr>
              <a:t>), high nuclear interaction cross-section</a:t>
            </a:r>
          </a:p>
        </p:txBody>
      </p:sp>
      <p:sp>
        <p:nvSpPr>
          <p:cNvPr id="27" name="Title 1">
            <a:extLst>
              <a:ext uri="{FF2B5EF4-FFF2-40B4-BE49-F238E27FC236}">
                <a16:creationId xmlns:a16="http://schemas.microsoft.com/office/drawing/2014/main" id="{166C0943-4E81-0771-3A6B-FE2950C63630}"/>
              </a:ext>
            </a:extLst>
          </p:cNvPr>
          <p:cNvSpPr txBox="1">
            <a:spLocks/>
          </p:cNvSpPr>
          <p:nvPr/>
        </p:nvSpPr>
        <p:spPr>
          <a:xfrm>
            <a:off x="6350" y="1"/>
            <a:ext cx="12192000" cy="7089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latin typeface="+mn-lt"/>
              </a:rPr>
              <a:t>Liquid Xenon (LXe) Rare Event Detection</a:t>
            </a:r>
          </a:p>
        </p:txBody>
      </p:sp>
      <p:grpSp>
        <p:nvGrpSpPr>
          <p:cNvPr id="30" name="Group 29">
            <a:extLst>
              <a:ext uri="{FF2B5EF4-FFF2-40B4-BE49-F238E27FC236}">
                <a16:creationId xmlns:a16="http://schemas.microsoft.com/office/drawing/2014/main" id="{86B1F146-526D-0311-7BE5-70B6E7D74BB8}"/>
              </a:ext>
            </a:extLst>
          </p:cNvPr>
          <p:cNvGrpSpPr/>
          <p:nvPr/>
        </p:nvGrpSpPr>
        <p:grpSpPr>
          <a:xfrm>
            <a:off x="3786697" y="1781424"/>
            <a:ext cx="6376025" cy="5076576"/>
            <a:chOff x="7902130" y="920826"/>
            <a:chExt cx="6376025" cy="5076576"/>
          </a:xfrm>
        </p:grpSpPr>
        <p:pic>
          <p:nvPicPr>
            <p:cNvPr id="28" name="Picture 27">
              <a:extLst>
                <a:ext uri="{FF2B5EF4-FFF2-40B4-BE49-F238E27FC236}">
                  <a16:creationId xmlns:a16="http://schemas.microsoft.com/office/drawing/2014/main" id="{F8F75842-D920-F23D-DE31-CCD711CF8914}"/>
                </a:ext>
              </a:extLst>
            </p:cNvPr>
            <p:cNvPicPr>
              <a:picLocks noChangeAspect="1"/>
            </p:cNvPicPr>
            <p:nvPr/>
          </p:nvPicPr>
          <p:blipFill rotWithShape="1">
            <a:blip r:embed="rId4"/>
            <a:srcRect r="4986"/>
            <a:stretch/>
          </p:blipFill>
          <p:spPr>
            <a:xfrm>
              <a:off x="7902130" y="920826"/>
              <a:ext cx="4823460" cy="5076576"/>
            </a:xfrm>
            <a:prstGeom prst="rect">
              <a:avLst/>
            </a:prstGeom>
          </p:spPr>
        </p:pic>
        <p:sp>
          <p:nvSpPr>
            <p:cNvPr id="29" name="TextBox 28">
              <a:extLst>
                <a:ext uri="{FF2B5EF4-FFF2-40B4-BE49-F238E27FC236}">
                  <a16:creationId xmlns:a16="http://schemas.microsoft.com/office/drawing/2014/main" id="{0CDE86F6-631C-47C7-768E-D901B26C40CE}"/>
                </a:ext>
              </a:extLst>
            </p:cNvPr>
            <p:cNvSpPr txBox="1"/>
            <p:nvPr/>
          </p:nvSpPr>
          <p:spPr>
            <a:xfrm>
              <a:off x="12629635" y="3459114"/>
              <a:ext cx="1648520" cy="958404"/>
            </a:xfrm>
            <a:prstGeom prst="rect">
              <a:avLst/>
            </a:prstGeom>
            <a:noFill/>
          </p:spPr>
          <p:txBody>
            <a:bodyPr wrap="square">
              <a:spAutoFit/>
            </a:bodyPr>
            <a:lstStyle/>
            <a:p>
              <a:pPr>
                <a:lnSpc>
                  <a:spcPct val="80000"/>
                </a:lnSpc>
              </a:pPr>
              <a:r>
                <a:rPr lang="en-US" sz="1400" b="1" i="1">
                  <a:solidFill>
                    <a:schemeClr val="bg1">
                      <a:lumMod val="75000"/>
                    </a:schemeClr>
                  </a:solidFill>
                </a:rPr>
                <a:t>T. </a:t>
              </a:r>
              <a:r>
                <a:rPr lang="en-US" sz="1400" b="1" i="1" err="1">
                  <a:solidFill>
                    <a:schemeClr val="bg1">
                      <a:lumMod val="75000"/>
                    </a:schemeClr>
                  </a:solidFill>
                </a:rPr>
                <a:t>Marrodán</a:t>
              </a:r>
              <a:r>
                <a:rPr lang="en-US" sz="1400" b="1" i="1">
                  <a:solidFill>
                    <a:schemeClr val="bg1">
                      <a:lumMod val="75000"/>
                    </a:schemeClr>
                  </a:solidFill>
                </a:rPr>
                <a:t> </a:t>
              </a:r>
              <a:r>
                <a:rPr lang="en-US" sz="1400" b="1" i="1" err="1">
                  <a:solidFill>
                    <a:schemeClr val="bg1">
                      <a:lumMod val="75000"/>
                    </a:schemeClr>
                  </a:solidFill>
                </a:rPr>
                <a:t>Undagoitia</a:t>
              </a:r>
              <a:r>
                <a:rPr lang="en-US" sz="1400" b="1" i="1">
                  <a:solidFill>
                    <a:schemeClr val="bg1">
                      <a:lumMod val="75000"/>
                    </a:schemeClr>
                  </a:solidFill>
                </a:rPr>
                <a:t>, L. Rauch, J. Phys. G:</a:t>
              </a:r>
              <a:br>
                <a:rPr lang="en-US" sz="1400" b="1" i="1">
                  <a:solidFill>
                    <a:schemeClr val="bg1">
                      <a:lumMod val="75000"/>
                    </a:schemeClr>
                  </a:solidFill>
                </a:rPr>
              </a:br>
              <a:r>
                <a:rPr lang="en-US" sz="1400" b="1" i="1" err="1">
                  <a:solidFill>
                    <a:schemeClr val="bg1">
                      <a:lumMod val="75000"/>
                    </a:schemeClr>
                  </a:solidFill>
                </a:rPr>
                <a:t>Nucl</a:t>
              </a:r>
              <a:r>
                <a:rPr lang="en-US" sz="1400" b="1" i="1">
                  <a:solidFill>
                    <a:schemeClr val="bg1">
                      <a:lumMod val="75000"/>
                    </a:schemeClr>
                  </a:solidFill>
                </a:rPr>
                <a:t>. Part. Phys. 43 013001 (2016)</a:t>
              </a:r>
            </a:p>
          </p:txBody>
        </p:sp>
      </p:grpSp>
      <p:sp>
        <p:nvSpPr>
          <p:cNvPr id="33" name="Slide Number Placeholder 3">
            <a:extLst>
              <a:ext uri="{FF2B5EF4-FFF2-40B4-BE49-F238E27FC236}">
                <a16:creationId xmlns:a16="http://schemas.microsoft.com/office/drawing/2014/main" id="{17438772-CC53-2983-C025-0598B8EF6EF2}"/>
              </a:ext>
            </a:extLst>
          </p:cNvPr>
          <p:cNvSpPr>
            <a:spLocks noGrp="1"/>
          </p:cNvSpPr>
          <p:nvPr>
            <p:ph type="sldNum" sz="quarter" idx="12"/>
          </p:nvPr>
        </p:nvSpPr>
        <p:spPr>
          <a:xfrm>
            <a:off x="9360975" y="6466892"/>
            <a:ext cx="2743200" cy="365125"/>
          </a:xfrm>
        </p:spPr>
        <p:txBody>
          <a:bodyPr/>
          <a:lstStyle/>
          <a:p>
            <a:fld id="{D380A8B8-C7CE-8042-8182-5C8A23CAB406}" type="slidenum">
              <a:rPr lang="en-US" smtClean="0"/>
              <a:t>31</a:t>
            </a:fld>
            <a:endParaRPr lang="en-US"/>
          </a:p>
        </p:txBody>
      </p:sp>
      <p:sp>
        <p:nvSpPr>
          <p:cNvPr id="2" name="TextBox 1">
            <a:extLst>
              <a:ext uri="{FF2B5EF4-FFF2-40B4-BE49-F238E27FC236}">
                <a16:creationId xmlns:a16="http://schemas.microsoft.com/office/drawing/2014/main" id="{AF6E43F5-D652-6C78-D3FD-62265D10BE2E}"/>
              </a:ext>
            </a:extLst>
          </p:cNvPr>
          <p:cNvSpPr txBox="1"/>
          <p:nvPr/>
        </p:nvSpPr>
        <p:spPr>
          <a:xfrm>
            <a:off x="6350" y="737051"/>
            <a:ext cx="3913012" cy="6187976"/>
          </a:xfrm>
          <a:prstGeom prst="rect">
            <a:avLst/>
          </a:prstGeom>
          <a:noFill/>
        </p:spPr>
        <p:txBody>
          <a:bodyPr wrap="square">
            <a:spAutoFit/>
          </a:bodyPr>
          <a:lstStyle/>
          <a:p>
            <a:pPr marL="342900" indent="-342900">
              <a:lnSpc>
                <a:spcPct val="90000"/>
              </a:lnSpc>
              <a:buFont typeface="Arial" panose="020B0604020202020204" pitchFamily="34" charset="0"/>
              <a:buChar char="•"/>
            </a:pPr>
            <a:endParaRPr lang="en-US" sz="2200">
              <a:latin typeface="Helvetica" pitchFamily="2" charset="0"/>
            </a:endParaRPr>
          </a:p>
          <a:p>
            <a:pPr marL="342900" indent="-342900">
              <a:lnSpc>
                <a:spcPct val="90000"/>
              </a:lnSpc>
              <a:buFont typeface="Arial" panose="020B0604020202020204" pitchFamily="34" charset="0"/>
              <a:buChar char="•"/>
            </a:pPr>
            <a:endParaRPr lang="en-US" sz="2200">
              <a:latin typeface="Helvetica" pitchFamily="2" charset="0"/>
            </a:endParaRPr>
          </a:p>
          <a:p>
            <a:pPr marL="342900" indent="-342900">
              <a:lnSpc>
                <a:spcPct val="90000"/>
              </a:lnSpc>
              <a:buFont typeface="Arial" panose="020B0604020202020204" pitchFamily="34" charset="0"/>
              <a:buChar char="•"/>
            </a:pPr>
            <a:endParaRPr lang="en-US" sz="2200">
              <a:latin typeface="Helvetica" pitchFamily="2" charset="0"/>
            </a:endParaRPr>
          </a:p>
          <a:p>
            <a:pPr marL="342900" indent="-342900">
              <a:lnSpc>
                <a:spcPct val="90000"/>
              </a:lnSpc>
              <a:buFont typeface="Arial" panose="020B0604020202020204" pitchFamily="34" charset="0"/>
              <a:buChar char="•"/>
            </a:pPr>
            <a:endParaRPr lang="en-US" sz="2200">
              <a:latin typeface="Helvetica" pitchFamily="2" charset="0"/>
            </a:endParaRPr>
          </a:p>
          <a:p>
            <a:pPr marL="342900" indent="-342900">
              <a:lnSpc>
                <a:spcPct val="90000"/>
              </a:lnSpc>
              <a:buFont typeface="Arial" panose="020B0604020202020204" pitchFamily="34" charset="0"/>
              <a:buChar char="•"/>
            </a:pPr>
            <a:r>
              <a:rPr lang="en-US" sz="2200">
                <a:latin typeface="Helvetica" pitchFamily="2" charset="0"/>
              </a:rPr>
              <a:t>Homogeneity: liquid target under cryogenic temperature</a:t>
            </a:r>
          </a:p>
          <a:p>
            <a:pPr marL="342900" indent="-342900">
              <a:lnSpc>
                <a:spcPct val="90000"/>
              </a:lnSpc>
              <a:buFont typeface="Arial" panose="020B0604020202020204" pitchFamily="34" charset="0"/>
              <a:buChar char="•"/>
            </a:pPr>
            <a:endParaRPr lang="en-US" sz="2200">
              <a:latin typeface="Helvetica" pitchFamily="2" charset="0"/>
            </a:endParaRPr>
          </a:p>
          <a:p>
            <a:pPr marL="342900" indent="-342900">
              <a:lnSpc>
                <a:spcPct val="90000"/>
              </a:lnSpc>
              <a:buFont typeface="Arial" panose="020B0604020202020204" pitchFamily="34" charset="0"/>
              <a:buChar char="•"/>
            </a:pPr>
            <a:r>
              <a:rPr lang="en-US" sz="2200">
                <a:latin typeface="Helvetica" pitchFamily="2" charset="0"/>
              </a:rPr>
              <a:t>Noble gas: can achieve high purity</a:t>
            </a:r>
          </a:p>
          <a:p>
            <a:pPr marL="342900" indent="-342900">
              <a:lnSpc>
                <a:spcPct val="90000"/>
              </a:lnSpc>
              <a:buFont typeface="Arial" panose="020B0604020202020204" pitchFamily="34" charset="0"/>
              <a:buChar char="•"/>
            </a:pPr>
            <a:endParaRPr lang="en-US" sz="2200">
              <a:latin typeface="Helvetica" pitchFamily="2" charset="0"/>
            </a:endParaRPr>
          </a:p>
          <a:p>
            <a:pPr marL="342900" indent="-342900">
              <a:lnSpc>
                <a:spcPct val="90000"/>
              </a:lnSpc>
              <a:buFont typeface="Arial" panose="020B0604020202020204" pitchFamily="34" charset="0"/>
              <a:buChar char="•"/>
            </a:pPr>
            <a:r>
              <a:rPr lang="en-US" sz="2200">
                <a:latin typeface="Helvetica" pitchFamily="2" charset="0"/>
              </a:rPr>
              <a:t>Low intrinsic background</a:t>
            </a:r>
          </a:p>
          <a:p>
            <a:pPr marL="342900" indent="-342900">
              <a:lnSpc>
                <a:spcPct val="90000"/>
              </a:lnSpc>
              <a:buFont typeface="Arial" panose="020B0604020202020204" pitchFamily="34" charset="0"/>
              <a:buChar char="•"/>
            </a:pPr>
            <a:endParaRPr lang="en-US" sz="2200">
              <a:latin typeface="Helvetica" pitchFamily="2" charset="0"/>
            </a:endParaRPr>
          </a:p>
          <a:p>
            <a:pPr marL="342900" indent="-342900">
              <a:lnSpc>
                <a:spcPct val="90000"/>
              </a:lnSpc>
              <a:buFont typeface="Arial" panose="020B0604020202020204" pitchFamily="34" charset="0"/>
              <a:buChar char="•"/>
            </a:pPr>
            <a:r>
              <a:rPr lang="en-US" sz="2200">
                <a:latin typeface="Helvetica" pitchFamily="2" charset="0"/>
              </a:rPr>
              <a:t>Vacuum Ultra-violet (VUV) scintillation: high light/charge yield</a:t>
            </a:r>
          </a:p>
          <a:p>
            <a:pPr marL="342900" indent="-342900">
              <a:lnSpc>
                <a:spcPct val="90000"/>
              </a:lnSpc>
              <a:buFont typeface="Arial" panose="020B0604020202020204" pitchFamily="34" charset="0"/>
              <a:buChar char="•"/>
            </a:pPr>
            <a:endParaRPr lang="en-US" sz="2200">
              <a:latin typeface="Helvetica" pitchFamily="2" charset="0"/>
            </a:endParaRPr>
          </a:p>
          <a:p>
            <a:pPr marL="342900" indent="-342900">
              <a:lnSpc>
                <a:spcPct val="90000"/>
              </a:lnSpc>
              <a:buFont typeface="Arial" panose="020B0604020202020204" pitchFamily="34" charset="0"/>
              <a:buChar char="•"/>
            </a:pPr>
            <a:r>
              <a:rPr lang="en-US" sz="2200">
                <a:latin typeface="Helvetica" pitchFamily="2" charset="0"/>
              </a:rPr>
              <a:t>Time projection chamber (TPC) allow 3D position reconstruction</a:t>
            </a:r>
          </a:p>
        </p:txBody>
      </p:sp>
      <p:grpSp>
        <p:nvGrpSpPr>
          <p:cNvPr id="3" name="Group 2">
            <a:extLst>
              <a:ext uri="{FF2B5EF4-FFF2-40B4-BE49-F238E27FC236}">
                <a16:creationId xmlns:a16="http://schemas.microsoft.com/office/drawing/2014/main" id="{4BC85D99-B083-3234-46FB-75E679D6CBE9}"/>
              </a:ext>
            </a:extLst>
          </p:cNvPr>
          <p:cNvGrpSpPr/>
          <p:nvPr/>
        </p:nvGrpSpPr>
        <p:grpSpPr>
          <a:xfrm>
            <a:off x="9776739" y="5732958"/>
            <a:ext cx="2366513" cy="1156038"/>
            <a:chOff x="-216422" y="5736966"/>
            <a:chExt cx="2366513" cy="1156038"/>
          </a:xfrm>
        </p:grpSpPr>
        <p:sp>
          <p:nvSpPr>
            <p:cNvPr id="4" name="TextBox 3">
              <a:extLst>
                <a:ext uri="{FF2B5EF4-FFF2-40B4-BE49-F238E27FC236}">
                  <a16:creationId xmlns:a16="http://schemas.microsoft.com/office/drawing/2014/main" id="{67B68531-0349-15D1-3339-504F56951641}"/>
                </a:ext>
              </a:extLst>
            </p:cNvPr>
            <p:cNvSpPr txBox="1"/>
            <p:nvPr/>
          </p:nvSpPr>
          <p:spPr>
            <a:xfrm>
              <a:off x="-216422" y="6357473"/>
              <a:ext cx="2366513" cy="535531"/>
            </a:xfrm>
            <a:prstGeom prst="rect">
              <a:avLst/>
            </a:prstGeom>
            <a:noFill/>
          </p:spPr>
          <p:txBody>
            <a:bodyPr wrap="square">
              <a:spAutoFit/>
            </a:bodyPr>
            <a:lstStyle/>
            <a:p>
              <a:pPr>
                <a:lnSpc>
                  <a:spcPct val="90000"/>
                </a:lnSpc>
              </a:pPr>
              <a:r>
                <a:rPr lang="en-US" sz="1600">
                  <a:solidFill>
                    <a:schemeClr val="bg1">
                      <a:lumMod val="50000"/>
                    </a:schemeClr>
                  </a:solidFill>
                  <a:latin typeface="+mj-lt"/>
                </a:rPr>
                <a:t>Ying-Ting Lin</a:t>
              </a:r>
              <a:br>
                <a:rPr lang="en-US" sz="1600">
                  <a:solidFill>
                    <a:schemeClr val="bg1">
                      <a:lumMod val="50000"/>
                    </a:schemeClr>
                  </a:solidFill>
                  <a:latin typeface="+mj-lt"/>
                </a:rPr>
              </a:br>
              <a:r>
                <a:rPr lang="en-US" sz="1600">
                  <a:solidFill>
                    <a:schemeClr val="bg1">
                      <a:lumMod val="50000"/>
                    </a:schemeClr>
                  </a:solidFill>
                  <a:latin typeface="+mj-lt"/>
                </a:rPr>
                <a:t>ylin3@uni-muenster.de </a:t>
              </a:r>
              <a:endParaRPr lang="en-US" sz="1600">
                <a:solidFill>
                  <a:schemeClr val="bg1">
                    <a:lumMod val="50000"/>
                  </a:schemeClr>
                </a:solidFill>
              </a:endParaRPr>
            </a:p>
          </p:txBody>
        </p:sp>
        <p:pic>
          <p:nvPicPr>
            <p:cNvPr id="5" name="Picture 4" descr="A black and white symbol&#10;&#10;Description automatically generated with medium confidence">
              <a:extLst>
                <a:ext uri="{FF2B5EF4-FFF2-40B4-BE49-F238E27FC236}">
                  <a16:creationId xmlns:a16="http://schemas.microsoft.com/office/drawing/2014/main" id="{D718A1D8-50B9-3D22-9B31-DE32CB3E239E}"/>
                </a:ext>
              </a:extLst>
            </p:cNvPr>
            <p:cNvPicPr>
              <a:picLocks noChangeAspect="1"/>
            </p:cNvPicPr>
            <p:nvPr/>
          </p:nvPicPr>
          <p:blipFill>
            <a:blip r:embed="rId5"/>
            <a:stretch>
              <a:fillRect/>
            </a:stretch>
          </p:blipFill>
          <p:spPr>
            <a:xfrm>
              <a:off x="-149044" y="5736966"/>
              <a:ext cx="2231756" cy="617625"/>
            </a:xfrm>
            <a:prstGeom prst="rect">
              <a:avLst/>
            </a:prstGeom>
          </p:spPr>
        </p:pic>
      </p:grpSp>
    </p:spTree>
    <p:extLst>
      <p:ext uri="{BB962C8B-B14F-4D97-AF65-F5344CB8AC3E}">
        <p14:creationId xmlns:p14="http://schemas.microsoft.com/office/powerpoint/2010/main" val="36598296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4DE5C245-7442-F101-A1F2-2FA1465E272C}"/>
              </a:ext>
            </a:extLst>
          </p:cNvPr>
          <p:cNvSpPr/>
          <p:nvPr/>
        </p:nvSpPr>
        <p:spPr>
          <a:xfrm>
            <a:off x="7003226" y="0"/>
            <a:ext cx="5201473"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0AF2089-E7B3-8836-EA23-FE3D1E863A9E}"/>
              </a:ext>
            </a:extLst>
          </p:cNvPr>
          <p:cNvSpPr>
            <a:spLocks noGrp="1"/>
          </p:cNvSpPr>
          <p:nvPr>
            <p:ph type="title"/>
          </p:nvPr>
        </p:nvSpPr>
        <p:spPr/>
        <p:txBody>
          <a:bodyPr/>
          <a:lstStyle/>
          <a:p>
            <a:r>
              <a:rPr lang="en-US" sz="2800" dirty="0">
                <a:solidFill>
                  <a:srgbClr val="4068B3"/>
                </a:solidFill>
                <a:latin typeface="+mn-lt"/>
              </a:rPr>
              <a:t>Electronegative Impurity in LXe</a:t>
            </a:r>
            <a:endParaRPr lang="en-US" dirty="0">
              <a:solidFill>
                <a:srgbClr val="4068B3"/>
              </a:solidFill>
            </a:endParaRPr>
          </a:p>
        </p:txBody>
      </p:sp>
      <p:sp>
        <p:nvSpPr>
          <p:cNvPr id="4" name="Slide Number Placeholder 3">
            <a:extLst>
              <a:ext uri="{FF2B5EF4-FFF2-40B4-BE49-F238E27FC236}">
                <a16:creationId xmlns:a16="http://schemas.microsoft.com/office/drawing/2014/main" id="{0E956897-6F1D-B001-0A3B-89F1B04F2F44}"/>
              </a:ext>
            </a:extLst>
          </p:cNvPr>
          <p:cNvSpPr>
            <a:spLocks noGrp="1"/>
          </p:cNvSpPr>
          <p:nvPr>
            <p:ph type="sldNum" sz="quarter" idx="4"/>
          </p:nvPr>
        </p:nvSpPr>
        <p:spPr/>
        <p:txBody>
          <a:bodyPr/>
          <a:lstStyle/>
          <a:p>
            <a:fld id="{91D2A38D-9EB2-4BF8-9118-EA1E4A37F183}" type="slidenum">
              <a:rPr lang="de-DE" smtClean="0"/>
              <a:pPr/>
              <a:t>32</a:t>
            </a:fld>
            <a:endParaRPr lang="de-DE" dirty="0"/>
          </a:p>
        </p:txBody>
      </p:sp>
      <p:grpSp>
        <p:nvGrpSpPr>
          <p:cNvPr id="5" name="Group 4">
            <a:extLst>
              <a:ext uri="{FF2B5EF4-FFF2-40B4-BE49-F238E27FC236}">
                <a16:creationId xmlns:a16="http://schemas.microsoft.com/office/drawing/2014/main" id="{642B22DE-B412-99CD-1D5C-1C9754934D76}"/>
              </a:ext>
            </a:extLst>
          </p:cNvPr>
          <p:cNvGrpSpPr/>
          <p:nvPr/>
        </p:nvGrpSpPr>
        <p:grpSpPr>
          <a:xfrm>
            <a:off x="7003226" y="0"/>
            <a:ext cx="4288720" cy="6858000"/>
            <a:chOff x="7496880" y="0"/>
            <a:chExt cx="4288720" cy="6858000"/>
          </a:xfrm>
        </p:grpSpPr>
        <p:pic>
          <p:nvPicPr>
            <p:cNvPr id="6" name="Picture 5">
              <a:extLst>
                <a:ext uri="{FF2B5EF4-FFF2-40B4-BE49-F238E27FC236}">
                  <a16:creationId xmlns:a16="http://schemas.microsoft.com/office/drawing/2014/main" id="{E3EC120B-4E58-B9E5-E1E9-C39F4DB49890}"/>
                </a:ext>
              </a:extLst>
            </p:cNvPr>
            <p:cNvPicPr>
              <a:picLocks noChangeAspect="1"/>
            </p:cNvPicPr>
            <p:nvPr/>
          </p:nvPicPr>
          <p:blipFill>
            <a:blip r:embed="rId3"/>
            <a:stretch>
              <a:fillRect/>
            </a:stretch>
          </p:blipFill>
          <p:spPr>
            <a:xfrm>
              <a:off x="7496880" y="0"/>
              <a:ext cx="4288720" cy="6858000"/>
            </a:xfrm>
            <a:prstGeom prst="rect">
              <a:avLst/>
            </a:prstGeom>
          </p:spPr>
        </p:pic>
        <p:sp>
          <p:nvSpPr>
            <p:cNvPr id="7" name="TextBox 6">
              <a:extLst>
                <a:ext uri="{FF2B5EF4-FFF2-40B4-BE49-F238E27FC236}">
                  <a16:creationId xmlns:a16="http://schemas.microsoft.com/office/drawing/2014/main" id="{19CFEF13-4B23-CDD2-9448-3006701D85F0}"/>
                </a:ext>
              </a:extLst>
            </p:cNvPr>
            <p:cNvSpPr txBox="1"/>
            <p:nvPr/>
          </p:nvSpPr>
          <p:spPr>
            <a:xfrm>
              <a:off x="8931792" y="5065251"/>
              <a:ext cx="914400" cy="523220"/>
            </a:xfrm>
            <a:prstGeom prst="rect">
              <a:avLst/>
            </a:prstGeom>
            <a:noFill/>
          </p:spPr>
          <p:txBody>
            <a:bodyPr wrap="square">
              <a:spAutoFit/>
            </a:bodyPr>
            <a:lstStyle/>
            <a:p>
              <a:r>
                <a:rPr lang="en-US" sz="2800">
                  <a:solidFill>
                    <a:srgbClr val="FF0000"/>
                  </a:solidFill>
                  <a:effectLst/>
                  <a:latin typeface="Helvetica" pitchFamily="2" charset="0"/>
                </a:rPr>
                <a:t>e</a:t>
              </a:r>
              <a:r>
                <a:rPr lang="en-US" sz="2800" baseline="30000">
                  <a:solidFill>
                    <a:srgbClr val="FF0000"/>
                  </a:solidFill>
                  <a:effectLst/>
                  <a:latin typeface="Helvetica" pitchFamily="2" charset="0"/>
                </a:rPr>
                <a:t>-</a:t>
              </a:r>
              <a:endParaRPr lang="en-US" sz="2800">
                <a:solidFill>
                  <a:srgbClr val="FF0000"/>
                </a:solidFill>
              </a:endParaRPr>
            </a:p>
          </p:txBody>
        </p:sp>
        <p:sp>
          <p:nvSpPr>
            <p:cNvPr id="8" name="TextBox 7">
              <a:extLst>
                <a:ext uri="{FF2B5EF4-FFF2-40B4-BE49-F238E27FC236}">
                  <a16:creationId xmlns:a16="http://schemas.microsoft.com/office/drawing/2014/main" id="{A46CF41A-644A-4475-9E63-515301E6087E}"/>
                </a:ext>
              </a:extLst>
            </p:cNvPr>
            <p:cNvSpPr txBox="1"/>
            <p:nvPr/>
          </p:nvSpPr>
          <p:spPr>
            <a:xfrm>
              <a:off x="8726840" y="5326861"/>
              <a:ext cx="914400" cy="523220"/>
            </a:xfrm>
            <a:prstGeom prst="rect">
              <a:avLst/>
            </a:prstGeom>
            <a:noFill/>
          </p:spPr>
          <p:txBody>
            <a:bodyPr wrap="square">
              <a:spAutoFit/>
            </a:bodyPr>
            <a:lstStyle/>
            <a:p>
              <a:r>
                <a:rPr lang="en-US" sz="2800">
                  <a:solidFill>
                    <a:srgbClr val="FF0000"/>
                  </a:solidFill>
                  <a:effectLst/>
                  <a:latin typeface="Helvetica" pitchFamily="2" charset="0"/>
                </a:rPr>
                <a:t>e</a:t>
              </a:r>
              <a:r>
                <a:rPr lang="en-US" sz="2800" baseline="30000">
                  <a:solidFill>
                    <a:srgbClr val="FF0000"/>
                  </a:solidFill>
                  <a:effectLst/>
                  <a:latin typeface="Helvetica" pitchFamily="2" charset="0"/>
                </a:rPr>
                <a:t>-</a:t>
              </a:r>
              <a:endParaRPr lang="en-US" sz="2800">
                <a:solidFill>
                  <a:srgbClr val="FF0000"/>
                </a:solidFill>
              </a:endParaRPr>
            </a:p>
          </p:txBody>
        </p:sp>
        <p:sp>
          <p:nvSpPr>
            <p:cNvPr id="9" name="TextBox 8">
              <a:extLst>
                <a:ext uri="{FF2B5EF4-FFF2-40B4-BE49-F238E27FC236}">
                  <a16:creationId xmlns:a16="http://schemas.microsoft.com/office/drawing/2014/main" id="{43176A2B-1791-E3F8-8F20-8BFBECFE14AA}"/>
                </a:ext>
              </a:extLst>
            </p:cNvPr>
            <p:cNvSpPr txBox="1"/>
            <p:nvPr/>
          </p:nvSpPr>
          <p:spPr>
            <a:xfrm>
              <a:off x="8879240" y="5479261"/>
              <a:ext cx="914400" cy="523220"/>
            </a:xfrm>
            <a:prstGeom prst="rect">
              <a:avLst/>
            </a:prstGeom>
            <a:noFill/>
          </p:spPr>
          <p:txBody>
            <a:bodyPr wrap="square">
              <a:spAutoFit/>
            </a:bodyPr>
            <a:lstStyle/>
            <a:p>
              <a:r>
                <a:rPr lang="en-US" sz="2800">
                  <a:solidFill>
                    <a:srgbClr val="FF0000"/>
                  </a:solidFill>
                  <a:effectLst/>
                  <a:latin typeface="Helvetica" pitchFamily="2" charset="0"/>
                </a:rPr>
                <a:t>e</a:t>
              </a:r>
              <a:r>
                <a:rPr lang="en-US" sz="2800" baseline="30000">
                  <a:solidFill>
                    <a:srgbClr val="FF0000"/>
                  </a:solidFill>
                  <a:effectLst/>
                  <a:latin typeface="Helvetica" pitchFamily="2" charset="0"/>
                </a:rPr>
                <a:t>-</a:t>
              </a:r>
              <a:endParaRPr lang="en-US" sz="2800">
                <a:solidFill>
                  <a:srgbClr val="FF0000"/>
                </a:solidFill>
              </a:endParaRPr>
            </a:p>
          </p:txBody>
        </p:sp>
        <p:sp>
          <p:nvSpPr>
            <p:cNvPr id="10" name="TextBox 9">
              <a:extLst>
                <a:ext uri="{FF2B5EF4-FFF2-40B4-BE49-F238E27FC236}">
                  <a16:creationId xmlns:a16="http://schemas.microsoft.com/office/drawing/2014/main" id="{34497736-6AE1-9A7D-356D-0E0384F5A018}"/>
                </a:ext>
              </a:extLst>
            </p:cNvPr>
            <p:cNvSpPr txBox="1"/>
            <p:nvPr/>
          </p:nvSpPr>
          <p:spPr>
            <a:xfrm>
              <a:off x="9095657" y="5272256"/>
              <a:ext cx="914400" cy="523220"/>
            </a:xfrm>
            <a:prstGeom prst="rect">
              <a:avLst/>
            </a:prstGeom>
            <a:noFill/>
          </p:spPr>
          <p:txBody>
            <a:bodyPr wrap="square">
              <a:spAutoFit/>
            </a:bodyPr>
            <a:lstStyle/>
            <a:p>
              <a:r>
                <a:rPr lang="en-US" sz="2800">
                  <a:solidFill>
                    <a:srgbClr val="FF0000"/>
                  </a:solidFill>
                  <a:effectLst/>
                  <a:latin typeface="Helvetica" pitchFamily="2" charset="0"/>
                </a:rPr>
                <a:t>e</a:t>
              </a:r>
              <a:r>
                <a:rPr lang="en-US" sz="2800" baseline="30000">
                  <a:solidFill>
                    <a:srgbClr val="FF0000"/>
                  </a:solidFill>
                  <a:effectLst/>
                  <a:latin typeface="Helvetica" pitchFamily="2" charset="0"/>
                </a:rPr>
                <a:t>-</a:t>
              </a:r>
              <a:endParaRPr lang="en-US" sz="2800">
                <a:solidFill>
                  <a:srgbClr val="FF0000"/>
                </a:solidFill>
              </a:endParaRPr>
            </a:p>
          </p:txBody>
        </p:sp>
        <p:sp>
          <p:nvSpPr>
            <p:cNvPr id="11" name="TextBox 10">
              <a:extLst>
                <a:ext uri="{FF2B5EF4-FFF2-40B4-BE49-F238E27FC236}">
                  <a16:creationId xmlns:a16="http://schemas.microsoft.com/office/drawing/2014/main" id="{9A0D9EBF-06CD-A47A-D3BE-598211BF993F}"/>
                </a:ext>
              </a:extLst>
            </p:cNvPr>
            <p:cNvSpPr txBox="1"/>
            <p:nvPr/>
          </p:nvSpPr>
          <p:spPr>
            <a:xfrm>
              <a:off x="9136744" y="5541908"/>
              <a:ext cx="914400" cy="523220"/>
            </a:xfrm>
            <a:prstGeom prst="rect">
              <a:avLst/>
            </a:prstGeom>
            <a:noFill/>
          </p:spPr>
          <p:txBody>
            <a:bodyPr wrap="square">
              <a:spAutoFit/>
            </a:bodyPr>
            <a:lstStyle/>
            <a:p>
              <a:r>
                <a:rPr lang="en-US" sz="2800">
                  <a:solidFill>
                    <a:srgbClr val="FF0000"/>
                  </a:solidFill>
                  <a:effectLst/>
                  <a:latin typeface="Helvetica" pitchFamily="2" charset="0"/>
                </a:rPr>
                <a:t>e</a:t>
              </a:r>
              <a:r>
                <a:rPr lang="en-US" sz="2800" baseline="30000">
                  <a:solidFill>
                    <a:srgbClr val="FF0000"/>
                  </a:solidFill>
                  <a:effectLst/>
                  <a:latin typeface="Helvetica" pitchFamily="2" charset="0"/>
                </a:rPr>
                <a:t>-</a:t>
              </a:r>
              <a:endParaRPr lang="en-US" sz="2800">
                <a:solidFill>
                  <a:srgbClr val="FF0000"/>
                </a:solidFill>
              </a:endParaRPr>
            </a:p>
          </p:txBody>
        </p:sp>
        <p:sp>
          <p:nvSpPr>
            <p:cNvPr id="12" name="TextBox 11">
              <a:extLst>
                <a:ext uri="{FF2B5EF4-FFF2-40B4-BE49-F238E27FC236}">
                  <a16:creationId xmlns:a16="http://schemas.microsoft.com/office/drawing/2014/main" id="{91FC39DE-32EA-8762-9FA8-03D2EA3235C9}"/>
                </a:ext>
              </a:extLst>
            </p:cNvPr>
            <p:cNvSpPr txBox="1"/>
            <p:nvPr/>
          </p:nvSpPr>
          <p:spPr>
            <a:xfrm>
              <a:off x="8503973" y="5217886"/>
              <a:ext cx="914400" cy="523220"/>
            </a:xfrm>
            <a:prstGeom prst="rect">
              <a:avLst/>
            </a:prstGeom>
            <a:noFill/>
          </p:spPr>
          <p:txBody>
            <a:bodyPr wrap="square">
              <a:spAutoFit/>
            </a:bodyPr>
            <a:lstStyle/>
            <a:p>
              <a:r>
                <a:rPr lang="en-US" sz="2800">
                  <a:solidFill>
                    <a:srgbClr val="FF0000"/>
                  </a:solidFill>
                  <a:effectLst/>
                  <a:latin typeface="Helvetica" pitchFamily="2" charset="0"/>
                </a:rPr>
                <a:t>e</a:t>
              </a:r>
              <a:r>
                <a:rPr lang="en-US" sz="2800" baseline="30000">
                  <a:solidFill>
                    <a:srgbClr val="FF0000"/>
                  </a:solidFill>
                  <a:effectLst/>
                  <a:latin typeface="Helvetica" pitchFamily="2" charset="0"/>
                </a:rPr>
                <a:t>-</a:t>
              </a:r>
              <a:endParaRPr lang="en-US" sz="2800">
                <a:solidFill>
                  <a:srgbClr val="FF0000"/>
                </a:solidFill>
              </a:endParaRPr>
            </a:p>
          </p:txBody>
        </p:sp>
        <p:cxnSp>
          <p:nvCxnSpPr>
            <p:cNvPr id="13" name="Straight Arrow Connector 12">
              <a:extLst>
                <a:ext uri="{FF2B5EF4-FFF2-40B4-BE49-F238E27FC236}">
                  <a16:creationId xmlns:a16="http://schemas.microsoft.com/office/drawing/2014/main" id="{40E9B342-AFAB-AF27-5223-EA8A9FC4FD40}"/>
                </a:ext>
              </a:extLst>
            </p:cNvPr>
            <p:cNvCxnSpPr>
              <a:cxnSpLocks/>
            </p:cNvCxnSpPr>
            <p:nvPr/>
          </p:nvCxnSpPr>
          <p:spPr>
            <a:xfrm flipV="1">
              <a:off x="9095657" y="2383436"/>
              <a:ext cx="0" cy="2834450"/>
            </a:xfrm>
            <a:prstGeom prst="straightConnector1">
              <a:avLst/>
            </a:prstGeom>
            <a:ln w="635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C127762F-7417-DE92-36BE-8B30F9AC6DDB}"/>
                </a:ext>
              </a:extLst>
            </p:cNvPr>
            <p:cNvSpPr txBox="1"/>
            <p:nvPr/>
          </p:nvSpPr>
          <p:spPr>
            <a:xfrm>
              <a:off x="9013724" y="2041633"/>
              <a:ext cx="914400" cy="523220"/>
            </a:xfrm>
            <a:prstGeom prst="rect">
              <a:avLst/>
            </a:prstGeom>
            <a:noFill/>
          </p:spPr>
          <p:txBody>
            <a:bodyPr wrap="square">
              <a:spAutoFit/>
            </a:bodyPr>
            <a:lstStyle/>
            <a:p>
              <a:r>
                <a:rPr lang="en-US" sz="2800">
                  <a:solidFill>
                    <a:srgbClr val="FF0000"/>
                  </a:solidFill>
                  <a:effectLst/>
                  <a:latin typeface="Helvetica" pitchFamily="2" charset="0"/>
                </a:rPr>
                <a:t>e</a:t>
              </a:r>
              <a:r>
                <a:rPr lang="en-US" sz="2800" baseline="30000">
                  <a:solidFill>
                    <a:srgbClr val="FF0000"/>
                  </a:solidFill>
                  <a:effectLst/>
                  <a:latin typeface="Helvetica" pitchFamily="2" charset="0"/>
                </a:rPr>
                <a:t>-</a:t>
              </a:r>
              <a:endParaRPr lang="en-US" sz="2800">
                <a:solidFill>
                  <a:srgbClr val="FF0000"/>
                </a:solidFill>
              </a:endParaRPr>
            </a:p>
          </p:txBody>
        </p:sp>
        <p:sp>
          <p:nvSpPr>
            <p:cNvPr id="15" name="TextBox 14">
              <a:extLst>
                <a:ext uri="{FF2B5EF4-FFF2-40B4-BE49-F238E27FC236}">
                  <a16:creationId xmlns:a16="http://schemas.microsoft.com/office/drawing/2014/main" id="{027EA2D4-3EAE-5E0D-C0F0-DDC2970B1D97}"/>
                </a:ext>
              </a:extLst>
            </p:cNvPr>
            <p:cNvSpPr txBox="1"/>
            <p:nvPr/>
          </p:nvSpPr>
          <p:spPr>
            <a:xfrm>
              <a:off x="9271228" y="2104280"/>
              <a:ext cx="914400" cy="523220"/>
            </a:xfrm>
            <a:prstGeom prst="rect">
              <a:avLst/>
            </a:prstGeom>
            <a:noFill/>
          </p:spPr>
          <p:txBody>
            <a:bodyPr wrap="square">
              <a:spAutoFit/>
            </a:bodyPr>
            <a:lstStyle/>
            <a:p>
              <a:r>
                <a:rPr lang="en-US" sz="2800">
                  <a:solidFill>
                    <a:srgbClr val="FF0000"/>
                  </a:solidFill>
                  <a:effectLst/>
                  <a:latin typeface="Helvetica" pitchFamily="2" charset="0"/>
                </a:rPr>
                <a:t>e</a:t>
              </a:r>
              <a:r>
                <a:rPr lang="en-US" sz="2800" baseline="30000">
                  <a:solidFill>
                    <a:srgbClr val="FF0000"/>
                  </a:solidFill>
                  <a:effectLst/>
                  <a:latin typeface="Helvetica" pitchFamily="2" charset="0"/>
                </a:rPr>
                <a:t>-</a:t>
              </a:r>
              <a:endParaRPr lang="en-US" sz="2800">
                <a:solidFill>
                  <a:srgbClr val="FF0000"/>
                </a:solidFill>
              </a:endParaRPr>
            </a:p>
          </p:txBody>
        </p:sp>
        <p:sp>
          <p:nvSpPr>
            <p:cNvPr id="16" name="TextBox 15">
              <a:extLst>
                <a:ext uri="{FF2B5EF4-FFF2-40B4-BE49-F238E27FC236}">
                  <a16:creationId xmlns:a16="http://schemas.microsoft.com/office/drawing/2014/main" id="{CF596411-C58B-4E7F-021E-2C5E9C92F0E3}"/>
                </a:ext>
              </a:extLst>
            </p:cNvPr>
            <p:cNvSpPr txBox="1"/>
            <p:nvPr/>
          </p:nvSpPr>
          <p:spPr>
            <a:xfrm>
              <a:off x="8653447" y="1915168"/>
              <a:ext cx="914400" cy="523220"/>
            </a:xfrm>
            <a:prstGeom prst="rect">
              <a:avLst/>
            </a:prstGeom>
            <a:noFill/>
          </p:spPr>
          <p:txBody>
            <a:bodyPr wrap="square">
              <a:spAutoFit/>
            </a:bodyPr>
            <a:lstStyle/>
            <a:p>
              <a:r>
                <a:rPr lang="en-US" sz="2800">
                  <a:solidFill>
                    <a:srgbClr val="FF0000"/>
                  </a:solidFill>
                  <a:effectLst/>
                  <a:latin typeface="Helvetica" pitchFamily="2" charset="0"/>
                </a:rPr>
                <a:t>e</a:t>
              </a:r>
              <a:r>
                <a:rPr lang="en-US" sz="2800" baseline="30000">
                  <a:solidFill>
                    <a:srgbClr val="FF0000"/>
                  </a:solidFill>
                  <a:effectLst/>
                  <a:latin typeface="Helvetica" pitchFamily="2" charset="0"/>
                </a:rPr>
                <a:t>-</a:t>
              </a:r>
              <a:endParaRPr lang="en-US" sz="2800">
                <a:solidFill>
                  <a:srgbClr val="FF0000"/>
                </a:solidFill>
              </a:endParaRPr>
            </a:p>
          </p:txBody>
        </p:sp>
        <p:sp>
          <p:nvSpPr>
            <p:cNvPr id="17" name="Oval 16">
              <a:extLst>
                <a:ext uri="{FF2B5EF4-FFF2-40B4-BE49-F238E27FC236}">
                  <a16:creationId xmlns:a16="http://schemas.microsoft.com/office/drawing/2014/main" id="{DD3796D8-0719-7022-EF87-960423357EBA}"/>
                </a:ext>
              </a:extLst>
            </p:cNvPr>
            <p:cNvSpPr/>
            <p:nvPr/>
          </p:nvSpPr>
          <p:spPr>
            <a:xfrm>
              <a:off x="8677550" y="3108960"/>
              <a:ext cx="640080" cy="640080"/>
            </a:xfrm>
            <a:prstGeom prst="ellipse">
              <a:avLst/>
            </a:prstGeom>
            <a:noFill/>
            <a:ln w="508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O2</a:t>
              </a:r>
            </a:p>
          </p:txBody>
        </p:sp>
        <p:sp>
          <p:nvSpPr>
            <p:cNvPr id="18" name="Oval 17">
              <a:extLst>
                <a:ext uri="{FF2B5EF4-FFF2-40B4-BE49-F238E27FC236}">
                  <a16:creationId xmlns:a16="http://schemas.microsoft.com/office/drawing/2014/main" id="{10AF7AFB-DD8C-5E87-34D8-159416177DA3}"/>
                </a:ext>
              </a:extLst>
            </p:cNvPr>
            <p:cNvSpPr/>
            <p:nvPr/>
          </p:nvSpPr>
          <p:spPr>
            <a:xfrm>
              <a:off x="8280007" y="4008074"/>
              <a:ext cx="640080" cy="640080"/>
            </a:xfrm>
            <a:prstGeom prst="ellipse">
              <a:avLst/>
            </a:prstGeom>
            <a:noFill/>
            <a:ln w="508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O2</a:t>
              </a:r>
            </a:p>
          </p:txBody>
        </p:sp>
        <p:sp>
          <p:nvSpPr>
            <p:cNvPr id="19" name="TextBox 18">
              <a:extLst>
                <a:ext uri="{FF2B5EF4-FFF2-40B4-BE49-F238E27FC236}">
                  <a16:creationId xmlns:a16="http://schemas.microsoft.com/office/drawing/2014/main" id="{F0E46504-2DEB-6168-D9B5-71B458C93E4B}"/>
                </a:ext>
              </a:extLst>
            </p:cNvPr>
            <p:cNvSpPr txBox="1"/>
            <p:nvPr/>
          </p:nvSpPr>
          <p:spPr>
            <a:xfrm>
              <a:off x="8204885" y="3706485"/>
              <a:ext cx="914400" cy="523220"/>
            </a:xfrm>
            <a:prstGeom prst="rect">
              <a:avLst/>
            </a:prstGeom>
            <a:noFill/>
          </p:spPr>
          <p:txBody>
            <a:bodyPr wrap="square">
              <a:spAutoFit/>
            </a:bodyPr>
            <a:lstStyle/>
            <a:p>
              <a:r>
                <a:rPr lang="en-US" sz="2800">
                  <a:solidFill>
                    <a:srgbClr val="FF0000"/>
                  </a:solidFill>
                  <a:effectLst/>
                  <a:latin typeface="Helvetica" pitchFamily="2" charset="0"/>
                </a:rPr>
                <a:t>e</a:t>
              </a:r>
              <a:r>
                <a:rPr lang="en-US" sz="2800" baseline="30000">
                  <a:solidFill>
                    <a:srgbClr val="FF0000"/>
                  </a:solidFill>
                  <a:effectLst/>
                  <a:latin typeface="Helvetica" pitchFamily="2" charset="0"/>
                </a:rPr>
                <a:t>-</a:t>
              </a:r>
              <a:endParaRPr lang="en-US" sz="2800">
                <a:solidFill>
                  <a:srgbClr val="FF0000"/>
                </a:solidFill>
              </a:endParaRPr>
            </a:p>
          </p:txBody>
        </p:sp>
        <p:sp>
          <p:nvSpPr>
            <p:cNvPr id="20" name="TextBox 19">
              <a:extLst>
                <a:ext uri="{FF2B5EF4-FFF2-40B4-BE49-F238E27FC236}">
                  <a16:creationId xmlns:a16="http://schemas.microsoft.com/office/drawing/2014/main" id="{C0220125-97A5-4774-0C24-EA429043A958}"/>
                </a:ext>
              </a:extLst>
            </p:cNvPr>
            <p:cNvSpPr txBox="1"/>
            <p:nvPr/>
          </p:nvSpPr>
          <p:spPr>
            <a:xfrm>
              <a:off x="8380545" y="3168830"/>
              <a:ext cx="914400" cy="523220"/>
            </a:xfrm>
            <a:prstGeom prst="rect">
              <a:avLst/>
            </a:prstGeom>
            <a:noFill/>
          </p:spPr>
          <p:txBody>
            <a:bodyPr wrap="square">
              <a:spAutoFit/>
            </a:bodyPr>
            <a:lstStyle/>
            <a:p>
              <a:r>
                <a:rPr lang="en-US" sz="2800">
                  <a:solidFill>
                    <a:srgbClr val="FF0000"/>
                  </a:solidFill>
                  <a:effectLst/>
                  <a:latin typeface="Helvetica" pitchFamily="2" charset="0"/>
                </a:rPr>
                <a:t>e</a:t>
              </a:r>
              <a:r>
                <a:rPr lang="en-US" sz="2800" baseline="30000">
                  <a:solidFill>
                    <a:srgbClr val="FF0000"/>
                  </a:solidFill>
                  <a:effectLst/>
                  <a:latin typeface="Helvetica" pitchFamily="2" charset="0"/>
                </a:rPr>
                <a:t>-</a:t>
              </a:r>
              <a:endParaRPr lang="en-US" sz="2800">
                <a:solidFill>
                  <a:srgbClr val="FF0000"/>
                </a:solidFill>
              </a:endParaRPr>
            </a:p>
          </p:txBody>
        </p:sp>
        <p:sp>
          <p:nvSpPr>
            <p:cNvPr id="21" name="Oval 20">
              <a:extLst>
                <a:ext uri="{FF2B5EF4-FFF2-40B4-BE49-F238E27FC236}">
                  <a16:creationId xmlns:a16="http://schemas.microsoft.com/office/drawing/2014/main" id="{E85BF6B9-112B-60C5-3ECF-CC9C2F4FD2E6}"/>
                </a:ext>
              </a:extLst>
            </p:cNvPr>
            <p:cNvSpPr/>
            <p:nvPr/>
          </p:nvSpPr>
          <p:spPr>
            <a:xfrm>
              <a:off x="8924292" y="4308455"/>
              <a:ext cx="640080" cy="640080"/>
            </a:xfrm>
            <a:prstGeom prst="ellipse">
              <a:avLst/>
            </a:prstGeom>
            <a:noFill/>
            <a:ln w="508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O2</a:t>
              </a:r>
            </a:p>
          </p:txBody>
        </p:sp>
        <p:sp>
          <p:nvSpPr>
            <p:cNvPr id="22" name="TextBox 21">
              <a:extLst>
                <a:ext uri="{FF2B5EF4-FFF2-40B4-BE49-F238E27FC236}">
                  <a16:creationId xmlns:a16="http://schemas.microsoft.com/office/drawing/2014/main" id="{057190DA-7CB0-0A74-5FD1-8DD53AB0A44C}"/>
                </a:ext>
              </a:extLst>
            </p:cNvPr>
            <p:cNvSpPr txBox="1"/>
            <p:nvPr/>
          </p:nvSpPr>
          <p:spPr>
            <a:xfrm>
              <a:off x="9253514" y="3976564"/>
              <a:ext cx="914400" cy="523220"/>
            </a:xfrm>
            <a:prstGeom prst="rect">
              <a:avLst/>
            </a:prstGeom>
            <a:noFill/>
          </p:spPr>
          <p:txBody>
            <a:bodyPr wrap="square">
              <a:spAutoFit/>
            </a:bodyPr>
            <a:lstStyle/>
            <a:p>
              <a:r>
                <a:rPr lang="en-US" sz="2800">
                  <a:solidFill>
                    <a:srgbClr val="FF0000"/>
                  </a:solidFill>
                  <a:effectLst/>
                  <a:latin typeface="Helvetica" pitchFamily="2" charset="0"/>
                </a:rPr>
                <a:t>e</a:t>
              </a:r>
              <a:r>
                <a:rPr lang="en-US" sz="2800" baseline="30000">
                  <a:solidFill>
                    <a:srgbClr val="FF0000"/>
                  </a:solidFill>
                  <a:effectLst/>
                  <a:latin typeface="Helvetica" pitchFamily="2" charset="0"/>
                </a:rPr>
                <a:t>-</a:t>
              </a:r>
              <a:endParaRPr lang="en-US" sz="2800">
                <a:solidFill>
                  <a:srgbClr val="FF0000"/>
                </a:solidFill>
              </a:endParaRPr>
            </a:p>
          </p:txBody>
        </p:sp>
      </p:grpSp>
      <p:grpSp>
        <p:nvGrpSpPr>
          <p:cNvPr id="23" name="Group 22">
            <a:extLst>
              <a:ext uri="{FF2B5EF4-FFF2-40B4-BE49-F238E27FC236}">
                <a16:creationId xmlns:a16="http://schemas.microsoft.com/office/drawing/2014/main" id="{73794CDA-6281-2545-0338-EB341253B572}"/>
              </a:ext>
            </a:extLst>
          </p:cNvPr>
          <p:cNvGrpSpPr/>
          <p:nvPr/>
        </p:nvGrpSpPr>
        <p:grpSpPr>
          <a:xfrm>
            <a:off x="9295328" y="1877153"/>
            <a:ext cx="3339944" cy="4067083"/>
            <a:chOff x="9402902" y="1877153"/>
            <a:chExt cx="3339944" cy="4067083"/>
          </a:xfrm>
        </p:grpSpPr>
        <p:pic>
          <p:nvPicPr>
            <p:cNvPr id="24" name="Picture 23">
              <a:extLst>
                <a:ext uri="{FF2B5EF4-FFF2-40B4-BE49-F238E27FC236}">
                  <a16:creationId xmlns:a16="http://schemas.microsoft.com/office/drawing/2014/main" id="{3E0238C8-1F62-AEEB-7EA0-41CC0E54D15E}"/>
                </a:ext>
              </a:extLst>
            </p:cNvPr>
            <p:cNvPicPr>
              <a:picLocks noChangeAspect="1"/>
            </p:cNvPicPr>
            <p:nvPr/>
          </p:nvPicPr>
          <p:blipFill rotWithShape="1">
            <a:blip r:embed="rId4"/>
            <a:srcRect l="8570" r="11104" b="2312"/>
            <a:stretch/>
          </p:blipFill>
          <p:spPr>
            <a:xfrm>
              <a:off x="9407560" y="1907974"/>
              <a:ext cx="2756223" cy="1097280"/>
            </a:xfrm>
            <a:prstGeom prst="rect">
              <a:avLst/>
            </a:prstGeom>
          </p:spPr>
        </p:pic>
        <p:pic>
          <p:nvPicPr>
            <p:cNvPr id="25" name="Picture 24">
              <a:extLst>
                <a:ext uri="{FF2B5EF4-FFF2-40B4-BE49-F238E27FC236}">
                  <a16:creationId xmlns:a16="http://schemas.microsoft.com/office/drawing/2014/main" id="{271C7721-944A-824B-62AA-DC14B0C0C2BA}"/>
                </a:ext>
              </a:extLst>
            </p:cNvPr>
            <p:cNvPicPr>
              <a:picLocks noChangeAspect="1"/>
            </p:cNvPicPr>
            <p:nvPr/>
          </p:nvPicPr>
          <p:blipFill rotWithShape="1">
            <a:blip r:embed="rId5"/>
            <a:srcRect l="18790" r="5162"/>
            <a:stretch/>
          </p:blipFill>
          <p:spPr>
            <a:xfrm>
              <a:off x="9402902" y="4846956"/>
              <a:ext cx="2789098" cy="1097280"/>
            </a:xfrm>
            <a:prstGeom prst="rect">
              <a:avLst/>
            </a:prstGeom>
          </p:spPr>
        </p:pic>
        <p:sp>
          <p:nvSpPr>
            <p:cNvPr id="26" name="TextBox 25">
              <a:extLst>
                <a:ext uri="{FF2B5EF4-FFF2-40B4-BE49-F238E27FC236}">
                  <a16:creationId xmlns:a16="http://schemas.microsoft.com/office/drawing/2014/main" id="{498271FB-CC1E-58C4-203D-ECB811DCDC1D}"/>
                </a:ext>
              </a:extLst>
            </p:cNvPr>
            <p:cNvSpPr txBox="1"/>
            <p:nvPr/>
          </p:nvSpPr>
          <p:spPr>
            <a:xfrm>
              <a:off x="10865710" y="1877153"/>
              <a:ext cx="1877136" cy="400110"/>
            </a:xfrm>
            <a:prstGeom prst="rect">
              <a:avLst/>
            </a:prstGeom>
            <a:noFill/>
          </p:spPr>
          <p:txBody>
            <a:bodyPr wrap="square">
              <a:spAutoFit/>
            </a:bodyPr>
            <a:lstStyle/>
            <a:p>
              <a:r>
                <a:rPr lang="en-US" sz="2000">
                  <a:solidFill>
                    <a:srgbClr val="FF0000"/>
                  </a:solidFill>
                  <a:latin typeface="Helvetica" pitchFamily="2" charset="0"/>
                </a:rPr>
                <a:t>l</a:t>
              </a:r>
              <a:r>
                <a:rPr lang="en-US" sz="2000">
                  <a:solidFill>
                    <a:srgbClr val="FF0000"/>
                  </a:solidFill>
                  <a:effectLst/>
                  <a:latin typeface="Helvetica" pitchFamily="2" charset="0"/>
                </a:rPr>
                <a:t>ow e</a:t>
              </a:r>
              <a:r>
                <a:rPr lang="en-US" sz="2000" baseline="30000">
                  <a:solidFill>
                    <a:srgbClr val="FF0000"/>
                  </a:solidFill>
                  <a:effectLst/>
                  <a:latin typeface="Helvetica" pitchFamily="2" charset="0"/>
                </a:rPr>
                <a:t>-</a:t>
              </a:r>
              <a:r>
                <a:rPr lang="en-US" sz="2000">
                  <a:solidFill>
                    <a:srgbClr val="FF0000"/>
                  </a:solidFill>
                  <a:effectLst/>
                  <a:latin typeface="Helvetica" pitchFamily="2" charset="0"/>
                </a:rPr>
                <a:t> loss</a:t>
              </a:r>
              <a:endParaRPr lang="en-US" sz="2000">
                <a:solidFill>
                  <a:srgbClr val="FF0000"/>
                </a:solidFill>
              </a:endParaRPr>
            </a:p>
          </p:txBody>
        </p:sp>
        <p:sp>
          <p:nvSpPr>
            <p:cNvPr id="27" name="TextBox 26">
              <a:extLst>
                <a:ext uri="{FF2B5EF4-FFF2-40B4-BE49-F238E27FC236}">
                  <a16:creationId xmlns:a16="http://schemas.microsoft.com/office/drawing/2014/main" id="{0835E785-6A7C-353D-419F-90E35FDDB132}"/>
                </a:ext>
              </a:extLst>
            </p:cNvPr>
            <p:cNvSpPr txBox="1"/>
            <p:nvPr/>
          </p:nvSpPr>
          <p:spPr>
            <a:xfrm>
              <a:off x="10811287" y="4948535"/>
              <a:ext cx="1877136" cy="400110"/>
            </a:xfrm>
            <a:prstGeom prst="rect">
              <a:avLst/>
            </a:prstGeom>
            <a:noFill/>
          </p:spPr>
          <p:txBody>
            <a:bodyPr wrap="square">
              <a:spAutoFit/>
            </a:bodyPr>
            <a:lstStyle/>
            <a:p>
              <a:r>
                <a:rPr lang="en-US" sz="2000">
                  <a:solidFill>
                    <a:srgbClr val="FF0000"/>
                  </a:solidFill>
                  <a:latin typeface="Helvetica" pitchFamily="2" charset="0"/>
                </a:rPr>
                <a:t>high</a:t>
              </a:r>
              <a:r>
                <a:rPr lang="en-US" sz="2000">
                  <a:solidFill>
                    <a:srgbClr val="FF0000"/>
                  </a:solidFill>
                  <a:effectLst/>
                  <a:latin typeface="Helvetica" pitchFamily="2" charset="0"/>
                </a:rPr>
                <a:t> e</a:t>
              </a:r>
              <a:r>
                <a:rPr lang="en-US" sz="2000" baseline="30000">
                  <a:solidFill>
                    <a:srgbClr val="FF0000"/>
                  </a:solidFill>
                  <a:effectLst/>
                  <a:latin typeface="Helvetica" pitchFamily="2" charset="0"/>
                </a:rPr>
                <a:t>-</a:t>
              </a:r>
              <a:r>
                <a:rPr lang="en-US" sz="2000">
                  <a:solidFill>
                    <a:srgbClr val="FF0000"/>
                  </a:solidFill>
                  <a:effectLst/>
                  <a:latin typeface="Helvetica" pitchFamily="2" charset="0"/>
                </a:rPr>
                <a:t> loss</a:t>
              </a:r>
              <a:endParaRPr lang="en-US" sz="2000">
                <a:solidFill>
                  <a:srgbClr val="FF0000"/>
                </a:solidFill>
              </a:endParaRPr>
            </a:p>
          </p:txBody>
        </p:sp>
      </p:grpSp>
      <p:pic>
        <p:nvPicPr>
          <p:cNvPr id="28" name="Doke_Plot_XENONnT_SR0.png">
            <a:extLst>
              <a:ext uri="{FF2B5EF4-FFF2-40B4-BE49-F238E27FC236}">
                <a16:creationId xmlns:a16="http://schemas.microsoft.com/office/drawing/2014/main" id="{DD1AF40C-B649-32AB-67AB-C178E43DF423}"/>
              </a:ext>
            </a:extLst>
          </p:cNvPr>
          <p:cNvPicPr>
            <a:picLocks noChangeAspect="1"/>
          </p:cNvPicPr>
          <p:nvPr/>
        </p:nvPicPr>
        <p:blipFill rotWithShape="1">
          <a:blip r:embed="rId6">
            <a:clrChange>
              <a:clrFrom>
                <a:srgbClr val="FFFFFF"/>
              </a:clrFrom>
              <a:clrTo>
                <a:srgbClr val="FFFFFF">
                  <a:alpha val="0"/>
                </a:srgbClr>
              </a:clrTo>
            </a:clrChange>
          </a:blip>
          <a:srcRect l="79839" t="4005" r="4263" b="65119"/>
          <a:stretch/>
        </p:blipFill>
        <p:spPr>
          <a:xfrm>
            <a:off x="11270904" y="3518173"/>
            <a:ext cx="622899" cy="809785"/>
          </a:xfrm>
          <a:prstGeom prst="rect">
            <a:avLst/>
          </a:prstGeom>
          <a:ln w="12700">
            <a:miter lim="400000"/>
          </a:ln>
        </p:spPr>
      </p:pic>
      <p:pic>
        <p:nvPicPr>
          <p:cNvPr id="29" name="Picture 28" descr="Blue letters on a black background&#10;&#10;Description automatically generated">
            <a:extLst>
              <a:ext uri="{FF2B5EF4-FFF2-40B4-BE49-F238E27FC236}">
                <a16:creationId xmlns:a16="http://schemas.microsoft.com/office/drawing/2014/main" id="{1C23CF3F-FCFF-82A3-B04F-351106248B29}"/>
              </a:ext>
            </a:extLst>
          </p:cNvPr>
          <p:cNvPicPr>
            <a:picLocks noChangeAspect="1"/>
          </p:cNvPicPr>
          <p:nvPr/>
        </p:nvPicPr>
        <p:blipFill rotWithShape="1">
          <a:blip r:embed="rId7"/>
          <a:srcRect r="68215"/>
          <a:stretch/>
        </p:blipFill>
        <p:spPr>
          <a:xfrm>
            <a:off x="11195716" y="97423"/>
            <a:ext cx="1080700" cy="916829"/>
          </a:xfrm>
          <a:prstGeom prst="rect">
            <a:avLst/>
          </a:prstGeom>
        </p:spPr>
      </p:pic>
      <mc:AlternateContent xmlns:mc="http://schemas.openxmlformats.org/markup-compatibility/2006" xmlns:a14="http://schemas.microsoft.com/office/drawing/2010/main">
        <mc:Choice Requires="a14">
          <p:sp>
            <p:nvSpPr>
              <p:cNvPr id="37" name="Vertical Text Placeholder 2">
                <a:extLst>
                  <a:ext uri="{FF2B5EF4-FFF2-40B4-BE49-F238E27FC236}">
                    <a16:creationId xmlns:a16="http://schemas.microsoft.com/office/drawing/2014/main" id="{4B64C71D-91EB-6713-F24C-0DEE95CA9E1B}"/>
                  </a:ext>
                </a:extLst>
              </p:cNvPr>
              <p:cNvSpPr>
                <a:spLocks noGrp="1"/>
              </p:cNvSpPr>
              <p:nvPr>
                <p:ph type="body" orient="vert" idx="1"/>
              </p:nvPr>
            </p:nvSpPr>
            <p:spPr>
              <a:xfrm>
                <a:off x="359409" y="1119761"/>
                <a:ext cx="6634463" cy="4557712"/>
              </a:xfrm>
            </p:spPr>
            <p:txBody>
              <a:bodyPr/>
              <a:lstStyle/>
              <a:p>
                <a:pPr marL="342900" indent="-342900">
                  <a:lnSpc>
                    <a:spcPct val="100000"/>
                  </a:lnSpc>
                  <a:spcBef>
                    <a:spcPts val="0"/>
                  </a:spcBef>
                  <a:buFont typeface="Arial" panose="020B0604020202020204" pitchFamily="34" charset="0"/>
                  <a:buChar char="•"/>
                </a:pPr>
                <a:r>
                  <a:rPr lang="en-US" sz="2200" dirty="0">
                    <a:effectLst/>
                    <a:latin typeface="+mn-lt"/>
                  </a:rPr>
                  <a:t>H</a:t>
                </a:r>
                <a:r>
                  <a:rPr lang="en-US" sz="2200" baseline="-25000" dirty="0">
                    <a:effectLst/>
                    <a:latin typeface="+mn-lt"/>
                  </a:rPr>
                  <a:t>2</a:t>
                </a:r>
                <a:r>
                  <a:rPr lang="en-US" sz="2200" dirty="0">
                    <a:effectLst/>
                    <a:latin typeface="+mn-lt"/>
                  </a:rPr>
                  <a:t>O: resides on metal surfaces</a:t>
                </a:r>
              </a:p>
              <a:p>
                <a:pPr marL="800100" lvl="1" indent="-342900">
                  <a:lnSpc>
                    <a:spcPct val="100000"/>
                  </a:lnSpc>
                  <a:spcBef>
                    <a:spcPts val="0"/>
                  </a:spcBef>
                  <a:buFont typeface="System Font Regular"/>
                  <a:buChar char="-"/>
                </a:pPr>
                <a:r>
                  <a:rPr lang="en-US" sz="2200" b="0" dirty="0">
                    <a:effectLst/>
                    <a:latin typeface="+mn-lt"/>
                  </a:rPr>
                  <a:t>Light attenuation at scintillation wavelength</a:t>
                </a:r>
              </a:p>
              <a:p>
                <a:pPr marL="800100" lvl="1" indent="-342900">
                  <a:lnSpc>
                    <a:spcPct val="100000"/>
                  </a:lnSpc>
                  <a:spcBef>
                    <a:spcPts val="0"/>
                  </a:spcBef>
                  <a:buFont typeface="System Font Regular"/>
                  <a:buChar char="-"/>
                </a:pPr>
                <a:r>
                  <a:rPr lang="en-US" sz="2200" b="0" dirty="0">
                    <a:latin typeface="+mn-lt"/>
                  </a:rPr>
                  <a:t>Uniform reduction of S1 signal</a:t>
                </a:r>
                <a:br>
                  <a:rPr lang="en-US" sz="2200" b="0" dirty="0">
                    <a:latin typeface="+mn-lt"/>
                  </a:rPr>
                </a:br>
                <a:endParaRPr lang="en-US" sz="2200" b="0" dirty="0">
                  <a:latin typeface="+mn-lt"/>
                </a:endParaRPr>
              </a:p>
              <a:p>
                <a:pPr marL="342900" indent="-342900">
                  <a:lnSpc>
                    <a:spcPct val="100000"/>
                  </a:lnSpc>
                  <a:spcBef>
                    <a:spcPts val="0"/>
                  </a:spcBef>
                  <a:buFont typeface="Arial" panose="020B0604020202020204" pitchFamily="34" charset="0"/>
                  <a:buChar char="•"/>
                </a:pPr>
                <a:r>
                  <a:rPr lang="en-US" sz="2200" dirty="0">
                    <a:effectLst/>
                    <a:latin typeface="+mn-lt"/>
                  </a:rPr>
                  <a:t>O</a:t>
                </a:r>
                <a:r>
                  <a:rPr lang="en-US" sz="2200" baseline="-25000" dirty="0">
                    <a:effectLst/>
                    <a:latin typeface="+mn-lt"/>
                  </a:rPr>
                  <a:t>2</a:t>
                </a:r>
                <a:r>
                  <a:rPr lang="en-US" sz="2200" dirty="0">
                    <a:latin typeface="+mn-lt"/>
                  </a:rPr>
                  <a:t>: resides within </a:t>
                </a:r>
                <a:r>
                  <a:rPr lang="en-US" sz="2200" dirty="0">
                    <a:effectLst/>
                    <a:latin typeface="+mn-lt"/>
                  </a:rPr>
                  <a:t>porous material such as PTFE</a:t>
                </a:r>
                <a:endParaRPr lang="en-US" sz="2200" dirty="0">
                  <a:latin typeface="+mn-lt"/>
                </a:endParaRPr>
              </a:p>
              <a:p>
                <a:pPr marL="800100" lvl="1" indent="-342900">
                  <a:lnSpc>
                    <a:spcPct val="100000"/>
                  </a:lnSpc>
                  <a:spcBef>
                    <a:spcPts val="0"/>
                  </a:spcBef>
                  <a:buFont typeface="System Font Regular"/>
                  <a:buChar char="-"/>
                </a:pPr>
                <a:r>
                  <a:rPr lang="en-US" sz="2200" b="0" dirty="0">
                    <a:latin typeface="+mn-lt"/>
                  </a:rPr>
                  <a:t>H</a:t>
                </a:r>
                <a:r>
                  <a:rPr lang="en-US" sz="2200" b="0" dirty="0">
                    <a:effectLst/>
                    <a:latin typeface="+mn-lt"/>
                  </a:rPr>
                  <a:t>igh </a:t>
                </a:r>
                <a:r>
                  <a:rPr lang="en-US" sz="2200" b="0" dirty="0">
                    <a:latin typeface="+mn-lt"/>
                  </a:rPr>
                  <a:t>electron</a:t>
                </a:r>
                <a:r>
                  <a:rPr lang="en-US" sz="2200" b="0" dirty="0">
                    <a:effectLst/>
                    <a:latin typeface="+mn-lt"/>
                  </a:rPr>
                  <a:t> attenuation; capturing drift </a:t>
                </a:r>
                <a:r>
                  <a:rPr lang="en-US" sz="2200" b="0" dirty="0">
                    <a:latin typeface="+mn-lt"/>
                  </a:rPr>
                  <a:t>electrons</a:t>
                </a:r>
                <a:endParaRPr lang="en-US" sz="2200" b="0" baseline="30000" dirty="0">
                  <a:effectLst/>
                  <a:latin typeface="+mn-lt"/>
                </a:endParaRPr>
              </a:p>
              <a:p>
                <a:pPr marL="800100" lvl="1" indent="-342900">
                  <a:lnSpc>
                    <a:spcPct val="100000"/>
                  </a:lnSpc>
                  <a:spcBef>
                    <a:spcPts val="0"/>
                  </a:spcBef>
                  <a:buFont typeface="System Font Regular"/>
                  <a:buChar char="-"/>
                </a:pPr>
                <a:r>
                  <a:rPr lang="en-US" sz="2200" b="0" dirty="0">
                    <a:effectLst/>
                    <a:latin typeface="+mn-lt"/>
                  </a:rPr>
                  <a:t>Depth dependent loss of S2 signal </a:t>
                </a:r>
              </a:p>
              <a:p>
                <a:pPr marL="800100" lvl="1" indent="-342900">
                  <a:lnSpc>
                    <a:spcPct val="100000"/>
                  </a:lnSpc>
                  <a:spcBef>
                    <a:spcPts val="0"/>
                  </a:spcBef>
                  <a:buFont typeface="System Font Regular"/>
                  <a:buChar char="-"/>
                </a:pPr>
                <a:r>
                  <a:rPr lang="en-US" sz="2200" b="0" dirty="0">
                    <a:latin typeface="+mn-lt"/>
                  </a:rPr>
                  <a:t>Quantified by </a:t>
                </a:r>
                <a:r>
                  <a:rPr lang="en-US" sz="2200" dirty="0">
                    <a:solidFill>
                      <a:srgbClr val="4068B3"/>
                    </a:solidFill>
                    <a:latin typeface="+mn-lt"/>
                  </a:rPr>
                  <a:t>electron drift lifetime</a:t>
                </a:r>
                <a:r>
                  <a:rPr lang="en-US" sz="2200" b="0" dirty="0">
                    <a:latin typeface="+mn-lt"/>
                  </a:rPr>
                  <a:t>: </a:t>
                </a:r>
                <a:br>
                  <a:rPr lang="en-US" sz="2200" b="0" dirty="0">
                    <a:latin typeface="+mn-lt"/>
                  </a:rPr>
                </a:br>
                <a14:m>
                  <m:oMath xmlns:m="http://schemas.openxmlformats.org/officeDocument/2006/math">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ea typeface="Cambria Math" panose="02040503050406030204" pitchFamily="18" charset="0"/>
                          </a:rPr>
                          <m:t>𝜏</m:t>
                        </m:r>
                      </m:e>
                      <m:sub>
                        <m:r>
                          <a:rPr lang="en-US" sz="3200" b="0" i="1" smtClean="0">
                            <a:latin typeface="Cambria Math" panose="02040503050406030204" pitchFamily="18" charset="0"/>
                          </a:rPr>
                          <m:t>𝑒</m:t>
                        </m:r>
                      </m:sub>
                    </m:sSub>
                    <m:r>
                      <a:rPr lang="en-US" sz="3200" b="0" i="1" smtClean="0">
                        <a:latin typeface="Cambria Math" panose="02040503050406030204" pitchFamily="18" charset="0"/>
                      </a:rPr>
                      <m:t>= </m:t>
                    </m:r>
                    <m:f>
                      <m:fPr>
                        <m:ctrlPr>
                          <a:rPr lang="en-US" sz="3200" b="0" i="1" smtClean="0">
                            <a:latin typeface="Cambria Math" panose="02040503050406030204" pitchFamily="18" charset="0"/>
                          </a:rPr>
                        </m:ctrlPr>
                      </m:fPr>
                      <m:num>
                        <m:r>
                          <a:rPr lang="en-US" sz="3200" b="0" i="1" smtClean="0">
                            <a:latin typeface="Cambria Math" panose="02040503050406030204" pitchFamily="18" charset="0"/>
                          </a:rPr>
                          <m:t>1</m:t>
                        </m:r>
                      </m:num>
                      <m:den>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𝑘</m:t>
                            </m:r>
                          </m:e>
                          <m:sub>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𝑜</m:t>
                                </m:r>
                              </m:e>
                              <m:sub>
                                <m:r>
                                  <a:rPr lang="en-US" sz="3200" b="0" i="1" smtClean="0">
                                    <a:latin typeface="Cambria Math" panose="02040503050406030204" pitchFamily="18" charset="0"/>
                                  </a:rPr>
                                  <m:t>2</m:t>
                                </m:r>
                              </m:sub>
                            </m:sSub>
                          </m:sub>
                        </m:sSub>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𝐶</m:t>
                            </m:r>
                          </m:e>
                          <m:sub>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𝑜</m:t>
                                </m:r>
                              </m:e>
                              <m:sub>
                                <m:r>
                                  <a:rPr lang="en-US" sz="3200" b="0" i="1" smtClean="0">
                                    <a:latin typeface="Cambria Math" panose="02040503050406030204" pitchFamily="18" charset="0"/>
                                  </a:rPr>
                                  <m:t>2</m:t>
                                </m:r>
                              </m:sub>
                            </m:sSub>
                          </m:sub>
                        </m:sSub>
                      </m:den>
                    </m:f>
                  </m:oMath>
                </a14:m>
                <a:br>
                  <a:rPr lang="en-US" sz="2200" b="0" dirty="0">
                    <a:effectLst/>
                    <a:latin typeface="+mn-lt"/>
                  </a:rPr>
                </a:br>
                <a14:m>
                  <m:oMath xmlns:m="http://schemas.openxmlformats.org/officeDocument/2006/math">
                    <m:sSub>
                      <m:sSubPr>
                        <m:ctrlPr>
                          <a:rPr lang="en-US" sz="2200" b="0" i="1">
                            <a:latin typeface="Cambria Math" panose="02040503050406030204" pitchFamily="18" charset="0"/>
                          </a:rPr>
                        </m:ctrlPr>
                      </m:sSubPr>
                      <m:e>
                        <m:r>
                          <a:rPr lang="en-US" sz="2200" b="0" i="1" smtClean="0">
                            <a:latin typeface="Cambria Math" panose="02040503050406030204" pitchFamily="18" charset="0"/>
                          </a:rPr>
                          <m:t>𝐶</m:t>
                        </m:r>
                      </m:e>
                      <m:sub>
                        <m:sSub>
                          <m:sSubPr>
                            <m:ctrlPr>
                              <a:rPr lang="en-US" sz="2200" b="0" i="1">
                                <a:latin typeface="Cambria Math" panose="02040503050406030204" pitchFamily="18" charset="0"/>
                              </a:rPr>
                            </m:ctrlPr>
                          </m:sSubPr>
                          <m:e>
                            <m:r>
                              <a:rPr lang="en-US" sz="2200" b="0" i="1" smtClean="0">
                                <a:latin typeface="Cambria Math" panose="02040503050406030204" pitchFamily="18" charset="0"/>
                              </a:rPr>
                              <m:t>𝑂</m:t>
                            </m:r>
                          </m:e>
                          <m:sub>
                            <m:r>
                              <a:rPr lang="en-US" sz="2200" b="0" i="1" smtClean="0">
                                <a:latin typeface="Cambria Math" panose="02040503050406030204" pitchFamily="18" charset="0"/>
                              </a:rPr>
                              <m:t>2</m:t>
                            </m:r>
                          </m:sub>
                        </m:sSub>
                      </m:sub>
                    </m:sSub>
                  </m:oMath>
                </a14:m>
                <a:r>
                  <a:rPr lang="en-US" sz="2200" b="0" dirty="0">
                    <a:latin typeface="+mn-lt"/>
                  </a:rPr>
                  <a:t>: O</a:t>
                </a:r>
                <a:r>
                  <a:rPr lang="en-US" sz="2200" b="0" baseline="-25000" dirty="0">
                    <a:latin typeface="+mn-lt"/>
                  </a:rPr>
                  <a:t>2</a:t>
                </a:r>
                <a:r>
                  <a:rPr lang="en-US" sz="2200" b="0" dirty="0">
                    <a:latin typeface="+mn-lt"/>
                  </a:rPr>
                  <a:t> concentration,</a:t>
                </a:r>
                <a:r>
                  <a:rPr lang="en-US" sz="2200" b="0" dirty="0">
                    <a:effectLst/>
                    <a:latin typeface="+mn-lt"/>
                  </a:rPr>
                  <a:t> </a:t>
                </a:r>
                <a14:m>
                  <m:oMath xmlns:m="http://schemas.openxmlformats.org/officeDocument/2006/math">
                    <m:sSub>
                      <m:sSubPr>
                        <m:ctrlPr>
                          <a:rPr lang="en-US" sz="2200" b="0" i="1">
                            <a:latin typeface="Cambria Math" panose="02040503050406030204" pitchFamily="18" charset="0"/>
                          </a:rPr>
                        </m:ctrlPr>
                      </m:sSubPr>
                      <m:e>
                        <m:r>
                          <a:rPr lang="en-US" sz="2200" b="0" i="1" smtClean="0">
                            <a:latin typeface="Cambria Math" panose="02040503050406030204" pitchFamily="18" charset="0"/>
                          </a:rPr>
                          <m:t>𝑘</m:t>
                        </m:r>
                      </m:e>
                      <m:sub>
                        <m:sSub>
                          <m:sSubPr>
                            <m:ctrlPr>
                              <a:rPr lang="en-US" sz="2200" b="0" i="1">
                                <a:latin typeface="Cambria Math" panose="02040503050406030204" pitchFamily="18" charset="0"/>
                              </a:rPr>
                            </m:ctrlPr>
                          </m:sSubPr>
                          <m:e>
                            <m:r>
                              <a:rPr lang="en-US" sz="2200" b="0" i="1" smtClean="0">
                                <a:latin typeface="Cambria Math" panose="02040503050406030204" pitchFamily="18" charset="0"/>
                              </a:rPr>
                              <m:t>𝑂</m:t>
                            </m:r>
                          </m:e>
                          <m:sub>
                            <m:r>
                              <a:rPr lang="en-US" sz="2200" b="0" i="1" smtClean="0">
                                <a:latin typeface="Cambria Math" panose="02040503050406030204" pitchFamily="18" charset="0"/>
                              </a:rPr>
                              <m:t>2</m:t>
                            </m:r>
                          </m:sub>
                        </m:sSub>
                      </m:sub>
                    </m:sSub>
                  </m:oMath>
                </a14:m>
                <a:r>
                  <a:rPr lang="en-US" sz="2200" b="0" dirty="0">
                    <a:latin typeface="+mn-lt"/>
                  </a:rPr>
                  <a:t>: rate constant </a:t>
                </a:r>
              </a:p>
              <a:p>
                <a:pPr marL="800100" lvl="1" indent="-342900">
                  <a:lnSpc>
                    <a:spcPct val="100000"/>
                  </a:lnSpc>
                  <a:spcBef>
                    <a:spcPts val="0"/>
                  </a:spcBef>
                  <a:buFont typeface="System Font Regular"/>
                  <a:buChar char="-"/>
                </a:pPr>
                <a:r>
                  <a:rPr lang="en-US" sz="2200" b="0" dirty="0">
                    <a:effectLst/>
                    <a:latin typeface="+mn-lt"/>
                  </a:rPr>
                  <a:t>Number of </a:t>
                </a:r>
                <a:r>
                  <a:rPr lang="en-US" sz="2200" b="0" dirty="0">
                    <a:latin typeface="+mn-lt"/>
                  </a:rPr>
                  <a:t>S2 electrons </a:t>
                </a:r>
                <a14:m>
                  <m:oMath xmlns:m="http://schemas.openxmlformats.org/officeDocument/2006/math">
                    <m:sSub>
                      <m:sSubPr>
                        <m:ctrlPr>
                          <a:rPr lang="en-US" sz="2200" b="0" i="1" smtClean="0">
                            <a:latin typeface="Cambria Math" panose="02040503050406030204" pitchFamily="18" charset="0"/>
                          </a:rPr>
                        </m:ctrlPr>
                      </m:sSubPr>
                      <m:e>
                        <m:r>
                          <a:rPr lang="en-US" sz="2200" b="0" i="1" smtClean="0">
                            <a:latin typeface="Cambria Math" panose="02040503050406030204" pitchFamily="18" charset="0"/>
                          </a:rPr>
                          <m:t>𝑁</m:t>
                        </m:r>
                      </m:e>
                      <m:sub>
                        <m:r>
                          <a:rPr lang="en-US" sz="2200" b="0" i="1" smtClean="0">
                            <a:latin typeface="Cambria Math" panose="02040503050406030204" pitchFamily="18" charset="0"/>
                          </a:rPr>
                          <m:t>𝑒</m:t>
                        </m:r>
                      </m:sub>
                    </m:sSub>
                  </m:oMath>
                </a14:m>
                <a:r>
                  <a:rPr lang="en-US" sz="2200" b="0" dirty="0">
                    <a:latin typeface="+mn-lt"/>
                  </a:rPr>
                  <a:t> lost at drift time </a:t>
                </a:r>
                <a14:m>
                  <m:oMath xmlns:m="http://schemas.openxmlformats.org/officeDocument/2006/math">
                    <m:r>
                      <a:rPr lang="en-US" sz="2200" b="0" i="1" smtClean="0">
                        <a:latin typeface="Cambria Math" panose="02040503050406030204" pitchFamily="18" charset="0"/>
                      </a:rPr>
                      <m:t>𝑡</m:t>
                    </m:r>
                  </m:oMath>
                </a14:m>
                <a:r>
                  <a:rPr lang="en-US" sz="2200" b="0" dirty="0">
                    <a:latin typeface="+mn-lt"/>
                  </a:rPr>
                  <a:t>:</a:t>
                </a:r>
                <a:br>
                  <a:rPr lang="en-US" sz="2200" b="0" dirty="0">
                    <a:latin typeface="+mn-lt"/>
                  </a:rPr>
                </a:br>
                <a14:m>
                  <m:oMath xmlns:m="http://schemas.openxmlformats.org/officeDocument/2006/math">
                    <m:sSub>
                      <m:sSubPr>
                        <m:ctrlPr>
                          <a:rPr lang="en-US" sz="3200" b="0" i="1">
                            <a:latin typeface="Cambria Math" panose="02040503050406030204" pitchFamily="18" charset="0"/>
                          </a:rPr>
                        </m:ctrlPr>
                      </m:sSubPr>
                      <m:e>
                        <m:r>
                          <a:rPr lang="en-US" sz="3200" b="0" i="1" smtClean="0">
                            <a:latin typeface="Cambria Math" panose="02040503050406030204" pitchFamily="18" charset="0"/>
                          </a:rPr>
                          <m:t>𝑁</m:t>
                        </m:r>
                      </m:e>
                      <m:sub>
                        <m:r>
                          <a:rPr lang="en-US" sz="3200" b="0" i="1" smtClean="0">
                            <a:latin typeface="Cambria Math" panose="02040503050406030204" pitchFamily="18" charset="0"/>
                          </a:rPr>
                          <m:t>𝑒</m:t>
                        </m:r>
                      </m:sub>
                    </m:sSub>
                    <m:d>
                      <m:dPr>
                        <m:ctrlPr>
                          <a:rPr lang="en-US" sz="3200" b="0" i="1" smtClean="0">
                            <a:latin typeface="Cambria Math" panose="02040503050406030204" pitchFamily="18" charset="0"/>
                          </a:rPr>
                        </m:ctrlPr>
                      </m:dPr>
                      <m:e>
                        <m:r>
                          <a:rPr lang="en-US" sz="3200" b="0" i="1" smtClean="0">
                            <a:latin typeface="Cambria Math" panose="02040503050406030204" pitchFamily="18" charset="0"/>
                          </a:rPr>
                          <m:t>𝑡</m:t>
                        </m:r>
                      </m:e>
                    </m:d>
                    <m:r>
                      <a:rPr lang="en-US" sz="3200" b="0" i="1" smtClean="0">
                        <a:latin typeface="Cambria Math" panose="02040503050406030204" pitchFamily="18" charset="0"/>
                      </a:rPr>
                      <m:t>=</m:t>
                    </m:r>
                    <m:sSub>
                      <m:sSubPr>
                        <m:ctrlPr>
                          <a:rPr lang="en-US" sz="3200" b="0" i="1">
                            <a:latin typeface="Cambria Math" panose="02040503050406030204" pitchFamily="18" charset="0"/>
                          </a:rPr>
                        </m:ctrlPr>
                      </m:sSubPr>
                      <m:e>
                        <m:r>
                          <a:rPr lang="en-US" sz="3200" b="0" i="1" smtClean="0">
                            <a:latin typeface="Cambria Math" panose="02040503050406030204" pitchFamily="18" charset="0"/>
                          </a:rPr>
                          <m:t>𝑁</m:t>
                        </m:r>
                      </m:e>
                      <m:sub>
                        <m:r>
                          <a:rPr lang="en-US" sz="3200" b="0" i="1" smtClean="0">
                            <a:latin typeface="Cambria Math" panose="02040503050406030204" pitchFamily="18" charset="0"/>
                          </a:rPr>
                          <m:t>𝑒</m:t>
                        </m:r>
                      </m:sub>
                    </m:sSub>
                    <m:r>
                      <a:rPr lang="en-US" sz="3200" b="0" i="1" smtClean="0">
                        <a:latin typeface="Cambria Math" panose="02040503050406030204" pitchFamily="18" charset="0"/>
                      </a:rPr>
                      <m:t>(0)</m:t>
                    </m:r>
                    <m:sSup>
                      <m:sSupPr>
                        <m:ctrlPr>
                          <a:rPr lang="en-US" sz="3200" b="0" i="1" smtClean="0">
                            <a:latin typeface="Cambria Math" panose="02040503050406030204" pitchFamily="18" charset="0"/>
                          </a:rPr>
                        </m:ctrlPr>
                      </m:sSupPr>
                      <m:e>
                        <m:r>
                          <a:rPr lang="en-US" sz="3200" b="0" i="1" smtClean="0">
                            <a:latin typeface="Cambria Math" panose="02040503050406030204" pitchFamily="18" charset="0"/>
                          </a:rPr>
                          <m:t>𝑒</m:t>
                        </m:r>
                      </m:e>
                      <m:sup>
                        <m:r>
                          <a:rPr lang="en-US" sz="3200" b="0" i="1" smtClean="0">
                            <a:latin typeface="Cambria Math" panose="02040503050406030204" pitchFamily="18" charset="0"/>
                          </a:rPr>
                          <m:t>−</m:t>
                        </m:r>
                        <m:f>
                          <m:fPr>
                            <m:ctrlPr>
                              <a:rPr lang="en-US" sz="3200" b="0" i="1" smtClean="0">
                                <a:latin typeface="Cambria Math" panose="02040503050406030204" pitchFamily="18" charset="0"/>
                              </a:rPr>
                            </m:ctrlPr>
                          </m:fPr>
                          <m:num>
                            <m:r>
                              <a:rPr lang="en-US" sz="3200" b="0" i="1" smtClean="0">
                                <a:latin typeface="Cambria Math" panose="02040503050406030204" pitchFamily="18" charset="0"/>
                              </a:rPr>
                              <m:t>𝑡</m:t>
                            </m:r>
                          </m:num>
                          <m:den>
                            <m:sSub>
                              <m:sSubPr>
                                <m:ctrlPr>
                                  <a:rPr lang="en-US" sz="3200" b="0" i="1">
                                    <a:latin typeface="Cambria Math" panose="02040503050406030204" pitchFamily="18" charset="0"/>
                                  </a:rPr>
                                </m:ctrlPr>
                              </m:sSubPr>
                              <m:e>
                                <m:r>
                                  <a:rPr lang="en-US" sz="3200" b="0" i="1" smtClean="0">
                                    <a:latin typeface="Cambria Math" panose="02040503050406030204" pitchFamily="18" charset="0"/>
                                    <a:ea typeface="Cambria Math" panose="02040503050406030204" pitchFamily="18" charset="0"/>
                                  </a:rPr>
                                  <m:t>𝜏</m:t>
                                </m:r>
                              </m:e>
                              <m:sub>
                                <m:r>
                                  <a:rPr lang="en-US" sz="3200" b="0" i="1" smtClean="0">
                                    <a:latin typeface="Cambria Math" panose="02040503050406030204" pitchFamily="18" charset="0"/>
                                  </a:rPr>
                                  <m:t>𝑒</m:t>
                                </m:r>
                              </m:sub>
                            </m:sSub>
                          </m:den>
                        </m:f>
                      </m:sup>
                    </m:sSup>
                  </m:oMath>
                </a14:m>
                <a:endParaRPr lang="en-US" sz="3200" b="0" dirty="0">
                  <a:effectLst/>
                  <a:latin typeface="+mn-lt"/>
                </a:endParaRPr>
              </a:p>
              <a:p>
                <a:pPr>
                  <a:lnSpc>
                    <a:spcPct val="100000"/>
                  </a:lnSpc>
                </a:pPr>
                <a:endParaRPr lang="en-US" sz="2200" dirty="0">
                  <a:latin typeface="+mn-lt"/>
                </a:endParaRPr>
              </a:p>
            </p:txBody>
          </p:sp>
        </mc:Choice>
        <mc:Fallback xmlns="">
          <p:sp>
            <p:nvSpPr>
              <p:cNvPr id="37" name="Vertical Text Placeholder 2">
                <a:extLst>
                  <a:ext uri="{FF2B5EF4-FFF2-40B4-BE49-F238E27FC236}">
                    <a16:creationId xmlns:a16="http://schemas.microsoft.com/office/drawing/2014/main" id="{4B64C71D-91EB-6713-F24C-0DEE95CA9E1B}"/>
                  </a:ext>
                </a:extLst>
              </p:cNvPr>
              <p:cNvSpPr>
                <a:spLocks noGrp="1" noRot="1" noChangeAspect="1" noMove="1" noResize="1" noEditPoints="1" noAdjustHandles="1" noChangeArrowheads="1" noChangeShapeType="1" noTextEdit="1"/>
              </p:cNvSpPr>
              <p:nvPr>
                <p:ph type="body" orient="vert" idx="1"/>
              </p:nvPr>
            </p:nvSpPr>
            <p:spPr>
              <a:xfrm>
                <a:off x="359409" y="1119761"/>
                <a:ext cx="6634463" cy="4557712"/>
              </a:xfrm>
              <a:blipFill>
                <a:blip r:embed="rId8"/>
                <a:stretch>
                  <a:fillRect l="-2486" t="-1950" r="-1721" b="-18106"/>
                </a:stretch>
              </a:blipFill>
            </p:spPr>
            <p:txBody>
              <a:bodyPr/>
              <a:lstStyle/>
              <a:p>
                <a:r>
                  <a:rPr lang="en-US">
                    <a:noFill/>
                  </a:rPr>
                  <a:t> </a:t>
                </a:r>
              </a:p>
            </p:txBody>
          </p:sp>
        </mc:Fallback>
      </mc:AlternateContent>
    </p:spTree>
    <p:extLst>
      <p:ext uri="{BB962C8B-B14F-4D97-AF65-F5344CB8AC3E}">
        <p14:creationId xmlns:p14="http://schemas.microsoft.com/office/powerpoint/2010/main" val="28036927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4" name="Gruppieren 18">
            <a:extLst>
              <a:ext uri="{FF2B5EF4-FFF2-40B4-BE49-F238E27FC236}">
                <a16:creationId xmlns:a16="http://schemas.microsoft.com/office/drawing/2014/main" id="{868728F6-3400-6557-B425-785DD0A848D4}"/>
              </a:ext>
            </a:extLst>
          </p:cNvPr>
          <p:cNvGrpSpPr>
            <a:grpSpLocks noChangeAspect="1"/>
          </p:cNvGrpSpPr>
          <p:nvPr/>
        </p:nvGrpSpPr>
        <p:grpSpPr>
          <a:xfrm>
            <a:off x="22096" y="3097639"/>
            <a:ext cx="5253508" cy="3516892"/>
            <a:chOff x="5112775" y="-1055485"/>
            <a:chExt cx="7239000" cy="4846053"/>
          </a:xfrm>
        </p:grpSpPr>
        <p:pic>
          <p:nvPicPr>
            <p:cNvPr id="5" name="Doke_Plot_XENONnT_SR0.png">
              <a:extLst>
                <a:ext uri="{FF2B5EF4-FFF2-40B4-BE49-F238E27FC236}">
                  <a16:creationId xmlns:a16="http://schemas.microsoft.com/office/drawing/2014/main" id="{8B3467E0-8A44-209B-31FB-D4E5A67ED305}"/>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112775" y="-1055485"/>
              <a:ext cx="7239000" cy="4846053"/>
            </a:xfrm>
            <a:prstGeom prst="rect">
              <a:avLst/>
            </a:prstGeom>
            <a:ln w="12700">
              <a:miter lim="400000"/>
            </a:ln>
          </p:spPr>
        </p:pic>
        <mc:AlternateContent xmlns:mc="http://schemas.openxmlformats.org/markup-compatibility/2006" xmlns:a14="http://schemas.microsoft.com/office/drawing/2010/main">
          <mc:Choice Requires="a14">
            <p:sp>
              <p:nvSpPr>
                <p:cNvPr id="6" name="Rectangle">
                  <a:extLst>
                    <a:ext uri="{FF2B5EF4-FFF2-40B4-BE49-F238E27FC236}">
                      <a16:creationId xmlns:a16="http://schemas.microsoft.com/office/drawing/2014/main" id="{F8BF7B77-9A8D-A129-FCA6-C7870009CAC0}"/>
                    </a:ext>
                  </a:extLst>
                </p:cNvPr>
                <p:cNvSpPr/>
                <p:nvPr/>
              </p:nvSpPr>
              <p:spPr>
                <a:xfrm>
                  <a:off x="6089055" y="1323226"/>
                  <a:ext cx="3519625" cy="850609"/>
                </a:xfrm>
                <a:prstGeom prst="rect">
                  <a:avLst/>
                </a:prstGeom>
                <a:solidFill>
                  <a:schemeClr val="accent6"/>
                </a:solidFill>
                <a:ln w="12700">
                  <a:miter lim="400000"/>
                </a:ln>
                <a:extLst>
                  <a:ext uri="{C572A759-6A51-4108-AA02-DFA0A04FC94B}">
                    <ma14:wrappingTextBoxFlag xmlns:lc="http://schemas.openxmlformats.org/drawingml/2006/lockedCanvas" xmlns="" xmlns:m="http://schemas.openxmlformats.org/officeDocument/2006/math" xmlns:ma14="http://schemas.microsoft.com/office/mac/drawingml/2011/main" val="1"/>
                  </a:ext>
                </a:extLst>
              </p:spPr>
              <p:txBody>
                <a:bodyPr lIns="50800" tIns="50800" rIns="50800" bIns="50800"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1pPr>
                  <a:lvl2pPr marL="0" marR="0" indent="4572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9pPr>
                </a:lstStyle>
                <a:p>
                  <a:pPr algn="l" defTabSz="584200">
                    <a:defRPr sz="2000">
                      <a:solidFill>
                        <a:srgbClr val="FFFFFF"/>
                      </a:solidFill>
                      <a:latin typeface="Helvetica Neue Medium"/>
                      <a:ea typeface="Helvetica Neue Medium"/>
                      <a:cs typeface="Helvetica Neue Medium"/>
                      <a:sym typeface="Helvetica Neue Medium"/>
                    </a:defRPr>
                  </a:pPr>
                  <a14:m>
                    <m:oMathPara xmlns:m="http://schemas.openxmlformats.org/officeDocument/2006/math">
                      <m:oMathParaPr>
                        <m:jc m:val="left"/>
                      </m:oMathParaPr>
                      <m:oMath xmlns:m="http://schemas.openxmlformats.org/officeDocument/2006/math">
                        <m:r>
                          <m:rPr>
                            <m:sty m:val="p"/>
                          </m:rPr>
                          <a:rPr sz="1400" i="1">
                            <a:solidFill>
                              <a:srgbClr val="FEFFFE"/>
                            </a:solidFill>
                            <a:latin typeface="Cambria Math" panose="02040503050406030204" pitchFamily="18" charset="0"/>
                          </a:rPr>
                          <m:t>g</m:t>
                        </m:r>
                        <m:r>
                          <a:rPr sz="1400" i="1">
                            <a:solidFill>
                              <a:srgbClr val="FEFFFE"/>
                            </a:solidFill>
                            <a:latin typeface="Cambria Math" panose="02040503050406030204" pitchFamily="18" charset="0"/>
                          </a:rPr>
                          <m:t>1=(0.151±0.001)</m:t>
                        </m:r>
                        <m:r>
                          <m:rPr>
                            <m:sty m:val="p"/>
                          </m:rPr>
                          <a:rPr sz="1400" i="1">
                            <a:solidFill>
                              <a:srgbClr val="FEFFFE"/>
                            </a:solidFill>
                            <a:latin typeface="Cambria Math" panose="02040503050406030204" pitchFamily="18" charset="0"/>
                          </a:rPr>
                          <m:t>PE</m:t>
                        </m:r>
                        <m:r>
                          <a:rPr sz="1400" i="1">
                            <a:solidFill>
                              <a:srgbClr val="FEFFFE"/>
                            </a:solidFill>
                            <a:latin typeface="Cambria Math" panose="02040503050406030204" pitchFamily="18" charset="0"/>
                          </a:rPr>
                          <m:t>/</m:t>
                        </m:r>
                        <m:r>
                          <m:rPr>
                            <m:sty m:val="p"/>
                          </m:rPr>
                          <a:rPr sz="1400" i="1">
                            <a:solidFill>
                              <a:srgbClr val="FEFFFE"/>
                            </a:solidFill>
                            <a:latin typeface="Cambria Math" panose="02040503050406030204" pitchFamily="18" charset="0"/>
                          </a:rPr>
                          <m:t>ph</m:t>
                        </m:r>
                      </m:oMath>
                    </m:oMathPara>
                  </a14:m>
                  <a:endParaRPr sz="1400" dirty="0"/>
                </a:p>
                <a:p>
                  <a:pPr algn="l" defTabSz="584200">
                    <a:defRPr sz="2000">
                      <a:solidFill>
                        <a:srgbClr val="FFFFFF"/>
                      </a:solidFill>
                      <a:latin typeface="Helvetica Neue Medium"/>
                      <a:ea typeface="Helvetica Neue Medium"/>
                      <a:cs typeface="Helvetica Neue Medium"/>
                      <a:sym typeface="Helvetica Neue Medium"/>
                    </a:defRPr>
                  </a:pPr>
                  <a14:m>
                    <m:oMathPara xmlns:m="http://schemas.openxmlformats.org/officeDocument/2006/math">
                      <m:oMathParaPr>
                        <m:jc m:val="left"/>
                      </m:oMathParaPr>
                      <m:oMath xmlns:m="http://schemas.openxmlformats.org/officeDocument/2006/math">
                        <m:r>
                          <m:rPr>
                            <m:sty m:val="p"/>
                          </m:rPr>
                          <a:rPr sz="1400" i="1">
                            <a:solidFill>
                              <a:srgbClr val="FEFFFE"/>
                            </a:solidFill>
                            <a:latin typeface="Cambria Math" panose="02040503050406030204" pitchFamily="18" charset="0"/>
                          </a:rPr>
                          <m:t>g</m:t>
                        </m:r>
                        <m:r>
                          <a:rPr sz="1400" i="1">
                            <a:solidFill>
                              <a:srgbClr val="FEFFFE"/>
                            </a:solidFill>
                            <a:latin typeface="Cambria Math" panose="02040503050406030204" pitchFamily="18" charset="0"/>
                          </a:rPr>
                          <m:t>2=(16.5±0.6)</m:t>
                        </m:r>
                        <m:r>
                          <m:rPr>
                            <m:sty m:val="p"/>
                          </m:rPr>
                          <a:rPr sz="1400" i="1">
                            <a:solidFill>
                              <a:srgbClr val="FEFFFE"/>
                            </a:solidFill>
                            <a:latin typeface="Cambria Math" panose="02040503050406030204" pitchFamily="18" charset="0"/>
                          </a:rPr>
                          <m:t>PE</m:t>
                        </m:r>
                        <m:r>
                          <a:rPr sz="1400" i="1">
                            <a:solidFill>
                              <a:srgbClr val="FEFFFE"/>
                            </a:solidFill>
                            <a:latin typeface="Cambria Math" panose="02040503050406030204" pitchFamily="18" charset="0"/>
                          </a:rPr>
                          <m:t>/</m:t>
                        </m:r>
                        <m:sSup>
                          <m:sSupPr>
                            <m:ctrlPr>
                              <a:rPr sz="1400" i="1">
                                <a:solidFill>
                                  <a:srgbClr val="FEFFFE"/>
                                </a:solidFill>
                                <a:latin typeface="Cambria Math" panose="02040503050406030204" pitchFamily="18" charset="0"/>
                              </a:rPr>
                            </m:ctrlPr>
                          </m:sSupPr>
                          <m:e>
                            <m:r>
                              <m:rPr>
                                <m:sty m:val="p"/>
                              </m:rPr>
                              <a:rPr sz="1400" i="1">
                                <a:solidFill>
                                  <a:srgbClr val="FEFFFE"/>
                                </a:solidFill>
                                <a:latin typeface="Cambria Math" panose="02040503050406030204" pitchFamily="18" charset="0"/>
                              </a:rPr>
                              <m:t>e</m:t>
                            </m:r>
                          </m:e>
                          <m:sup>
                            <m:r>
                              <a:rPr sz="1400" i="1">
                                <a:solidFill>
                                  <a:srgbClr val="FEFFFE"/>
                                </a:solidFill>
                                <a:latin typeface="Cambria Math" panose="02040503050406030204" pitchFamily="18" charset="0"/>
                              </a:rPr>
                              <m:t>−</m:t>
                            </m:r>
                          </m:sup>
                        </m:sSup>
                      </m:oMath>
                    </m:oMathPara>
                  </a14:m>
                  <a:endParaRPr sz="1400" dirty="0"/>
                </a:p>
              </p:txBody>
            </p:sp>
          </mc:Choice>
          <mc:Fallback xmlns="">
            <p:sp>
              <p:nvSpPr>
                <p:cNvPr id="6" name="Rectangle">
                  <a:extLst>
                    <a:ext uri="{FF2B5EF4-FFF2-40B4-BE49-F238E27FC236}">
                      <a16:creationId xmlns:a16="http://schemas.microsoft.com/office/drawing/2014/main" id="{F8BF7B77-9A8D-A129-FCA6-C7870009CAC0}"/>
                    </a:ext>
                  </a:extLst>
                </p:cNvPr>
                <p:cNvSpPr>
                  <a:spLocks noRot="1" noChangeAspect="1" noMove="1" noResize="1" noEditPoints="1" noAdjustHandles="1" noChangeArrowheads="1" noChangeShapeType="1" noTextEdit="1"/>
                </p:cNvSpPr>
                <p:nvPr/>
              </p:nvSpPr>
              <p:spPr>
                <a:xfrm>
                  <a:off x="6089055" y="1323226"/>
                  <a:ext cx="3519625" cy="850609"/>
                </a:xfrm>
                <a:prstGeom prst="rect">
                  <a:avLst/>
                </a:prstGeom>
                <a:blipFill>
                  <a:blip r:embed="rId4"/>
                  <a:stretch>
                    <a:fillRect l="-1485"/>
                  </a:stretch>
                </a:blipFill>
                <a:ln w="12700">
                  <a:miter lim="400000"/>
                </a:ln>
                <a:extLst>
                  <a:ext uri="{C572A759-6A51-4108-AA02-DFA0A04FC94B}">
                    <ma14:wrappingTextBoxFlag xmlns:lc="http://schemas.openxmlformats.org/drawingml/2006/lockedCanvas" xmlns="" xmlns:m="http://schemas.openxmlformats.org/officeDocument/2006/math" xmlns:ma14="http://schemas.microsoft.com/office/mac/drawingml/2011/main" xmlns:a14="http://schemas.microsoft.com/office/drawing/2010/main" val="1"/>
                  </a:ext>
                </a:extLst>
              </p:spPr>
              <p:txBody>
                <a:bodyPr/>
                <a:lstStyle/>
                <a:p>
                  <a:r>
                    <a:rPr lang="en-US">
                      <a:noFill/>
                    </a:rPr>
                    <a:t> </a:t>
                  </a:r>
                </a:p>
              </p:txBody>
            </p:sp>
          </mc:Fallback>
        </mc:AlternateContent>
      </p:grpSp>
      <p:pic>
        <p:nvPicPr>
          <p:cNvPr id="7" name="Inhaltsplatzhalter 14">
            <a:extLst>
              <a:ext uri="{FF2B5EF4-FFF2-40B4-BE49-F238E27FC236}">
                <a16:creationId xmlns:a16="http://schemas.microsoft.com/office/drawing/2014/main" id="{ADB0117B-8C99-AAEF-D390-24F989B5D76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5369428" y="74320"/>
            <a:ext cx="6783680" cy="6783680"/>
          </a:xfrm>
          <a:prstGeom prst="rect">
            <a:avLst/>
          </a:prstGeom>
        </p:spPr>
      </p:pic>
      <p:sp>
        <p:nvSpPr>
          <p:cNvPr id="9" name="Title 1">
            <a:extLst>
              <a:ext uri="{FF2B5EF4-FFF2-40B4-BE49-F238E27FC236}">
                <a16:creationId xmlns:a16="http://schemas.microsoft.com/office/drawing/2014/main" id="{A9C39C21-160E-AAAD-9CF1-A388883EE01E}"/>
              </a:ext>
            </a:extLst>
          </p:cNvPr>
          <p:cNvSpPr txBox="1">
            <a:spLocks/>
          </p:cNvSpPr>
          <p:nvPr/>
        </p:nvSpPr>
        <p:spPr>
          <a:xfrm>
            <a:off x="6350" y="1"/>
            <a:ext cx="12192000" cy="7089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latin typeface="+mn-lt"/>
              </a:rPr>
              <a:t>ER Calibration</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D289682E-CD92-06C5-FB14-4FBB9B7E1053}"/>
                  </a:ext>
                </a:extLst>
              </p:cNvPr>
              <p:cNvSpPr txBox="1"/>
              <p:nvPr/>
            </p:nvSpPr>
            <p:spPr>
              <a:xfrm>
                <a:off x="-38620" y="675629"/>
                <a:ext cx="5634609" cy="2607830"/>
              </a:xfrm>
              <a:prstGeom prst="rect">
                <a:avLst/>
              </a:prstGeom>
              <a:noFill/>
            </p:spPr>
            <p:txBody>
              <a:bodyPr wrap="square">
                <a:spAutoFit/>
              </a:bodyPr>
              <a:lstStyle/>
              <a:p>
                <a:pPr>
                  <a:lnSpc>
                    <a:spcPct val="90000"/>
                  </a:lnSpc>
                </a:pPr>
                <a14:m>
                  <m:oMathPara xmlns:m="http://schemas.openxmlformats.org/officeDocument/2006/math">
                    <m:oMathParaPr>
                      <m:jc m:val="centerGroup"/>
                    </m:oMathParaPr>
                    <m:oMath xmlns:m="http://schemas.openxmlformats.org/officeDocument/2006/math">
                      <m:r>
                        <a:rPr lang="en-US" sz="2800" i="1">
                          <a:latin typeface="Cambria Math" panose="02040503050406030204" pitchFamily="18" charset="0"/>
                        </a:rPr>
                        <m:t>𝐸</m:t>
                      </m:r>
                      <m:r>
                        <a:rPr lang="en-US" sz="2800">
                          <a:latin typeface="Cambria Math" panose="02040503050406030204" pitchFamily="18" charset="0"/>
                        </a:rPr>
                        <m:t>=</m:t>
                      </m:r>
                      <m:r>
                        <m:rPr>
                          <m:sty m:val="p"/>
                        </m:rPr>
                        <a:rPr lang="en-US" sz="2800">
                          <a:latin typeface="Cambria Math" panose="02040503050406030204" pitchFamily="18" charset="0"/>
                        </a:rPr>
                        <m:t>W</m:t>
                      </m:r>
                      <m:d>
                        <m:dPr>
                          <m:ctrlPr>
                            <a:rPr lang="en-US" sz="2800" i="1">
                              <a:latin typeface="Cambria Math" panose="02040503050406030204" pitchFamily="18" charset="0"/>
                            </a:rPr>
                          </m:ctrlPr>
                        </m:dPr>
                        <m:e>
                          <m:f>
                            <m:fPr>
                              <m:ctrlPr>
                                <a:rPr lang="en-US" sz="2800" i="1">
                                  <a:latin typeface="Cambria Math" panose="02040503050406030204" pitchFamily="18" charset="0"/>
                                </a:rPr>
                              </m:ctrlPr>
                            </m:fPr>
                            <m:num>
                              <m:r>
                                <a:rPr lang="en-US" sz="2800" i="1">
                                  <a:latin typeface="Cambria Math" panose="02040503050406030204" pitchFamily="18" charset="0"/>
                                </a:rPr>
                                <m:t>𝑐𝑆</m:t>
                              </m:r>
                              <m:r>
                                <a:rPr lang="en-US" sz="2800" i="1">
                                  <a:latin typeface="Cambria Math" panose="02040503050406030204" pitchFamily="18" charset="0"/>
                                </a:rPr>
                                <m:t>1</m:t>
                              </m:r>
                            </m:num>
                            <m:den>
                              <m:sSub>
                                <m:sSubPr>
                                  <m:ctrlPr>
                                    <a:rPr lang="en-US" sz="2800" i="1">
                                      <a:latin typeface="Cambria Math" panose="02040503050406030204" pitchFamily="18" charset="0"/>
                                    </a:rPr>
                                  </m:ctrlPr>
                                </m:sSubPr>
                                <m:e>
                                  <m:r>
                                    <a:rPr lang="en-US" sz="2800" i="1">
                                      <a:latin typeface="Cambria Math" panose="02040503050406030204" pitchFamily="18" charset="0"/>
                                    </a:rPr>
                                    <m:t>𝑔</m:t>
                                  </m:r>
                                </m:e>
                                <m:sub>
                                  <m:r>
                                    <a:rPr lang="en-US" sz="2800" i="1">
                                      <a:latin typeface="Cambria Math" panose="02040503050406030204" pitchFamily="18" charset="0"/>
                                    </a:rPr>
                                    <m:t>1</m:t>
                                  </m:r>
                                </m:sub>
                              </m:sSub>
                            </m:den>
                          </m:f>
                          <m:r>
                            <a:rPr lang="en-US" sz="2800" i="1">
                              <a:latin typeface="Cambria Math" panose="02040503050406030204" pitchFamily="18" charset="0"/>
                            </a:rPr>
                            <m:t>+</m:t>
                          </m:r>
                          <m:f>
                            <m:fPr>
                              <m:ctrlPr>
                                <a:rPr lang="en-US" sz="2800" i="1">
                                  <a:latin typeface="Cambria Math" panose="02040503050406030204" pitchFamily="18" charset="0"/>
                                </a:rPr>
                              </m:ctrlPr>
                            </m:fPr>
                            <m:num>
                              <m:r>
                                <a:rPr lang="en-US" sz="2800" i="1">
                                  <a:latin typeface="Cambria Math" panose="02040503050406030204" pitchFamily="18" charset="0"/>
                                </a:rPr>
                                <m:t>𝑐𝑆</m:t>
                              </m:r>
                              <m:r>
                                <a:rPr lang="en-US" sz="2800" i="1">
                                  <a:latin typeface="Cambria Math" panose="02040503050406030204" pitchFamily="18" charset="0"/>
                                </a:rPr>
                                <m:t>2</m:t>
                              </m:r>
                            </m:num>
                            <m:den>
                              <m:sSub>
                                <m:sSubPr>
                                  <m:ctrlPr>
                                    <a:rPr lang="en-US" sz="2800" i="1">
                                      <a:latin typeface="Cambria Math" panose="02040503050406030204" pitchFamily="18" charset="0"/>
                                    </a:rPr>
                                  </m:ctrlPr>
                                </m:sSubPr>
                                <m:e>
                                  <m:r>
                                    <a:rPr lang="en-US" sz="2800" i="1">
                                      <a:latin typeface="Cambria Math" panose="02040503050406030204" pitchFamily="18" charset="0"/>
                                    </a:rPr>
                                    <m:t>𝑔</m:t>
                                  </m:r>
                                </m:e>
                                <m:sub>
                                  <m:r>
                                    <a:rPr lang="en-US" sz="2800" i="1">
                                      <a:latin typeface="Cambria Math" panose="02040503050406030204" pitchFamily="18" charset="0"/>
                                    </a:rPr>
                                    <m:t>2</m:t>
                                  </m:r>
                                </m:sub>
                              </m:sSub>
                            </m:den>
                          </m:f>
                        </m:e>
                      </m:d>
                    </m:oMath>
                  </m:oMathPara>
                </a14:m>
                <a:endParaRPr lang="en-US" sz="2800" dirty="0">
                  <a:latin typeface="Helvetica" pitchFamily="2" charset="0"/>
                </a:endParaRPr>
              </a:p>
              <a:p>
                <a:pPr>
                  <a:lnSpc>
                    <a:spcPct val="90000"/>
                  </a:lnSpc>
                </a:pPr>
                <a:endParaRPr lang="en-US" sz="1000" dirty="0">
                  <a:latin typeface="Helvetica" pitchFamily="2" charset="0"/>
                </a:endParaRPr>
              </a:p>
              <a:p>
                <a:pPr marL="342900" indent="-342900">
                  <a:lnSpc>
                    <a:spcPct val="90000"/>
                  </a:lnSpc>
                  <a:buFont typeface="Arial" panose="020B0604020202020204" pitchFamily="34" charset="0"/>
                  <a:buChar char="•"/>
                </a:pPr>
                <a14:m>
                  <m:oMath xmlns:m="http://schemas.openxmlformats.org/officeDocument/2006/math">
                    <m:r>
                      <a:rPr lang="en-US" sz="2200" i="1">
                        <a:latin typeface="Cambria Math" panose="02040503050406030204" pitchFamily="18" charset="0"/>
                      </a:rPr>
                      <m:t>𝑊</m:t>
                    </m:r>
                  </m:oMath>
                </a14:m>
                <a:r>
                  <a:rPr lang="en-US" sz="2200" dirty="0">
                    <a:latin typeface="Helvetica" pitchFamily="2" charset="0"/>
                  </a:rPr>
                  <a:t>: work function</a:t>
                </a:r>
              </a:p>
              <a:p>
                <a:pPr marL="342900" indent="-342900">
                  <a:lnSpc>
                    <a:spcPct val="90000"/>
                  </a:lnSpc>
                  <a:buFont typeface="Arial" panose="020B0604020202020204" pitchFamily="34" charset="0"/>
                  <a:buChar char="•"/>
                </a:pPr>
                <a14:m>
                  <m:oMath xmlns:m="http://schemas.openxmlformats.org/officeDocument/2006/math">
                    <m:sSub>
                      <m:sSubPr>
                        <m:ctrlPr>
                          <a:rPr lang="en-US" sz="2200" i="1">
                            <a:latin typeface="Cambria Math" panose="02040503050406030204" pitchFamily="18" charset="0"/>
                          </a:rPr>
                        </m:ctrlPr>
                      </m:sSubPr>
                      <m:e>
                        <m:r>
                          <a:rPr lang="en-US" sz="2200" i="1">
                            <a:latin typeface="Cambria Math" panose="02040503050406030204" pitchFamily="18" charset="0"/>
                          </a:rPr>
                          <m:t>𝑔</m:t>
                        </m:r>
                      </m:e>
                      <m:sub>
                        <m:r>
                          <a:rPr lang="en-US" sz="2200" i="1">
                            <a:latin typeface="Cambria Math" panose="02040503050406030204" pitchFamily="18" charset="0"/>
                          </a:rPr>
                          <m:t>1</m:t>
                        </m:r>
                      </m:sub>
                    </m:sSub>
                  </m:oMath>
                </a14:m>
                <a:r>
                  <a:rPr lang="en-US" sz="2200" dirty="0">
                    <a:latin typeface="Helvetica" pitchFamily="2" charset="0"/>
                  </a:rPr>
                  <a:t>/</a:t>
                </a:r>
                <a14:m>
                  <m:oMath xmlns:m="http://schemas.openxmlformats.org/officeDocument/2006/math">
                    <m:sSub>
                      <m:sSubPr>
                        <m:ctrlPr>
                          <a:rPr lang="en-US" sz="2200" i="1">
                            <a:latin typeface="Cambria Math" panose="02040503050406030204" pitchFamily="18" charset="0"/>
                          </a:rPr>
                        </m:ctrlPr>
                      </m:sSubPr>
                      <m:e>
                        <m:r>
                          <a:rPr lang="en-US" sz="2200" i="1">
                            <a:latin typeface="Cambria Math" panose="02040503050406030204" pitchFamily="18" charset="0"/>
                          </a:rPr>
                          <m:t>𝑔</m:t>
                        </m:r>
                      </m:e>
                      <m:sub>
                        <m:r>
                          <a:rPr lang="en-US" sz="2200" i="1">
                            <a:latin typeface="Cambria Math" panose="02040503050406030204" pitchFamily="18" charset="0"/>
                          </a:rPr>
                          <m:t>2</m:t>
                        </m:r>
                      </m:sub>
                    </m:sSub>
                    <m:r>
                      <a:rPr lang="en-US" sz="2200" i="1">
                        <a:latin typeface="Cambria Math" panose="02040503050406030204" pitchFamily="18" charset="0"/>
                      </a:rPr>
                      <m:t> </m:t>
                    </m:r>
                  </m:oMath>
                </a14:m>
                <a:r>
                  <a:rPr lang="en-US" sz="2200" dirty="0">
                    <a:latin typeface="Helvetica" pitchFamily="2" charset="0"/>
                  </a:rPr>
                  <a:t>: photon/electron detection efficiency: number of observed PMT photoelectrons (PE) per scintillation photon/ionization electron produced</a:t>
                </a:r>
              </a:p>
            </p:txBody>
          </p:sp>
        </mc:Choice>
        <mc:Fallback xmlns="">
          <p:sp>
            <p:nvSpPr>
              <p:cNvPr id="10" name="TextBox 9">
                <a:extLst>
                  <a:ext uri="{FF2B5EF4-FFF2-40B4-BE49-F238E27FC236}">
                    <a16:creationId xmlns:a16="http://schemas.microsoft.com/office/drawing/2014/main" id="{D289682E-CD92-06C5-FB14-4FBB9B7E1053}"/>
                  </a:ext>
                </a:extLst>
              </p:cNvPr>
              <p:cNvSpPr txBox="1">
                <a:spLocks noRot="1" noChangeAspect="1" noMove="1" noResize="1" noEditPoints="1" noAdjustHandles="1" noChangeArrowheads="1" noChangeShapeType="1" noTextEdit="1"/>
              </p:cNvSpPr>
              <p:nvPr/>
            </p:nvSpPr>
            <p:spPr>
              <a:xfrm>
                <a:off x="-38620" y="675629"/>
                <a:ext cx="5634609" cy="2607830"/>
              </a:xfrm>
              <a:prstGeom prst="rect">
                <a:avLst/>
              </a:prstGeom>
              <a:blipFill>
                <a:blip r:embed="rId6"/>
                <a:stretch>
                  <a:fillRect l="-1351" t="-1456" b="-1942"/>
                </a:stretch>
              </a:blipFill>
            </p:spPr>
            <p:txBody>
              <a:bodyPr/>
              <a:lstStyle/>
              <a:p>
                <a:r>
                  <a:rPr lang="en-US">
                    <a:noFill/>
                  </a:rPr>
                  <a:t> </a:t>
                </a:r>
              </a:p>
            </p:txBody>
          </p:sp>
        </mc:Fallback>
      </mc:AlternateContent>
      <p:sp>
        <p:nvSpPr>
          <p:cNvPr id="11" name="Slide Number Placeholder 3">
            <a:extLst>
              <a:ext uri="{FF2B5EF4-FFF2-40B4-BE49-F238E27FC236}">
                <a16:creationId xmlns:a16="http://schemas.microsoft.com/office/drawing/2014/main" id="{A79685E4-B964-2E7D-C5EB-BB677343AF31}"/>
              </a:ext>
            </a:extLst>
          </p:cNvPr>
          <p:cNvSpPr txBox="1">
            <a:spLocks/>
          </p:cNvSpPr>
          <p:nvPr/>
        </p:nvSpPr>
        <p:spPr>
          <a:xfrm>
            <a:off x="9360662" y="6464809"/>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380A8B8-C7CE-8042-8182-5C8A23CAB406}" type="slidenum">
              <a:rPr lang="en-US"/>
              <a:pPr/>
              <a:t>33</a:t>
            </a:fld>
            <a:endParaRPr lang="en-US" dirty="0"/>
          </a:p>
        </p:txBody>
      </p:sp>
    </p:spTree>
    <p:extLst>
      <p:ext uri="{BB962C8B-B14F-4D97-AF65-F5344CB8AC3E}">
        <p14:creationId xmlns:p14="http://schemas.microsoft.com/office/powerpoint/2010/main" val="37808674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F2089-E7B3-8836-EA23-FE3D1E863A9E}"/>
              </a:ext>
            </a:extLst>
          </p:cNvPr>
          <p:cNvSpPr>
            <a:spLocks noGrp="1"/>
          </p:cNvSpPr>
          <p:nvPr>
            <p:ph type="title"/>
          </p:nvPr>
        </p:nvSpPr>
        <p:spPr/>
        <p:txBody>
          <a:bodyPr/>
          <a:lstStyle/>
          <a:p>
            <a:r>
              <a:rPr lang="en-US" dirty="0">
                <a:solidFill>
                  <a:srgbClr val="4068B3"/>
                </a:solidFill>
                <a:latin typeface="+mn-lt"/>
              </a:rPr>
              <a:t>XENON1T/</a:t>
            </a:r>
            <a:r>
              <a:rPr lang="en-US" dirty="0" err="1">
                <a:solidFill>
                  <a:srgbClr val="4068B3"/>
                </a:solidFill>
                <a:latin typeface="+mn-lt"/>
              </a:rPr>
              <a:t>nT</a:t>
            </a:r>
            <a:r>
              <a:rPr lang="en-US" dirty="0">
                <a:solidFill>
                  <a:srgbClr val="4068B3"/>
                </a:solidFill>
                <a:latin typeface="+mn-lt"/>
              </a:rPr>
              <a:t> Gas Purification</a:t>
            </a:r>
            <a:endParaRPr lang="en-US" dirty="0">
              <a:solidFill>
                <a:srgbClr val="4068B3"/>
              </a:solidFill>
            </a:endParaRPr>
          </a:p>
        </p:txBody>
      </p:sp>
      <p:sp>
        <p:nvSpPr>
          <p:cNvPr id="4" name="Slide Number Placeholder 3">
            <a:extLst>
              <a:ext uri="{FF2B5EF4-FFF2-40B4-BE49-F238E27FC236}">
                <a16:creationId xmlns:a16="http://schemas.microsoft.com/office/drawing/2014/main" id="{0E956897-6F1D-B001-0A3B-89F1B04F2F44}"/>
              </a:ext>
            </a:extLst>
          </p:cNvPr>
          <p:cNvSpPr>
            <a:spLocks noGrp="1"/>
          </p:cNvSpPr>
          <p:nvPr>
            <p:ph type="sldNum" sz="quarter" idx="4"/>
          </p:nvPr>
        </p:nvSpPr>
        <p:spPr/>
        <p:txBody>
          <a:bodyPr/>
          <a:lstStyle/>
          <a:p>
            <a:fld id="{91D2A38D-9EB2-4BF8-9118-EA1E4A37F183}" type="slidenum">
              <a:rPr lang="de-DE" smtClean="0"/>
              <a:pPr/>
              <a:t>34</a:t>
            </a:fld>
            <a:endParaRPr lang="de-DE" dirty="0"/>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375FE34B-C251-46D4-0B02-DE7F22A67710}"/>
                  </a:ext>
                </a:extLst>
              </p:cNvPr>
              <p:cNvSpPr txBox="1"/>
              <p:nvPr/>
            </p:nvSpPr>
            <p:spPr>
              <a:xfrm>
                <a:off x="5419051" y="592447"/>
                <a:ext cx="2743200" cy="114730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3600" i="1" smtClean="0">
                              <a:latin typeface="Cambria Math" panose="02040503050406030204" pitchFamily="18" charset="0"/>
                            </a:rPr>
                          </m:ctrlPr>
                        </m:sSubPr>
                        <m:e>
                          <m:r>
                            <a:rPr lang="en-US" sz="3600" b="0" i="1" smtClean="0">
                              <a:latin typeface="Cambria Math" panose="02040503050406030204" pitchFamily="18" charset="0"/>
                            </a:rPr>
                            <m:t>𝑥</m:t>
                          </m:r>
                        </m:e>
                        <m:sub>
                          <m:r>
                            <a:rPr lang="en-US" sz="3600" i="1" smtClean="0">
                              <a:latin typeface="Cambria Math" panose="02040503050406030204" pitchFamily="18" charset="0"/>
                              <a:ea typeface="Cambria Math" panose="02040503050406030204" pitchFamily="18" charset="0"/>
                            </a:rPr>
                            <m:t>∞</m:t>
                          </m:r>
                        </m:sub>
                      </m:sSub>
                      <m:r>
                        <a:rPr lang="en-US" sz="3600" b="0" i="1" smtClean="0">
                          <a:latin typeface="Cambria Math" panose="02040503050406030204" pitchFamily="18" charset="0"/>
                        </a:rPr>
                        <m:t>=</m:t>
                      </m:r>
                      <m:f>
                        <m:fPr>
                          <m:ctrlPr>
                            <a:rPr lang="en-US" sz="3600" b="0" i="1" smtClean="0">
                              <a:latin typeface="Cambria Math" panose="02040503050406030204" pitchFamily="18" charset="0"/>
                            </a:rPr>
                          </m:ctrlPr>
                        </m:fPr>
                        <m:num>
                          <m:r>
                            <m:rPr>
                              <m:sty m:val="p"/>
                            </m:rPr>
                            <a:rPr lang="el-GR" sz="3600" b="0" i="1" smtClean="0">
                              <a:latin typeface="Cambria Math" panose="02040503050406030204" pitchFamily="18" charset="0"/>
                              <a:ea typeface="Cambria Math" panose="02040503050406030204" pitchFamily="18" charset="0"/>
                            </a:rPr>
                            <m:t>Λ</m:t>
                          </m:r>
                          <m:sSub>
                            <m:sSubPr>
                              <m:ctrlPr>
                                <a:rPr lang="el-GR" sz="3600" b="1" i="1" smtClean="0">
                                  <a:solidFill>
                                    <a:srgbClr val="4068B3"/>
                                  </a:solidFill>
                                  <a:latin typeface="Cambria Math" panose="02040503050406030204" pitchFamily="18" charset="0"/>
                                  <a:ea typeface="Cambria Math" panose="02040503050406030204" pitchFamily="18" charset="0"/>
                                </a:rPr>
                              </m:ctrlPr>
                            </m:sSubPr>
                            <m:e>
                              <m:r>
                                <a:rPr lang="el-GR" sz="3600" b="1" i="1" smtClean="0">
                                  <a:solidFill>
                                    <a:srgbClr val="4068B3"/>
                                  </a:solidFill>
                                  <a:latin typeface="Cambria Math" panose="02040503050406030204" pitchFamily="18" charset="0"/>
                                  <a:ea typeface="Cambria Math" panose="02040503050406030204" pitchFamily="18" charset="0"/>
                                </a:rPr>
                                <m:t>𝝉</m:t>
                              </m:r>
                            </m:e>
                            <m:sub>
                              <m:r>
                                <a:rPr lang="en-US" sz="3600" b="1" i="1" smtClean="0">
                                  <a:solidFill>
                                    <a:srgbClr val="4068B3"/>
                                  </a:solidFill>
                                  <a:latin typeface="Cambria Math" panose="02040503050406030204" pitchFamily="18" charset="0"/>
                                  <a:ea typeface="Cambria Math" panose="02040503050406030204" pitchFamily="18" charset="0"/>
                                </a:rPr>
                                <m:t>𝒑</m:t>
                              </m:r>
                            </m:sub>
                          </m:sSub>
                        </m:num>
                        <m:den>
                          <m:r>
                            <a:rPr lang="en-US" sz="3600" i="1">
                              <a:latin typeface="Cambria Math" panose="02040503050406030204" pitchFamily="18" charset="0"/>
                              <a:ea typeface="Cambria Math" panose="02040503050406030204" pitchFamily="18" charset="0"/>
                            </a:rPr>
                            <m:t>𝑛</m:t>
                          </m:r>
                          <m:r>
                            <a:rPr lang="en-US" sz="3600" i="1">
                              <a:latin typeface="Cambria Math" panose="02040503050406030204" pitchFamily="18" charset="0"/>
                              <a:ea typeface="Cambria Math" panose="02040503050406030204" pitchFamily="18" charset="0"/>
                            </a:rPr>
                            <m:t>𝜀</m:t>
                          </m:r>
                        </m:den>
                      </m:f>
                    </m:oMath>
                  </m:oMathPara>
                </a14:m>
                <a:endParaRPr lang="en-US" sz="3600" dirty="0"/>
              </a:p>
            </p:txBody>
          </p:sp>
        </mc:Choice>
        <mc:Fallback xmlns="">
          <p:sp>
            <p:nvSpPr>
              <p:cNvPr id="5" name="TextBox 4">
                <a:extLst>
                  <a:ext uri="{FF2B5EF4-FFF2-40B4-BE49-F238E27FC236}">
                    <a16:creationId xmlns:a16="http://schemas.microsoft.com/office/drawing/2014/main" id="{375FE34B-C251-46D4-0B02-DE7F22A67710}"/>
                  </a:ext>
                </a:extLst>
              </p:cNvPr>
              <p:cNvSpPr txBox="1">
                <a:spLocks noRot="1" noChangeAspect="1" noMove="1" noResize="1" noEditPoints="1" noAdjustHandles="1" noChangeArrowheads="1" noChangeShapeType="1" noTextEdit="1"/>
              </p:cNvSpPr>
              <p:nvPr/>
            </p:nvSpPr>
            <p:spPr>
              <a:xfrm>
                <a:off x="5419051" y="592447"/>
                <a:ext cx="2743200" cy="1147302"/>
              </a:xfrm>
              <a:prstGeom prst="rect">
                <a:avLst/>
              </a:prstGeom>
              <a:blipFill>
                <a:blip r:embed="rId3"/>
                <a:stretch>
                  <a:fillRect b="-549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22E9036B-80E7-0407-B595-BA101502382A}"/>
                  </a:ext>
                </a:extLst>
              </p:cNvPr>
              <p:cNvSpPr txBox="1"/>
              <p:nvPr/>
            </p:nvSpPr>
            <p:spPr>
              <a:xfrm>
                <a:off x="7791910" y="442502"/>
                <a:ext cx="4412790" cy="1815369"/>
              </a:xfrm>
              <a:prstGeom prst="rect">
                <a:avLst/>
              </a:prstGeom>
              <a:noFill/>
            </p:spPr>
            <p:txBody>
              <a:bodyPr wrap="square">
                <a:spAutoFit/>
              </a:bodyPr>
              <a:lstStyle/>
              <a:p>
                <a14:m>
                  <m:oMath xmlns:m="http://schemas.openxmlformats.org/officeDocument/2006/math">
                    <m:sSub>
                      <m:sSubPr>
                        <m:ctrlPr>
                          <a:rPr lang="en-US" sz="2200" i="1" smtClean="0">
                            <a:latin typeface="Cambria Math" panose="02040503050406030204" pitchFamily="18" charset="0"/>
                          </a:rPr>
                        </m:ctrlPr>
                      </m:sSubPr>
                      <m:e>
                        <m:r>
                          <a:rPr lang="en-US" sz="2200" b="0" i="1" smtClean="0">
                            <a:latin typeface="Cambria Math" panose="02040503050406030204" pitchFamily="18" charset="0"/>
                          </a:rPr>
                          <m:t>𝑥</m:t>
                        </m:r>
                      </m:e>
                      <m:sub>
                        <m:r>
                          <a:rPr lang="en-US" sz="2200" i="1" smtClean="0">
                            <a:latin typeface="Cambria Math" panose="02040503050406030204" pitchFamily="18" charset="0"/>
                            <a:ea typeface="Cambria Math" panose="02040503050406030204" pitchFamily="18" charset="0"/>
                          </a:rPr>
                          <m:t>∞</m:t>
                        </m:r>
                      </m:sub>
                    </m:sSub>
                    <m:r>
                      <a:rPr lang="en-US" sz="2200" b="0" i="1" smtClean="0">
                        <a:latin typeface="Cambria Math" panose="02040503050406030204" pitchFamily="18" charset="0"/>
                        <a:ea typeface="Cambria Math" panose="02040503050406030204" pitchFamily="18" charset="0"/>
                      </a:rPr>
                      <m:t>:</m:t>
                    </m:r>
                  </m:oMath>
                </a14:m>
                <a:r>
                  <a:rPr lang="en-US" sz="2200" dirty="0"/>
                  <a:t> impurity at equilibrium</a:t>
                </a:r>
              </a:p>
              <a:p>
                <a14:m>
                  <m:oMath xmlns:m="http://schemas.openxmlformats.org/officeDocument/2006/math">
                    <m:r>
                      <m:rPr>
                        <m:sty m:val="p"/>
                      </m:rPr>
                      <a:rPr lang="el-GR" sz="2200" i="1">
                        <a:latin typeface="Cambria Math" panose="02040503050406030204" pitchFamily="18" charset="0"/>
                        <a:ea typeface="Cambria Math" panose="02040503050406030204" pitchFamily="18" charset="0"/>
                      </a:rPr>
                      <m:t>Λ</m:t>
                    </m:r>
                    <m:r>
                      <a:rPr lang="en-US" sz="2200" b="0" i="1" smtClean="0">
                        <a:latin typeface="Cambria Math" panose="02040503050406030204" pitchFamily="18" charset="0"/>
                        <a:ea typeface="Cambria Math" panose="02040503050406030204" pitchFamily="18" charset="0"/>
                      </a:rPr>
                      <m:t>:</m:t>
                    </m:r>
                  </m:oMath>
                </a14:m>
                <a:r>
                  <a:rPr lang="en-US" sz="2200" dirty="0"/>
                  <a:t> total impurity source inflow</a:t>
                </a:r>
              </a:p>
              <a:p>
                <a14:m>
                  <m:oMath xmlns:m="http://schemas.openxmlformats.org/officeDocument/2006/math">
                    <m:sSub>
                      <m:sSubPr>
                        <m:ctrlPr>
                          <a:rPr lang="el-GR" sz="2200" b="1" i="1" smtClean="0">
                            <a:solidFill>
                              <a:srgbClr val="4068B3"/>
                            </a:solidFill>
                            <a:latin typeface="Cambria Math" panose="02040503050406030204" pitchFamily="18" charset="0"/>
                            <a:ea typeface="Cambria Math" panose="02040503050406030204" pitchFamily="18" charset="0"/>
                          </a:rPr>
                        </m:ctrlPr>
                      </m:sSubPr>
                      <m:e>
                        <m:r>
                          <a:rPr lang="el-GR" sz="2200" b="1" i="1" smtClean="0">
                            <a:solidFill>
                              <a:srgbClr val="4068B3"/>
                            </a:solidFill>
                            <a:latin typeface="Cambria Math" panose="02040503050406030204" pitchFamily="18" charset="0"/>
                            <a:ea typeface="Cambria Math" panose="02040503050406030204" pitchFamily="18" charset="0"/>
                          </a:rPr>
                          <m:t>𝝉</m:t>
                        </m:r>
                      </m:e>
                      <m:sub>
                        <m:r>
                          <a:rPr lang="en-US" sz="2200" b="1" i="1" smtClean="0">
                            <a:solidFill>
                              <a:srgbClr val="4068B3"/>
                            </a:solidFill>
                            <a:latin typeface="Cambria Math" panose="02040503050406030204" pitchFamily="18" charset="0"/>
                            <a:ea typeface="Cambria Math" panose="02040503050406030204" pitchFamily="18" charset="0"/>
                          </a:rPr>
                          <m:t>𝒑</m:t>
                        </m:r>
                      </m:sub>
                    </m:sSub>
                    <m:r>
                      <a:rPr lang="en-US" sz="2200" b="1" i="1" smtClean="0">
                        <a:solidFill>
                          <a:srgbClr val="4068B3"/>
                        </a:solidFill>
                        <a:latin typeface="Cambria Math" panose="02040503050406030204" pitchFamily="18" charset="0"/>
                        <a:ea typeface="Cambria Math" panose="02040503050406030204" pitchFamily="18" charset="0"/>
                      </a:rPr>
                      <m:t>:</m:t>
                    </m:r>
                  </m:oMath>
                </a14:m>
                <a:r>
                  <a:rPr lang="en-US" sz="2200" b="1" dirty="0">
                    <a:solidFill>
                      <a:srgbClr val="4068B3"/>
                    </a:solidFill>
                  </a:rPr>
                  <a:t> flow turnaround time from TPC</a:t>
                </a:r>
              </a:p>
              <a:p>
                <a14:m>
                  <m:oMath xmlns:m="http://schemas.openxmlformats.org/officeDocument/2006/math">
                    <m:r>
                      <a:rPr lang="en-US" sz="2200" i="1">
                        <a:latin typeface="Cambria Math" panose="02040503050406030204" pitchFamily="18" charset="0"/>
                        <a:ea typeface="Cambria Math" panose="02040503050406030204" pitchFamily="18" charset="0"/>
                      </a:rPr>
                      <m:t>𝜀</m:t>
                    </m:r>
                    <m:r>
                      <a:rPr lang="en-US" sz="2200" b="0" i="1" smtClean="0">
                        <a:latin typeface="Cambria Math" panose="02040503050406030204" pitchFamily="18" charset="0"/>
                        <a:ea typeface="Cambria Math" panose="02040503050406030204" pitchFamily="18" charset="0"/>
                      </a:rPr>
                      <m:t>:</m:t>
                    </m:r>
                  </m:oMath>
                </a14:m>
                <a:r>
                  <a:rPr lang="en-US" sz="2200" dirty="0"/>
                  <a:t> purifier efficiency</a:t>
                </a:r>
              </a:p>
              <a:p>
                <a14:m>
                  <m:oMath xmlns:m="http://schemas.openxmlformats.org/officeDocument/2006/math">
                    <m:r>
                      <a:rPr lang="en-US" sz="2200" i="1" smtClean="0">
                        <a:latin typeface="Cambria Math" panose="02040503050406030204" pitchFamily="18" charset="0"/>
                      </a:rPr>
                      <m:t>𝑛</m:t>
                    </m:r>
                    <m:r>
                      <a:rPr lang="en-US" sz="2200" b="0" i="1" smtClean="0">
                        <a:latin typeface="Cambria Math" panose="02040503050406030204" pitchFamily="18" charset="0"/>
                        <a:ea typeface="Cambria Math" panose="02040503050406030204" pitchFamily="18" charset="0"/>
                      </a:rPr>
                      <m:t>:</m:t>
                    </m:r>
                  </m:oMath>
                </a14:m>
                <a:r>
                  <a:rPr lang="en-US" sz="2200" dirty="0"/>
                  <a:t> total LXe</a:t>
                </a:r>
              </a:p>
            </p:txBody>
          </p:sp>
        </mc:Choice>
        <mc:Fallback xmlns="">
          <p:sp>
            <p:nvSpPr>
              <p:cNvPr id="6" name="TextBox 5">
                <a:extLst>
                  <a:ext uri="{FF2B5EF4-FFF2-40B4-BE49-F238E27FC236}">
                    <a16:creationId xmlns:a16="http://schemas.microsoft.com/office/drawing/2014/main" id="{22E9036B-80E7-0407-B595-BA101502382A}"/>
                  </a:ext>
                </a:extLst>
              </p:cNvPr>
              <p:cNvSpPr txBox="1">
                <a:spLocks noRot="1" noChangeAspect="1" noMove="1" noResize="1" noEditPoints="1" noAdjustHandles="1" noChangeArrowheads="1" noChangeShapeType="1" noTextEdit="1"/>
              </p:cNvSpPr>
              <p:nvPr/>
            </p:nvSpPr>
            <p:spPr>
              <a:xfrm>
                <a:off x="7791910" y="442502"/>
                <a:ext cx="4412790" cy="1815369"/>
              </a:xfrm>
              <a:prstGeom prst="rect">
                <a:avLst/>
              </a:prstGeom>
              <a:blipFill>
                <a:blip r:embed="rId4"/>
                <a:stretch>
                  <a:fillRect l="-287" t="-2797" b="-6294"/>
                </a:stretch>
              </a:blipFill>
            </p:spPr>
            <p:txBody>
              <a:bodyPr/>
              <a:lstStyle/>
              <a:p>
                <a:r>
                  <a:rPr lang="en-US">
                    <a:noFill/>
                  </a:rPr>
                  <a:t> </a:t>
                </a:r>
              </a:p>
            </p:txBody>
          </p:sp>
        </mc:Fallback>
      </mc:AlternateContent>
      <p:grpSp>
        <p:nvGrpSpPr>
          <p:cNvPr id="8" name="Group 7">
            <a:extLst>
              <a:ext uri="{FF2B5EF4-FFF2-40B4-BE49-F238E27FC236}">
                <a16:creationId xmlns:a16="http://schemas.microsoft.com/office/drawing/2014/main" id="{A5E367B6-D106-0132-6D1A-AE50F55808B0}"/>
              </a:ext>
            </a:extLst>
          </p:cNvPr>
          <p:cNvGrpSpPr/>
          <p:nvPr/>
        </p:nvGrpSpPr>
        <p:grpSpPr>
          <a:xfrm>
            <a:off x="128975" y="2628870"/>
            <a:ext cx="7559911" cy="3992489"/>
            <a:chOff x="-47487" y="3019400"/>
            <a:chExt cx="7559911" cy="3992489"/>
          </a:xfrm>
        </p:grpSpPr>
        <p:pic>
          <p:nvPicPr>
            <p:cNvPr id="9" name="Picture 8">
              <a:extLst>
                <a:ext uri="{FF2B5EF4-FFF2-40B4-BE49-F238E27FC236}">
                  <a16:creationId xmlns:a16="http://schemas.microsoft.com/office/drawing/2014/main" id="{04274C1F-1BC8-3240-B91B-BE0B1B9E8F8F}"/>
                </a:ext>
              </a:extLst>
            </p:cNvPr>
            <p:cNvPicPr>
              <a:picLocks noChangeAspect="1"/>
            </p:cNvPicPr>
            <p:nvPr/>
          </p:nvPicPr>
          <p:blipFill>
            <a:blip r:embed="rId5"/>
            <a:stretch>
              <a:fillRect/>
            </a:stretch>
          </p:blipFill>
          <p:spPr>
            <a:xfrm>
              <a:off x="39717" y="3019400"/>
              <a:ext cx="7472707" cy="3988500"/>
            </a:xfrm>
            <a:prstGeom prst="rect">
              <a:avLst/>
            </a:prstGeom>
          </p:spPr>
        </p:pic>
        <p:sp>
          <p:nvSpPr>
            <p:cNvPr id="10" name="Rectangle 9">
              <a:extLst>
                <a:ext uri="{FF2B5EF4-FFF2-40B4-BE49-F238E27FC236}">
                  <a16:creationId xmlns:a16="http://schemas.microsoft.com/office/drawing/2014/main" id="{03FE2E78-D044-2DF9-52BC-C1D5B76E01CD}"/>
                </a:ext>
              </a:extLst>
            </p:cNvPr>
            <p:cNvSpPr/>
            <p:nvPr/>
          </p:nvSpPr>
          <p:spPr>
            <a:xfrm>
              <a:off x="-1" y="5433989"/>
              <a:ext cx="4536142" cy="157790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EB5526CA-8394-BFCD-DD7E-898C9BBFF281}"/>
                </a:ext>
              </a:extLst>
            </p:cNvPr>
            <p:cNvSpPr txBox="1"/>
            <p:nvPr/>
          </p:nvSpPr>
          <p:spPr>
            <a:xfrm>
              <a:off x="-47487" y="5402020"/>
              <a:ext cx="6213422" cy="307777"/>
            </a:xfrm>
            <a:prstGeom prst="rect">
              <a:avLst/>
            </a:prstGeom>
            <a:noFill/>
          </p:spPr>
          <p:txBody>
            <a:bodyPr wrap="square">
              <a:spAutoFit/>
            </a:bodyPr>
            <a:lstStyle/>
            <a:p>
              <a:r>
                <a:rPr lang="en-US" sz="1400" b="1" i="1" dirty="0">
                  <a:solidFill>
                    <a:schemeClr val="bg1">
                      <a:lumMod val="75000"/>
                    </a:schemeClr>
                  </a:solidFill>
                </a:rPr>
                <a:t>E. </a:t>
              </a:r>
              <a:r>
                <a:rPr lang="en-US" sz="1400" b="1" i="1" dirty="0" err="1">
                  <a:solidFill>
                    <a:schemeClr val="bg1">
                      <a:lumMod val="75000"/>
                    </a:schemeClr>
                  </a:solidFill>
                </a:rPr>
                <a:t>Aprile</a:t>
              </a:r>
              <a:r>
                <a:rPr lang="en-US" sz="1400" b="1" i="1" dirty="0">
                  <a:solidFill>
                    <a:schemeClr val="bg1">
                      <a:lumMod val="75000"/>
                    </a:schemeClr>
                  </a:solidFill>
                </a:rPr>
                <a:t> et al. (XENON Collab.)</a:t>
              </a:r>
              <a:r>
                <a:rPr lang="en-US" sz="1400" b="1" i="1" dirty="0">
                  <a:solidFill>
                    <a:schemeClr val="bg1">
                      <a:lumMod val="75000"/>
                    </a:schemeClr>
                  </a:solidFill>
                  <a:effectLst/>
                </a:rPr>
                <a:t>, Eur. Phys. J. C. 84, 784 (2024) </a:t>
              </a:r>
            </a:p>
          </p:txBody>
        </p:sp>
        <p:sp>
          <p:nvSpPr>
            <p:cNvPr id="12" name="Rectangle 11">
              <a:extLst>
                <a:ext uri="{FF2B5EF4-FFF2-40B4-BE49-F238E27FC236}">
                  <a16:creationId xmlns:a16="http://schemas.microsoft.com/office/drawing/2014/main" id="{51ED3270-C504-0C96-0D3F-7CF625216B61}"/>
                </a:ext>
              </a:extLst>
            </p:cNvPr>
            <p:cNvSpPr/>
            <p:nvPr/>
          </p:nvSpPr>
          <p:spPr>
            <a:xfrm>
              <a:off x="6274928" y="5627583"/>
              <a:ext cx="1237496" cy="138031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3" name="Picture 12">
            <a:extLst>
              <a:ext uri="{FF2B5EF4-FFF2-40B4-BE49-F238E27FC236}">
                <a16:creationId xmlns:a16="http://schemas.microsoft.com/office/drawing/2014/main" id="{81F6CF6E-387F-51C4-A3E7-CD8AD7E9FD00}"/>
              </a:ext>
            </a:extLst>
          </p:cNvPr>
          <p:cNvPicPr>
            <a:picLocks noChangeAspect="1"/>
          </p:cNvPicPr>
          <p:nvPr/>
        </p:nvPicPr>
        <p:blipFill rotWithShape="1">
          <a:blip r:embed="rId6"/>
          <a:srcRect l="-1" t="7069" r="30918" b="7734"/>
          <a:stretch/>
        </p:blipFill>
        <p:spPr>
          <a:xfrm>
            <a:off x="7832884" y="3456002"/>
            <a:ext cx="2011680" cy="3299650"/>
          </a:xfrm>
          <a:prstGeom prst="rect">
            <a:avLst/>
          </a:prstGeom>
        </p:spPr>
      </p:pic>
      <p:pic>
        <p:nvPicPr>
          <p:cNvPr id="14" name="Picture 13" descr="Blue letters on a black background&#10;&#10;Description automatically generated">
            <a:extLst>
              <a:ext uri="{FF2B5EF4-FFF2-40B4-BE49-F238E27FC236}">
                <a16:creationId xmlns:a16="http://schemas.microsoft.com/office/drawing/2014/main" id="{4E921013-98BB-63F7-8907-CE25421F7177}"/>
              </a:ext>
            </a:extLst>
          </p:cNvPr>
          <p:cNvPicPr>
            <a:picLocks noChangeAspect="1"/>
          </p:cNvPicPr>
          <p:nvPr/>
        </p:nvPicPr>
        <p:blipFill rotWithShape="1">
          <a:blip r:embed="rId7"/>
          <a:srcRect r="68215"/>
          <a:stretch/>
        </p:blipFill>
        <p:spPr>
          <a:xfrm>
            <a:off x="11195716" y="97423"/>
            <a:ext cx="1080700" cy="916829"/>
          </a:xfrm>
          <a:prstGeom prst="rect">
            <a:avLst/>
          </a:prstGeom>
        </p:spPr>
      </p:pic>
      <p:sp>
        <p:nvSpPr>
          <p:cNvPr id="16" name="TextBox 15">
            <a:extLst>
              <a:ext uri="{FF2B5EF4-FFF2-40B4-BE49-F238E27FC236}">
                <a16:creationId xmlns:a16="http://schemas.microsoft.com/office/drawing/2014/main" id="{4C5667DD-1501-E12A-E7FB-82339DB0420E}"/>
              </a:ext>
            </a:extLst>
          </p:cNvPr>
          <p:cNvSpPr txBox="1"/>
          <p:nvPr/>
        </p:nvSpPr>
        <p:spPr>
          <a:xfrm>
            <a:off x="6825631" y="3123559"/>
            <a:ext cx="4121035" cy="433965"/>
          </a:xfrm>
          <a:prstGeom prst="rect">
            <a:avLst/>
          </a:prstGeom>
          <a:noFill/>
        </p:spPr>
        <p:txBody>
          <a:bodyPr wrap="square">
            <a:spAutoFit/>
          </a:bodyPr>
          <a:lstStyle/>
          <a:p>
            <a:pPr algn="ctr">
              <a:lnSpc>
                <a:spcPct val="90000"/>
              </a:lnSpc>
            </a:pPr>
            <a:r>
              <a:rPr lang="en-US" sz="2400" b="1" dirty="0">
                <a:solidFill>
                  <a:srgbClr val="131413"/>
                </a:solidFill>
                <a:effectLst/>
                <a:latin typeface="Times" pitchFamily="2" charset="0"/>
              </a:rPr>
              <a:t>Hot Getter</a:t>
            </a:r>
          </a:p>
        </p:txBody>
      </p:sp>
      <p:grpSp>
        <p:nvGrpSpPr>
          <p:cNvPr id="3" name="Group 2">
            <a:extLst>
              <a:ext uri="{FF2B5EF4-FFF2-40B4-BE49-F238E27FC236}">
                <a16:creationId xmlns:a16="http://schemas.microsoft.com/office/drawing/2014/main" id="{8FF0495F-59C4-15CA-0BA1-2F80CA400246}"/>
              </a:ext>
            </a:extLst>
          </p:cNvPr>
          <p:cNvGrpSpPr/>
          <p:nvPr/>
        </p:nvGrpSpPr>
        <p:grpSpPr>
          <a:xfrm>
            <a:off x="9859345" y="1944885"/>
            <a:ext cx="2132642" cy="4398918"/>
            <a:chOff x="9859345" y="1944885"/>
            <a:chExt cx="2132642" cy="4398918"/>
          </a:xfrm>
        </p:grpSpPr>
        <p:pic>
          <p:nvPicPr>
            <p:cNvPr id="7" name="Picture 6">
              <a:extLst>
                <a:ext uri="{FF2B5EF4-FFF2-40B4-BE49-F238E27FC236}">
                  <a16:creationId xmlns:a16="http://schemas.microsoft.com/office/drawing/2014/main" id="{486571CB-669C-A0CC-272F-B07DAC009A97}"/>
                </a:ext>
              </a:extLst>
            </p:cNvPr>
            <p:cNvPicPr>
              <a:picLocks noChangeAspect="1"/>
            </p:cNvPicPr>
            <p:nvPr/>
          </p:nvPicPr>
          <p:blipFill>
            <a:blip r:embed="rId8"/>
            <a:stretch>
              <a:fillRect/>
            </a:stretch>
          </p:blipFill>
          <p:spPr>
            <a:xfrm>
              <a:off x="9980307" y="2323261"/>
              <a:ext cx="2011680" cy="3575107"/>
            </a:xfrm>
            <a:prstGeom prst="rect">
              <a:avLst/>
            </a:prstGeom>
          </p:spPr>
        </p:pic>
        <p:sp>
          <p:nvSpPr>
            <p:cNvPr id="15" name="TextBox 14">
              <a:extLst>
                <a:ext uri="{FF2B5EF4-FFF2-40B4-BE49-F238E27FC236}">
                  <a16:creationId xmlns:a16="http://schemas.microsoft.com/office/drawing/2014/main" id="{8F93796D-5C9D-C300-45BE-020CFC048751}"/>
                </a:ext>
              </a:extLst>
            </p:cNvPr>
            <p:cNvSpPr txBox="1"/>
            <p:nvPr/>
          </p:nvSpPr>
          <p:spPr>
            <a:xfrm>
              <a:off x="9859345" y="5863672"/>
              <a:ext cx="2033697" cy="480131"/>
            </a:xfrm>
            <a:prstGeom prst="rect">
              <a:avLst/>
            </a:prstGeom>
            <a:noFill/>
          </p:spPr>
          <p:txBody>
            <a:bodyPr wrap="square">
              <a:spAutoFit/>
            </a:bodyPr>
            <a:lstStyle/>
            <a:p>
              <a:pPr>
                <a:lnSpc>
                  <a:spcPct val="90000"/>
                </a:lnSpc>
              </a:pPr>
              <a:r>
                <a:rPr lang="en-US" sz="1400" b="1" i="1" dirty="0">
                  <a:solidFill>
                    <a:schemeClr val="bg1">
                      <a:lumMod val="75000"/>
                    </a:schemeClr>
                  </a:solidFill>
                </a:rPr>
                <a:t>E. Brown et al., </a:t>
              </a:r>
              <a:r>
                <a:rPr lang="en-US" sz="1400" b="1" i="1" dirty="0">
                  <a:solidFill>
                    <a:schemeClr val="bg1">
                      <a:lumMod val="75000"/>
                    </a:schemeClr>
                  </a:solidFill>
                  <a:effectLst/>
                </a:rPr>
                <a:t>Eur. Phys. J. C. 78, 604 (2018) </a:t>
              </a:r>
            </a:p>
          </p:txBody>
        </p:sp>
        <p:sp>
          <p:nvSpPr>
            <p:cNvPr id="17" name="TextBox 16">
              <a:extLst>
                <a:ext uri="{FF2B5EF4-FFF2-40B4-BE49-F238E27FC236}">
                  <a16:creationId xmlns:a16="http://schemas.microsoft.com/office/drawing/2014/main" id="{76F9C8CC-1BCE-F500-E779-F2FED76120F0}"/>
                </a:ext>
              </a:extLst>
            </p:cNvPr>
            <p:cNvSpPr txBox="1"/>
            <p:nvPr/>
          </p:nvSpPr>
          <p:spPr>
            <a:xfrm>
              <a:off x="9980307" y="1944885"/>
              <a:ext cx="2011680" cy="433965"/>
            </a:xfrm>
            <a:prstGeom prst="rect">
              <a:avLst/>
            </a:prstGeom>
            <a:noFill/>
          </p:spPr>
          <p:txBody>
            <a:bodyPr wrap="square">
              <a:spAutoFit/>
            </a:bodyPr>
            <a:lstStyle/>
            <a:p>
              <a:pPr algn="ctr">
                <a:lnSpc>
                  <a:spcPct val="90000"/>
                </a:lnSpc>
              </a:pPr>
              <a:r>
                <a:rPr lang="en-US" sz="2400" b="1" dirty="0">
                  <a:solidFill>
                    <a:srgbClr val="131413"/>
                  </a:solidFill>
                  <a:effectLst/>
                  <a:latin typeface="Times" pitchFamily="2" charset="0"/>
                </a:rPr>
                <a:t>Mag-Pump</a:t>
              </a:r>
            </a:p>
          </p:txBody>
        </p:sp>
      </p:grpSp>
      <mc:AlternateContent xmlns:mc="http://schemas.openxmlformats.org/markup-compatibility/2006" xmlns:a14="http://schemas.microsoft.com/office/drawing/2010/main">
        <mc:Choice Requires="a14">
          <p:sp>
            <p:nvSpPr>
              <p:cNvPr id="21" name="Vertical Text Placeholder 2">
                <a:extLst>
                  <a:ext uri="{FF2B5EF4-FFF2-40B4-BE49-F238E27FC236}">
                    <a16:creationId xmlns:a16="http://schemas.microsoft.com/office/drawing/2014/main" id="{BF10A56A-D61C-8317-19EB-249866D6EF60}"/>
                  </a:ext>
                </a:extLst>
              </p:cNvPr>
              <p:cNvSpPr txBox="1">
                <a:spLocks/>
              </p:cNvSpPr>
              <p:nvPr/>
            </p:nvSpPr>
            <p:spPr>
              <a:xfrm>
                <a:off x="359410" y="1096218"/>
                <a:ext cx="7472707" cy="4557712"/>
              </a:xfrm>
              <a:prstGeom prst="rect">
                <a:avLst/>
              </a:prstGeom>
            </p:spPr>
            <p:txBody>
              <a:bodyPr vert="horz" lIns="0" tIns="0" rIns="0" bIns="0" rtlCol="0" anchor="t" anchorCtr="0">
                <a:noAutofit/>
              </a:bodyPr>
              <a:lstStyle>
                <a:lvl1pPr marL="0" indent="0" algn="l" defTabSz="914299" rtl="0" eaLnBrk="1" latinLnBrk="0" hangingPunct="1">
                  <a:lnSpc>
                    <a:spcPct val="112000"/>
                  </a:lnSpc>
                  <a:spcBef>
                    <a:spcPts val="1300"/>
                  </a:spcBef>
                  <a:spcAft>
                    <a:spcPts val="0"/>
                  </a:spcAft>
                  <a:buFont typeface="Arial" panose="020B0604020202020204" pitchFamily="34" charset="0"/>
                  <a:buNone/>
                  <a:defRPr lang="de-DE" sz="2000" b="0" i="0" u="none" strike="noStrike" kern="1200" baseline="0">
                    <a:solidFill>
                      <a:schemeClr val="tx1"/>
                    </a:solidFill>
                    <a:latin typeface="Calibri" panose="020F0502020204030204" pitchFamily="34" charset="0"/>
                    <a:ea typeface="+mn-ea"/>
                    <a:cs typeface="Calibri" panose="020F0502020204030204" pitchFamily="34" charset="0"/>
                  </a:defRPr>
                </a:lvl1pPr>
                <a:lvl2pPr marL="323972"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2pPr>
                <a:lvl3pPr marL="503958"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3pPr>
                <a:lvl4pPr marL="683942"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4pPr>
                <a:lvl5pPr marL="863926"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5pPr>
                <a:lvl6pPr marL="719938" indent="0" algn="l" defTabSz="914299" rtl="0" eaLnBrk="1" latinLnBrk="0" hangingPunct="1">
                  <a:lnSpc>
                    <a:spcPct val="112000"/>
                  </a:lnSpc>
                  <a:spcBef>
                    <a:spcPts val="1300"/>
                  </a:spcBef>
                  <a:spcAft>
                    <a:spcPts val="0"/>
                  </a:spcAft>
                  <a:buFont typeface="Meta Offc Pro" panose="020B0504030101020102" pitchFamily="34" charset="0"/>
                  <a:buNone/>
                  <a:defRPr sz="2000" b="1" kern="1200" baseline="0">
                    <a:solidFill>
                      <a:schemeClr val="tx1"/>
                    </a:solidFill>
                    <a:latin typeface="Calibri" panose="020F0502020204030204" pitchFamily="34" charset="0"/>
                    <a:ea typeface="+mn-ea"/>
                    <a:cs typeface="Calibri" panose="020F0502020204030204" pitchFamily="34" charset="0"/>
                  </a:defRPr>
                </a:lvl6pPr>
                <a:lvl7pPr marL="863926"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7pPr>
                <a:lvl8pPr marL="863926"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8pPr>
                <a:lvl9pPr marL="863926"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9pPr>
              </a:lstStyle>
              <a:p>
                <a:pPr marL="342900" indent="-342900">
                  <a:spcBef>
                    <a:spcPts val="0"/>
                  </a:spcBef>
                  <a:buFont typeface="Arial" panose="020B0604020202020204" pitchFamily="34" charset="0"/>
                  <a:buChar char="•"/>
                </a:pPr>
                <a:r>
                  <a:rPr lang="en-US" sz="2200" dirty="0">
                    <a:latin typeface="+mn-lt"/>
                  </a:rPr>
                  <a:t>General purification performance equation:</a:t>
                </a:r>
              </a:p>
              <a:p>
                <a:pPr>
                  <a:spcBef>
                    <a:spcPts val="0"/>
                  </a:spcBef>
                </a:pPr>
                <a:endParaRPr lang="en-US" sz="2200" dirty="0">
                  <a:latin typeface="+mn-lt"/>
                </a:endParaRPr>
              </a:p>
              <a:p>
                <a:pPr marL="342900" indent="-342900">
                  <a:spcBef>
                    <a:spcPts val="0"/>
                  </a:spcBef>
                  <a:buFont typeface="Arial" panose="020B0604020202020204" pitchFamily="34" charset="0"/>
                  <a:buChar char="•"/>
                </a:pPr>
                <a:r>
                  <a:rPr lang="en-US" sz="2200" dirty="0">
                    <a:latin typeface="+mn-lt"/>
                  </a:rPr>
                  <a:t>Hot getter purifiers</a:t>
                </a:r>
              </a:p>
              <a:p>
                <a:pPr marL="342900" indent="-342900">
                  <a:spcBef>
                    <a:spcPts val="0"/>
                  </a:spcBef>
                  <a:buFont typeface="Arial" panose="020B0604020202020204" pitchFamily="34" charset="0"/>
                  <a:buChar char="•"/>
                </a:pPr>
                <a:r>
                  <a:rPr lang="en-US" sz="2200" dirty="0">
                    <a:latin typeface="+mn-lt"/>
                  </a:rPr>
                  <a:t>Magnetic </a:t>
                </a:r>
                <a:r>
                  <a:rPr lang="en-US" sz="2200" dirty="0" err="1">
                    <a:latin typeface="+mn-lt"/>
                  </a:rPr>
                  <a:t>GXe</a:t>
                </a:r>
                <a:r>
                  <a:rPr lang="en-US" sz="2200" dirty="0">
                    <a:latin typeface="+mn-lt"/>
                  </a:rPr>
                  <a:t> pumps (mag-pumps): 22-36 kg/h </a:t>
                </a:r>
                <a14:m>
                  <m:oMath xmlns:m="http://schemas.openxmlformats.org/officeDocument/2006/math">
                    <m:r>
                      <a:rPr lang="en-US" sz="2400" i="1" smtClean="0">
                        <a:latin typeface="Cambria Math" panose="02040503050406030204" pitchFamily="18" charset="0"/>
                        <a:ea typeface="Cambria Math" panose="02040503050406030204" pitchFamily="18" charset="0"/>
                      </a:rPr>
                      <m:t>~</m:t>
                    </m:r>
                  </m:oMath>
                </a14:m>
                <a:r>
                  <a:rPr lang="en-US" sz="2200" dirty="0">
                    <a:latin typeface="+mn-lt"/>
                  </a:rPr>
                  <a:t> 60-100 </a:t>
                </a:r>
                <a:r>
                  <a:rPr lang="en-US" sz="2200" dirty="0" err="1">
                    <a:latin typeface="+mn-lt"/>
                  </a:rPr>
                  <a:t>slpm</a:t>
                </a:r>
                <a:endParaRPr lang="en-US" sz="2200" dirty="0">
                  <a:latin typeface="+mn-lt"/>
                </a:endParaRPr>
              </a:p>
            </p:txBody>
          </p:sp>
        </mc:Choice>
        <mc:Fallback xmlns="">
          <p:sp>
            <p:nvSpPr>
              <p:cNvPr id="21" name="Vertical Text Placeholder 2">
                <a:extLst>
                  <a:ext uri="{FF2B5EF4-FFF2-40B4-BE49-F238E27FC236}">
                    <a16:creationId xmlns:a16="http://schemas.microsoft.com/office/drawing/2014/main" id="{BF10A56A-D61C-8317-19EB-249866D6EF60}"/>
                  </a:ext>
                </a:extLst>
              </p:cNvPr>
              <p:cNvSpPr txBox="1">
                <a:spLocks noRot="1" noChangeAspect="1" noMove="1" noResize="1" noEditPoints="1" noAdjustHandles="1" noChangeArrowheads="1" noChangeShapeType="1" noTextEdit="1"/>
              </p:cNvSpPr>
              <p:nvPr/>
            </p:nvSpPr>
            <p:spPr>
              <a:xfrm>
                <a:off x="359410" y="1096218"/>
                <a:ext cx="7472707" cy="4557712"/>
              </a:xfrm>
              <a:prstGeom prst="rect">
                <a:avLst/>
              </a:prstGeom>
              <a:blipFill>
                <a:blip r:embed="rId9"/>
                <a:stretch>
                  <a:fillRect l="-2207" t="-1671" r="-203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5FB71A65-28F9-3605-D52D-17A32EC42464}"/>
                  </a:ext>
                </a:extLst>
              </p:cNvPr>
              <p:cNvSpPr txBox="1"/>
              <p:nvPr/>
            </p:nvSpPr>
            <p:spPr>
              <a:xfrm>
                <a:off x="216180" y="5741197"/>
                <a:ext cx="6351558" cy="769441"/>
              </a:xfrm>
              <a:prstGeom prst="rect">
                <a:avLst/>
              </a:prstGeom>
              <a:noFill/>
            </p:spPr>
            <p:txBody>
              <a:bodyPr wrap="square">
                <a:spAutoFit/>
              </a:bodyPr>
              <a:lstStyle/>
              <a:p>
                <a:pPr marL="342900" indent="-342900">
                  <a:lnSpc>
                    <a:spcPct val="100000"/>
                  </a:lnSpc>
                  <a:buFont typeface="Wingdings" pitchFamily="2" charset="2"/>
                  <a:buChar char="Ø"/>
                </a:pPr>
                <a:r>
                  <a:rPr lang="en-US" sz="2200" b="1" dirty="0">
                    <a:solidFill>
                      <a:srgbClr val="4068B3"/>
                    </a:solidFill>
                  </a:rPr>
                  <a:t>Achieved electron drift lifetime:</a:t>
                </a:r>
                <a:br>
                  <a:rPr lang="en-US" sz="2200" b="1" dirty="0">
                    <a:solidFill>
                      <a:srgbClr val="4068B3"/>
                    </a:solidFill>
                  </a:rPr>
                </a:br>
                <a:r>
                  <a:rPr lang="en-US" sz="2200" b="1" dirty="0">
                    <a:solidFill>
                      <a:srgbClr val="4068B3"/>
                    </a:solidFill>
                  </a:rPr>
                  <a:t>    </a:t>
                </a:r>
                <a14:m>
                  <m:oMath xmlns:m="http://schemas.openxmlformats.org/officeDocument/2006/math">
                    <m:r>
                      <a:rPr lang="en-US" sz="2200" b="1" i="1" smtClean="0">
                        <a:solidFill>
                          <a:srgbClr val="4068B3"/>
                        </a:solidFill>
                        <a:latin typeface="Cambria Math" panose="02040503050406030204" pitchFamily="18" charset="0"/>
                        <a:ea typeface="Cambria Math" panose="02040503050406030204" pitchFamily="18" charset="0"/>
                      </a:rPr>
                      <m:t>~ </m:t>
                    </m:r>
                  </m:oMath>
                </a14:m>
                <a:r>
                  <a:rPr lang="en-US" sz="2200" b="1" dirty="0">
                    <a:solidFill>
                      <a:srgbClr val="4068B3"/>
                    </a:solidFill>
                  </a:rPr>
                  <a:t>650 </a:t>
                </a:r>
                <a14:m>
                  <m:oMath xmlns:m="http://schemas.openxmlformats.org/officeDocument/2006/math">
                    <m:r>
                      <a:rPr lang="en-US" sz="2200" b="1" i="0" smtClean="0">
                        <a:solidFill>
                          <a:srgbClr val="4068B3"/>
                        </a:solidFill>
                        <a:latin typeface="Cambria Math" panose="02040503050406030204" pitchFamily="18" charset="0"/>
                        <a:ea typeface="Cambria Math" panose="02040503050406030204" pitchFamily="18" charset="0"/>
                      </a:rPr>
                      <m:t>𝛍</m:t>
                    </m:r>
                    <m:r>
                      <a:rPr lang="en-US" sz="2200" b="1" i="0" smtClean="0">
                        <a:solidFill>
                          <a:srgbClr val="4068B3"/>
                        </a:solidFill>
                        <a:latin typeface="Cambria Math" panose="02040503050406030204" pitchFamily="18" charset="0"/>
                        <a:ea typeface="Cambria Math" panose="02040503050406030204" pitchFamily="18" charset="0"/>
                      </a:rPr>
                      <m:t>𝐬</m:t>
                    </m:r>
                  </m:oMath>
                </a14:m>
                <a:endParaRPr lang="en-US" sz="2200" b="1" dirty="0">
                  <a:solidFill>
                    <a:srgbClr val="4068B3"/>
                  </a:solidFill>
                </a:endParaRPr>
              </a:p>
            </p:txBody>
          </p:sp>
        </mc:Choice>
        <mc:Fallback xmlns="">
          <p:sp>
            <p:nvSpPr>
              <p:cNvPr id="18" name="TextBox 17">
                <a:extLst>
                  <a:ext uri="{FF2B5EF4-FFF2-40B4-BE49-F238E27FC236}">
                    <a16:creationId xmlns:a16="http://schemas.microsoft.com/office/drawing/2014/main" id="{5FB71A65-28F9-3605-D52D-17A32EC42464}"/>
                  </a:ext>
                </a:extLst>
              </p:cNvPr>
              <p:cNvSpPr txBox="1">
                <a:spLocks noRot="1" noChangeAspect="1" noMove="1" noResize="1" noEditPoints="1" noAdjustHandles="1" noChangeArrowheads="1" noChangeShapeType="1" noTextEdit="1"/>
              </p:cNvSpPr>
              <p:nvPr/>
            </p:nvSpPr>
            <p:spPr>
              <a:xfrm>
                <a:off x="216180" y="5741197"/>
                <a:ext cx="6351558" cy="769441"/>
              </a:xfrm>
              <a:prstGeom prst="rect">
                <a:avLst/>
              </a:prstGeom>
              <a:blipFill>
                <a:blip r:embed="rId10"/>
                <a:stretch>
                  <a:fillRect l="-798" t="-6557" b="-14754"/>
                </a:stretch>
              </a:blipFill>
            </p:spPr>
            <p:txBody>
              <a:bodyPr/>
              <a:lstStyle/>
              <a:p>
                <a:r>
                  <a:rPr lang="en-US">
                    <a:noFill/>
                  </a:rPr>
                  <a:t> </a:t>
                </a:r>
              </a:p>
            </p:txBody>
          </p:sp>
        </mc:Fallback>
      </mc:AlternateContent>
    </p:spTree>
    <p:extLst>
      <p:ext uri="{BB962C8B-B14F-4D97-AF65-F5344CB8AC3E}">
        <p14:creationId xmlns:p14="http://schemas.microsoft.com/office/powerpoint/2010/main" val="32848063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Picture 9" descr="A large glass building with a large structure&#10;&#10;Description automatically generated with medium confidence">
            <a:extLst>
              <a:ext uri="{FF2B5EF4-FFF2-40B4-BE49-F238E27FC236}">
                <a16:creationId xmlns:a16="http://schemas.microsoft.com/office/drawing/2014/main" id="{6D4DCFF4-8655-F4CA-2E53-88579C22B0BB}"/>
              </a:ext>
            </a:extLst>
          </p:cNvPr>
          <p:cNvPicPr>
            <a:picLocks noChangeAspect="1"/>
          </p:cNvPicPr>
          <p:nvPr/>
        </p:nvPicPr>
        <p:blipFill rotWithShape="1">
          <a:blip r:embed="rId3"/>
          <a:srcRect l="54072" t="5281" b="6937"/>
          <a:stretch/>
        </p:blipFill>
        <p:spPr>
          <a:xfrm>
            <a:off x="6638112" y="0"/>
            <a:ext cx="5638303" cy="6858000"/>
          </a:xfrm>
          <a:prstGeom prst="rect">
            <a:avLst/>
          </a:prstGeom>
        </p:spPr>
      </p:pic>
      <p:sp>
        <p:nvSpPr>
          <p:cNvPr id="2" name="Title 1">
            <a:extLst>
              <a:ext uri="{FF2B5EF4-FFF2-40B4-BE49-F238E27FC236}">
                <a16:creationId xmlns:a16="http://schemas.microsoft.com/office/drawing/2014/main" id="{A2640676-E1B1-321E-47C6-86A2C8893B5B}"/>
              </a:ext>
            </a:extLst>
          </p:cNvPr>
          <p:cNvSpPr>
            <a:spLocks noGrp="1"/>
          </p:cNvSpPr>
          <p:nvPr>
            <p:ph type="title"/>
          </p:nvPr>
        </p:nvSpPr>
        <p:spPr/>
        <p:txBody>
          <a:bodyPr/>
          <a:lstStyle/>
          <a:p>
            <a:r>
              <a:rPr lang="en-US" sz="2800" dirty="0">
                <a:latin typeface="+mn-lt"/>
              </a:rPr>
              <a:t>XENONnT Liquid Purification</a:t>
            </a:r>
          </a:p>
        </p:txBody>
      </p:sp>
      <mc:AlternateContent xmlns:mc="http://schemas.openxmlformats.org/markup-compatibility/2006" xmlns:a14="http://schemas.microsoft.com/office/drawing/2010/main">
        <mc:Choice Requires="a14">
          <p:sp>
            <p:nvSpPr>
              <p:cNvPr id="3" name="Vertical Text Placeholder 2">
                <a:extLst>
                  <a:ext uri="{FF2B5EF4-FFF2-40B4-BE49-F238E27FC236}">
                    <a16:creationId xmlns:a16="http://schemas.microsoft.com/office/drawing/2014/main" id="{8F0FCEB0-6EA5-9E60-EFC4-4323DE3F15F2}"/>
                  </a:ext>
                </a:extLst>
              </p:cNvPr>
              <p:cNvSpPr>
                <a:spLocks noGrp="1"/>
              </p:cNvSpPr>
              <p:nvPr>
                <p:ph type="body" orient="vert" idx="1"/>
              </p:nvPr>
            </p:nvSpPr>
            <p:spPr>
              <a:xfrm>
                <a:off x="358775" y="1096218"/>
                <a:ext cx="6279338" cy="4557712"/>
              </a:xfrm>
            </p:spPr>
            <p:txBody>
              <a:bodyPr/>
              <a:lstStyle/>
              <a:p>
                <a:pPr marL="342900" indent="-342900">
                  <a:spcBef>
                    <a:spcPts val="0"/>
                  </a:spcBef>
                  <a:buFont typeface="Arial" panose="020B0604020202020204" pitchFamily="34" charset="0"/>
                  <a:buChar char="•"/>
                </a:pPr>
                <a:r>
                  <a:rPr lang="en-US" sz="2200" dirty="0"/>
                  <a:t>Magnetically coupled cryogenic rotor pumps</a:t>
                </a:r>
                <a:r>
                  <a:rPr lang="en-US" sz="2200" dirty="0">
                    <a:latin typeface="+mn-lt"/>
                  </a:rPr>
                  <a:t>: </a:t>
                </a:r>
                <a:br>
                  <a:rPr lang="en-US" sz="2200" dirty="0">
                    <a:latin typeface="+mn-lt"/>
                  </a:rPr>
                </a:br>
                <a:r>
                  <a:rPr lang="en-US" sz="2200" dirty="0">
                    <a:latin typeface="+mn-lt"/>
                  </a:rPr>
                  <a:t>  180-720 kg/h </a:t>
                </a:r>
                <a14:m>
                  <m:oMath xmlns:m="http://schemas.openxmlformats.org/officeDocument/2006/math">
                    <m:r>
                      <a:rPr lang="en-US" sz="2200" i="1" smtClean="0">
                        <a:latin typeface="Cambria Math" panose="02040503050406030204" pitchFamily="18" charset="0"/>
                        <a:ea typeface="Cambria Math" panose="02040503050406030204" pitchFamily="18" charset="0"/>
                      </a:rPr>
                      <m:t>~</m:t>
                    </m:r>
                  </m:oMath>
                </a14:m>
                <a:r>
                  <a:rPr lang="en-US" sz="2200" dirty="0">
                    <a:latin typeface="+mn-lt"/>
                  </a:rPr>
                  <a:t> 1-4 LPM</a:t>
                </a:r>
              </a:p>
              <a:p>
                <a:pPr marL="342900" indent="-342900">
                  <a:lnSpc>
                    <a:spcPct val="100000"/>
                  </a:lnSpc>
                  <a:spcBef>
                    <a:spcPts val="0"/>
                  </a:spcBef>
                  <a:buFont typeface="Arial" panose="020B0604020202020204" pitchFamily="34" charset="0"/>
                  <a:buChar char="•"/>
                </a:pPr>
                <a:endParaRPr lang="en-US" sz="1200" dirty="0">
                  <a:latin typeface="+mn-lt"/>
                </a:endParaRPr>
              </a:p>
              <a:p>
                <a:pPr marL="342900" indent="-342900">
                  <a:lnSpc>
                    <a:spcPct val="100000"/>
                  </a:lnSpc>
                  <a:spcBef>
                    <a:spcPts val="0"/>
                  </a:spcBef>
                  <a:buFont typeface="Arial" panose="020B0604020202020204" pitchFamily="34" charset="0"/>
                  <a:buChar char="•"/>
                </a:pPr>
                <a:r>
                  <a:rPr lang="en-US" sz="2200" dirty="0">
                    <a:latin typeface="+mn-lt"/>
                  </a:rPr>
                  <a:t>P</a:t>
                </a:r>
                <a:r>
                  <a:rPr lang="en-US" sz="2200" dirty="0">
                    <a:effectLst/>
                    <a:latin typeface="+mn-lt"/>
                  </a:rPr>
                  <a:t>urifiers:</a:t>
                </a:r>
              </a:p>
              <a:p>
                <a:pPr marL="800100" lvl="1" indent="-342900">
                  <a:lnSpc>
                    <a:spcPct val="100000"/>
                  </a:lnSpc>
                  <a:spcBef>
                    <a:spcPts val="0"/>
                  </a:spcBef>
                  <a:buFont typeface="System Font Regular"/>
                  <a:buChar char="-"/>
                </a:pPr>
                <a:r>
                  <a:rPr lang="en-US" sz="2200" b="0" dirty="0">
                    <a:effectLst/>
                    <a:latin typeface="+mn-lt"/>
                  </a:rPr>
                  <a:t>copper catalyst on high-surface-area alumina (Q5): </a:t>
                </a:r>
                <a:r>
                  <a:rPr lang="en-US" sz="2200" dirty="0">
                    <a:effectLst/>
                    <a:latin typeface="+mn-lt"/>
                  </a:rPr>
                  <a:t>high </a:t>
                </a:r>
                <a14:m>
                  <m:oMath xmlns:m="http://schemas.openxmlformats.org/officeDocument/2006/math">
                    <m:r>
                      <a:rPr lang="en-US" sz="2200" b="1" i="1" smtClean="0">
                        <a:effectLst/>
                        <a:latin typeface="Cambria Math" panose="02040503050406030204" pitchFamily="18" charset="0"/>
                        <a:ea typeface="Cambria Math" panose="02040503050406030204" pitchFamily="18" charset="0"/>
                      </a:rPr>
                      <m:t>𝜺</m:t>
                    </m:r>
                  </m:oMath>
                </a14:m>
                <a:r>
                  <a:rPr lang="en-US" sz="2200" dirty="0">
                    <a:effectLst/>
                    <a:latin typeface="+mn-lt"/>
                  </a:rPr>
                  <a:t>, higher </a:t>
                </a:r>
                <a:r>
                  <a:rPr lang="en-US" sz="2200" dirty="0">
                    <a:latin typeface="+mn-lt"/>
                  </a:rPr>
                  <a:t>radon emanation</a:t>
                </a:r>
                <a:endParaRPr lang="en-US" sz="2200" dirty="0">
                  <a:effectLst/>
                  <a:latin typeface="+mn-lt"/>
                </a:endParaRPr>
              </a:p>
              <a:p>
                <a:pPr marL="800100" lvl="1" indent="-342900">
                  <a:lnSpc>
                    <a:spcPct val="100000"/>
                  </a:lnSpc>
                  <a:spcBef>
                    <a:spcPts val="0"/>
                  </a:spcBef>
                  <a:buFont typeface="System Font Regular"/>
                  <a:buChar char="-"/>
                </a:pPr>
                <a:r>
                  <a:rPr lang="en-US" sz="2200" b="0" dirty="0">
                    <a:effectLst/>
                    <a:latin typeface="+mn-lt"/>
                  </a:rPr>
                  <a:t>sintered pellets of non-evaporable getter alloy (St707)</a:t>
                </a:r>
                <a:r>
                  <a:rPr lang="en-US" sz="2200" b="0" dirty="0">
                    <a:latin typeface="+mn-lt"/>
                  </a:rPr>
                  <a:t>: </a:t>
                </a:r>
                <a:r>
                  <a:rPr lang="en-US" sz="2200" dirty="0">
                    <a:latin typeface="+mn-lt"/>
                  </a:rPr>
                  <a:t>lower </a:t>
                </a:r>
                <a14:m>
                  <m:oMath xmlns:m="http://schemas.openxmlformats.org/officeDocument/2006/math">
                    <m:r>
                      <a:rPr lang="en-US" sz="2200" b="1" i="1" smtClean="0">
                        <a:effectLst/>
                        <a:latin typeface="Cambria Math" panose="02040503050406030204" pitchFamily="18" charset="0"/>
                        <a:ea typeface="Cambria Math" panose="02040503050406030204" pitchFamily="18" charset="0"/>
                      </a:rPr>
                      <m:t>𝜺</m:t>
                    </m:r>
                  </m:oMath>
                </a14:m>
                <a:r>
                  <a:rPr lang="en-US" sz="2200" dirty="0">
                    <a:effectLst/>
                    <a:latin typeface="+mn-lt"/>
                  </a:rPr>
                  <a:t>, </a:t>
                </a:r>
                <a:r>
                  <a:rPr lang="en-US" sz="2200" dirty="0">
                    <a:latin typeface="+mn-lt"/>
                  </a:rPr>
                  <a:t>low</a:t>
                </a:r>
                <a:r>
                  <a:rPr lang="en-US" sz="2200" dirty="0">
                    <a:effectLst/>
                    <a:latin typeface="+mn-lt"/>
                  </a:rPr>
                  <a:t> </a:t>
                </a:r>
                <a:r>
                  <a:rPr lang="en-US" sz="2200" dirty="0">
                    <a:latin typeface="+mn-lt"/>
                  </a:rPr>
                  <a:t>radon </a:t>
                </a:r>
                <a:r>
                  <a:rPr lang="en-US" sz="2200" dirty="0"/>
                  <a:t>emanation</a:t>
                </a:r>
                <a:endParaRPr lang="en-US" sz="2200" dirty="0">
                  <a:effectLst/>
                  <a:latin typeface="+mn-lt"/>
                </a:endParaRPr>
              </a:p>
              <a:p>
                <a:pPr>
                  <a:spcBef>
                    <a:spcPts val="0"/>
                  </a:spcBef>
                </a:pPr>
                <a:endParaRPr lang="en-US" sz="2200" dirty="0">
                  <a:latin typeface="+mn-lt"/>
                </a:endParaRPr>
              </a:p>
            </p:txBody>
          </p:sp>
        </mc:Choice>
        <mc:Fallback xmlns="">
          <p:sp>
            <p:nvSpPr>
              <p:cNvPr id="3" name="Vertical Text Placeholder 2">
                <a:extLst>
                  <a:ext uri="{FF2B5EF4-FFF2-40B4-BE49-F238E27FC236}">
                    <a16:creationId xmlns:a16="http://schemas.microsoft.com/office/drawing/2014/main" id="{8F0FCEB0-6EA5-9E60-EFC4-4323DE3F15F2}"/>
                  </a:ext>
                </a:extLst>
              </p:cNvPr>
              <p:cNvSpPr>
                <a:spLocks noGrp="1" noRot="1" noChangeAspect="1" noMove="1" noResize="1" noEditPoints="1" noAdjustHandles="1" noChangeArrowheads="1" noChangeShapeType="1" noTextEdit="1"/>
              </p:cNvSpPr>
              <p:nvPr>
                <p:ph type="body" orient="vert" idx="1"/>
              </p:nvPr>
            </p:nvSpPr>
            <p:spPr>
              <a:xfrm>
                <a:off x="358775" y="1096218"/>
                <a:ext cx="6279338" cy="4557712"/>
              </a:xfrm>
              <a:blipFill>
                <a:blip r:embed="rId4"/>
                <a:stretch>
                  <a:fillRect l="-2626" t="-1671"/>
                </a:stretch>
              </a:blipFill>
            </p:spPr>
            <p:txBody>
              <a:bodyPr/>
              <a:lstStyle/>
              <a:p>
                <a:r>
                  <a:rPr lang="en-US">
                    <a:noFill/>
                  </a:rPr>
                  <a:t> </a:t>
                </a:r>
              </a:p>
            </p:txBody>
          </p:sp>
        </mc:Fallback>
      </mc:AlternateContent>
      <p:sp>
        <p:nvSpPr>
          <p:cNvPr id="6" name="Rectangle 5">
            <a:extLst>
              <a:ext uri="{FF2B5EF4-FFF2-40B4-BE49-F238E27FC236}">
                <a16:creationId xmlns:a16="http://schemas.microsoft.com/office/drawing/2014/main" id="{73B420C5-36B0-2E78-1325-F8C616F851D8}"/>
              </a:ext>
            </a:extLst>
          </p:cNvPr>
          <p:cNvSpPr/>
          <p:nvPr/>
        </p:nvSpPr>
        <p:spPr>
          <a:xfrm>
            <a:off x="8577611" y="4773167"/>
            <a:ext cx="566030" cy="1822503"/>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Inhaltsplatzhalter 21">
            <a:extLst>
              <a:ext uri="{FF2B5EF4-FFF2-40B4-BE49-F238E27FC236}">
                <a16:creationId xmlns:a16="http://schemas.microsoft.com/office/drawing/2014/main" id="{7B801CFE-709D-9042-C8EF-CE3FBBF5AA7F}"/>
              </a:ext>
            </a:extLst>
          </p:cNvPr>
          <p:cNvPicPr>
            <a:picLocks noChangeAspect="1"/>
          </p:cNvPicPr>
          <p:nvPr/>
        </p:nvPicPr>
        <p:blipFill>
          <a:blip r:embed="rId5"/>
          <a:stretch>
            <a:fillRect/>
          </a:stretch>
        </p:blipFill>
        <p:spPr>
          <a:xfrm>
            <a:off x="1163420" y="3774029"/>
            <a:ext cx="4146517" cy="2799932"/>
          </a:xfrm>
          <a:prstGeom prst="rect">
            <a:avLst/>
          </a:prstGeom>
          <a:noFill/>
          <a:ln w="63500">
            <a:noFill/>
          </a:ln>
        </p:spPr>
      </p:pic>
      <p:pic>
        <p:nvPicPr>
          <p:cNvPr id="8" name="Picture 7" descr="Blue letters on a black background&#10;&#10;Description automatically generated">
            <a:extLst>
              <a:ext uri="{FF2B5EF4-FFF2-40B4-BE49-F238E27FC236}">
                <a16:creationId xmlns:a16="http://schemas.microsoft.com/office/drawing/2014/main" id="{8768474E-AA4A-1372-3DA0-E3DF7FD9BC58}"/>
              </a:ext>
            </a:extLst>
          </p:cNvPr>
          <p:cNvPicPr>
            <a:picLocks noChangeAspect="1"/>
          </p:cNvPicPr>
          <p:nvPr/>
        </p:nvPicPr>
        <p:blipFill rotWithShape="1">
          <a:blip r:embed="rId6"/>
          <a:srcRect r="68215"/>
          <a:stretch/>
        </p:blipFill>
        <p:spPr>
          <a:xfrm>
            <a:off x="11195716" y="97423"/>
            <a:ext cx="1080700" cy="916829"/>
          </a:xfrm>
          <a:prstGeom prst="rect">
            <a:avLst/>
          </a:prstGeom>
        </p:spPr>
      </p:pic>
      <p:sp>
        <p:nvSpPr>
          <p:cNvPr id="12" name="Slide Number Placeholder 3">
            <a:extLst>
              <a:ext uri="{FF2B5EF4-FFF2-40B4-BE49-F238E27FC236}">
                <a16:creationId xmlns:a16="http://schemas.microsoft.com/office/drawing/2014/main" id="{6E79B0B5-7F47-5BA5-5214-9BA1A6539F28}"/>
              </a:ext>
            </a:extLst>
          </p:cNvPr>
          <p:cNvSpPr txBox="1">
            <a:spLocks/>
          </p:cNvSpPr>
          <p:nvPr/>
        </p:nvSpPr>
        <p:spPr>
          <a:xfrm>
            <a:off x="11124000" y="6096248"/>
            <a:ext cx="720000" cy="360000"/>
          </a:xfrm>
          <a:prstGeom prst="rect">
            <a:avLst/>
          </a:prstGeom>
        </p:spPr>
        <p:txBody>
          <a:bodyPr/>
          <a:lstStyle>
            <a:defPPr>
              <a:defRPr lang="de-D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r"/>
            <a:fld id="{91D2A38D-9EB2-4BF8-9118-EA1E4A37F183}" type="slidenum">
              <a:rPr lang="de-DE" smtClean="0"/>
              <a:pPr algn="r"/>
              <a:t>35</a:t>
            </a:fld>
            <a:endParaRPr lang="de-DE" dirty="0"/>
          </a:p>
        </p:txBody>
      </p:sp>
      <p:sp>
        <p:nvSpPr>
          <p:cNvPr id="9" name="TextBox 8">
            <a:extLst>
              <a:ext uri="{FF2B5EF4-FFF2-40B4-BE49-F238E27FC236}">
                <a16:creationId xmlns:a16="http://schemas.microsoft.com/office/drawing/2014/main" id="{0A0BAAC5-A00D-6F8A-213E-0368841EB4EF}"/>
              </a:ext>
            </a:extLst>
          </p:cNvPr>
          <p:cNvSpPr txBox="1"/>
          <p:nvPr/>
        </p:nvSpPr>
        <p:spPr>
          <a:xfrm>
            <a:off x="4579445" y="1374537"/>
            <a:ext cx="1763649" cy="268984"/>
          </a:xfrm>
          <a:prstGeom prst="rect">
            <a:avLst/>
          </a:prstGeom>
          <a:noFill/>
        </p:spPr>
        <p:txBody>
          <a:bodyPr wrap="square">
            <a:spAutoFit/>
          </a:bodyPr>
          <a:lstStyle/>
          <a:p>
            <a:pPr>
              <a:lnSpc>
                <a:spcPct val="80000"/>
              </a:lnSpc>
            </a:pPr>
            <a:r>
              <a:rPr lang="en-US" sz="1400" b="1" i="1" dirty="0">
                <a:solidFill>
                  <a:schemeClr val="bg1">
                    <a:lumMod val="75000"/>
                  </a:schemeClr>
                </a:solidFill>
                <a:effectLst/>
              </a:rPr>
              <a:t>Barber-Nichols </a:t>
            </a:r>
          </a:p>
        </p:txBody>
      </p:sp>
    </p:spTree>
    <p:extLst>
      <p:ext uri="{BB962C8B-B14F-4D97-AF65-F5344CB8AC3E}">
        <p14:creationId xmlns:p14="http://schemas.microsoft.com/office/powerpoint/2010/main" val="1050904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7C748-ED35-95DE-70FD-46D744FB608A}"/>
              </a:ext>
            </a:extLst>
          </p:cNvPr>
          <p:cNvSpPr>
            <a:spLocks noGrp="1"/>
          </p:cNvSpPr>
          <p:nvPr>
            <p:ph type="title"/>
          </p:nvPr>
        </p:nvSpPr>
        <p:spPr/>
        <p:txBody>
          <a:bodyPr/>
          <a:lstStyle/>
          <a:p>
            <a:r>
              <a:rPr lang="en-US" sz="2800" dirty="0">
                <a:latin typeface="+mn-lt"/>
              </a:rPr>
              <a:t>XENONnT Liquid Purification Performance </a:t>
            </a:r>
            <a:endParaRPr lang="en-US" dirty="0"/>
          </a:p>
        </p:txBody>
      </p:sp>
      <p:sp>
        <p:nvSpPr>
          <p:cNvPr id="3" name="Vertical Text Placeholder 2">
            <a:extLst>
              <a:ext uri="{FF2B5EF4-FFF2-40B4-BE49-F238E27FC236}">
                <a16:creationId xmlns:a16="http://schemas.microsoft.com/office/drawing/2014/main" id="{C9921564-6F68-FBAB-A2D6-DFA727CEA723}"/>
              </a:ext>
            </a:extLst>
          </p:cNvPr>
          <p:cNvSpPr>
            <a:spLocks noGrp="1"/>
          </p:cNvSpPr>
          <p:nvPr>
            <p:ph type="body" orient="vert" idx="1"/>
          </p:nvPr>
        </p:nvSpPr>
        <p:spPr>
          <a:xfrm>
            <a:off x="358774" y="1096218"/>
            <a:ext cx="11845926" cy="4557712"/>
          </a:xfrm>
        </p:spPr>
        <p:txBody>
          <a:bodyPr/>
          <a:lstStyle/>
          <a:p>
            <a:pPr marL="342900" indent="-342900">
              <a:spcBef>
                <a:spcPts val="0"/>
              </a:spcBef>
              <a:buFont typeface="Arial" panose="020B0604020202020204" pitchFamily="34" charset="0"/>
              <a:buChar char="•"/>
            </a:pPr>
            <a:r>
              <a:rPr lang="en-US" sz="2200" dirty="0">
                <a:latin typeface="+mn-lt"/>
              </a:rPr>
              <a:t>With Q5, achieved 5 </a:t>
            </a:r>
            <a:r>
              <a:rPr lang="en-US" sz="2200" dirty="0" err="1">
                <a:latin typeface="+mn-lt"/>
              </a:rPr>
              <a:t>ms</a:t>
            </a:r>
            <a:r>
              <a:rPr lang="en-US" sz="2200" dirty="0">
                <a:latin typeface="+mn-lt"/>
              </a:rPr>
              <a:t> electron drift lifetime in 5 days</a:t>
            </a:r>
          </a:p>
          <a:p>
            <a:pPr marL="342900" indent="-342900">
              <a:spcBef>
                <a:spcPts val="0"/>
              </a:spcBef>
              <a:buFont typeface="Arial" panose="020B0604020202020204" pitchFamily="34" charset="0"/>
              <a:buChar char="•"/>
            </a:pPr>
            <a:endParaRPr lang="en-US" sz="600" dirty="0">
              <a:effectLst/>
              <a:latin typeface="+mn-lt"/>
            </a:endParaRPr>
          </a:p>
          <a:p>
            <a:pPr marL="342900" indent="-342900">
              <a:spcBef>
                <a:spcPts val="0"/>
              </a:spcBef>
              <a:buFont typeface="Arial" panose="020B0604020202020204" pitchFamily="34" charset="0"/>
              <a:buChar char="•"/>
            </a:pPr>
            <a:r>
              <a:rPr lang="en-US" sz="2200" dirty="0">
                <a:effectLst/>
                <a:latin typeface="+mn-lt"/>
              </a:rPr>
              <a:t>In science run with St707, kept at </a:t>
            </a:r>
            <a:r>
              <a:rPr lang="en-US" sz="2200" dirty="0">
                <a:latin typeface="+mn-lt"/>
              </a:rPr>
              <a:t>15</a:t>
            </a:r>
            <a:r>
              <a:rPr lang="en-US" sz="2200" dirty="0">
                <a:effectLst/>
                <a:latin typeface="+mn-lt"/>
              </a:rPr>
              <a:t> </a:t>
            </a:r>
            <a:r>
              <a:rPr lang="en-US" sz="2200" dirty="0" err="1">
                <a:effectLst/>
                <a:latin typeface="+mn-lt"/>
              </a:rPr>
              <a:t>ms</a:t>
            </a:r>
            <a:r>
              <a:rPr lang="en-US" sz="2200" dirty="0">
                <a:effectLst/>
                <a:latin typeface="+mn-lt"/>
              </a:rPr>
              <a:t> electron drift lifetime: </a:t>
            </a:r>
            <a:br>
              <a:rPr lang="en-US" sz="2200" dirty="0">
                <a:latin typeface="+mn-lt"/>
              </a:rPr>
            </a:br>
            <a:r>
              <a:rPr lang="en-US" sz="2200" dirty="0">
                <a:latin typeface="+mn-lt"/>
              </a:rPr>
              <a:t>  </a:t>
            </a:r>
            <a:r>
              <a:rPr lang="en-US" sz="2200" dirty="0">
                <a:effectLst/>
                <a:latin typeface="+mn-lt"/>
              </a:rPr>
              <a:t>~90% full-drift electrons survive</a:t>
            </a:r>
          </a:p>
        </p:txBody>
      </p:sp>
      <p:pic>
        <p:nvPicPr>
          <p:cNvPr id="9" name="Picture 8" descr="Blue letters on a black background&#10;&#10;Description automatically generated">
            <a:extLst>
              <a:ext uri="{FF2B5EF4-FFF2-40B4-BE49-F238E27FC236}">
                <a16:creationId xmlns:a16="http://schemas.microsoft.com/office/drawing/2014/main" id="{9A02CBB7-7255-FFAF-D5D0-64317F2A1A83}"/>
              </a:ext>
            </a:extLst>
          </p:cNvPr>
          <p:cNvPicPr>
            <a:picLocks noChangeAspect="1"/>
          </p:cNvPicPr>
          <p:nvPr/>
        </p:nvPicPr>
        <p:blipFill rotWithShape="1">
          <a:blip r:embed="rId3"/>
          <a:srcRect r="68215"/>
          <a:stretch/>
        </p:blipFill>
        <p:spPr>
          <a:xfrm>
            <a:off x="11195716" y="97423"/>
            <a:ext cx="1080700" cy="916829"/>
          </a:xfrm>
          <a:prstGeom prst="rect">
            <a:avLst/>
          </a:prstGeom>
        </p:spPr>
      </p:pic>
      <p:grpSp>
        <p:nvGrpSpPr>
          <p:cNvPr id="4" name="Group 3">
            <a:extLst>
              <a:ext uri="{FF2B5EF4-FFF2-40B4-BE49-F238E27FC236}">
                <a16:creationId xmlns:a16="http://schemas.microsoft.com/office/drawing/2014/main" id="{E34F8042-5BF3-9F31-8EA5-19C6A09C1CE3}"/>
              </a:ext>
            </a:extLst>
          </p:cNvPr>
          <p:cNvGrpSpPr/>
          <p:nvPr/>
        </p:nvGrpSpPr>
        <p:grpSpPr>
          <a:xfrm>
            <a:off x="3106898" y="2516776"/>
            <a:ext cx="4121035" cy="3896382"/>
            <a:chOff x="-922656" y="2516776"/>
            <a:chExt cx="4121035" cy="3896382"/>
          </a:xfrm>
        </p:grpSpPr>
        <p:pic>
          <p:nvPicPr>
            <p:cNvPr id="8" name="Picture 7">
              <a:extLst>
                <a:ext uri="{FF2B5EF4-FFF2-40B4-BE49-F238E27FC236}">
                  <a16:creationId xmlns:a16="http://schemas.microsoft.com/office/drawing/2014/main" id="{BEA40C49-F6C0-CD0A-B67F-109E184BBEEB}"/>
                </a:ext>
              </a:extLst>
            </p:cNvPr>
            <p:cNvPicPr>
              <a:picLocks noChangeAspect="1"/>
            </p:cNvPicPr>
            <p:nvPr/>
          </p:nvPicPr>
          <p:blipFill>
            <a:blip r:embed="rId4"/>
            <a:stretch>
              <a:fillRect/>
            </a:stretch>
          </p:blipFill>
          <p:spPr>
            <a:xfrm>
              <a:off x="67354" y="3219424"/>
              <a:ext cx="2104018" cy="2803908"/>
            </a:xfrm>
            <a:prstGeom prst="rect">
              <a:avLst/>
            </a:prstGeom>
          </p:spPr>
        </p:pic>
        <p:sp>
          <p:nvSpPr>
            <p:cNvPr id="10" name="TextBox 9">
              <a:extLst>
                <a:ext uri="{FF2B5EF4-FFF2-40B4-BE49-F238E27FC236}">
                  <a16:creationId xmlns:a16="http://schemas.microsoft.com/office/drawing/2014/main" id="{C13A7828-3E1E-1BBC-6AF3-A934E95AAA0F}"/>
                </a:ext>
              </a:extLst>
            </p:cNvPr>
            <p:cNvSpPr txBox="1"/>
            <p:nvPr/>
          </p:nvSpPr>
          <p:spPr>
            <a:xfrm>
              <a:off x="24" y="5971819"/>
              <a:ext cx="1999080" cy="441339"/>
            </a:xfrm>
            <a:prstGeom prst="rect">
              <a:avLst/>
            </a:prstGeom>
            <a:noFill/>
          </p:spPr>
          <p:txBody>
            <a:bodyPr wrap="square">
              <a:spAutoFit/>
            </a:bodyPr>
            <a:lstStyle/>
            <a:p>
              <a:pPr>
                <a:lnSpc>
                  <a:spcPct val="80000"/>
                </a:lnSpc>
              </a:pPr>
              <a:r>
                <a:rPr lang="en-US" sz="1400" b="1" i="1" dirty="0">
                  <a:solidFill>
                    <a:schemeClr val="bg1">
                      <a:lumMod val="75000"/>
                    </a:schemeClr>
                  </a:solidFill>
                  <a:effectLst/>
                </a:rPr>
                <a:t>G. Plante et al, Eur. Phys. J. C 82, 860 (2022) </a:t>
              </a:r>
            </a:p>
          </p:txBody>
        </p:sp>
        <p:sp>
          <p:nvSpPr>
            <p:cNvPr id="11" name="TextBox 10">
              <a:extLst>
                <a:ext uri="{FF2B5EF4-FFF2-40B4-BE49-F238E27FC236}">
                  <a16:creationId xmlns:a16="http://schemas.microsoft.com/office/drawing/2014/main" id="{765D7F1B-B83D-A0B2-B250-F67DD62C6132}"/>
                </a:ext>
              </a:extLst>
            </p:cNvPr>
            <p:cNvSpPr txBox="1"/>
            <p:nvPr/>
          </p:nvSpPr>
          <p:spPr>
            <a:xfrm>
              <a:off x="-922656" y="2516776"/>
              <a:ext cx="4121035" cy="766364"/>
            </a:xfrm>
            <a:prstGeom prst="rect">
              <a:avLst/>
            </a:prstGeom>
            <a:noFill/>
          </p:spPr>
          <p:txBody>
            <a:bodyPr wrap="square">
              <a:spAutoFit/>
            </a:bodyPr>
            <a:lstStyle/>
            <a:p>
              <a:pPr algn="ctr">
                <a:lnSpc>
                  <a:spcPct val="90000"/>
                </a:lnSpc>
              </a:pPr>
              <a:r>
                <a:rPr lang="en-US" sz="2400" b="1" dirty="0">
                  <a:solidFill>
                    <a:srgbClr val="131413"/>
                  </a:solidFill>
                  <a:effectLst/>
                  <a:latin typeface="Times" pitchFamily="2" charset="0"/>
                </a:rPr>
                <a:t>Xeclipse </a:t>
              </a:r>
              <a:br>
                <a:rPr lang="en-US" sz="2400" b="1" dirty="0">
                  <a:solidFill>
                    <a:srgbClr val="131413"/>
                  </a:solidFill>
                  <a:effectLst/>
                  <a:latin typeface="Times" pitchFamily="2" charset="0"/>
                </a:rPr>
              </a:br>
              <a:r>
                <a:rPr lang="en-US" sz="2400" b="1" dirty="0">
                  <a:solidFill>
                    <a:srgbClr val="131413"/>
                  </a:solidFill>
                  <a:latin typeface="Times" pitchFamily="2" charset="0"/>
                </a:rPr>
                <a:t>Purity Monitor</a:t>
              </a:r>
              <a:endParaRPr lang="en-US" sz="2400" b="1" dirty="0">
                <a:solidFill>
                  <a:srgbClr val="131413"/>
                </a:solidFill>
                <a:effectLst/>
                <a:latin typeface="Times" pitchFamily="2" charset="0"/>
              </a:endParaRPr>
            </a:p>
          </p:txBody>
        </p:sp>
      </p:grpSp>
      <p:grpSp>
        <p:nvGrpSpPr>
          <p:cNvPr id="15" name="Group 14">
            <a:extLst>
              <a:ext uri="{FF2B5EF4-FFF2-40B4-BE49-F238E27FC236}">
                <a16:creationId xmlns:a16="http://schemas.microsoft.com/office/drawing/2014/main" id="{0CBF67D6-ADDE-A77C-EE48-356F00D390DD}"/>
              </a:ext>
            </a:extLst>
          </p:cNvPr>
          <p:cNvGrpSpPr/>
          <p:nvPr/>
        </p:nvGrpSpPr>
        <p:grpSpPr>
          <a:xfrm>
            <a:off x="63574" y="3434608"/>
            <a:ext cx="3964684" cy="3193060"/>
            <a:chOff x="2248831" y="3434608"/>
            <a:chExt cx="3964684" cy="3193060"/>
          </a:xfrm>
        </p:grpSpPr>
        <p:sp>
          <p:nvSpPr>
            <p:cNvPr id="13" name="TextBox 12">
              <a:extLst>
                <a:ext uri="{FF2B5EF4-FFF2-40B4-BE49-F238E27FC236}">
                  <a16:creationId xmlns:a16="http://schemas.microsoft.com/office/drawing/2014/main" id="{4A5FCE6D-1548-0FCB-8299-20AEE3C9EC7D}"/>
                </a:ext>
              </a:extLst>
            </p:cNvPr>
            <p:cNvSpPr txBox="1"/>
            <p:nvPr/>
          </p:nvSpPr>
          <p:spPr>
            <a:xfrm>
              <a:off x="2250151" y="3434608"/>
              <a:ext cx="3963364" cy="433965"/>
            </a:xfrm>
            <a:prstGeom prst="rect">
              <a:avLst/>
            </a:prstGeom>
            <a:noFill/>
          </p:spPr>
          <p:txBody>
            <a:bodyPr wrap="square">
              <a:spAutoFit/>
            </a:bodyPr>
            <a:lstStyle/>
            <a:p>
              <a:pPr algn="ctr">
                <a:lnSpc>
                  <a:spcPct val="90000"/>
                </a:lnSpc>
              </a:pPr>
              <a:r>
                <a:rPr lang="en-US" sz="2400" b="1" dirty="0">
                  <a:solidFill>
                    <a:srgbClr val="131413"/>
                  </a:solidFill>
                  <a:effectLst/>
                  <a:latin typeface="Times" pitchFamily="2" charset="0"/>
                </a:rPr>
                <a:t>Q5 Performance</a:t>
              </a:r>
            </a:p>
          </p:txBody>
        </p:sp>
        <p:grpSp>
          <p:nvGrpSpPr>
            <p:cNvPr id="18" name="Group 17">
              <a:extLst>
                <a:ext uri="{FF2B5EF4-FFF2-40B4-BE49-F238E27FC236}">
                  <a16:creationId xmlns:a16="http://schemas.microsoft.com/office/drawing/2014/main" id="{97BBBDB1-A7C4-4B32-19D7-3D8F8BB416AA}"/>
                </a:ext>
              </a:extLst>
            </p:cNvPr>
            <p:cNvGrpSpPr/>
            <p:nvPr/>
          </p:nvGrpSpPr>
          <p:grpSpPr>
            <a:xfrm>
              <a:off x="2248831" y="3800335"/>
              <a:ext cx="3964684" cy="2827333"/>
              <a:chOff x="2373231" y="3800335"/>
              <a:chExt cx="3964684" cy="2827333"/>
            </a:xfrm>
          </p:grpSpPr>
          <p:pic>
            <p:nvPicPr>
              <p:cNvPr id="5" name="Picture 4">
                <a:extLst>
                  <a:ext uri="{FF2B5EF4-FFF2-40B4-BE49-F238E27FC236}">
                    <a16:creationId xmlns:a16="http://schemas.microsoft.com/office/drawing/2014/main" id="{25018D25-B3B6-B4A2-9CE8-D4F7BE6E9BB8}"/>
                  </a:ext>
                </a:extLst>
              </p:cNvPr>
              <p:cNvPicPr>
                <a:picLocks noChangeAspect="1"/>
              </p:cNvPicPr>
              <p:nvPr/>
            </p:nvPicPr>
            <p:blipFill rotWithShape="1">
              <a:blip r:embed="rId5"/>
              <a:srcRect r="8259"/>
              <a:stretch/>
            </p:blipFill>
            <p:spPr>
              <a:xfrm>
                <a:off x="2373231" y="3800335"/>
                <a:ext cx="3964684" cy="2827333"/>
              </a:xfrm>
              <a:prstGeom prst="rect">
                <a:avLst/>
              </a:prstGeom>
            </p:spPr>
          </p:pic>
          <p:pic>
            <p:nvPicPr>
              <p:cNvPr id="7" name="Picture 6">
                <a:extLst>
                  <a:ext uri="{FF2B5EF4-FFF2-40B4-BE49-F238E27FC236}">
                    <a16:creationId xmlns:a16="http://schemas.microsoft.com/office/drawing/2014/main" id="{37AA570E-071E-0026-58E6-901B6CC07DBC}"/>
                  </a:ext>
                </a:extLst>
              </p:cNvPr>
              <p:cNvPicPr>
                <a:picLocks noChangeAspect="1"/>
              </p:cNvPicPr>
              <p:nvPr/>
            </p:nvPicPr>
            <p:blipFill>
              <a:blip r:embed="rId6"/>
              <a:stretch>
                <a:fillRect/>
              </a:stretch>
            </p:blipFill>
            <p:spPr>
              <a:xfrm>
                <a:off x="5437951" y="4611137"/>
                <a:ext cx="532600" cy="882802"/>
              </a:xfrm>
              <a:prstGeom prst="rect">
                <a:avLst/>
              </a:prstGeom>
            </p:spPr>
          </p:pic>
          <mc:AlternateContent xmlns:mc="http://schemas.openxmlformats.org/markup-compatibility/2006" xmlns:a14="http://schemas.microsoft.com/office/drawing/2010/main">
            <mc:Choice Requires="a14">
              <p:sp>
                <p:nvSpPr>
                  <p:cNvPr id="16" name="Rectangle 15">
                    <a:extLst>
                      <a:ext uri="{FF2B5EF4-FFF2-40B4-BE49-F238E27FC236}">
                        <a16:creationId xmlns:a16="http://schemas.microsoft.com/office/drawing/2014/main" id="{C201515C-ADF9-8F85-4E3F-0C60F0E08ABF}"/>
                      </a:ext>
                    </a:extLst>
                  </p:cNvPr>
                  <p:cNvSpPr/>
                  <p:nvPr/>
                </p:nvSpPr>
                <p:spPr>
                  <a:xfrm rot="16200000">
                    <a:off x="1107729" y="5097942"/>
                    <a:ext cx="2827333" cy="23211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bg1">
                            <a:lumMod val="10000"/>
                          </a:schemeClr>
                        </a:solidFill>
                        <a:latin typeface="Times New Roman" panose="02020603050405020304" pitchFamily="18" charset="0"/>
                        <a:cs typeface="Times New Roman" panose="02020603050405020304" pitchFamily="18" charset="0"/>
                      </a:rPr>
                      <a:t>Electron Drift Lifetime [</a:t>
                    </a:r>
                    <a14:m>
                      <m:oMath xmlns:m="http://schemas.openxmlformats.org/officeDocument/2006/math">
                        <m:r>
                          <m:rPr>
                            <m:sty m:val="p"/>
                          </m:rPr>
                          <a:rPr lang="en-US" sz="1000" i="0" smtClean="0">
                            <a:solidFill>
                              <a:schemeClr val="bg1">
                                <a:lumMod val="10000"/>
                              </a:schemeClr>
                            </a:solidFill>
                            <a:latin typeface="Cambria Math" panose="02040503050406030204" pitchFamily="18" charset="0"/>
                            <a:ea typeface="Cambria Math" panose="02040503050406030204" pitchFamily="18" charset="0"/>
                          </a:rPr>
                          <m:t>μ</m:t>
                        </m:r>
                      </m:oMath>
                    </a14:m>
                    <a:r>
                      <a:rPr lang="en-US" sz="1000" dirty="0">
                        <a:solidFill>
                          <a:schemeClr val="bg1">
                            <a:lumMod val="10000"/>
                          </a:schemeClr>
                        </a:solidFill>
                        <a:latin typeface="Times New Roman" panose="02020603050405020304" pitchFamily="18" charset="0"/>
                        <a:cs typeface="Times New Roman" panose="02020603050405020304" pitchFamily="18" charset="0"/>
                      </a:rPr>
                      <a:t>s]</a:t>
                    </a:r>
                  </a:p>
                </p:txBody>
              </p:sp>
            </mc:Choice>
            <mc:Fallback xmlns="">
              <p:sp>
                <p:nvSpPr>
                  <p:cNvPr id="16" name="Rectangle 15">
                    <a:extLst>
                      <a:ext uri="{FF2B5EF4-FFF2-40B4-BE49-F238E27FC236}">
                        <a16:creationId xmlns:a16="http://schemas.microsoft.com/office/drawing/2014/main" id="{C201515C-ADF9-8F85-4E3F-0C60F0E08ABF}"/>
                      </a:ext>
                    </a:extLst>
                  </p:cNvPr>
                  <p:cNvSpPr>
                    <a:spLocks noRot="1" noChangeAspect="1" noMove="1" noResize="1" noEditPoints="1" noAdjustHandles="1" noChangeArrowheads="1" noChangeShapeType="1" noTextEdit="1"/>
                  </p:cNvSpPr>
                  <p:nvPr/>
                </p:nvSpPr>
                <p:spPr>
                  <a:xfrm rot="16200000">
                    <a:off x="1107729" y="5097942"/>
                    <a:ext cx="2827333" cy="232119"/>
                  </a:xfrm>
                  <a:prstGeom prst="rect">
                    <a:avLst/>
                  </a:prstGeom>
                  <a:blipFill>
                    <a:blip r:embed="rId7"/>
                    <a:stretch>
                      <a:fillRect r="-15789"/>
                    </a:stretch>
                  </a:blipFill>
                  <a:ln>
                    <a:noFill/>
                  </a:ln>
                </p:spPr>
                <p:txBody>
                  <a:bodyPr/>
                  <a:lstStyle/>
                  <a:p>
                    <a:r>
                      <a:rPr lang="en-US">
                        <a:noFill/>
                      </a:rPr>
                      <a:t> </a:t>
                    </a:r>
                  </a:p>
                </p:txBody>
              </p:sp>
            </mc:Fallback>
          </mc:AlternateContent>
        </p:grpSp>
      </p:grpSp>
      <p:grpSp>
        <p:nvGrpSpPr>
          <p:cNvPr id="21" name="Group 20">
            <a:extLst>
              <a:ext uri="{FF2B5EF4-FFF2-40B4-BE49-F238E27FC236}">
                <a16:creationId xmlns:a16="http://schemas.microsoft.com/office/drawing/2014/main" id="{E364B301-AE46-9BEF-E88A-3A7755B59571}"/>
              </a:ext>
            </a:extLst>
          </p:cNvPr>
          <p:cNvGrpSpPr/>
          <p:nvPr/>
        </p:nvGrpSpPr>
        <p:grpSpPr>
          <a:xfrm>
            <a:off x="5862407" y="1815756"/>
            <a:ext cx="6604397" cy="4653222"/>
            <a:chOff x="5862407" y="1778058"/>
            <a:chExt cx="6604397" cy="4653222"/>
          </a:xfrm>
        </p:grpSpPr>
        <p:sp>
          <p:nvSpPr>
            <p:cNvPr id="14" name="TextBox 13">
              <a:extLst>
                <a:ext uri="{FF2B5EF4-FFF2-40B4-BE49-F238E27FC236}">
                  <a16:creationId xmlns:a16="http://schemas.microsoft.com/office/drawing/2014/main" id="{153266EB-F329-E286-C45F-107C9A869174}"/>
                </a:ext>
              </a:extLst>
            </p:cNvPr>
            <p:cNvSpPr txBox="1"/>
            <p:nvPr/>
          </p:nvSpPr>
          <p:spPr>
            <a:xfrm>
              <a:off x="5862407" y="2174870"/>
              <a:ext cx="5755436" cy="433965"/>
            </a:xfrm>
            <a:prstGeom prst="rect">
              <a:avLst/>
            </a:prstGeom>
            <a:noFill/>
          </p:spPr>
          <p:txBody>
            <a:bodyPr wrap="square">
              <a:spAutoFit/>
            </a:bodyPr>
            <a:lstStyle/>
            <a:p>
              <a:pPr algn="ctr">
                <a:lnSpc>
                  <a:spcPct val="90000"/>
                </a:lnSpc>
              </a:pPr>
              <a:r>
                <a:rPr lang="en-US" sz="2400" b="1" dirty="0">
                  <a:solidFill>
                    <a:srgbClr val="131413"/>
                  </a:solidFill>
                  <a:effectLst/>
                  <a:latin typeface="Times" pitchFamily="2" charset="0"/>
                </a:rPr>
                <a:t>St707 Science Run Performance</a:t>
              </a:r>
            </a:p>
          </p:txBody>
        </p:sp>
        <p:grpSp>
          <p:nvGrpSpPr>
            <p:cNvPr id="19" name="Group 18">
              <a:extLst>
                <a:ext uri="{FF2B5EF4-FFF2-40B4-BE49-F238E27FC236}">
                  <a16:creationId xmlns:a16="http://schemas.microsoft.com/office/drawing/2014/main" id="{2C8F4C43-A2ED-229B-299D-9B4F877EF5F3}"/>
                </a:ext>
              </a:extLst>
            </p:cNvPr>
            <p:cNvGrpSpPr/>
            <p:nvPr/>
          </p:nvGrpSpPr>
          <p:grpSpPr>
            <a:xfrm>
              <a:off x="6213515" y="2506129"/>
              <a:ext cx="5991185" cy="3925151"/>
              <a:chOff x="6213515" y="2932849"/>
              <a:chExt cx="5991185" cy="3925151"/>
            </a:xfrm>
          </p:grpSpPr>
          <p:pic>
            <p:nvPicPr>
              <p:cNvPr id="6" name="elifetime_plot_sr0_with_larger_font.pdf" descr="elifetime_plot_sr0_with_larger_font.pdf">
                <a:extLst>
                  <a:ext uri="{FF2B5EF4-FFF2-40B4-BE49-F238E27FC236}">
                    <a16:creationId xmlns:a16="http://schemas.microsoft.com/office/drawing/2014/main" id="{E1E2C891-1CCB-8BA3-57B4-E28B64007638}"/>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6316976" y="2932849"/>
                <a:ext cx="5887724" cy="3925151"/>
              </a:xfrm>
              <a:prstGeom prst="rect">
                <a:avLst/>
              </a:prstGeom>
              <a:solidFill>
                <a:schemeClr val="tx2"/>
              </a:solidFill>
              <a:ln w="12700">
                <a:miter lim="400000"/>
              </a:ln>
            </p:spPr>
          </p:pic>
          <p:sp>
            <p:nvSpPr>
              <p:cNvPr id="17" name="Rectangle 16">
                <a:extLst>
                  <a:ext uri="{FF2B5EF4-FFF2-40B4-BE49-F238E27FC236}">
                    <a16:creationId xmlns:a16="http://schemas.microsoft.com/office/drawing/2014/main" id="{DEC8DE5B-6BAF-05DB-2F1E-29C2462951C2}"/>
                  </a:ext>
                </a:extLst>
              </p:cNvPr>
              <p:cNvSpPr/>
              <p:nvPr/>
            </p:nvSpPr>
            <p:spPr>
              <a:xfrm rot="16200000">
                <a:off x="4670327" y="4540968"/>
                <a:ext cx="3318496" cy="2321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lumMod val="10000"/>
                      </a:schemeClr>
                    </a:solidFill>
                    <a:latin typeface="Times New Roman" panose="02020603050405020304" pitchFamily="18" charset="0"/>
                    <a:cs typeface="Times New Roman" panose="02020603050405020304" pitchFamily="18" charset="0"/>
                  </a:rPr>
                  <a:t>Electron</a:t>
                </a:r>
                <a:r>
                  <a:rPr lang="en-US" sz="1000" dirty="0">
                    <a:solidFill>
                      <a:schemeClr val="bg1">
                        <a:lumMod val="10000"/>
                      </a:schemeClr>
                    </a:solidFill>
                    <a:latin typeface="Times New Roman" panose="02020603050405020304" pitchFamily="18" charset="0"/>
                    <a:cs typeface="Times New Roman" panose="02020603050405020304" pitchFamily="18" charset="0"/>
                  </a:rPr>
                  <a:t> Drift Lifetime [</a:t>
                </a:r>
                <a:r>
                  <a:rPr lang="en-US" sz="1000" dirty="0" err="1">
                    <a:solidFill>
                      <a:schemeClr val="bg1">
                        <a:lumMod val="10000"/>
                      </a:schemeClr>
                    </a:solidFill>
                    <a:latin typeface="Times New Roman" panose="02020603050405020304" pitchFamily="18" charset="0"/>
                    <a:cs typeface="Times New Roman" panose="02020603050405020304" pitchFamily="18" charset="0"/>
                  </a:rPr>
                  <a:t>ms</a:t>
                </a:r>
                <a:r>
                  <a:rPr lang="en-US" sz="1000" dirty="0">
                    <a:solidFill>
                      <a:schemeClr val="bg1">
                        <a:lumMod val="10000"/>
                      </a:schemeClr>
                    </a:solidFill>
                    <a:latin typeface="Times New Roman" panose="02020603050405020304" pitchFamily="18" charset="0"/>
                    <a:cs typeface="Times New Roman" panose="02020603050405020304" pitchFamily="18" charset="0"/>
                  </a:rPr>
                  <a:t>]</a:t>
                </a:r>
              </a:p>
            </p:txBody>
          </p:sp>
        </p:grpSp>
        <p:pic>
          <p:nvPicPr>
            <p:cNvPr id="12" name="Picture 11">
              <a:extLst>
                <a:ext uri="{FF2B5EF4-FFF2-40B4-BE49-F238E27FC236}">
                  <a16:creationId xmlns:a16="http://schemas.microsoft.com/office/drawing/2014/main" id="{8B41F728-31B8-92EA-8D7B-E44AC5C7B12A}"/>
                </a:ext>
              </a:extLst>
            </p:cNvPr>
            <p:cNvPicPr>
              <a:picLocks noChangeAspect="1"/>
            </p:cNvPicPr>
            <p:nvPr/>
          </p:nvPicPr>
          <p:blipFill>
            <a:blip r:embed="rId9"/>
            <a:stretch>
              <a:fillRect/>
            </a:stretch>
          </p:blipFill>
          <p:spPr>
            <a:xfrm>
              <a:off x="11260480" y="1778058"/>
              <a:ext cx="1206324" cy="957400"/>
            </a:xfrm>
            <a:prstGeom prst="rect">
              <a:avLst/>
            </a:prstGeom>
          </p:spPr>
        </p:pic>
      </p:grpSp>
      <p:sp>
        <p:nvSpPr>
          <p:cNvPr id="20" name="Slide Number Placeholder 3">
            <a:extLst>
              <a:ext uri="{FF2B5EF4-FFF2-40B4-BE49-F238E27FC236}">
                <a16:creationId xmlns:a16="http://schemas.microsoft.com/office/drawing/2014/main" id="{E6086DC6-2C85-A10E-7377-344C88C6B0D7}"/>
              </a:ext>
            </a:extLst>
          </p:cNvPr>
          <p:cNvSpPr>
            <a:spLocks noGrp="1"/>
          </p:cNvSpPr>
          <p:nvPr>
            <p:ph type="sldNum" sz="quarter" idx="4"/>
          </p:nvPr>
        </p:nvSpPr>
        <p:spPr>
          <a:xfrm>
            <a:off x="11124000" y="6172448"/>
            <a:ext cx="720000" cy="360000"/>
          </a:xfrm>
        </p:spPr>
        <p:txBody>
          <a:bodyPr/>
          <a:lstStyle/>
          <a:p>
            <a:fld id="{91D2A38D-9EB2-4BF8-9118-EA1E4A37F183}" type="slidenum">
              <a:rPr lang="de-DE" smtClean="0"/>
              <a:pPr/>
              <a:t>36</a:t>
            </a:fld>
            <a:endParaRPr lang="de-DE" dirty="0"/>
          </a:p>
        </p:txBody>
      </p:sp>
    </p:spTree>
    <p:extLst>
      <p:ext uri="{BB962C8B-B14F-4D97-AF65-F5344CB8AC3E}">
        <p14:creationId xmlns:p14="http://schemas.microsoft.com/office/powerpoint/2010/main" val="10237089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A7F8BE0B-9954-E504-173B-A73C3D1217D1}"/>
              </a:ext>
            </a:extLst>
          </p:cNvPr>
          <p:cNvSpPr/>
          <p:nvPr/>
        </p:nvSpPr>
        <p:spPr>
          <a:xfrm>
            <a:off x="7140729" y="14307"/>
            <a:ext cx="5063971" cy="6836684"/>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 name="Group 4">
            <a:extLst>
              <a:ext uri="{FF2B5EF4-FFF2-40B4-BE49-F238E27FC236}">
                <a16:creationId xmlns:a16="http://schemas.microsoft.com/office/drawing/2014/main" id="{9E6AA22E-46E5-BCE3-0BB9-4EE90A9DDDE1}"/>
              </a:ext>
            </a:extLst>
          </p:cNvPr>
          <p:cNvGrpSpPr/>
          <p:nvPr/>
        </p:nvGrpSpPr>
        <p:grpSpPr>
          <a:xfrm>
            <a:off x="7096263" y="10919"/>
            <a:ext cx="4661927" cy="6858000"/>
            <a:chOff x="6481312" y="25984"/>
            <a:chExt cx="4661927" cy="6858000"/>
          </a:xfrm>
        </p:grpSpPr>
        <p:grpSp>
          <p:nvGrpSpPr>
            <p:cNvPr id="6" name="Group 5">
              <a:extLst>
                <a:ext uri="{FF2B5EF4-FFF2-40B4-BE49-F238E27FC236}">
                  <a16:creationId xmlns:a16="http://schemas.microsoft.com/office/drawing/2014/main" id="{2E2B08C8-9140-C213-AA19-5285A56DB1C4}"/>
                </a:ext>
              </a:extLst>
            </p:cNvPr>
            <p:cNvGrpSpPr/>
            <p:nvPr/>
          </p:nvGrpSpPr>
          <p:grpSpPr>
            <a:xfrm>
              <a:off x="7205247" y="25984"/>
              <a:ext cx="3937992" cy="6858000"/>
              <a:chOff x="7345927" y="25984"/>
              <a:chExt cx="3937992" cy="6858000"/>
            </a:xfrm>
          </p:grpSpPr>
          <p:pic>
            <p:nvPicPr>
              <p:cNvPr id="13" name="Picture 12">
                <a:extLst>
                  <a:ext uri="{FF2B5EF4-FFF2-40B4-BE49-F238E27FC236}">
                    <a16:creationId xmlns:a16="http://schemas.microsoft.com/office/drawing/2014/main" id="{DBC79E39-40E2-F8B9-683D-EC70C0A04B24}"/>
                  </a:ext>
                </a:extLst>
              </p:cNvPr>
              <p:cNvPicPr>
                <a:picLocks noChangeAspect="1"/>
              </p:cNvPicPr>
              <p:nvPr/>
            </p:nvPicPr>
            <p:blipFill>
              <a:blip r:embed="rId3"/>
              <a:stretch>
                <a:fillRect/>
              </a:stretch>
            </p:blipFill>
            <p:spPr>
              <a:xfrm>
                <a:off x="7345927" y="25984"/>
                <a:ext cx="3937992" cy="6858000"/>
              </a:xfrm>
              <a:prstGeom prst="rect">
                <a:avLst/>
              </a:prstGeom>
            </p:spPr>
          </p:pic>
          <p:sp>
            <p:nvSpPr>
              <p:cNvPr id="14" name="TextBox 13">
                <a:extLst>
                  <a:ext uri="{FF2B5EF4-FFF2-40B4-BE49-F238E27FC236}">
                    <a16:creationId xmlns:a16="http://schemas.microsoft.com/office/drawing/2014/main" id="{CB98B523-A2E2-EFCA-42F8-471B03CFD4A8}"/>
                  </a:ext>
                </a:extLst>
              </p:cNvPr>
              <p:cNvSpPr txBox="1"/>
              <p:nvPr/>
            </p:nvSpPr>
            <p:spPr>
              <a:xfrm>
                <a:off x="7491609" y="29371"/>
                <a:ext cx="1180512" cy="613694"/>
              </a:xfrm>
              <a:prstGeom prst="rect">
                <a:avLst/>
              </a:prstGeom>
              <a:noFill/>
            </p:spPr>
            <p:txBody>
              <a:bodyPr wrap="square">
                <a:spAutoFit/>
              </a:bodyPr>
              <a:lstStyle/>
              <a:p>
                <a:pPr algn="r">
                  <a:lnSpc>
                    <a:spcPct val="80000"/>
                  </a:lnSpc>
                </a:pPr>
                <a:r>
                  <a:rPr lang="en-US" sz="1400" b="1" i="1" dirty="0">
                    <a:solidFill>
                      <a:schemeClr val="bg1">
                        <a:lumMod val="75000"/>
                      </a:schemeClr>
                    </a:solidFill>
                    <a:effectLst/>
                  </a:rPr>
                  <a:t>PhD thesis</a:t>
                </a:r>
              </a:p>
              <a:p>
                <a:pPr algn="r">
                  <a:lnSpc>
                    <a:spcPct val="80000"/>
                  </a:lnSpc>
                </a:pPr>
                <a:r>
                  <a:rPr lang="en-US" sz="1400" b="1" i="1" dirty="0">
                    <a:solidFill>
                      <a:schemeClr val="bg1">
                        <a:lumMod val="75000"/>
                      </a:schemeClr>
                    </a:solidFill>
                    <a:effectLst/>
                  </a:rPr>
                  <a:t>M. </a:t>
                </a:r>
                <a:r>
                  <a:rPr lang="en-US" sz="1400" b="1" i="1" dirty="0" err="1">
                    <a:solidFill>
                      <a:schemeClr val="bg1">
                        <a:lumMod val="75000"/>
                      </a:schemeClr>
                    </a:solidFill>
                    <a:effectLst/>
                  </a:rPr>
                  <a:t>Murra</a:t>
                </a:r>
                <a:r>
                  <a:rPr lang="en-US" sz="1400" b="1" i="1" dirty="0">
                    <a:solidFill>
                      <a:schemeClr val="bg1">
                        <a:lumMod val="75000"/>
                      </a:schemeClr>
                    </a:solidFill>
                    <a:effectLst/>
                  </a:rPr>
                  <a:t> (2019)</a:t>
                </a:r>
              </a:p>
            </p:txBody>
          </p:sp>
        </p:grpSp>
        <p:cxnSp>
          <p:nvCxnSpPr>
            <p:cNvPr id="7" name="Straight Arrow Connector 6">
              <a:extLst>
                <a:ext uri="{FF2B5EF4-FFF2-40B4-BE49-F238E27FC236}">
                  <a16:creationId xmlns:a16="http://schemas.microsoft.com/office/drawing/2014/main" id="{322AD95C-2549-115D-F08A-DBD6A367FB2C}"/>
                </a:ext>
              </a:extLst>
            </p:cNvPr>
            <p:cNvCxnSpPr>
              <a:cxnSpLocks/>
            </p:cNvCxnSpPr>
            <p:nvPr/>
          </p:nvCxnSpPr>
          <p:spPr>
            <a:xfrm flipV="1">
              <a:off x="9076842" y="738976"/>
              <a:ext cx="0" cy="1871360"/>
            </a:xfrm>
            <a:prstGeom prst="straightConnector1">
              <a:avLst/>
            </a:prstGeom>
            <a:ln w="88900">
              <a:solidFill>
                <a:srgbClr val="0E870C">
                  <a:alpha val="7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CDC743A7-2FF7-FC8A-33DA-F9F138F101D5}"/>
                </a:ext>
              </a:extLst>
            </p:cNvPr>
            <p:cNvCxnSpPr>
              <a:cxnSpLocks/>
            </p:cNvCxnSpPr>
            <p:nvPr/>
          </p:nvCxnSpPr>
          <p:spPr>
            <a:xfrm>
              <a:off x="9076842" y="2666997"/>
              <a:ext cx="0" cy="2189943"/>
            </a:xfrm>
            <a:prstGeom prst="straightConnector1">
              <a:avLst/>
            </a:prstGeom>
            <a:ln w="88900">
              <a:solidFill>
                <a:srgbClr val="800080">
                  <a:alpha val="7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6BE0103-3B8A-86E3-C750-EB7DDE0068F1}"/>
                </a:ext>
              </a:extLst>
            </p:cNvPr>
            <p:cNvCxnSpPr/>
            <p:nvPr/>
          </p:nvCxnSpPr>
          <p:spPr>
            <a:xfrm>
              <a:off x="6980425" y="2557581"/>
              <a:ext cx="2097370" cy="0"/>
            </a:xfrm>
            <a:prstGeom prst="line">
              <a:avLst/>
            </a:prstGeom>
            <a:ln w="88900">
              <a:solidFill>
                <a:srgbClr val="0E870C">
                  <a:alpha val="50000"/>
                </a:srgb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3A33A2C2-C403-AE6E-9D49-1B59BB5C5159}"/>
                </a:ext>
              </a:extLst>
            </p:cNvPr>
            <p:cNvCxnSpPr>
              <a:cxnSpLocks/>
            </p:cNvCxnSpPr>
            <p:nvPr/>
          </p:nvCxnSpPr>
          <p:spPr>
            <a:xfrm>
              <a:off x="6979472" y="2666997"/>
              <a:ext cx="2142089" cy="0"/>
            </a:xfrm>
            <a:prstGeom prst="line">
              <a:avLst/>
            </a:prstGeom>
            <a:ln w="88900">
              <a:solidFill>
                <a:srgbClr val="800080">
                  <a:alpha val="50000"/>
                </a:srgbClr>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DFCB2935-4153-262C-85BD-C1C4201A079A}"/>
                </a:ext>
              </a:extLst>
            </p:cNvPr>
            <p:cNvSpPr txBox="1"/>
            <p:nvPr/>
          </p:nvSpPr>
          <p:spPr>
            <a:xfrm>
              <a:off x="6481312" y="2661484"/>
              <a:ext cx="1365260" cy="461665"/>
            </a:xfrm>
            <a:prstGeom prst="rect">
              <a:avLst/>
            </a:prstGeom>
            <a:noFill/>
          </p:spPr>
          <p:txBody>
            <a:bodyPr wrap="square">
              <a:spAutoFit/>
            </a:bodyPr>
            <a:lstStyle/>
            <a:p>
              <a:r>
                <a:rPr lang="en-US" sz="2400" b="1" baseline="30000" dirty="0">
                  <a:solidFill>
                    <a:srgbClr val="800080"/>
                  </a:solidFill>
                  <a:latin typeface="Helvetica" pitchFamily="2" charset="0"/>
                </a:rPr>
                <a:t>222</a:t>
              </a:r>
              <a:r>
                <a:rPr lang="en-US" sz="2400" b="1" dirty="0">
                  <a:solidFill>
                    <a:srgbClr val="800080"/>
                  </a:solidFill>
                  <a:latin typeface="Helvetica" pitchFamily="2" charset="0"/>
                </a:rPr>
                <a:t>Rn</a:t>
              </a:r>
              <a:endParaRPr lang="en-US" sz="2400" b="1" dirty="0"/>
            </a:p>
          </p:txBody>
        </p:sp>
        <p:sp>
          <p:nvSpPr>
            <p:cNvPr id="12" name="TextBox 11">
              <a:extLst>
                <a:ext uri="{FF2B5EF4-FFF2-40B4-BE49-F238E27FC236}">
                  <a16:creationId xmlns:a16="http://schemas.microsoft.com/office/drawing/2014/main" id="{E30D0F7B-1CCD-EAC6-EF3A-C0C2C0C84270}"/>
                </a:ext>
              </a:extLst>
            </p:cNvPr>
            <p:cNvSpPr txBox="1"/>
            <p:nvPr/>
          </p:nvSpPr>
          <p:spPr>
            <a:xfrm>
              <a:off x="6494585" y="2129283"/>
              <a:ext cx="1187406" cy="461665"/>
            </a:xfrm>
            <a:prstGeom prst="rect">
              <a:avLst/>
            </a:prstGeom>
            <a:noFill/>
          </p:spPr>
          <p:txBody>
            <a:bodyPr wrap="square">
              <a:spAutoFit/>
            </a:bodyPr>
            <a:lstStyle/>
            <a:p>
              <a:r>
                <a:rPr lang="en-US" sz="2400" b="1" baseline="30000" dirty="0">
                  <a:solidFill>
                    <a:srgbClr val="0E870C"/>
                  </a:solidFill>
                  <a:effectLst/>
                  <a:latin typeface="Helvetica" pitchFamily="2" charset="0"/>
                </a:rPr>
                <a:t>85</a:t>
              </a:r>
              <a:r>
                <a:rPr lang="en-US" sz="2400" b="1" dirty="0">
                  <a:solidFill>
                    <a:srgbClr val="0E870C"/>
                  </a:solidFill>
                  <a:effectLst/>
                  <a:latin typeface="Helvetica" pitchFamily="2" charset="0"/>
                </a:rPr>
                <a:t>Kr</a:t>
              </a:r>
              <a:endParaRPr lang="en-US" sz="2400" b="1" dirty="0"/>
            </a:p>
          </p:txBody>
        </p:sp>
      </p:grpSp>
      <p:pic>
        <p:nvPicPr>
          <p:cNvPr id="15" name="Picture 14">
            <a:extLst>
              <a:ext uri="{FF2B5EF4-FFF2-40B4-BE49-F238E27FC236}">
                <a16:creationId xmlns:a16="http://schemas.microsoft.com/office/drawing/2014/main" id="{1FC46F2D-6A39-3261-8718-822BD62FEA51}"/>
              </a:ext>
            </a:extLst>
          </p:cNvPr>
          <p:cNvPicPr>
            <a:picLocks noChangeAspect="1"/>
          </p:cNvPicPr>
          <p:nvPr/>
        </p:nvPicPr>
        <p:blipFill rotWithShape="1">
          <a:blip r:embed="rId4"/>
          <a:srcRect t="3865"/>
          <a:stretch/>
        </p:blipFill>
        <p:spPr>
          <a:xfrm>
            <a:off x="4774536" y="4406248"/>
            <a:ext cx="3222900" cy="2444742"/>
          </a:xfrm>
          <a:prstGeom prst="rect">
            <a:avLst/>
          </a:prstGeom>
        </p:spPr>
      </p:pic>
      <p:sp>
        <p:nvSpPr>
          <p:cNvPr id="2" name="Title 1">
            <a:extLst>
              <a:ext uri="{FF2B5EF4-FFF2-40B4-BE49-F238E27FC236}">
                <a16:creationId xmlns:a16="http://schemas.microsoft.com/office/drawing/2014/main" id="{9C6DB042-2711-9350-DEF5-099E00D74716}"/>
              </a:ext>
            </a:extLst>
          </p:cNvPr>
          <p:cNvSpPr>
            <a:spLocks noGrp="1"/>
          </p:cNvSpPr>
          <p:nvPr>
            <p:ph type="title"/>
          </p:nvPr>
        </p:nvSpPr>
        <p:spPr/>
        <p:txBody>
          <a:bodyPr/>
          <a:lstStyle/>
          <a:p>
            <a:r>
              <a:rPr lang="en-US" sz="2800" dirty="0">
                <a:latin typeface="+mn-lt"/>
              </a:rPr>
              <a:t>Noble Gas Cryogenic Distillation</a:t>
            </a:r>
            <a:endParaRPr lang="en-US" dirty="0"/>
          </a:p>
        </p:txBody>
      </p:sp>
      <mc:AlternateContent xmlns:mc="http://schemas.openxmlformats.org/markup-compatibility/2006" xmlns:a14="http://schemas.microsoft.com/office/drawing/2010/main">
        <mc:Choice Requires="a14">
          <p:sp>
            <p:nvSpPr>
              <p:cNvPr id="3" name="Vertical Text Placeholder 2">
                <a:extLst>
                  <a:ext uri="{FF2B5EF4-FFF2-40B4-BE49-F238E27FC236}">
                    <a16:creationId xmlns:a16="http://schemas.microsoft.com/office/drawing/2014/main" id="{9D68ABB4-6F94-2905-EC54-5415FA43B615}"/>
                  </a:ext>
                </a:extLst>
              </p:cNvPr>
              <p:cNvSpPr>
                <a:spLocks noGrp="1"/>
              </p:cNvSpPr>
              <p:nvPr>
                <p:ph type="body" orient="vert" idx="1"/>
              </p:nvPr>
            </p:nvSpPr>
            <p:spPr>
              <a:xfrm>
                <a:off x="358774" y="1096218"/>
                <a:ext cx="6330181" cy="4557712"/>
              </a:xfrm>
            </p:spPr>
            <p:txBody>
              <a:bodyPr/>
              <a:lstStyle/>
              <a:p>
                <a:pPr marL="342900" indent="-342900">
                  <a:spcBef>
                    <a:spcPts val="0"/>
                  </a:spcBef>
                  <a:buFont typeface="Arial" panose="020B0604020202020204" pitchFamily="34" charset="0"/>
                  <a:buChar char="•"/>
                </a:pPr>
                <a:r>
                  <a:rPr lang="en-US" sz="2200" dirty="0">
                    <a:latin typeface="+mn-lt"/>
                  </a:rPr>
                  <a:t>Relative volatility as vapor pressure ratio:</a:t>
                </a:r>
              </a:p>
              <a:p>
                <a:pPr marL="342900" indent="-342900">
                  <a:spcBef>
                    <a:spcPts val="0"/>
                  </a:spcBef>
                  <a:buFont typeface="Arial" panose="020B0604020202020204" pitchFamily="34" charset="0"/>
                  <a:buChar char="•"/>
                </a:pPr>
                <a:endParaRPr lang="en-US" sz="2200" dirty="0">
                  <a:latin typeface="+mn-lt"/>
                </a:endParaRPr>
              </a:p>
              <a:p>
                <a:pPr marL="342900" indent="-342900">
                  <a:spcBef>
                    <a:spcPts val="0"/>
                  </a:spcBef>
                  <a:buFont typeface="Arial" panose="020B0604020202020204" pitchFamily="34" charset="0"/>
                  <a:buChar char="•"/>
                </a:pPr>
                <a:endParaRPr lang="en-US" sz="2200" dirty="0">
                  <a:latin typeface="+mn-lt"/>
                </a:endParaRPr>
              </a:p>
              <a:p>
                <a:pPr marL="342900" indent="-342900">
                  <a:spcBef>
                    <a:spcPts val="0"/>
                  </a:spcBef>
                  <a:buFont typeface="Arial" panose="020B0604020202020204" pitchFamily="34" charset="0"/>
                  <a:buChar char="•"/>
                </a:pPr>
                <a:endParaRPr lang="en-US" sz="2200" dirty="0">
                  <a:latin typeface="+mn-lt"/>
                </a:endParaRPr>
              </a:p>
              <a:p>
                <a:pPr>
                  <a:spcBef>
                    <a:spcPts val="0"/>
                  </a:spcBef>
                </a:pPr>
                <a:endParaRPr lang="en-US" sz="2200" dirty="0">
                  <a:latin typeface="+mn-lt"/>
                </a:endParaRPr>
              </a:p>
              <a:p>
                <a:pPr marL="342900" indent="-342900">
                  <a:spcBef>
                    <a:spcPts val="0"/>
                  </a:spcBef>
                  <a:buFont typeface="Arial" panose="020B0604020202020204" pitchFamily="34" charset="0"/>
                  <a:buChar char="•"/>
                </a:pPr>
                <a:endParaRPr lang="en-US" sz="2200" baseline="30000" dirty="0">
                  <a:solidFill>
                    <a:srgbClr val="0E870C"/>
                  </a:solidFill>
                  <a:effectLst/>
                  <a:latin typeface="+mn-lt"/>
                </a:endParaRPr>
              </a:p>
              <a:p>
                <a:pPr marL="342900" indent="-342900">
                  <a:spcBef>
                    <a:spcPts val="0"/>
                  </a:spcBef>
                  <a:buFont typeface="Arial" panose="020B0604020202020204" pitchFamily="34" charset="0"/>
                  <a:buChar char="•"/>
                </a:pPr>
                <a:endParaRPr lang="en-US" sz="2200" baseline="30000" dirty="0">
                  <a:solidFill>
                    <a:srgbClr val="0E870C"/>
                  </a:solidFill>
                  <a:latin typeface="+mn-lt"/>
                </a:endParaRPr>
              </a:p>
              <a:p>
                <a:pPr marL="342900" indent="-342900">
                  <a:spcBef>
                    <a:spcPts val="0"/>
                  </a:spcBef>
                  <a:buFont typeface="Arial" panose="020B0604020202020204" pitchFamily="34" charset="0"/>
                  <a:buChar char="•"/>
                </a:pPr>
                <a:endParaRPr lang="en-US" sz="2200" baseline="30000" dirty="0">
                  <a:solidFill>
                    <a:srgbClr val="0E870C"/>
                  </a:solidFill>
                  <a:effectLst/>
                  <a:latin typeface="+mn-lt"/>
                </a:endParaRPr>
              </a:p>
              <a:p>
                <a:pPr marL="342900" indent="-342900">
                  <a:spcBef>
                    <a:spcPts val="0"/>
                  </a:spcBef>
                  <a:buFont typeface="Arial" panose="020B0604020202020204" pitchFamily="34" charset="0"/>
                  <a:buChar char="•"/>
                </a:pPr>
                <a:endParaRPr lang="en-US" sz="2200" baseline="30000" dirty="0">
                  <a:solidFill>
                    <a:srgbClr val="0E870C"/>
                  </a:solidFill>
                  <a:latin typeface="+mn-lt"/>
                </a:endParaRPr>
              </a:p>
              <a:p>
                <a:pPr marL="342900" indent="-342900">
                  <a:spcBef>
                    <a:spcPts val="0"/>
                  </a:spcBef>
                  <a:buFont typeface="Arial" panose="020B0604020202020204" pitchFamily="34" charset="0"/>
                  <a:buChar char="•"/>
                </a:pPr>
                <a:endParaRPr lang="en-US" sz="2200" baseline="30000" dirty="0">
                  <a:solidFill>
                    <a:srgbClr val="0E870C"/>
                  </a:solidFill>
                  <a:effectLst/>
                  <a:latin typeface="+mn-lt"/>
                </a:endParaRPr>
              </a:p>
              <a:p>
                <a:pPr marL="342900" indent="-342900">
                  <a:spcBef>
                    <a:spcPts val="0"/>
                  </a:spcBef>
                  <a:buFont typeface="Arial" panose="020B0604020202020204" pitchFamily="34" charset="0"/>
                  <a:buChar char="•"/>
                </a:pPr>
                <a:r>
                  <a:rPr lang="en-US" sz="2200" baseline="30000" dirty="0">
                    <a:solidFill>
                      <a:srgbClr val="0E870C"/>
                    </a:solidFill>
                    <a:effectLst/>
                    <a:latin typeface="+mn-lt"/>
                  </a:rPr>
                  <a:t>85</a:t>
                </a:r>
                <a:r>
                  <a:rPr lang="en-US" sz="2200" dirty="0">
                    <a:solidFill>
                      <a:srgbClr val="0E870C"/>
                    </a:solidFill>
                    <a:effectLst/>
                    <a:latin typeface="+mn-lt"/>
                  </a:rPr>
                  <a:t>Kr</a:t>
                </a:r>
                <a:r>
                  <a:rPr lang="en-US" sz="2200" dirty="0">
                    <a:effectLst/>
                    <a:latin typeface="+mn-lt"/>
                  </a:rPr>
                  <a:t>: </a:t>
                </a:r>
                <a14:m>
                  <m:oMath xmlns:m="http://schemas.openxmlformats.org/officeDocument/2006/math">
                    <m:r>
                      <a:rPr lang="en-US" sz="2200" i="1" smtClean="0">
                        <a:effectLst/>
                        <a:latin typeface="Cambria Math" panose="02040503050406030204" pitchFamily="18" charset="0"/>
                        <a:ea typeface="Cambria Math" panose="02040503050406030204" pitchFamily="18" charset="0"/>
                      </a:rPr>
                      <m:t>𝛼</m:t>
                    </m:r>
                    <m:r>
                      <a:rPr lang="en-US" sz="2200" b="0" i="1" smtClean="0">
                        <a:effectLst/>
                        <a:latin typeface="Cambria Math" panose="02040503050406030204" pitchFamily="18" charset="0"/>
                        <a:ea typeface="Cambria Math" panose="02040503050406030204" pitchFamily="18" charset="0"/>
                      </a:rPr>
                      <m:t>= </m:t>
                    </m:r>
                  </m:oMath>
                </a14:m>
                <a:r>
                  <a:rPr lang="en-US" sz="2200" dirty="0">
                    <a:effectLst/>
                    <a:latin typeface="+mn-lt"/>
                  </a:rPr>
                  <a:t>10.5 (-100</a:t>
                </a:r>
                <a14:m>
                  <m:oMath xmlns:m="http://schemas.openxmlformats.org/officeDocument/2006/math">
                    <m:r>
                      <a:rPr lang="en-US" sz="2200" b="0" i="0" smtClean="0">
                        <a:effectLst/>
                        <a:latin typeface="Cambria Math" panose="02040503050406030204" pitchFamily="18" charset="0"/>
                        <a:ea typeface="Cambria Math" panose="02040503050406030204" pitchFamily="18" charset="0"/>
                      </a:rPr>
                      <m:t> </m:t>
                    </m:r>
                    <m:r>
                      <a:rPr lang="en-US" sz="2200" i="1" smtClean="0">
                        <a:effectLst/>
                        <a:latin typeface="Cambria Math" panose="02040503050406030204" pitchFamily="18" charset="0"/>
                        <a:ea typeface="Cambria Math" panose="02040503050406030204" pitchFamily="18" charset="0"/>
                      </a:rPr>
                      <m:t>°</m:t>
                    </m:r>
                  </m:oMath>
                </a14:m>
                <a:r>
                  <a:rPr lang="en-US" sz="2200" dirty="0">
                    <a:effectLst/>
                    <a:latin typeface="+mn-lt"/>
                  </a:rPr>
                  <a:t>C)</a:t>
                </a:r>
              </a:p>
              <a:p>
                <a:pPr marL="800100" lvl="1" indent="-342900">
                  <a:spcBef>
                    <a:spcPts val="0"/>
                  </a:spcBef>
                  <a:buFont typeface="System Font Regular"/>
                  <a:buChar char="-"/>
                </a:pPr>
                <a:r>
                  <a:rPr lang="en-US" sz="2200" b="0" dirty="0">
                    <a:latin typeface="+mn-lt"/>
                  </a:rPr>
                  <a:t>E</a:t>
                </a:r>
                <a:r>
                  <a:rPr lang="en-US" sz="2200" b="0" dirty="0">
                    <a:effectLst/>
                    <a:latin typeface="+mn-lt"/>
                  </a:rPr>
                  <a:t>nriched at the top</a:t>
                </a:r>
              </a:p>
              <a:p>
                <a:pPr marL="800100" lvl="1" indent="-342900">
                  <a:spcBef>
                    <a:spcPts val="0"/>
                  </a:spcBef>
                  <a:buFont typeface="System Font Regular"/>
                  <a:buChar char="-"/>
                </a:pPr>
                <a:r>
                  <a:rPr lang="en-US" sz="2200" dirty="0">
                    <a:solidFill>
                      <a:srgbClr val="0E870C"/>
                    </a:solidFill>
                    <a:latin typeface="+mn-lt"/>
                  </a:rPr>
                  <a:t>Remove through off-gas</a:t>
                </a:r>
                <a:endParaRPr lang="en-US" sz="2200" baseline="30000" dirty="0">
                  <a:solidFill>
                    <a:srgbClr val="0E870C"/>
                  </a:solidFill>
                  <a:latin typeface="+mn-lt"/>
                </a:endParaRPr>
              </a:p>
              <a:p>
                <a:pPr marL="342900" indent="-342900">
                  <a:spcBef>
                    <a:spcPts val="0"/>
                  </a:spcBef>
                  <a:buFont typeface="Arial" panose="020B0604020202020204" pitchFamily="34" charset="0"/>
                  <a:buChar char="•"/>
                </a:pPr>
                <a:r>
                  <a:rPr lang="en-US" sz="2200" baseline="30000" dirty="0">
                    <a:solidFill>
                      <a:srgbClr val="800080"/>
                    </a:solidFill>
                    <a:latin typeface="+mn-lt"/>
                  </a:rPr>
                  <a:t>222</a:t>
                </a:r>
                <a:r>
                  <a:rPr lang="en-US" sz="2200" dirty="0">
                    <a:solidFill>
                      <a:srgbClr val="800080"/>
                    </a:solidFill>
                    <a:latin typeface="+mn-lt"/>
                  </a:rPr>
                  <a:t>Rn</a:t>
                </a:r>
                <a:r>
                  <a:rPr lang="en-US" sz="2200" dirty="0">
                    <a:latin typeface="+mn-lt"/>
                  </a:rPr>
                  <a:t>: </a:t>
                </a:r>
                <a14:m>
                  <m:oMath xmlns:m="http://schemas.openxmlformats.org/officeDocument/2006/math">
                    <m:r>
                      <a:rPr lang="en-US" sz="2200" i="1" smtClean="0">
                        <a:effectLst/>
                        <a:latin typeface="Cambria Math" panose="02040503050406030204" pitchFamily="18" charset="0"/>
                        <a:ea typeface="Cambria Math" panose="02040503050406030204" pitchFamily="18" charset="0"/>
                      </a:rPr>
                      <m:t>𝛼</m:t>
                    </m:r>
                    <m:r>
                      <a:rPr lang="en-US" sz="2200" b="0" i="1" smtClean="0">
                        <a:effectLst/>
                        <a:latin typeface="Cambria Math" panose="02040503050406030204" pitchFamily="18" charset="0"/>
                        <a:ea typeface="Cambria Math" panose="02040503050406030204" pitchFamily="18" charset="0"/>
                      </a:rPr>
                      <m:t>= </m:t>
                    </m:r>
                  </m:oMath>
                </a14:m>
                <a:r>
                  <a:rPr lang="en-US" sz="2200" dirty="0">
                    <a:latin typeface="+mn-lt"/>
                  </a:rPr>
                  <a:t>0.1 (-100</a:t>
                </a:r>
                <a14:m>
                  <m:oMath xmlns:m="http://schemas.openxmlformats.org/officeDocument/2006/math">
                    <m:r>
                      <a:rPr lang="en-US" sz="2200">
                        <a:latin typeface="Cambria Math" panose="02040503050406030204" pitchFamily="18" charset="0"/>
                        <a:ea typeface="Cambria Math" panose="02040503050406030204" pitchFamily="18" charset="0"/>
                      </a:rPr>
                      <m:t> </m:t>
                    </m:r>
                    <m:r>
                      <a:rPr lang="en-US" sz="2200" i="1">
                        <a:latin typeface="Cambria Math" panose="02040503050406030204" pitchFamily="18" charset="0"/>
                        <a:ea typeface="Cambria Math" panose="02040503050406030204" pitchFamily="18" charset="0"/>
                      </a:rPr>
                      <m:t>°</m:t>
                    </m:r>
                  </m:oMath>
                </a14:m>
                <a:r>
                  <a:rPr lang="en-US" sz="2200" dirty="0">
                    <a:latin typeface="+mn-lt"/>
                  </a:rPr>
                  <a:t>C)</a:t>
                </a:r>
              </a:p>
              <a:p>
                <a:pPr marL="800100" lvl="1" indent="-342900">
                  <a:spcBef>
                    <a:spcPts val="0"/>
                  </a:spcBef>
                  <a:buFont typeface="System Font Regular"/>
                  <a:buChar char="-"/>
                </a:pPr>
                <a:r>
                  <a:rPr lang="en-US" sz="2200" b="0" dirty="0">
                    <a:latin typeface="+mn-lt"/>
                  </a:rPr>
                  <a:t>E</a:t>
                </a:r>
                <a:r>
                  <a:rPr lang="en-US" sz="2200" b="0" dirty="0">
                    <a:effectLst/>
                    <a:latin typeface="+mn-lt"/>
                  </a:rPr>
                  <a:t>nriched at the bottom</a:t>
                </a:r>
              </a:p>
              <a:p>
                <a:pPr marL="800100" lvl="1" indent="-342900">
                  <a:spcBef>
                    <a:spcPts val="0"/>
                  </a:spcBef>
                  <a:buFont typeface="System Font Regular"/>
                  <a:buChar char="-"/>
                </a:pPr>
                <a:r>
                  <a:rPr lang="en-US" sz="2200" dirty="0">
                    <a:solidFill>
                      <a:srgbClr val="800080"/>
                    </a:solidFill>
                    <a:latin typeface="+mn-lt"/>
                  </a:rPr>
                  <a:t>Trapped in reboiler to decay</a:t>
                </a:r>
                <a:endParaRPr lang="en-US" sz="2200" dirty="0">
                  <a:solidFill>
                    <a:srgbClr val="800080"/>
                  </a:solidFill>
                  <a:effectLst/>
                  <a:latin typeface="+mn-lt"/>
                </a:endParaRPr>
              </a:p>
            </p:txBody>
          </p:sp>
        </mc:Choice>
        <mc:Fallback xmlns="">
          <p:sp>
            <p:nvSpPr>
              <p:cNvPr id="3" name="Vertical Text Placeholder 2">
                <a:extLst>
                  <a:ext uri="{FF2B5EF4-FFF2-40B4-BE49-F238E27FC236}">
                    <a16:creationId xmlns:a16="http://schemas.microsoft.com/office/drawing/2014/main" id="{9D68ABB4-6F94-2905-EC54-5415FA43B615}"/>
                  </a:ext>
                </a:extLst>
              </p:cNvPr>
              <p:cNvSpPr>
                <a:spLocks noGrp="1" noRot="1" noChangeAspect="1" noMove="1" noResize="1" noEditPoints="1" noAdjustHandles="1" noChangeArrowheads="1" noChangeShapeType="1" noTextEdit="1"/>
              </p:cNvSpPr>
              <p:nvPr>
                <p:ph type="body" orient="vert" idx="1"/>
              </p:nvPr>
            </p:nvSpPr>
            <p:spPr>
              <a:xfrm>
                <a:off x="358774" y="1096218"/>
                <a:ext cx="6330181" cy="4557712"/>
              </a:xfrm>
              <a:blipFill>
                <a:blip r:embed="rId5"/>
                <a:stretch>
                  <a:fillRect l="-2605" t="-1671" b="-21727"/>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A5213460-9D8F-E307-E4D1-CF96AA12AD91}"/>
              </a:ext>
            </a:extLst>
          </p:cNvPr>
          <p:cNvSpPr>
            <a:spLocks noGrp="1"/>
          </p:cNvSpPr>
          <p:nvPr>
            <p:ph type="sldNum" sz="quarter" idx="4"/>
          </p:nvPr>
        </p:nvSpPr>
        <p:spPr/>
        <p:txBody>
          <a:bodyPr/>
          <a:lstStyle/>
          <a:p>
            <a:fld id="{91D2A38D-9EB2-4BF8-9118-EA1E4A37F183}" type="slidenum">
              <a:rPr lang="de-DE" smtClean="0"/>
              <a:pPr/>
              <a:t>37</a:t>
            </a:fld>
            <a:endParaRPr lang="de-DE" dirty="0"/>
          </a:p>
        </p:txBody>
      </p:sp>
      <p:grpSp>
        <p:nvGrpSpPr>
          <p:cNvPr id="28" name="Group 27">
            <a:extLst>
              <a:ext uri="{FF2B5EF4-FFF2-40B4-BE49-F238E27FC236}">
                <a16:creationId xmlns:a16="http://schemas.microsoft.com/office/drawing/2014/main" id="{1F38D974-566F-51F3-EAC9-47CAA97703BA}"/>
              </a:ext>
            </a:extLst>
          </p:cNvPr>
          <p:cNvGrpSpPr/>
          <p:nvPr/>
        </p:nvGrpSpPr>
        <p:grpSpPr>
          <a:xfrm>
            <a:off x="1408859" y="1577894"/>
            <a:ext cx="5606469" cy="2656149"/>
            <a:chOff x="1322594" y="1577894"/>
            <a:chExt cx="5606469" cy="2656149"/>
          </a:xfrm>
        </p:grpSpPr>
        <p:sp>
          <p:nvSpPr>
            <p:cNvPr id="29" name="TextBox 28">
              <a:extLst>
                <a:ext uri="{FF2B5EF4-FFF2-40B4-BE49-F238E27FC236}">
                  <a16:creationId xmlns:a16="http://schemas.microsoft.com/office/drawing/2014/main" id="{873C2368-5E2F-2E64-9E7E-027B3CDB2E8F}"/>
                </a:ext>
              </a:extLst>
            </p:cNvPr>
            <p:cNvSpPr txBox="1"/>
            <p:nvPr/>
          </p:nvSpPr>
          <p:spPr>
            <a:xfrm>
              <a:off x="1322594" y="3447994"/>
              <a:ext cx="1763649" cy="786049"/>
            </a:xfrm>
            <a:prstGeom prst="rect">
              <a:avLst/>
            </a:prstGeom>
            <a:noFill/>
          </p:spPr>
          <p:txBody>
            <a:bodyPr wrap="square">
              <a:spAutoFit/>
            </a:bodyPr>
            <a:lstStyle/>
            <a:p>
              <a:pPr algn="r">
                <a:lnSpc>
                  <a:spcPct val="80000"/>
                </a:lnSpc>
              </a:pPr>
              <a:r>
                <a:rPr lang="en-US" sz="1400" b="1" i="1" dirty="0">
                  <a:solidFill>
                    <a:schemeClr val="bg1">
                      <a:lumMod val="75000"/>
                    </a:schemeClr>
                  </a:solidFill>
                  <a:effectLst/>
                </a:rPr>
                <a:t>Data from CRC Handbook of Chemistry and Physics 95th Edition</a:t>
              </a:r>
            </a:p>
          </p:txBody>
        </p:sp>
        <p:pic>
          <p:nvPicPr>
            <p:cNvPr id="30" name="Picture 29" descr="A diagram of different colored lines&#10;&#10;Description automatically generated">
              <a:extLst>
                <a:ext uri="{FF2B5EF4-FFF2-40B4-BE49-F238E27FC236}">
                  <a16:creationId xmlns:a16="http://schemas.microsoft.com/office/drawing/2014/main" id="{BD10DD4B-AB89-B8D0-8960-9CAE80A3EC40}"/>
                </a:ext>
              </a:extLst>
            </p:cNvPr>
            <p:cNvPicPr>
              <a:picLocks noChangeAspect="1"/>
            </p:cNvPicPr>
            <p:nvPr/>
          </p:nvPicPr>
          <p:blipFill>
            <a:blip r:embed="rId6"/>
            <a:stretch>
              <a:fillRect/>
            </a:stretch>
          </p:blipFill>
          <p:spPr>
            <a:xfrm>
              <a:off x="3041316" y="1577894"/>
              <a:ext cx="3887747" cy="2591831"/>
            </a:xfrm>
            <a:prstGeom prst="rect">
              <a:avLst/>
            </a:prstGeom>
          </p:spPr>
        </p:pic>
      </p:grpSp>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31C7CA6F-6F10-08FE-5026-6B7DF3F04D14}"/>
                  </a:ext>
                </a:extLst>
              </p:cNvPr>
              <p:cNvSpPr txBox="1"/>
              <p:nvPr/>
            </p:nvSpPr>
            <p:spPr>
              <a:xfrm>
                <a:off x="1047305" y="1610293"/>
                <a:ext cx="1628502" cy="90306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2800" i="1" smtClean="0">
                              <a:latin typeface="Cambria Math" panose="02040503050406030204" pitchFamily="18" charset="0"/>
                              <a:ea typeface="Cambria Math" panose="02040503050406030204" pitchFamily="18" charset="0"/>
                            </a:rPr>
                          </m:ctrlPr>
                        </m:sSubPr>
                        <m:e>
                          <m:r>
                            <a:rPr lang="en-US" sz="2800" i="1" smtClean="0">
                              <a:latin typeface="Cambria Math" panose="02040503050406030204" pitchFamily="18" charset="0"/>
                              <a:ea typeface="Cambria Math" panose="02040503050406030204" pitchFamily="18" charset="0"/>
                            </a:rPr>
                            <m:t>𝛼</m:t>
                          </m:r>
                        </m:e>
                        <m:sub>
                          <m:r>
                            <a:rPr lang="en-US" sz="2800" b="0" i="1" smtClean="0">
                              <a:latin typeface="Cambria Math" panose="02040503050406030204" pitchFamily="18" charset="0"/>
                              <a:ea typeface="Cambria Math" panose="02040503050406030204" pitchFamily="18" charset="0"/>
                            </a:rPr>
                            <m:t>𝑖</m:t>
                          </m:r>
                        </m:sub>
                      </m:sSub>
                      <m:r>
                        <a:rPr lang="en-US" sz="2800" i="1" smtClean="0">
                          <a:latin typeface="Cambria Math" panose="02040503050406030204" pitchFamily="18" charset="0"/>
                          <a:ea typeface="Cambria Math" panose="02040503050406030204" pitchFamily="18" charset="0"/>
                        </a:rPr>
                        <m:t>≡</m:t>
                      </m:r>
                      <m:f>
                        <m:fPr>
                          <m:ctrlPr>
                            <a:rPr lang="en-US" sz="2800" i="1" smtClean="0">
                              <a:latin typeface="Cambria Math" panose="02040503050406030204" pitchFamily="18" charset="0"/>
                              <a:ea typeface="Cambria Math" panose="02040503050406030204" pitchFamily="18" charset="0"/>
                            </a:rPr>
                          </m:ctrlPr>
                        </m:fPr>
                        <m:num>
                          <m:sSub>
                            <m:sSubPr>
                              <m:ctrlPr>
                                <a:rPr lang="en-US" sz="2800" i="1" smtClean="0">
                                  <a:latin typeface="Cambria Math" panose="02040503050406030204" pitchFamily="18" charset="0"/>
                                  <a:ea typeface="Cambria Math" panose="02040503050406030204" pitchFamily="18" charset="0"/>
                                </a:rPr>
                              </m:ctrlPr>
                            </m:sSubPr>
                            <m:e>
                              <m:r>
                                <a:rPr lang="en-US" sz="2800" b="0" i="1" smtClean="0">
                                  <a:latin typeface="Cambria Math" panose="02040503050406030204" pitchFamily="18" charset="0"/>
                                  <a:ea typeface="Cambria Math" panose="02040503050406030204" pitchFamily="18" charset="0"/>
                                </a:rPr>
                                <m:t>𝑝</m:t>
                              </m:r>
                            </m:e>
                            <m:sub>
                              <m:r>
                                <a:rPr lang="en-US" sz="2800" b="0" i="1" smtClean="0">
                                  <a:latin typeface="Cambria Math" panose="02040503050406030204" pitchFamily="18" charset="0"/>
                                  <a:ea typeface="Cambria Math" panose="02040503050406030204" pitchFamily="18" charset="0"/>
                                </a:rPr>
                                <m:t>𝑖</m:t>
                              </m:r>
                            </m:sub>
                          </m:sSub>
                        </m:num>
                        <m:den>
                          <m:sSub>
                            <m:sSubPr>
                              <m:ctrlPr>
                                <a:rPr lang="en-US" sz="2800" i="1" smtClean="0">
                                  <a:latin typeface="Cambria Math" panose="02040503050406030204" pitchFamily="18" charset="0"/>
                                  <a:ea typeface="Cambria Math" panose="02040503050406030204" pitchFamily="18" charset="0"/>
                                </a:rPr>
                              </m:ctrlPr>
                            </m:sSubPr>
                            <m:e>
                              <m:r>
                                <a:rPr lang="en-US" sz="2800" b="0" i="1" smtClean="0">
                                  <a:latin typeface="Cambria Math" panose="02040503050406030204" pitchFamily="18" charset="0"/>
                                  <a:ea typeface="Cambria Math" panose="02040503050406030204" pitchFamily="18" charset="0"/>
                                </a:rPr>
                                <m:t>𝑝</m:t>
                              </m:r>
                            </m:e>
                            <m:sub>
                              <m:r>
                                <a:rPr lang="en-US" sz="2800" b="0" i="1" smtClean="0">
                                  <a:latin typeface="Cambria Math" panose="02040503050406030204" pitchFamily="18" charset="0"/>
                                  <a:ea typeface="Cambria Math" panose="02040503050406030204" pitchFamily="18" charset="0"/>
                                </a:rPr>
                                <m:t>𝑋𝑒</m:t>
                              </m:r>
                            </m:sub>
                          </m:sSub>
                        </m:den>
                      </m:f>
                    </m:oMath>
                  </m:oMathPara>
                </a14:m>
                <a:endParaRPr lang="en-US" sz="2800" dirty="0">
                  <a:latin typeface="Helvetica" pitchFamily="2" charset="0"/>
                </a:endParaRPr>
              </a:p>
            </p:txBody>
          </p:sp>
        </mc:Choice>
        <mc:Fallback xmlns="">
          <p:sp>
            <p:nvSpPr>
              <p:cNvPr id="31" name="TextBox 30">
                <a:extLst>
                  <a:ext uri="{FF2B5EF4-FFF2-40B4-BE49-F238E27FC236}">
                    <a16:creationId xmlns:a16="http://schemas.microsoft.com/office/drawing/2014/main" id="{31C7CA6F-6F10-08FE-5026-6B7DF3F04D14}"/>
                  </a:ext>
                </a:extLst>
              </p:cNvPr>
              <p:cNvSpPr txBox="1">
                <a:spLocks noRot="1" noChangeAspect="1" noMove="1" noResize="1" noEditPoints="1" noAdjustHandles="1" noChangeArrowheads="1" noChangeShapeType="1" noTextEdit="1"/>
              </p:cNvSpPr>
              <p:nvPr/>
            </p:nvSpPr>
            <p:spPr>
              <a:xfrm>
                <a:off x="1047305" y="1610293"/>
                <a:ext cx="1628502" cy="903068"/>
              </a:xfrm>
              <a:prstGeom prst="rect">
                <a:avLst/>
              </a:prstGeom>
              <a:blipFill>
                <a:blip r:embed="rId7"/>
                <a:stretch>
                  <a:fillRect b="-9722"/>
                </a:stretch>
              </a:blipFill>
            </p:spPr>
            <p:txBody>
              <a:bodyPr/>
              <a:lstStyle/>
              <a:p>
                <a:r>
                  <a:rPr lang="en-US">
                    <a:noFill/>
                  </a:rPr>
                  <a:t> </a:t>
                </a:r>
              </a:p>
            </p:txBody>
          </p:sp>
        </mc:Fallback>
      </mc:AlternateContent>
      <p:cxnSp>
        <p:nvCxnSpPr>
          <p:cNvPr id="17" name="Straight Arrow Connector 16">
            <a:extLst>
              <a:ext uri="{FF2B5EF4-FFF2-40B4-BE49-F238E27FC236}">
                <a16:creationId xmlns:a16="http://schemas.microsoft.com/office/drawing/2014/main" id="{00B064B6-DD11-C5CB-D5DE-7E8805AA3F0B}"/>
              </a:ext>
            </a:extLst>
          </p:cNvPr>
          <p:cNvCxnSpPr>
            <a:cxnSpLocks/>
          </p:cNvCxnSpPr>
          <p:nvPr/>
        </p:nvCxnSpPr>
        <p:spPr>
          <a:xfrm>
            <a:off x="9691793" y="723911"/>
            <a:ext cx="2512907" cy="0"/>
          </a:xfrm>
          <a:prstGeom prst="straightConnector1">
            <a:avLst/>
          </a:prstGeom>
          <a:ln w="88900">
            <a:solidFill>
              <a:srgbClr val="0E870C">
                <a:alpha val="70000"/>
              </a:srgbClr>
            </a:solidFill>
            <a:tailEnd type="triangle"/>
          </a:ln>
        </p:spPr>
        <p:style>
          <a:lnRef idx="1">
            <a:schemeClr val="accent1"/>
          </a:lnRef>
          <a:fillRef idx="0">
            <a:schemeClr val="accent1"/>
          </a:fillRef>
          <a:effectRef idx="0">
            <a:schemeClr val="accent1"/>
          </a:effectRef>
          <a:fontRef idx="minor">
            <a:schemeClr val="tx1"/>
          </a:fontRef>
        </p:style>
      </p:cxnSp>
      <p:sp>
        <p:nvSpPr>
          <p:cNvPr id="22" name="Pie 21">
            <a:extLst>
              <a:ext uri="{FF2B5EF4-FFF2-40B4-BE49-F238E27FC236}">
                <a16:creationId xmlns:a16="http://schemas.microsoft.com/office/drawing/2014/main" id="{3F417B18-3BAD-17A7-DC00-28E0EA96C884}"/>
              </a:ext>
            </a:extLst>
          </p:cNvPr>
          <p:cNvSpPr/>
          <p:nvPr/>
        </p:nvSpPr>
        <p:spPr>
          <a:xfrm>
            <a:off x="9253782" y="4451392"/>
            <a:ext cx="862772" cy="683642"/>
          </a:xfrm>
          <a:prstGeom prst="pie">
            <a:avLst>
              <a:gd name="adj1" fmla="val 0"/>
              <a:gd name="adj2" fmla="val 10824428"/>
            </a:avLst>
          </a:prstGeom>
          <a:solidFill>
            <a:srgbClr val="800080">
              <a:alpha val="7046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TextBox 15">
            <a:extLst>
              <a:ext uri="{FF2B5EF4-FFF2-40B4-BE49-F238E27FC236}">
                <a16:creationId xmlns:a16="http://schemas.microsoft.com/office/drawing/2014/main" id="{C77FA56D-6A84-4CB6-CBEE-FE73FF4D9009}"/>
              </a:ext>
            </a:extLst>
          </p:cNvPr>
          <p:cNvSpPr txBox="1"/>
          <p:nvPr/>
        </p:nvSpPr>
        <p:spPr>
          <a:xfrm>
            <a:off x="11331595" y="810954"/>
            <a:ext cx="1187406" cy="400110"/>
          </a:xfrm>
          <a:prstGeom prst="rect">
            <a:avLst/>
          </a:prstGeom>
          <a:noFill/>
        </p:spPr>
        <p:txBody>
          <a:bodyPr wrap="square">
            <a:spAutoFit/>
          </a:bodyPr>
          <a:lstStyle/>
          <a:p>
            <a:r>
              <a:rPr lang="en-US" sz="2000" b="1" dirty="0">
                <a:solidFill>
                  <a:srgbClr val="0E870C">
                    <a:alpha val="70000"/>
                  </a:srgbClr>
                </a:solidFill>
                <a:effectLst/>
                <a:latin typeface="Helvetica" pitchFamily="2" charset="0"/>
              </a:rPr>
              <a:t>10.7yr</a:t>
            </a:r>
            <a:endParaRPr lang="en-US" sz="2000" b="1" dirty="0">
              <a:solidFill>
                <a:schemeClr val="tx1">
                  <a:alpha val="70000"/>
                </a:schemeClr>
              </a:solidFill>
            </a:endParaRPr>
          </a:p>
        </p:txBody>
      </p:sp>
      <p:sp>
        <p:nvSpPr>
          <p:cNvPr id="19" name="TextBox 18">
            <a:extLst>
              <a:ext uri="{FF2B5EF4-FFF2-40B4-BE49-F238E27FC236}">
                <a16:creationId xmlns:a16="http://schemas.microsoft.com/office/drawing/2014/main" id="{10C180C5-925A-FA2A-721A-CF450F9D41B6}"/>
              </a:ext>
            </a:extLst>
          </p:cNvPr>
          <p:cNvSpPr txBox="1"/>
          <p:nvPr/>
        </p:nvSpPr>
        <p:spPr>
          <a:xfrm>
            <a:off x="8373312" y="5007558"/>
            <a:ext cx="1187406" cy="400110"/>
          </a:xfrm>
          <a:prstGeom prst="rect">
            <a:avLst/>
          </a:prstGeom>
          <a:noFill/>
        </p:spPr>
        <p:txBody>
          <a:bodyPr wrap="square">
            <a:spAutoFit/>
          </a:bodyPr>
          <a:lstStyle/>
          <a:p>
            <a:r>
              <a:rPr lang="en-US" sz="2000" b="1" dirty="0">
                <a:solidFill>
                  <a:srgbClr val="7030A0">
                    <a:alpha val="70000"/>
                  </a:srgbClr>
                </a:solidFill>
                <a:effectLst/>
                <a:latin typeface="Helvetica" pitchFamily="2" charset="0"/>
              </a:rPr>
              <a:t>26.8min</a:t>
            </a:r>
            <a:endParaRPr lang="en-US" sz="2000" b="1" dirty="0">
              <a:solidFill>
                <a:srgbClr val="7030A0">
                  <a:alpha val="70000"/>
                </a:srgbClr>
              </a:solidFill>
            </a:endParaRPr>
          </a:p>
        </p:txBody>
      </p:sp>
    </p:spTree>
    <p:extLst>
      <p:ext uri="{BB962C8B-B14F-4D97-AF65-F5344CB8AC3E}">
        <p14:creationId xmlns:p14="http://schemas.microsoft.com/office/powerpoint/2010/main" val="10793006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 name="Picture 12" descr="A large glass building with a large structure&#10;&#10;Description automatically generated with medium confidence">
            <a:extLst>
              <a:ext uri="{FF2B5EF4-FFF2-40B4-BE49-F238E27FC236}">
                <a16:creationId xmlns:a16="http://schemas.microsoft.com/office/drawing/2014/main" id="{D8A4DD77-E3D4-77E7-FF68-1E5557DBF73A}"/>
              </a:ext>
            </a:extLst>
          </p:cNvPr>
          <p:cNvPicPr>
            <a:picLocks noChangeAspect="1"/>
          </p:cNvPicPr>
          <p:nvPr/>
        </p:nvPicPr>
        <p:blipFill rotWithShape="1">
          <a:blip r:embed="rId3"/>
          <a:srcRect l="54072" t="5281" b="6937"/>
          <a:stretch/>
        </p:blipFill>
        <p:spPr>
          <a:xfrm>
            <a:off x="6638112" y="0"/>
            <a:ext cx="5638303" cy="6858000"/>
          </a:xfrm>
          <a:prstGeom prst="rect">
            <a:avLst/>
          </a:prstGeom>
        </p:spPr>
      </p:pic>
      <p:sp>
        <p:nvSpPr>
          <p:cNvPr id="2" name="Title 1">
            <a:extLst>
              <a:ext uri="{FF2B5EF4-FFF2-40B4-BE49-F238E27FC236}">
                <a16:creationId xmlns:a16="http://schemas.microsoft.com/office/drawing/2014/main" id="{D5704226-764F-EB7A-74F5-01EFD17EE0A8}"/>
              </a:ext>
            </a:extLst>
          </p:cNvPr>
          <p:cNvSpPr>
            <a:spLocks noGrp="1"/>
          </p:cNvSpPr>
          <p:nvPr>
            <p:ph type="title"/>
          </p:nvPr>
        </p:nvSpPr>
        <p:spPr/>
        <p:txBody>
          <a:bodyPr/>
          <a:lstStyle/>
          <a:p>
            <a:r>
              <a:rPr lang="en-US" sz="2800" dirty="0">
                <a:latin typeface="+mn-lt"/>
              </a:rPr>
              <a:t>XENONnT Krypton Distillation</a:t>
            </a:r>
            <a:endParaRPr lang="en-US" dirty="0"/>
          </a:p>
        </p:txBody>
      </p:sp>
      <p:sp>
        <p:nvSpPr>
          <p:cNvPr id="6" name="Rectangle 5">
            <a:extLst>
              <a:ext uri="{FF2B5EF4-FFF2-40B4-BE49-F238E27FC236}">
                <a16:creationId xmlns:a16="http://schemas.microsoft.com/office/drawing/2014/main" id="{7D537B9C-3B50-63C9-84BE-0DDE4A0ADF69}"/>
              </a:ext>
            </a:extLst>
          </p:cNvPr>
          <p:cNvSpPr/>
          <p:nvPr/>
        </p:nvSpPr>
        <p:spPr>
          <a:xfrm>
            <a:off x="9229828" y="3512820"/>
            <a:ext cx="720000" cy="2659627"/>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4AE87349-11E4-45FA-004A-6675A9A43DFA}"/>
              </a:ext>
            </a:extLst>
          </p:cNvPr>
          <p:cNvPicPr>
            <a:picLocks noChangeAspect="1"/>
          </p:cNvPicPr>
          <p:nvPr/>
        </p:nvPicPr>
        <p:blipFill>
          <a:blip r:embed="rId4"/>
          <a:stretch>
            <a:fillRect/>
          </a:stretch>
        </p:blipFill>
        <p:spPr>
          <a:xfrm>
            <a:off x="4757025" y="1214076"/>
            <a:ext cx="1737360" cy="5592869"/>
          </a:xfrm>
          <a:prstGeom prst="rect">
            <a:avLst/>
          </a:prstGeom>
          <a:ln w="63500">
            <a:noFill/>
          </a:ln>
        </p:spPr>
      </p:pic>
      <p:sp>
        <p:nvSpPr>
          <p:cNvPr id="8" name="TextBox 7">
            <a:extLst>
              <a:ext uri="{FF2B5EF4-FFF2-40B4-BE49-F238E27FC236}">
                <a16:creationId xmlns:a16="http://schemas.microsoft.com/office/drawing/2014/main" id="{46B9B647-CEF0-F0E1-3081-DBDE86434083}"/>
              </a:ext>
            </a:extLst>
          </p:cNvPr>
          <p:cNvSpPr txBox="1"/>
          <p:nvPr/>
        </p:nvSpPr>
        <p:spPr>
          <a:xfrm>
            <a:off x="2886048" y="5653997"/>
            <a:ext cx="1737360" cy="786049"/>
          </a:xfrm>
          <a:prstGeom prst="rect">
            <a:avLst/>
          </a:prstGeom>
          <a:noFill/>
        </p:spPr>
        <p:txBody>
          <a:bodyPr wrap="square">
            <a:spAutoFit/>
          </a:bodyPr>
          <a:lstStyle/>
          <a:p>
            <a:pPr algn="r">
              <a:lnSpc>
                <a:spcPct val="80000"/>
              </a:lnSpc>
            </a:pPr>
            <a:r>
              <a:rPr lang="en-US" sz="1400" b="1" i="1" dirty="0">
                <a:solidFill>
                  <a:schemeClr val="bg1">
                    <a:lumMod val="75000"/>
                  </a:schemeClr>
                </a:solidFill>
              </a:rPr>
              <a:t>E. </a:t>
            </a:r>
            <a:r>
              <a:rPr lang="en-US" sz="1400" b="1" i="1" dirty="0" err="1">
                <a:solidFill>
                  <a:schemeClr val="bg1">
                    <a:lumMod val="75000"/>
                  </a:schemeClr>
                </a:solidFill>
              </a:rPr>
              <a:t>Aprile</a:t>
            </a:r>
            <a:r>
              <a:rPr lang="en-US" sz="1400" b="1" i="1" dirty="0">
                <a:solidFill>
                  <a:schemeClr val="bg1">
                    <a:lumMod val="75000"/>
                  </a:schemeClr>
                </a:solidFill>
              </a:rPr>
              <a:t> et al. (XENON Collab.)</a:t>
            </a:r>
            <a:r>
              <a:rPr lang="en-US" sz="1400" b="1" i="1" dirty="0">
                <a:solidFill>
                  <a:schemeClr val="bg1">
                    <a:lumMod val="75000"/>
                  </a:schemeClr>
                </a:solidFill>
                <a:effectLst/>
              </a:rPr>
              <a:t>, Eur. Phys. J. C. 77, 275 (2017) </a:t>
            </a:r>
          </a:p>
        </p:txBody>
      </p:sp>
      <p:pic>
        <p:nvPicPr>
          <p:cNvPr id="9" name="Picture 8" descr="Blue letters on a black background&#10;&#10;Description automatically generated">
            <a:extLst>
              <a:ext uri="{FF2B5EF4-FFF2-40B4-BE49-F238E27FC236}">
                <a16:creationId xmlns:a16="http://schemas.microsoft.com/office/drawing/2014/main" id="{14027566-66F1-8DCC-6D9C-F8AEC21C4C5D}"/>
              </a:ext>
            </a:extLst>
          </p:cNvPr>
          <p:cNvPicPr>
            <a:picLocks noChangeAspect="1"/>
          </p:cNvPicPr>
          <p:nvPr/>
        </p:nvPicPr>
        <p:blipFill rotWithShape="1">
          <a:blip r:embed="rId5"/>
          <a:srcRect r="68215"/>
          <a:stretch/>
        </p:blipFill>
        <p:spPr>
          <a:xfrm>
            <a:off x="11195716" y="97423"/>
            <a:ext cx="1080700" cy="916829"/>
          </a:xfrm>
          <a:prstGeom prst="rect">
            <a:avLst/>
          </a:prstGeom>
        </p:spPr>
      </p:pic>
      <p:grpSp>
        <p:nvGrpSpPr>
          <p:cNvPr id="18" name="Group 17">
            <a:extLst>
              <a:ext uri="{FF2B5EF4-FFF2-40B4-BE49-F238E27FC236}">
                <a16:creationId xmlns:a16="http://schemas.microsoft.com/office/drawing/2014/main" id="{76C436A0-2484-F428-4CF7-F2A81EEAC72C}"/>
              </a:ext>
            </a:extLst>
          </p:cNvPr>
          <p:cNvGrpSpPr/>
          <p:nvPr/>
        </p:nvGrpSpPr>
        <p:grpSpPr>
          <a:xfrm>
            <a:off x="3995439" y="1684421"/>
            <a:ext cx="897722" cy="4973053"/>
            <a:chOff x="2567694" y="1684421"/>
            <a:chExt cx="897722" cy="4973053"/>
          </a:xfrm>
        </p:grpSpPr>
        <p:cxnSp>
          <p:nvCxnSpPr>
            <p:cNvPr id="10" name="Straight Arrow Connector 9">
              <a:extLst>
                <a:ext uri="{FF2B5EF4-FFF2-40B4-BE49-F238E27FC236}">
                  <a16:creationId xmlns:a16="http://schemas.microsoft.com/office/drawing/2014/main" id="{2D90384A-AD53-6141-F3C3-1E8085A0A68C}"/>
                </a:ext>
              </a:extLst>
            </p:cNvPr>
            <p:cNvCxnSpPr>
              <a:cxnSpLocks/>
            </p:cNvCxnSpPr>
            <p:nvPr/>
          </p:nvCxnSpPr>
          <p:spPr>
            <a:xfrm>
              <a:off x="3149064" y="5390147"/>
              <a:ext cx="0" cy="1267327"/>
            </a:xfrm>
            <a:prstGeom prst="straightConnector1">
              <a:avLst/>
            </a:prstGeom>
            <a:ln w="44450">
              <a:solidFill>
                <a:schemeClr val="tx1">
                  <a:lumMod val="50000"/>
                  <a:lumOff val="50000"/>
                </a:schemeClr>
              </a:solidFill>
              <a:prstDash val="sysDot"/>
              <a:headEnd type="none"/>
              <a:tailEnd type="arrow"/>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EA648CAA-6C19-7287-1E7E-C9B032BD4834}"/>
                </a:ext>
              </a:extLst>
            </p:cNvPr>
            <p:cNvSpPr txBox="1"/>
            <p:nvPr/>
          </p:nvSpPr>
          <p:spPr>
            <a:xfrm>
              <a:off x="2567694" y="5105593"/>
              <a:ext cx="897722" cy="347018"/>
            </a:xfrm>
            <a:prstGeom prst="rect">
              <a:avLst/>
            </a:prstGeom>
            <a:noFill/>
          </p:spPr>
          <p:txBody>
            <a:bodyPr wrap="square">
              <a:spAutoFit/>
            </a:bodyPr>
            <a:lstStyle/>
            <a:p>
              <a:pPr>
                <a:lnSpc>
                  <a:spcPct val="80000"/>
                </a:lnSpc>
              </a:pPr>
              <a:r>
                <a:rPr lang="en-US" sz="2000" dirty="0">
                  <a:solidFill>
                    <a:schemeClr val="tx1">
                      <a:lumMod val="50000"/>
                      <a:lumOff val="50000"/>
                    </a:schemeClr>
                  </a:solidFill>
                  <a:latin typeface="Helvetica" pitchFamily="2" charset="0"/>
                </a:rPr>
                <a:t>5.5</a:t>
              </a:r>
              <a:r>
                <a:rPr lang="en-US" sz="2000" dirty="0">
                  <a:solidFill>
                    <a:schemeClr val="tx1">
                      <a:lumMod val="50000"/>
                      <a:lumOff val="50000"/>
                    </a:schemeClr>
                  </a:solidFill>
                  <a:effectLst/>
                  <a:latin typeface="Helvetica" pitchFamily="2" charset="0"/>
                </a:rPr>
                <a:t> m</a:t>
              </a:r>
              <a:endParaRPr lang="en-US" sz="2000" dirty="0">
                <a:solidFill>
                  <a:schemeClr val="tx1">
                    <a:lumMod val="50000"/>
                    <a:lumOff val="50000"/>
                  </a:schemeClr>
                </a:solidFill>
              </a:endParaRPr>
            </a:p>
          </p:txBody>
        </p:sp>
        <p:cxnSp>
          <p:nvCxnSpPr>
            <p:cNvPr id="12" name="Straight Arrow Connector 11">
              <a:extLst>
                <a:ext uri="{FF2B5EF4-FFF2-40B4-BE49-F238E27FC236}">
                  <a16:creationId xmlns:a16="http://schemas.microsoft.com/office/drawing/2014/main" id="{42A5EF80-2252-4998-9740-157757B8155E}"/>
                </a:ext>
              </a:extLst>
            </p:cNvPr>
            <p:cNvCxnSpPr>
              <a:cxnSpLocks/>
            </p:cNvCxnSpPr>
            <p:nvPr/>
          </p:nvCxnSpPr>
          <p:spPr>
            <a:xfrm flipV="1">
              <a:off x="3149064" y="1684421"/>
              <a:ext cx="0" cy="3389088"/>
            </a:xfrm>
            <a:prstGeom prst="straightConnector1">
              <a:avLst/>
            </a:prstGeom>
            <a:ln w="44450">
              <a:solidFill>
                <a:schemeClr val="tx1">
                  <a:lumMod val="50000"/>
                  <a:lumOff val="50000"/>
                </a:schemeClr>
              </a:solidFill>
              <a:prstDash val="sysDot"/>
              <a:headEnd type="none"/>
              <a:tailEnd type="arrow"/>
            </a:ln>
          </p:spPr>
          <p:style>
            <a:lnRef idx="1">
              <a:schemeClr val="accent1"/>
            </a:lnRef>
            <a:fillRef idx="0">
              <a:schemeClr val="accent1"/>
            </a:fillRef>
            <a:effectRef idx="0">
              <a:schemeClr val="accent1"/>
            </a:effectRef>
            <a:fontRef idx="minor">
              <a:schemeClr val="tx1"/>
            </a:fontRef>
          </p:style>
        </p:cxnSp>
      </p:grpSp>
      <p:sp>
        <p:nvSpPr>
          <p:cNvPr id="14" name="Slide Number Placeholder 3">
            <a:extLst>
              <a:ext uri="{FF2B5EF4-FFF2-40B4-BE49-F238E27FC236}">
                <a16:creationId xmlns:a16="http://schemas.microsoft.com/office/drawing/2014/main" id="{7E144A88-B748-AFBE-4BA8-BF2AB559C1AE}"/>
              </a:ext>
            </a:extLst>
          </p:cNvPr>
          <p:cNvSpPr txBox="1">
            <a:spLocks/>
          </p:cNvSpPr>
          <p:nvPr/>
        </p:nvSpPr>
        <p:spPr>
          <a:xfrm>
            <a:off x="11124000" y="6096248"/>
            <a:ext cx="720000" cy="360000"/>
          </a:xfrm>
          <a:prstGeom prst="rect">
            <a:avLst/>
          </a:prstGeom>
        </p:spPr>
        <p:txBody>
          <a:bodyPr/>
          <a:lstStyle>
            <a:defPPr>
              <a:defRPr lang="de-D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r"/>
            <a:fld id="{91D2A38D-9EB2-4BF8-9118-EA1E4A37F183}" type="slidenum">
              <a:rPr lang="de-DE" smtClean="0"/>
              <a:pPr algn="r"/>
              <a:t>38</a:t>
            </a:fld>
            <a:endParaRPr lang="de-DE" dirty="0"/>
          </a:p>
        </p:txBody>
      </p:sp>
      <mc:AlternateContent xmlns:mc="http://schemas.openxmlformats.org/markup-compatibility/2006" xmlns:a14="http://schemas.microsoft.com/office/drawing/2010/main">
        <mc:Choice Requires="a14">
          <p:sp>
            <p:nvSpPr>
              <p:cNvPr id="17" name="Vertical Text Placeholder 2">
                <a:extLst>
                  <a:ext uri="{FF2B5EF4-FFF2-40B4-BE49-F238E27FC236}">
                    <a16:creationId xmlns:a16="http://schemas.microsoft.com/office/drawing/2014/main" id="{A2F094DA-1F34-B3E1-3C05-D388FC02B263}"/>
                  </a:ext>
                </a:extLst>
              </p:cNvPr>
              <p:cNvSpPr txBox="1">
                <a:spLocks/>
              </p:cNvSpPr>
              <p:nvPr/>
            </p:nvSpPr>
            <p:spPr>
              <a:xfrm>
                <a:off x="358775" y="1150005"/>
                <a:ext cx="5743576" cy="4557712"/>
              </a:xfrm>
              <a:prstGeom prst="rect">
                <a:avLst/>
              </a:prstGeom>
            </p:spPr>
            <p:txBody>
              <a:bodyPr vert="horz" lIns="0" tIns="0" rIns="0" bIns="0" rtlCol="0" anchor="t" anchorCtr="0">
                <a:noAutofit/>
              </a:bodyPr>
              <a:lstStyle>
                <a:lvl1pPr marL="0" indent="0" algn="l" defTabSz="914299" rtl="0" eaLnBrk="1" latinLnBrk="0" hangingPunct="1">
                  <a:lnSpc>
                    <a:spcPct val="112000"/>
                  </a:lnSpc>
                  <a:spcBef>
                    <a:spcPts val="1300"/>
                  </a:spcBef>
                  <a:spcAft>
                    <a:spcPts val="0"/>
                  </a:spcAft>
                  <a:buFont typeface="Arial" panose="020B0604020202020204" pitchFamily="34" charset="0"/>
                  <a:buNone/>
                  <a:defRPr lang="de-DE" sz="2000" b="0" i="0" u="none" strike="noStrike" kern="1200" baseline="0">
                    <a:solidFill>
                      <a:schemeClr val="tx1"/>
                    </a:solidFill>
                    <a:latin typeface="Calibri" panose="020F0502020204030204" pitchFamily="34" charset="0"/>
                    <a:ea typeface="+mn-ea"/>
                    <a:cs typeface="Calibri" panose="020F0502020204030204" pitchFamily="34" charset="0"/>
                  </a:defRPr>
                </a:lvl1pPr>
                <a:lvl2pPr marL="323972"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2pPr>
                <a:lvl3pPr marL="503958"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3pPr>
                <a:lvl4pPr marL="683942"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4pPr>
                <a:lvl5pPr marL="863926"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5pPr>
                <a:lvl6pPr marL="719938" indent="0" algn="l" defTabSz="914299" rtl="0" eaLnBrk="1" latinLnBrk="0" hangingPunct="1">
                  <a:lnSpc>
                    <a:spcPct val="112000"/>
                  </a:lnSpc>
                  <a:spcBef>
                    <a:spcPts val="1300"/>
                  </a:spcBef>
                  <a:spcAft>
                    <a:spcPts val="0"/>
                  </a:spcAft>
                  <a:buFont typeface="Meta Offc Pro" panose="020B0504030101020102" pitchFamily="34" charset="0"/>
                  <a:buNone/>
                  <a:defRPr sz="2000" b="1" kern="1200" baseline="0">
                    <a:solidFill>
                      <a:schemeClr val="tx1"/>
                    </a:solidFill>
                    <a:latin typeface="Calibri" panose="020F0502020204030204" pitchFamily="34" charset="0"/>
                    <a:ea typeface="+mn-ea"/>
                    <a:cs typeface="Calibri" panose="020F0502020204030204" pitchFamily="34" charset="0"/>
                  </a:defRPr>
                </a:lvl6pPr>
                <a:lvl7pPr marL="863926"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7pPr>
                <a:lvl8pPr marL="863926"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8pPr>
                <a:lvl9pPr marL="863926"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9pPr>
              </a:lstStyle>
              <a:p>
                <a:pPr marL="342900" indent="-342900">
                  <a:lnSpc>
                    <a:spcPct val="90000"/>
                  </a:lnSpc>
                  <a:spcBef>
                    <a:spcPts val="0"/>
                  </a:spcBef>
                  <a:buFont typeface="Arial" panose="020B0604020202020204" pitchFamily="34" charset="0"/>
                  <a:buChar char="•"/>
                </a:pPr>
                <a:r>
                  <a:rPr lang="en-US" sz="2200" dirty="0">
                    <a:latin typeface="+mn-lt"/>
                  </a:rPr>
                  <a:t>Distillation mode:</a:t>
                </a:r>
                <a:br>
                  <a:rPr lang="en-US" sz="2200" dirty="0">
                    <a:latin typeface="+mn-lt"/>
                  </a:rPr>
                </a:br>
                <a:r>
                  <a:rPr lang="en-US" sz="2200" dirty="0">
                    <a:latin typeface="+mn-lt"/>
                  </a:rPr>
                  <a:t>    Offline and online</a:t>
                </a:r>
              </a:p>
              <a:p>
                <a:pPr>
                  <a:lnSpc>
                    <a:spcPct val="90000"/>
                  </a:lnSpc>
                  <a:spcBef>
                    <a:spcPts val="0"/>
                  </a:spcBef>
                </a:pPr>
                <a:endParaRPr lang="en-US" sz="2200" dirty="0">
                  <a:latin typeface="+mn-lt"/>
                </a:endParaRPr>
              </a:p>
              <a:p>
                <a:pPr marL="342900" indent="-342900">
                  <a:lnSpc>
                    <a:spcPct val="90000"/>
                  </a:lnSpc>
                  <a:spcBef>
                    <a:spcPts val="0"/>
                  </a:spcBef>
                  <a:buFont typeface="Arial" panose="020B0604020202020204" pitchFamily="34" charset="0"/>
                  <a:buChar char="•"/>
                </a:pPr>
                <a:r>
                  <a:rPr lang="en-US" sz="2200" dirty="0">
                    <a:latin typeface="+mn-lt"/>
                  </a:rPr>
                  <a:t>Feeding flow: </a:t>
                </a:r>
              </a:p>
              <a:p>
                <a:pPr marL="666872" lvl="1" indent="-342900">
                  <a:lnSpc>
                    <a:spcPct val="90000"/>
                  </a:lnSpc>
                  <a:spcBef>
                    <a:spcPts val="0"/>
                  </a:spcBef>
                  <a:buFont typeface="System Font Regular"/>
                  <a:buChar char="-"/>
                </a:pPr>
                <a:r>
                  <a:rPr lang="en-US" sz="2200" b="0" dirty="0">
                    <a:latin typeface="+mn-lt"/>
                  </a:rPr>
                  <a:t>3 kg/h </a:t>
                </a:r>
                <a14:m>
                  <m:oMath xmlns:m="http://schemas.openxmlformats.org/officeDocument/2006/math">
                    <m:r>
                      <a:rPr lang="en-US" sz="2400" i="1" smtClean="0">
                        <a:latin typeface="Cambria Math" panose="02040503050406030204" pitchFamily="18" charset="0"/>
                        <a:ea typeface="Cambria Math" panose="02040503050406030204" pitchFamily="18" charset="0"/>
                      </a:rPr>
                      <m:t>~</m:t>
                    </m:r>
                  </m:oMath>
                </a14:m>
                <a:r>
                  <a:rPr lang="en-US" sz="2200" b="0" dirty="0">
                    <a:latin typeface="+mn-lt"/>
                  </a:rPr>
                  <a:t> 8.3 </a:t>
                </a:r>
                <a:r>
                  <a:rPr lang="en-US" sz="2200" b="0" dirty="0" err="1">
                    <a:latin typeface="+mn-lt"/>
                  </a:rPr>
                  <a:t>slpm</a:t>
                </a:r>
                <a:endParaRPr lang="en-US" sz="2200" b="0" dirty="0">
                  <a:latin typeface="+mn-lt"/>
                </a:endParaRPr>
              </a:p>
              <a:p>
                <a:pPr marL="666872" lvl="1" indent="-342900">
                  <a:lnSpc>
                    <a:spcPct val="90000"/>
                  </a:lnSpc>
                  <a:spcBef>
                    <a:spcPts val="0"/>
                  </a:spcBef>
                  <a:buFont typeface="Wingdings" pitchFamily="2" charset="2"/>
                  <a:buChar char="Ø"/>
                </a:pPr>
                <a:r>
                  <a:rPr lang="en-US" sz="2200" b="0" dirty="0">
                    <a:solidFill>
                      <a:srgbClr val="4068B3"/>
                    </a:solidFill>
                    <a:latin typeface="+mn-lt"/>
                  </a:rPr>
                  <a:t>Achieved: 6.5 kg/h </a:t>
                </a:r>
                <a14:m>
                  <m:oMath xmlns:m="http://schemas.openxmlformats.org/officeDocument/2006/math">
                    <m:r>
                      <a:rPr lang="en-US" sz="2400" i="1" smtClean="0">
                        <a:solidFill>
                          <a:srgbClr val="4068B3"/>
                        </a:solidFill>
                        <a:latin typeface="Cambria Math" panose="02040503050406030204" pitchFamily="18" charset="0"/>
                        <a:ea typeface="Cambria Math" panose="02040503050406030204" pitchFamily="18" charset="0"/>
                      </a:rPr>
                      <m:t>~</m:t>
                    </m:r>
                  </m:oMath>
                </a14:m>
                <a:r>
                  <a:rPr lang="en-US" sz="2200" b="0" dirty="0">
                    <a:solidFill>
                      <a:srgbClr val="4068B3"/>
                    </a:solidFill>
                    <a:latin typeface="+mn-lt"/>
                  </a:rPr>
                  <a:t> 18 </a:t>
                </a:r>
                <a:r>
                  <a:rPr lang="en-US" sz="2200" b="0" dirty="0" err="1">
                    <a:solidFill>
                      <a:srgbClr val="4068B3"/>
                    </a:solidFill>
                    <a:latin typeface="+mn-lt"/>
                  </a:rPr>
                  <a:t>slpm</a:t>
                </a:r>
                <a:endParaRPr lang="en-US" sz="2200" b="0" dirty="0">
                  <a:solidFill>
                    <a:srgbClr val="4068B3"/>
                  </a:solidFill>
                  <a:latin typeface="+mn-lt"/>
                </a:endParaRPr>
              </a:p>
              <a:p>
                <a:pPr marL="342900" indent="-342900">
                  <a:lnSpc>
                    <a:spcPct val="90000"/>
                  </a:lnSpc>
                  <a:spcBef>
                    <a:spcPts val="0"/>
                  </a:spcBef>
                  <a:buFont typeface="Arial" panose="020B0604020202020204" pitchFamily="34" charset="0"/>
                  <a:buChar char="•"/>
                </a:pPr>
                <a:endParaRPr lang="en-US" sz="2200" dirty="0">
                  <a:latin typeface="+mn-lt"/>
                </a:endParaRPr>
              </a:p>
              <a:p>
                <a:pPr marL="342900" indent="-342900">
                  <a:lnSpc>
                    <a:spcPct val="90000"/>
                  </a:lnSpc>
                  <a:spcBef>
                    <a:spcPts val="0"/>
                  </a:spcBef>
                  <a:buFont typeface="Arial" panose="020B0604020202020204" pitchFamily="34" charset="0"/>
                  <a:buChar char="•"/>
                </a:pPr>
                <a:r>
                  <a:rPr lang="en-US" sz="2200" dirty="0">
                    <a:latin typeface="+mn-lt"/>
                  </a:rPr>
                  <a:t>Separation factor: </a:t>
                </a:r>
              </a:p>
              <a:p>
                <a:pPr marL="666872" lvl="1" indent="-342900">
                  <a:lnSpc>
                    <a:spcPct val="90000"/>
                  </a:lnSpc>
                  <a:spcBef>
                    <a:spcPts val="0"/>
                  </a:spcBef>
                  <a:buFont typeface="System Font Regular"/>
                  <a:buChar char="-"/>
                </a:pPr>
                <a:r>
                  <a:rPr lang="en-US" sz="2200" b="0" dirty="0">
                    <a:latin typeface="+mn-lt"/>
                  </a:rPr>
                  <a:t>10</a:t>
                </a:r>
                <a:r>
                  <a:rPr lang="en-US" sz="2200" b="0" baseline="30000" dirty="0">
                    <a:latin typeface="+mn-lt"/>
                  </a:rPr>
                  <a:t>4</a:t>
                </a:r>
                <a:r>
                  <a:rPr lang="en-US" sz="2200" b="0" dirty="0">
                    <a:latin typeface="+mn-lt"/>
                  </a:rPr>
                  <a:t>-10</a:t>
                </a:r>
                <a:r>
                  <a:rPr lang="en-US" sz="2200" b="0" baseline="30000" dirty="0">
                    <a:latin typeface="+mn-lt"/>
                  </a:rPr>
                  <a:t>5</a:t>
                </a:r>
              </a:p>
              <a:p>
                <a:pPr marL="666872" lvl="1" indent="-342900">
                  <a:lnSpc>
                    <a:spcPct val="90000"/>
                  </a:lnSpc>
                  <a:spcBef>
                    <a:spcPts val="0"/>
                  </a:spcBef>
                  <a:buFont typeface="Wingdings" pitchFamily="2" charset="2"/>
                  <a:buChar char="Ø"/>
                </a:pPr>
                <a:r>
                  <a:rPr lang="en-US" sz="2200" b="0" dirty="0">
                    <a:solidFill>
                      <a:srgbClr val="4068B3"/>
                    </a:solidFill>
                    <a:latin typeface="+mn-lt"/>
                  </a:rPr>
                  <a:t>Achieved: </a:t>
                </a:r>
                <a14:m>
                  <m:oMath xmlns:m="http://schemas.openxmlformats.org/officeDocument/2006/math">
                    <m:sSubSup>
                      <m:sSubSupPr>
                        <m:ctrlPr>
                          <a:rPr lang="en-US" sz="2200" b="0" i="1" smtClean="0">
                            <a:solidFill>
                              <a:srgbClr val="4068B3"/>
                            </a:solidFill>
                            <a:latin typeface="Cambria Math" panose="02040503050406030204" pitchFamily="18" charset="0"/>
                          </a:rPr>
                        </m:ctrlPr>
                      </m:sSubSupPr>
                      <m:e>
                        <m:r>
                          <a:rPr lang="en-US" sz="2200" b="0" i="1" smtClean="0">
                            <a:solidFill>
                              <a:srgbClr val="4068B3"/>
                            </a:solidFill>
                            <a:latin typeface="Cambria Math" panose="02040503050406030204" pitchFamily="18" charset="0"/>
                          </a:rPr>
                          <m:t>6.4</m:t>
                        </m:r>
                      </m:e>
                      <m:sub>
                        <m:r>
                          <a:rPr lang="en-US" sz="2200" b="0" i="1" smtClean="0">
                            <a:solidFill>
                              <a:srgbClr val="4068B3"/>
                            </a:solidFill>
                            <a:latin typeface="Cambria Math" panose="02040503050406030204" pitchFamily="18" charset="0"/>
                          </a:rPr>
                          <m:t>−1.3</m:t>
                        </m:r>
                      </m:sub>
                      <m:sup>
                        <m:r>
                          <a:rPr lang="en-US" sz="2200" b="0" i="1" smtClean="0">
                            <a:solidFill>
                              <a:srgbClr val="4068B3"/>
                            </a:solidFill>
                            <a:latin typeface="Cambria Math" panose="02040503050406030204" pitchFamily="18" charset="0"/>
                          </a:rPr>
                          <m:t>+1.9</m:t>
                        </m:r>
                      </m:sup>
                    </m:sSubSup>
                    <m:r>
                      <a:rPr lang="en-US" sz="2200" b="0" i="1" smtClean="0">
                        <a:solidFill>
                          <a:srgbClr val="4068B3"/>
                        </a:solidFill>
                        <a:latin typeface="Cambria Math" panose="02040503050406030204" pitchFamily="18" charset="0"/>
                      </a:rPr>
                      <m:t> </m:t>
                    </m:r>
                    <m:r>
                      <a:rPr lang="en-US" sz="2200" b="0" i="1" smtClean="0">
                        <a:solidFill>
                          <a:srgbClr val="4068B3"/>
                        </a:solidFill>
                        <a:latin typeface="Cambria Math" panose="02040503050406030204" pitchFamily="18" charset="0"/>
                        <a:ea typeface="Cambria Math" panose="02040503050406030204" pitchFamily="18" charset="0"/>
                      </a:rPr>
                      <m:t>× </m:t>
                    </m:r>
                    <m:sSup>
                      <m:sSupPr>
                        <m:ctrlPr>
                          <a:rPr lang="en-US" sz="2200" b="0" i="1" smtClean="0">
                            <a:solidFill>
                              <a:srgbClr val="4068B3"/>
                            </a:solidFill>
                            <a:latin typeface="Cambria Math" panose="02040503050406030204" pitchFamily="18" charset="0"/>
                            <a:ea typeface="Cambria Math" panose="02040503050406030204" pitchFamily="18" charset="0"/>
                          </a:rPr>
                        </m:ctrlPr>
                      </m:sSupPr>
                      <m:e>
                        <m:r>
                          <a:rPr lang="en-US" sz="2200" b="0" i="1" smtClean="0">
                            <a:solidFill>
                              <a:srgbClr val="4068B3"/>
                            </a:solidFill>
                            <a:latin typeface="Cambria Math" panose="02040503050406030204" pitchFamily="18" charset="0"/>
                            <a:ea typeface="Cambria Math" panose="02040503050406030204" pitchFamily="18" charset="0"/>
                          </a:rPr>
                          <m:t>10</m:t>
                        </m:r>
                      </m:e>
                      <m:sup>
                        <m:r>
                          <a:rPr lang="en-US" sz="2200" b="0" i="1" smtClean="0">
                            <a:solidFill>
                              <a:srgbClr val="4068B3"/>
                            </a:solidFill>
                            <a:latin typeface="Cambria Math" panose="02040503050406030204" pitchFamily="18" charset="0"/>
                            <a:ea typeface="Cambria Math" panose="02040503050406030204" pitchFamily="18" charset="0"/>
                          </a:rPr>
                          <m:t>5</m:t>
                        </m:r>
                      </m:sup>
                    </m:sSup>
                  </m:oMath>
                </a14:m>
                <a:endParaRPr lang="en-US" sz="2200" b="0" dirty="0">
                  <a:latin typeface="+mn-lt"/>
                </a:endParaRPr>
              </a:p>
              <a:p>
                <a:pPr>
                  <a:lnSpc>
                    <a:spcPct val="90000"/>
                  </a:lnSpc>
                  <a:spcBef>
                    <a:spcPts val="0"/>
                  </a:spcBef>
                </a:pPr>
                <a:endParaRPr lang="en-US" sz="2200" dirty="0">
                  <a:latin typeface="+mn-lt"/>
                </a:endParaRPr>
              </a:p>
              <a:p>
                <a:pPr marL="342900" indent="-342900">
                  <a:lnSpc>
                    <a:spcPct val="90000"/>
                  </a:lnSpc>
                  <a:spcBef>
                    <a:spcPts val="0"/>
                  </a:spcBef>
                  <a:buFont typeface="Arial" panose="020B0604020202020204" pitchFamily="34" charset="0"/>
                  <a:buChar char="•"/>
                </a:pPr>
                <a:r>
                  <a:rPr lang="en-US" sz="2200" dirty="0">
                    <a:latin typeface="+mn-lt"/>
                  </a:rPr>
                  <a:t>Xe recovery: </a:t>
                </a:r>
                <a:br>
                  <a:rPr lang="en-US" sz="2200" dirty="0">
                    <a:latin typeface="+mn-lt"/>
                  </a:rPr>
                </a:br>
                <a:r>
                  <a:rPr lang="en-US" sz="2200" dirty="0">
                    <a:latin typeface="+mn-lt"/>
                  </a:rPr>
                  <a:t>    99%</a:t>
                </a:r>
              </a:p>
            </p:txBody>
          </p:sp>
        </mc:Choice>
        <mc:Fallback xmlns="">
          <p:sp>
            <p:nvSpPr>
              <p:cNvPr id="17" name="Vertical Text Placeholder 2">
                <a:extLst>
                  <a:ext uri="{FF2B5EF4-FFF2-40B4-BE49-F238E27FC236}">
                    <a16:creationId xmlns:a16="http://schemas.microsoft.com/office/drawing/2014/main" id="{A2F094DA-1F34-B3E1-3C05-D388FC02B263}"/>
                  </a:ext>
                </a:extLst>
              </p:cNvPr>
              <p:cNvSpPr txBox="1">
                <a:spLocks noRot="1" noChangeAspect="1" noMove="1" noResize="1" noEditPoints="1" noAdjustHandles="1" noChangeArrowheads="1" noChangeShapeType="1" noTextEdit="1"/>
              </p:cNvSpPr>
              <p:nvPr/>
            </p:nvSpPr>
            <p:spPr>
              <a:xfrm>
                <a:off x="358775" y="1150005"/>
                <a:ext cx="5743576" cy="4557712"/>
              </a:xfrm>
              <a:prstGeom prst="rect">
                <a:avLst/>
              </a:prstGeom>
              <a:blipFill>
                <a:blip r:embed="rId6"/>
                <a:stretch>
                  <a:fillRect l="-2870" t="-2778"/>
                </a:stretch>
              </a:blipFill>
            </p:spPr>
            <p:txBody>
              <a:bodyPr/>
              <a:lstStyle/>
              <a:p>
                <a:r>
                  <a:rPr lang="en-US">
                    <a:noFill/>
                  </a:rPr>
                  <a:t> </a:t>
                </a:r>
              </a:p>
            </p:txBody>
          </p:sp>
        </mc:Fallback>
      </mc:AlternateContent>
    </p:spTree>
    <p:extLst>
      <p:ext uri="{BB962C8B-B14F-4D97-AF65-F5344CB8AC3E}">
        <p14:creationId xmlns:p14="http://schemas.microsoft.com/office/powerpoint/2010/main" val="607137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4" name="Picture 13" descr="A large glass building with a large structure&#10;&#10;Description automatically generated with medium confidence">
            <a:extLst>
              <a:ext uri="{FF2B5EF4-FFF2-40B4-BE49-F238E27FC236}">
                <a16:creationId xmlns:a16="http://schemas.microsoft.com/office/drawing/2014/main" id="{CC4393DC-3719-DEE6-4639-BB1E54EC4FAE}"/>
              </a:ext>
            </a:extLst>
          </p:cNvPr>
          <p:cNvPicPr>
            <a:picLocks noChangeAspect="1"/>
          </p:cNvPicPr>
          <p:nvPr/>
        </p:nvPicPr>
        <p:blipFill rotWithShape="1">
          <a:blip r:embed="rId3"/>
          <a:srcRect l="54072" t="5281" b="6937"/>
          <a:stretch/>
        </p:blipFill>
        <p:spPr>
          <a:xfrm>
            <a:off x="6638112" y="0"/>
            <a:ext cx="5638303" cy="6858000"/>
          </a:xfrm>
          <a:prstGeom prst="rect">
            <a:avLst/>
          </a:prstGeom>
        </p:spPr>
      </p:pic>
      <p:pic>
        <p:nvPicPr>
          <p:cNvPr id="7" name="Inhaltsplatzhalter 6">
            <a:extLst>
              <a:ext uri="{FF2B5EF4-FFF2-40B4-BE49-F238E27FC236}">
                <a16:creationId xmlns:a16="http://schemas.microsoft.com/office/drawing/2014/main" id="{FB2C352B-61BD-D0D3-E095-A12E6FE68348}"/>
              </a:ext>
            </a:extLst>
          </p:cNvPr>
          <p:cNvPicPr>
            <a:picLocks noChangeAspect="1"/>
          </p:cNvPicPr>
          <p:nvPr/>
        </p:nvPicPr>
        <p:blipFill rotWithShape="1">
          <a:blip r:embed="rId4"/>
          <a:srcRect l="3672" b="3558"/>
          <a:stretch/>
        </p:blipFill>
        <p:spPr>
          <a:xfrm>
            <a:off x="4081965" y="3305162"/>
            <a:ext cx="3003053" cy="3509010"/>
          </a:xfrm>
          <a:prstGeom prst="rect">
            <a:avLst/>
          </a:prstGeom>
          <a:ln w="63500">
            <a:noFill/>
          </a:ln>
        </p:spPr>
      </p:pic>
      <p:sp>
        <p:nvSpPr>
          <p:cNvPr id="2" name="Title 1">
            <a:extLst>
              <a:ext uri="{FF2B5EF4-FFF2-40B4-BE49-F238E27FC236}">
                <a16:creationId xmlns:a16="http://schemas.microsoft.com/office/drawing/2014/main" id="{EC83D372-4202-13C1-02D0-B59D62694371}"/>
              </a:ext>
            </a:extLst>
          </p:cNvPr>
          <p:cNvSpPr>
            <a:spLocks noGrp="1"/>
          </p:cNvSpPr>
          <p:nvPr>
            <p:ph type="title"/>
          </p:nvPr>
        </p:nvSpPr>
        <p:spPr/>
        <p:txBody>
          <a:bodyPr/>
          <a:lstStyle/>
          <a:p>
            <a:r>
              <a:rPr lang="en-US" sz="2800" dirty="0">
                <a:latin typeface="+mn-lt"/>
              </a:rPr>
              <a:t>XENONnT Radon Removal</a:t>
            </a:r>
            <a:endParaRPr lang="en-US" dirty="0"/>
          </a:p>
        </p:txBody>
      </p:sp>
      <p:sp>
        <p:nvSpPr>
          <p:cNvPr id="6" name="Rectangle 5">
            <a:extLst>
              <a:ext uri="{FF2B5EF4-FFF2-40B4-BE49-F238E27FC236}">
                <a16:creationId xmlns:a16="http://schemas.microsoft.com/office/drawing/2014/main" id="{6729A9C0-1DC1-444F-F441-998F7E55A4B2}"/>
              </a:ext>
            </a:extLst>
          </p:cNvPr>
          <p:cNvSpPr/>
          <p:nvPr/>
        </p:nvSpPr>
        <p:spPr>
          <a:xfrm flipV="1">
            <a:off x="6795207" y="173344"/>
            <a:ext cx="3703413" cy="1834745"/>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356BBDB1-7A85-9765-F5E7-C9EBA1A296DB}"/>
              </a:ext>
            </a:extLst>
          </p:cNvPr>
          <p:cNvPicPr>
            <a:picLocks noChangeAspect="1"/>
          </p:cNvPicPr>
          <p:nvPr/>
        </p:nvPicPr>
        <p:blipFill>
          <a:blip r:embed="rId5"/>
          <a:stretch>
            <a:fillRect/>
          </a:stretch>
        </p:blipFill>
        <p:spPr>
          <a:xfrm>
            <a:off x="6638113" y="2767229"/>
            <a:ext cx="3964624" cy="4090771"/>
          </a:xfrm>
          <a:prstGeom prst="rect">
            <a:avLst/>
          </a:prstGeom>
        </p:spPr>
      </p:pic>
      <p:sp>
        <p:nvSpPr>
          <p:cNvPr id="9" name="TextBox 8">
            <a:extLst>
              <a:ext uri="{FF2B5EF4-FFF2-40B4-BE49-F238E27FC236}">
                <a16:creationId xmlns:a16="http://schemas.microsoft.com/office/drawing/2014/main" id="{6819CCBB-43B0-4CE7-B55B-16EEEB54CB5D}"/>
              </a:ext>
            </a:extLst>
          </p:cNvPr>
          <p:cNvSpPr txBox="1"/>
          <p:nvPr/>
        </p:nvSpPr>
        <p:spPr>
          <a:xfrm>
            <a:off x="4036590" y="2927462"/>
            <a:ext cx="2758617" cy="441339"/>
          </a:xfrm>
          <a:prstGeom prst="rect">
            <a:avLst/>
          </a:prstGeom>
          <a:noFill/>
        </p:spPr>
        <p:txBody>
          <a:bodyPr wrap="square">
            <a:spAutoFit/>
          </a:bodyPr>
          <a:lstStyle/>
          <a:p>
            <a:pPr>
              <a:lnSpc>
                <a:spcPct val="80000"/>
              </a:lnSpc>
            </a:pPr>
            <a:r>
              <a:rPr lang="en-US" sz="1400" b="1" i="1" dirty="0">
                <a:solidFill>
                  <a:schemeClr val="bg1">
                    <a:lumMod val="75000"/>
                  </a:schemeClr>
                </a:solidFill>
              </a:rPr>
              <a:t>E. </a:t>
            </a:r>
            <a:r>
              <a:rPr lang="en-US" sz="1400" b="1" i="1" dirty="0" err="1">
                <a:solidFill>
                  <a:schemeClr val="bg1">
                    <a:lumMod val="75000"/>
                  </a:schemeClr>
                </a:solidFill>
              </a:rPr>
              <a:t>Aprile</a:t>
            </a:r>
            <a:r>
              <a:rPr lang="en-US" sz="1400" b="1" i="1" dirty="0">
                <a:solidFill>
                  <a:schemeClr val="bg1">
                    <a:lumMod val="75000"/>
                  </a:schemeClr>
                </a:solidFill>
              </a:rPr>
              <a:t> et al. (XENON Collab.)</a:t>
            </a:r>
            <a:r>
              <a:rPr lang="en-US" sz="1400" b="1" i="1" dirty="0">
                <a:solidFill>
                  <a:schemeClr val="bg1">
                    <a:lumMod val="75000"/>
                  </a:schemeClr>
                </a:solidFill>
                <a:effectLst/>
              </a:rPr>
              <a:t>, </a:t>
            </a:r>
            <a:br>
              <a:rPr lang="en-US" sz="1400" b="1" i="1" dirty="0">
                <a:solidFill>
                  <a:schemeClr val="bg1">
                    <a:lumMod val="75000"/>
                  </a:schemeClr>
                </a:solidFill>
                <a:effectLst/>
              </a:rPr>
            </a:br>
            <a:r>
              <a:rPr lang="en-US" sz="1400" b="1" i="1" dirty="0">
                <a:solidFill>
                  <a:schemeClr val="bg1">
                    <a:lumMod val="75000"/>
                  </a:schemeClr>
                </a:solidFill>
                <a:effectLst/>
              </a:rPr>
              <a:t>Eur. Phys. J. C. </a:t>
            </a:r>
            <a:r>
              <a:rPr lang="en-US" sz="1400" b="1" i="1" dirty="0">
                <a:solidFill>
                  <a:schemeClr val="bg1">
                    <a:lumMod val="75000"/>
                  </a:schemeClr>
                </a:solidFill>
              </a:rPr>
              <a:t>82</a:t>
            </a:r>
            <a:r>
              <a:rPr lang="en-US" sz="1400" b="1" i="1" dirty="0">
                <a:solidFill>
                  <a:schemeClr val="bg1">
                    <a:lumMod val="75000"/>
                  </a:schemeClr>
                </a:solidFill>
                <a:effectLst/>
              </a:rPr>
              <a:t>, 1108 (2022) </a:t>
            </a:r>
          </a:p>
        </p:txBody>
      </p:sp>
      <p:pic>
        <p:nvPicPr>
          <p:cNvPr id="11" name="Picture 10" descr="Blue letters on a black background&#10;&#10;Description automatically generated">
            <a:extLst>
              <a:ext uri="{FF2B5EF4-FFF2-40B4-BE49-F238E27FC236}">
                <a16:creationId xmlns:a16="http://schemas.microsoft.com/office/drawing/2014/main" id="{FC35B82A-AABF-0030-F314-800CC62A625B}"/>
              </a:ext>
            </a:extLst>
          </p:cNvPr>
          <p:cNvPicPr>
            <a:picLocks noChangeAspect="1"/>
          </p:cNvPicPr>
          <p:nvPr/>
        </p:nvPicPr>
        <p:blipFill rotWithShape="1">
          <a:blip r:embed="rId6"/>
          <a:srcRect r="68215"/>
          <a:stretch/>
        </p:blipFill>
        <p:spPr>
          <a:xfrm>
            <a:off x="11195716" y="97423"/>
            <a:ext cx="1080700" cy="916829"/>
          </a:xfrm>
          <a:prstGeom prst="rect">
            <a:avLst/>
          </a:prstGeom>
        </p:spPr>
      </p:pic>
      <p:pic>
        <p:nvPicPr>
          <p:cNvPr id="10" name="Picture 9">
            <a:extLst>
              <a:ext uri="{FF2B5EF4-FFF2-40B4-BE49-F238E27FC236}">
                <a16:creationId xmlns:a16="http://schemas.microsoft.com/office/drawing/2014/main" id="{4C5394BC-F17F-AE10-FA6C-E91034C8BFDF}"/>
              </a:ext>
            </a:extLst>
          </p:cNvPr>
          <p:cNvPicPr>
            <a:picLocks noChangeAspect="1"/>
          </p:cNvPicPr>
          <p:nvPr/>
        </p:nvPicPr>
        <p:blipFill rotWithShape="1">
          <a:blip r:embed="rId7"/>
          <a:srcRect l="40138" t="27218" r="30840" b="11865"/>
          <a:stretch/>
        </p:blipFill>
        <p:spPr>
          <a:xfrm>
            <a:off x="6478064" y="2675524"/>
            <a:ext cx="1214706" cy="1439278"/>
          </a:xfrm>
          <a:prstGeom prst="rect">
            <a:avLst/>
          </a:prstGeom>
          <a:ln w="25400">
            <a:solidFill>
              <a:schemeClr val="bg1"/>
            </a:solidFill>
          </a:ln>
        </p:spPr>
      </p:pic>
      <p:sp>
        <p:nvSpPr>
          <p:cNvPr id="13" name="Slide Number Placeholder 3">
            <a:extLst>
              <a:ext uri="{FF2B5EF4-FFF2-40B4-BE49-F238E27FC236}">
                <a16:creationId xmlns:a16="http://schemas.microsoft.com/office/drawing/2014/main" id="{B4E1983B-206D-2AD1-7CC6-5D0E3E6A7ECD}"/>
              </a:ext>
            </a:extLst>
          </p:cNvPr>
          <p:cNvSpPr txBox="1">
            <a:spLocks/>
          </p:cNvSpPr>
          <p:nvPr/>
        </p:nvSpPr>
        <p:spPr>
          <a:xfrm>
            <a:off x="11124000" y="6096248"/>
            <a:ext cx="720000" cy="360000"/>
          </a:xfrm>
          <a:prstGeom prst="rect">
            <a:avLst/>
          </a:prstGeom>
        </p:spPr>
        <p:txBody>
          <a:bodyPr/>
          <a:lstStyle>
            <a:defPPr>
              <a:defRPr lang="de-D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r"/>
            <a:fld id="{91D2A38D-9EB2-4BF8-9118-EA1E4A37F183}" type="slidenum">
              <a:rPr lang="de-DE" smtClean="0"/>
              <a:pPr algn="r"/>
              <a:t>39</a:t>
            </a:fld>
            <a:endParaRPr lang="de-DE" dirty="0"/>
          </a:p>
        </p:txBody>
      </p:sp>
      <mc:AlternateContent xmlns:mc="http://schemas.openxmlformats.org/markup-compatibility/2006" xmlns:a14="http://schemas.microsoft.com/office/drawing/2010/main">
        <mc:Choice Requires="a14">
          <p:sp>
            <p:nvSpPr>
              <p:cNvPr id="17" name="Vertical Text Placeholder 2">
                <a:extLst>
                  <a:ext uri="{FF2B5EF4-FFF2-40B4-BE49-F238E27FC236}">
                    <a16:creationId xmlns:a16="http://schemas.microsoft.com/office/drawing/2014/main" id="{2BCC5FBE-CEDF-8AB9-59EA-E10DA95F65A4}"/>
                  </a:ext>
                </a:extLst>
              </p:cNvPr>
              <p:cNvSpPr>
                <a:spLocks noGrp="1"/>
              </p:cNvSpPr>
              <p:nvPr>
                <p:ph type="body" orient="vert" idx="1"/>
              </p:nvPr>
            </p:nvSpPr>
            <p:spPr>
              <a:xfrm>
                <a:off x="358774" y="1150005"/>
                <a:ext cx="6194921" cy="4557712"/>
              </a:xfrm>
            </p:spPr>
            <p:txBody>
              <a:bodyPr/>
              <a:lstStyle/>
              <a:p>
                <a:pPr marL="342900" indent="-342900">
                  <a:lnSpc>
                    <a:spcPct val="90000"/>
                  </a:lnSpc>
                  <a:spcBef>
                    <a:spcPts val="0"/>
                  </a:spcBef>
                  <a:buFont typeface="Arial" panose="020B0604020202020204" pitchFamily="34" charset="0"/>
                  <a:buChar char="•"/>
                </a:pPr>
                <a:r>
                  <a:rPr lang="en-US" sz="2200" dirty="0">
                    <a:latin typeface="+mn-lt"/>
                  </a:rPr>
                  <a:t>Distillation mode:</a:t>
                </a:r>
                <a:br>
                  <a:rPr lang="en-US" sz="2200" dirty="0">
                    <a:latin typeface="+mn-lt"/>
                  </a:rPr>
                </a:br>
                <a:r>
                  <a:rPr lang="en-US" sz="2200" dirty="0">
                    <a:latin typeface="+mn-lt"/>
                  </a:rPr>
                  <a:t>    Continuous online</a:t>
                </a:r>
              </a:p>
              <a:p>
                <a:pPr marL="342900" indent="-342900">
                  <a:lnSpc>
                    <a:spcPct val="90000"/>
                  </a:lnSpc>
                  <a:spcBef>
                    <a:spcPts val="0"/>
                  </a:spcBef>
                  <a:buFont typeface="Arial" panose="020B0604020202020204" pitchFamily="34" charset="0"/>
                  <a:buChar char="•"/>
                </a:pPr>
                <a:endParaRPr lang="en-US" sz="1800" dirty="0">
                  <a:latin typeface="+mn-lt"/>
                </a:endParaRPr>
              </a:p>
              <a:p>
                <a:pPr marL="342900" indent="-342900">
                  <a:lnSpc>
                    <a:spcPct val="90000"/>
                  </a:lnSpc>
                  <a:spcBef>
                    <a:spcPts val="0"/>
                  </a:spcBef>
                  <a:buFont typeface="Arial" panose="020B0604020202020204" pitchFamily="34" charset="0"/>
                  <a:buChar char="•"/>
                </a:pPr>
                <a:r>
                  <a:rPr lang="en-US" sz="2200" dirty="0">
                    <a:latin typeface="+mn-lt"/>
                  </a:rPr>
                  <a:t>Feeding flow (radon-free mag-pumps): </a:t>
                </a:r>
                <a:br>
                  <a:rPr lang="en-US" sz="2200" dirty="0">
                    <a:latin typeface="+mn-lt"/>
                  </a:rPr>
                </a:br>
                <a:r>
                  <a:rPr lang="en-US" sz="2200" dirty="0">
                    <a:latin typeface="+mn-lt"/>
                  </a:rPr>
                  <a:t>    targeting 72kg/h </a:t>
                </a:r>
                <a14:m>
                  <m:oMath xmlns:m="http://schemas.openxmlformats.org/officeDocument/2006/math">
                    <m:r>
                      <a:rPr lang="en-US" sz="2400" i="1" smtClean="0">
                        <a:latin typeface="Cambria Math" panose="02040503050406030204" pitchFamily="18" charset="0"/>
                        <a:ea typeface="Cambria Math" panose="02040503050406030204" pitchFamily="18" charset="0"/>
                      </a:rPr>
                      <m:t>~</m:t>
                    </m:r>
                  </m:oMath>
                </a14:m>
                <a:r>
                  <a:rPr lang="en-US" sz="2200" dirty="0">
                    <a:latin typeface="+mn-lt"/>
                  </a:rPr>
                  <a:t> 200 </a:t>
                </a:r>
                <a:r>
                  <a:rPr lang="en-US" sz="2200" dirty="0" err="1">
                    <a:latin typeface="+mn-lt"/>
                  </a:rPr>
                  <a:t>slpm</a:t>
                </a:r>
                <a:r>
                  <a:rPr lang="en-US" sz="2200" dirty="0">
                    <a:latin typeface="+mn-lt"/>
                  </a:rPr>
                  <a:t> (~15% of LXe flow)</a:t>
                </a:r>
                <a:endParaRPr lang="en-US" sz="2200" dirty="0">
                  <a:effectLst/>
                  <a:latin typeface="+mn-lt"/>
                </a:endParaRPr>
              </a:p>
              <a:p>
                <a:pPr marL="342900" indent="-342900">
                  <a:lnSpc>
                    <a:spcPct val="90000"/>
                  </a:lnSpc>
                  <a:spcBef>
                    <a:spcPts val="0"/>
                  </a:spcBef>
                  <a:buFont typeface="Arial" panose="020B0604020202020204" pitchFamily="34" charset="0"/>
                  <a:buChar char="•"/>
                </a:pPr>
                <a:endParaRPr lang="en-US" sz="1800" dirty="0">
                  <a:latin typeface="+mn-lt"/>
                </a:endParaRPr>
              </a:p>
              <a:p>
                <a:pPr marL="342900" indent="-342900">
                  <a:lnSpc>
                    <a:spcPct val="90000"/>
                  </a:lnSpc>
                  <a:spcBef>
                    <a:spcPts val="0"/>
                  </a:spcBef>
                  <a:buFont typeface="Arial" panose="020B0604020202020204" pitchFamily="34" charset="0"/>
                  <a:buChar char="•"/>
                </a:pPr>
                <a:r>
                  <a:rPr lang="en-US" sz="2200" dirty="0">
                    <a:latin typeface="+mn-lt"/>
                  </a:rPr>
                  <a:t>Separation factor: </a:t>
                </a:r>
                <a:br>
                  <a:rPr lang="en-US" sz="2200" dirty="0">
                    <a:latin typeface="+mn-lt"/>
                  </a:rPr>
                </a:br>
                <a:r>
                  <a:rPr lang="en-US" sz="2200" dirty="0">
                    <a:latin typeface="+mn-lt"/>
                  </a:rPr>
                  <a:t>    &gt;156</a:t>
                </a:r>
              </a:p>
              <a:p>
                <a:pPr marL="342900" indent="-342900">
                  <a:lnSpc>
                    <a:spcPct val="80000"/>
                  </a:lnSpc>
                  <a:spcBef>
                    <a:spcPts val="0"/>
                  </a:spcBef>
                  <a:buFont typeface="Arial" panose="020B0604020202020204" pitchFamily="34" charset="0"/>
                  <a:buChar char="•"/>
                </a:pPr>
                <a:r>
                  <a:rPr lang="en-US" sz="1400" b="1" i="1" dirty="0">
                    <a:solidFill>
                      <a:schemeClr val="bg1">
                        <a:lumMod val="75000"/>
                      </a:schemeClr>
                    </a:solidFill>
                  </a:rPr>
                  <a:t>XENON Collaboration, Phys. Rev. X 15, </a:t>
                </a:r>
                <a:br>
                  <a:rPr lang="en-US" sz="1400" b="1" i="1" dirty="0">
                    <a:solidFill>
                      <a:schemeClr val="bg1">
                        <a:lumMod val="75000"/>
                      </a:schemeClr>
                    </a:solidFill>
                  </a:rPr>
                </a:br>
                <a:r>
                  <a:rPr lang="en-US" sz="1400" b="1" i="1" dirty="0">
                    <a:solidFill>
                      <a:schemeClr val="bg1">
                        <a:lumMod val="75000"/>
                      </a:schemeClr>
                    </a:solidFill>
                  </a:rPr>
                  <a:t>031079 (2025)</a:t>
                </a:r>
                <a:endParaRPr lang="en-US" sz="2200" b="1" i="1" dirty="0">
                  <a:solidFill>
                    <a:schemeClr val="bg1">
                      <a:lumMod val="75000"/>
                    </a:schemeClr>
                  </a:solidFill>
                  <a:latin typeface="+mn-lt"/>
                </a:endParaRPr>
              </a:p>
              <a:p>
                <a:pPr marL="342900" indent="-342900">
                  <a:lnSpc>
                    <a:spcPct val="90000"/>
                  </a:lnSpc>
                  <a:spcBef>
                    <a:spcPts val="0"/>
                  </a:spcBef>
                  <a:buFont typeface="Arial" panose="020B0604020202020204" pitchFamily="34" charset="0"/>
                  <a:buChar char="•"/>
                </a:pPr>
                <a:endParaRPr lang="en-US" sz="400" dirty="0">
                  <a:latin typeface="+mn-lt"/>
                </a:endParaRPr>
              </a:p>
              <a:p>
                <a:pPr marL="342900" indent="-342900">
                  <a:lnSpc>
                    <a:spcPct val="90000"/>
                  </a:lnSpc>
                  <a:spcBef>
                    <a:spcPts val="0"/>
                  </a:spcBef>
                  <a:buFont typeface="Arial" panose="020B0604020202020204" pitchFamily="34" charset="0"/>
                  <a:buChar char="•"/>
                </a:pPr>
                <a:r>
                  <a:rPr lang="en-US" sz="2200" dirty="0">
                    <a:latin typeface="+mn-lt"/>
                  </a:rPr>
                  <a:t>Xe recovery: </a:t>
                </a:r>
                <a:br>
                  <a:rPr lang="en-US" sz="2200" dirty="0">
                    <a:latin typeface="+mn-lt"/>
                  </a:rPr>
                </a:br>
                <a:r>
                  <a:rPr lang="en-US" sz="2200" dirty="0">
                    <a:latin typeface="+mn-lt"/>
                  </a:rPr>
                  <a:t>    100%</a:t>
                </a:r>
              </a:p>
              <a:p>
                <a:pPr marL="342900" indent="-342900">
                  <a:lnSpc>
                    <a:spcPct val="90000"/>
                  </a:lnSpc>
                  <a:spcBef>
                    <a:spcPts val="0"/>
                  </a:spcBef>
                  <a:buFont typeface="Arial" panose="020B0604020202020204" pitchFamily="34" charset="0"/>
                  <a:buChar char="•"/>
                </a:pPr>
                <a:endParaRPr lang="en-US" sz="1800" dirty="0">
                  <a:effectLst/>
                  <a:latin typeface="+mn-lt"/>
                </a:endParaRPr>
              </a:p>
              <a:p>
                <a:pPr marL="342900" indent="-342900">
                  <a:lnSpc>
                    <a:spcPct val="90000"/>
                  </a:lnSpc>
                  <a:spcBef>
                    <a:spcPts val="0"/>
                  </a:spcBef>
                  <a:buFont typeface="Arial" panose="020B0604020202020204" pitchFamily="34" charset="0"/>
                  <a:buChar char="•"/>
                </a:pPr>
                <a:r>
                  <a:rPr lang="en-US" sz="2200" dirty="0">
                    <a:latin typeface="+mn-lt"/>
                  </a:rPr>
                  <a:t>Reboiler heat exchanger (HE)</a:t>
                </a:r>
              </a:p>
              <a:p>
                <a:pPr marL="342900" indent="-342900">
                  <a:lnSpc>
                    <a:spcPct val="90000"/>
                  </a:lnSpc>
                  <a:spcBef>
                    <a:spcPts val="0"/>
                  </a:spcBef>
                  <a:buFont typeface="Arial" panose="020B0604020202020204" pitchFamily="34" charset="0"/>
                  <a:buChar char="•"/>
                </a:pPr>
                <a:r>
                  <a:rPr lang="en-US" sz="2200" dirty="0">
                    <a:latin typeface="+mn-lt"/>
                  </a:rPr>
                  <a:t>Mag-pump compressor </a:t>
                </a:r>
                <a:br>
                  <a:rPr lang="en-US" sz="2200" dirty="0">
                    <a:latin typeface="+mn-lt"/>
                  </a:rPr>
                </a:br>
                <a:r>
                  <a:rPr lang="en-US" sz="2200" dirty="0">
                    <a:latin typeface="+mn-lt"/>
                  </a:rPr>
                  <a:t>acts similar to a heat pump </a:t>
                </a:r>
                <a:br>
                  <a:rPr lang="en-US" sz="2200" dirty="0">
                    <a:latin typeface="+mn-lt"/>
                  </a:rPr>
                </a:br>
                <a:r>
                  <a:rPr lang="en-US" sz="2200" dirty="0">
                    <a:latin typeface="+mn-lt"/>
                  </a:rPr>
                  <a:t>via another HE</a:t>
                </a:r>
              </a:p>
              <a:p>
                <a:pPr marL="342900" indent="-342900">
                  <a:lnSpc>
                    <a:spcPct val="90000"/>
                  </a:lnSpc>
                  <a:spcBef>
                    <a:spcPts val="0"/>
                  </a:spcBef>
                  <a:buFont typeface="Arial" panose="020B0604020202020204" pitchFamily="34" charset="0"/>
                  <a:buChar char="•"/>
                </a:pPr>
                <a:r>
                  <a:rPr lang="en-US" sz="2200" b="1" dirty="0">
                    <a:solidFill>
                      <a:srgbClr val="4068B3"/>
                    </a:solidFill>
                    <a:latin typeface="+mn-lt"/>
                  </a:rPr>
                  <a:t>Improve power consumption</a:t>
                </a:r>
                <a:br>
                  <a:rPr lang="en-US" sz="2200" b="1" dirty="0">
                    <a:solidFill>
                      <a:srgbClr val="4068B3"/>
                    </a:solidFill>
                    <a:latin typeface="+mn-lt"/>
                  </a:rPr>
                </a:br>
                <a:r>
                  <a:rPr lang="en-US" sz="2200" b="1" dirty="0">
                    <a:solidFill>
                      <a:srgbClr val="4068B3"/>
                    </a:solidFill>
                    <a:latin typeface="+mn-lt"/>
                  </a:rPr>
                  <a:t>for cooling by a factor of 3! </a:t>
                </a:r>
              </a:p>
            </p:txBody>
          </p:sp>
        </mc:Choice>
        <mc:Fallback xmlns="">
          <p:sp>
            <p:nvSpPr>
              <p:cNvPr id="17" name="Vertical Text Placeholder 2">
                <a:extLst>
                  <a:ext uri="{FF2B5EF4-FFF2-40B4-BE49-F238E27FC236}">
                    <a16:creationId xmlns:a16="http://schemas.microsoft.com/office/drawing/2014/main" id="{2BCC5FBE-CEDF-8AB9-59EA-E10DA95F65A4}"/>
                  </a:ext>
                </a:extLst>
              </p:cNvPr>
              <p:cNvSpPr>
                <a:spLocks noGrp="1" noRot="1" noChangeAspect="1" noMove="1" noResize="1" noEditPoints="1" noAdjustHandles="1" noChangeArrowheads="1" noChangeShapeType="1" noTextEdit="1"/>
              </p:cNvSpPr>
              <p:nvPr>
                <p:ph type="body" orient="vert" idx="1"/>
              </p:nvPr>
            </p:nvSpPr>
            <p:spPr>
              <a:xfrm>
                <a:off x="358774" y="1150005"/>
                <a:ext cx="6194921" cy="4557712"/>
              </a:xfrm>
              <a:blipFill>
                <a:blip r:embed="rId8"/>
                <a:stretch>
                  <a:fillRect l="-2657" t="-2811" r="-197" b="-21954"/>
                </a:stretch>
              </a:blipFill>
            </p:spPr>
            <p:txBody>
              <a:bodyPr/>
              <a:lstStyle/>
              <a:p>
                <a:r>
                  <a:rPr lang="de-DE">
                    <a:noFill/>
                  </a:rPr>
                  <a:t> </a:t>
                </a:r>
              </a:p>
            </p:txBody>
          </p:sp>
        </mc:Fallback>
      </mc:AlternateContent>
    </p:spTree>
    <p:extLst>
      <p:ext uri="{BB962C8B-B14F-4D97-AF65-F5344CB8AC3E}">
        <p14:creationId xmlns:p14="http://schemas.microsoft.com/office/powerpoint/2010/main" val="14196825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6F9A71D-652B-F7D9-2AFF-0F5BD671D07E}"/>
              </a:ext>
            </a:extLst>
          </p:cNvPr>
          <p:cNvPicPr>
            <a:picLocks noChangeAspect="1"/>
          </p:cNvPicPr>
          <p:nvPr/>
        </p:nvPicPr>
        <p:blipFill>
          <a:blip r:embed="rId3"/>
          <a:stretch>
            <a:fillRect/>
          </a:stretch>
        </p:blipFill>
        <p:spPr>
          <a:xfrm>
            <a:off x="5863319" y="1249272"/>
            <a:ext cx="6338277" cy="4925747"/>
          </a:xfrm>
          <a:prstGeom prst="rect">
            <a:avLst/>
          </a:prstGeom>
        </p:spPr>
      </p:pic>
      <p:sp>
        <p:nvSpPr>
          <p:cNvPr id="9" name="Title 1">
            <a:extLst>
              <a:ext uri="{FF2B5EF4-FFF2-40B4-BE49-F238E27FC236}">
                <a16:creationId xmlns:a16="http://schemas.microsoft.com/office/drawing/2014/main" id="{2693AAA3-AB34-0592-4CE4-B05F6311A129}"/>
              </a:ext>
            </a:extLst>
          </p:cNvPr>
          <p:cNvSpPr txBox="1">
            <a:spLocks/>
          </p:cNvSpPr>
          <p:nvPr/>
        </p:nvSpPr>
        <p:spPr>
          <a:xfrm>
            <a:off x="6350" y="1"/>
            <a:ext cx="12192000" cy="7089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latin typeface="+mn-lt"/>
              </a:rPr>
              <a:t>ER/NR Discrimination</a:t>
            </a:r>
          </a:p>
        </p:txBody>
      </p:sp>
      <p:sp>
        <p:nvSpPr>
          <p:cNvPr id="5" name="TextBox 4">
            <a:extLst>
              <a:ext uri="{FF2B5EF4-FFF2-40B4-BE49-F238E27FC236}">
                <a16:creationId xmlns:a16="http://schemas.microsoft.com/office/drawing/2014/main" id="{52001E21-B63C-F0F0-579E-D37DA2C80673}"/>
              </a:ext>
            </a:extLst>
          </p:cNvPr>
          <p:cNvSpPr txBox="1"/>
          <p:nvPr/>
        </p:nvSpPr>
        <p:spPr>
          <a:xfrm>
            <a:off x="-38620" y="664961"/>
            <a:ext cx="12236970" cy="758990"/>
          </a:xfrm>
          <a:prstGeom prst="rect">
            <a:avLst/>
          </a:prstGeom>
          <a:noFill/>
        </p:spPr>
        <p:txBody>
          <a:bodyPr wrap="square">
            <a:spAutoFit/>
          </a:bodyPr>
          <a:lstStyle/>
          <a:p>
            <a:pPr marL="342900" indent="-342900">
              <a:lnSpc>
                <a:spcPct val="90000"/>
              </a:lnSpc>
              <a:buFont typeface="Wingdings" pitchFamily="2" charset="2"/>
              <a:buChar char="Ø"/>
            </a:pPr>
            <a:r>
              <a:rPr lang="en-US" sz="2400" dirty="0">
                <a:latin typeface="Helvetica" pitchFamily="2" charset="0"/>
              </a:rPr>
              <a:t>S2/S1 ratio is different for Electronic Recoils (ER) and Nuclear Recoils (NR), resulting in two separate bands</a:t>
            </a:r>
          </a:p>
        </p:txBody>
      </p:sp>
      <p:grpSp>
        <p:nvGrpSpPr>
          <p:cNvPr id="29" name="Gruppieren 24">
            <a:extLst>
              <a:ext uri="{FF2B5EF4-FFF2-40B4-BE49-F238E27FC236}">
                <a16:creationId xmlns:a16="http://schemas.microsoft.com/office/drawing/2014/main" id="{B88C911B-72C3-F99E-0409-22795D5152A0}"/>
              </a:ext>
            </a:extLst>
          </p:cNvPr>
          <p:cNvGrpSpPr/>
          <p:nvPr/>
        </p:nvGrpSpPr>
        <p:grpSpPr>
          <a:xfrm>
            <a:off x="1602454" y="1708503"/>
            <a:ext cx="2711637" cy="2473958"/>
            <a:chOff x="-529757" y="5157530"/>
            <a:chExt cx="2152277" cy="2125022"/>
          </a:xfrm>
        </p:grpSpPr>
        <p:pic>
          <p:nvPicPr>
            <p:cNvPr id="30" name="Grafik 25" descr="Atom mit einfarbiger Füllung">
              <a:extLst>
                <a:ext uri="{FF2B5EF4-FFF2-40B4-BE49-F238E27FC236}">
                  <a16:creationId xmlns:a16="http://schemas.microsoft.com/office/drawing/2014/main" id="{C811911C-E8B6-E1B1-F5FF-9F6C8117A5B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29757" y="5251604"/>
              <a:ext cx="2030948" cy="2030948"/>
            </a:xfrm>
            <a:prstGeom prst="rect">
              <a:avLst/>
            </a:prstGeom>
          </p:spPr>
        </p:pic>
        <p:cxnSp>
          <p:nvCxnSpPr>
            <p:cNvPr id="31" name="Gerade Verbindung mit Pfeil 26">
              <a:extLst>
                <a:ext uri="{FF2B5EF4-FFF2-40B4-BE49-F238E27FC236}">
                  <a16:creationId xmlns:a16="http://schemas.microsoft.com/office/drawing/2014/main" id="{49780EDB-3364-F151-26D2-25E6582E8423}"/>
                </a:ext>
              </a:extLst>
            </p:cNvPr>
            <p:cNvCxnSpPr>
              <a:cxnSpLocks/>
            </p:cNvCxnSpPr>
            <p:nvPr/>
          </p:nvCxnSpPr>
          <p:spPr>
            <a:xfrm>
              <a:off x="208870" y="5157530"/>
              <a:ext cx="320394" cy="367148"/>
            </a:xfrm>
            <a:prstGeom prst="straightConnector1">
              <a:avLst/>
            </a:prstGeom>
            <a:ln w="44450">
              <a:solidFill>
                <a:srgbClr val="4068B3"/>
              </a:solidFill>
              <a:tailEnd type="triangle"/>
            </a:ln>
          </p:spPr>
          <p:style>
            <a:lnRef idx="1">
              <a:schemeClr val="accent1"/>
            </a:lnRef>
            <a:fillRef idx="0">
              <a:schemeClr val="accent1"/>
            </a:fillRef>
            <a:effectRef idx="0">
              <a:schemeClr val="accent1"/>
            </a:effectRef>
            <a:fontRef idx="minor">
              <a:schemeClr val="tx1"/>
            </a:fontRef>
          </p:style>
        </p:cxnSp>
        <p:cxnSp>
          <p:nvCxnSpPr>
            <p:cNvPr id="32" name="Gerade Verbindung mit Pfeil 27">
              <a:extLst>
                <a:ext uri="{FF2B5EF4-FFF2-40B4-BE49-F238E27FC236}">
                  <a16:creationId xmlns:a16="http://schemas.microsoft.com/office/drawing/2014/main" id="{14025933-9611-A556-99CA-8C6AB1C12DD1}"/>
                </a:ext>
              </a:extLst>
            </p:cNvPr>
            <p:cNvCxnSpPr>
              <a:cxnSpLocks/>
            </p:cNvCxnSpPr>
            <p:nvPr/>
          </p:nvCxnSpPr>
          <p:spPr>
            <a:xfrm>
              <a:off x="540160" y="5515907"/>
              <a:ext cx="1016356" cy="288000"/>
            </a:xfrm>
            <a:prstGeom prst="straightConnector1">
              <a:avLst/>
            </a:prstGeom>
            <a:ln w="44450">
              <a:solidFill>
                <a:srgbClr val="4068B3"/>
              </a:solidFill>
              <a:tailEnd type="triangle"/>
            </a:ln>
          </p:spPr>
          <p:style>
            <a:lnRef idx="1">
              <a:schemeClr val="accent1"/>
            </a:lnRef>
            <a:fillRef idx="0">
              <a:schemeClr val="accent1"/>
            </a:fillRef>
            <a:effectRef idx="0">
              <a:schemeClr val="accent1"/>
            </a:effectRef>
            <a:fontRef idx="minor">
              <a:schemeClr val="tx1"/>
            </a:fontRef>
          </p:style>
        </p:cxnSp>
        <p:cxnSp>
          <p:nvCxnSpPr>
            <p:cNvPr id="33" name="Gerade Verbindung mit Pfeil 28">
              <a:extLst>
                <a:ext uri="{FF2B5EF4-FFF2-40B4-BE49-F238E27FC236}">
                  <a16:creationId xmlns:a16="http://schemas.microsoft.com/office/drawing/2014/main" id="{0339AA9C-7F91-2CBC-FC40-CD258A5B578E}"/>
                </a:ext>
              </a:extLst>
            </p:cNvPr>
            <p:cNvCxnSpPr>
              <a:cxnSpLocks/>
            </p:cNvCxnSpPr>
            <p:nvPr/>
          </p:nvCxnSpPr>
          <p:spPr>
            <a:xfrm>
              <a:off x="-213776" y="5361018"/>
              <a:ext cx="699493" cy="912544"/>
            </a:xfrm>
            <a:prstGeom prst="straightConnector1">
              <a:avLst/>
            </a:prstGeom>
            <a:ln w="44450">
              <a:solidFill>
                <a:srgbClr val="FF753F"/>
              </a:solidFill>
              <a:tailEnd type="triangle"/>
            </a:ln>
          </p:spPr>
          <p:style>
            <a:lnRef idx="1">
              <a:schemeClr val="accent1"/>
            </a:lnRef>
            <a:fillRef idx="0">
              <a:schemeClr val="accent1"/>
            </a:fillRef>
            <a:effectRef idx="0">
              <a:schemeClr val="accent1"/>
            </a:effectRef>
            <a:fontRef idx="minor">
              <a:schemeClr val="tx1"/>
            </a:fontRef>
          </p:style>
        </p:cxnSp>
        <p:cxnSp>
          <p:nvCxnSpPr>
            <p:cNvPr id="34" name="Gerade Verbindung mit Pfeil 29">
              <a:extLst>
                <a:ext uri="{FF2B5EF4-FFF2-40B4-BE49-F238E27FC236}">
                  <a16:creationId xmlns:a16="http://schemas.microsoft.com/office/drawing/2014/main" id="{62EC6CB1-91C9-380A-E93D-A03FF0BD6E76}"/>
                </a:ext>
              </a:extLst>
            </p:cNvPr>
            <p:cNvCxnSpPr>
              <a:cxnSpLocks/>
            </p:cNvCxnSpPr>
            <p:nvPr/>
          </p:nvCxnSpPr>
          <p:spPr>
            <a:xfrm>
              <a:off x="498386" y="6274016"/>
              <a:ext cx="1124134" cy="337416"/>
            </a:xfrm>
            <a:prstGeom prst="straightConnector1">
              <a:avLst/>
            </a:prstGeom>
            <a:ln w="44450">
              <a:solidFill>
                <a:srgbClr val="FF753F"/>
              </a:solidFill>
              <a:tailEnd type="triangle"/>
            </a:ln>
          </p:spPr>
          <p:style>
            <a:lnRef idx="1">
              <a:schemeClr val="accent1"/>
            </a:lnRef>
            <a:fillRef idx="0">
              <a:schemeClr val="accent1"/>
            </a:fillRef>
            <a:effectRef idx="0">
              <a:schemeClr val="accent1"/>
            </a:effectRef>
            <a:fontRef idx="minor">
              <a:schemeClr val="tx1"/>
            </a:fontRef>
          </p:style>
        </p:cxnSp>
        <p:sp>
          <p:nvSpPr>
            <p:cNvPr id="35" name="Textfeld 30">
              <a:extLst>
                <a:ext uri="{FF2B5EF4-FFF2-40B4-BE49-F238E27FC236}">
                  <a16:creationId xmlns:a16="http://schemas.microsoft.com/office/drawing/2014/main" id="{4F49C935-8ADE-BD88-3D9E-42825A0D88B5}"/>
                </a:ext>
              </a:extLst>
            </p:cNvPr>
            <p:cNvSpPr txBox="1"/>
            <p:nvPr/>
          </p:nvSpPr>
          <p:spPr>
            <a:xfrm>
              <a:off x="490203" y="5168577"/>
              <a:ext cx="366687" cy="317240"/>
            </a:xfrm>
            <a:prstGeom prst="rect">
              <a:avLst/>
            </a:prstGeom>
            <a:noFill/>
          </p:spPr>
          <p:txBody>
            <a:bodyPr wrap="none" rtlCol="0">
              <a:spAutoFit/>
            </a:bodyPr>
            <a:lstStyle/>
            <a:p>
              <a:r>
                <a:rPr lang="de-DE" b="1" dirty="0">
                  <a:solidFill>
                    <a:srgbClr val="4068B3"/>
                  </a:solidFill>
                  <a:latin typeface="Roboto" panose="02000000000000000000" pitchFamily="2" charset="0"/>
                  <a:ea typeface="Roboto" panose="02000000000000000000" pitchFamily="2" charset="0"/>
                </a:rPr>
                <a:t>ER</a:t>
              </a:r>
              <a:endParaRPr lang="en-DE" b="1" dirty="0">
                <a:solidFill>
                  <a:srgbClr val="4068B3"/>
                </a:solidFill>
                <a:latin typeface="Roboto" panose="02000000000000000000" pitchFamily="2" charset="0"/>
                <a:ea typeface="Roboto" panose="02000000000000000000" pitchFamily="2" charset="0"/>
              </a:endParaRPr>
            </a:p>
          </p:txBody>
        </p:sp>
        <p:sp>
          <p:nvSpPr>
            <p:cNvPr id="36" name="Textfeld 31">
              <a:extLst>
                <a:ext uri="{FF2B5EF4-FFF2-40B4-BE49-F238E27FC236}">
                  <a16:creationId xmlns:a16="http://schemas.microsoft.com/office/drawing/2014/main" id="{DCD76E95-0113-332E-89F0-A7CA33A7769C}"/>
                </a:ext>
              </a:extLst>
            </p:cNvPr>
            <p:cNvSpPr txBox="1"/>
            <p:nvPr/>
          </p:nvSpPr>
          <p:spPr>
            <a:xfrm>
              <a:off x="1132771" y="6074711"/>
              <a:ext cx="393406" cy="317240"/>
            </a:xfrm>
            <a:prstGeom prst="rect">
              <a:avLst/>
            </a:prstGeom>
            <a:noFill/>
          </p:spPr>
          <p:txBody>
            <a:bodyPr wrap="none" rtlCol="0">
              <a:spAutoFit/>
            </a:bodyPr>
            <a:lstStyle/>
            <a:p>
              <a:r>
                <a:rPr lang="de-DE" b="1" dirty="0">
                  <a:solidFill>
                    <a:srgbClr val="FF753F"/>
                  </a:solidFill>
                  <a:latin typeface="Roboto" panose="02000000000000000000" pitchFamily="2" charset="0"/>
                  <a:ea typeface="Roboto" panose="02000000000000000000" pitchFamily="2" charset="0"/>
                </a:rPr>
                <a:t>NR</a:t>
              </a:r>
              <a:endParaRPr lang="en-DE" b="1" dirty="0">
                <a:solidFill>
                  <a:srgbClr val="FF753F"/>
                </a:solidFill>
                <a:latin typeface="Roboto" panose="02000000000000000000" pitchFamily="2" charset="0"/>
                <a:ea typeface="Roboto" panose="02000000000000000000" pitchFamily="2" charset="0"/>
              </a:endParaRPr>
            </a:p>
          </p:txBody>
        </p:sp>
      </p:grpSp>
      <p:sp>
        <p:nvSpPr>
          <p:cNvPr id="38" name="Rechteck 33">
            <a:extLst>
              <a:ext uri="{FF2B5EF4-FFF2-40B4-BE49-F238E27FC236}">
                <a16:creationId xmlns:a16="http://schemas.microsoft.com/office/drawing/2014/main" id="{B22A36D7-E5BD-F195-8F0B-5E863D8975FF}"/>
              </a:ext>
            </a:extLst>
          </p:cNvPr>
          <p:cNvSpPr/>
          <p:nvPr/>
        </p:nvSpPr>
        <p:spPr>
          <a:xfrm>
            <a:off x="-14915" y="4075043"/>
            <a:ext cx="5864087" cy="1964512"/>
          </a:xfrm>
          <a:prstGeom prst="rect">
            <a:avLst/>
          </a:prstGeom>
        </p:spPr>
        <p:txBody>
          <a:bodyPr wrap="square">
            <a:spAutoFit/>
          </a:bodyPr>
          <a:lstStyle/>
          <a:p>
            <a:pPr>
              <a:lnSpc>
                <a:spcPct val="110000"/>
              </a:lnSpc>
            </a:pPr>
            <a:r>
              <a:rPr lang="de-DE" sz="2800" b="1" dirty="0">
                <a:solidFill>
                  <a:srgbClr val="4068B3"/>
                </a:solidFill>
                <a:latin typeface="Calibri" panose="020F0502020204030204" pitchFamily="34" charset="0"/>
                <a:ea typeface="Roboto" panose="02000000000000000000" pitchFamily="2" charset="0"/>
                <a:cs typeface="Calibri" panose="020F0502020204030204" pitchFamily="34" charset="0"/>
              </a:rPr>
              <a:t>ER (E</a:t>
            </a:r>
            <a:r>
              <a:rPr lang="de-DE" sz="2800" dirty="0">
                <a:solidFill>
                  <a:srgbClr val="4068B3"/>
                </a:solidFill>
                <a:latin typeface="Calibri" panose="020F0502020204030204" pitchFamily="34" charset="0"/>
                <a:ea typeface="Roboto" panose="02000000000000000000" pitchFamily="2" charset="0"/>
                <a:cs typeface="Calibri" panose="020F0502020204030204" pitchFamily="34" charset="0"/>
              </a:rPr>
              <a:t>lectronic</a:t>
            </a:r>
            <a:r>
              <a:rPr lang="de-DE" sz="2800" b="1" dirty="0">
                <a:solidFill>
                  <a:srgbClr val="4068B3"/>
                </a:solidFill>
                <a:latin typeface="Calibri" panose="020F0502020204030204" pitchFamily="34" charset="0"/>
                <a:ea typeface="Roboto" panose="02000000000000000000" pitchFamily="2" charset="0"/>
                <a:cs typeface="Calibri" panose="020F0502020204030204" pitchFamily="34" charset="0"/>
              </a:rPr>
              <a:t> </a:t>
            </a:r>
            <a:r>
              <a:rPr lang="de-DE" sz="2800" b="1" dirty="0" err="1">
                <a:solidFill>
                  <a:srgbClr val="4068B3"/>
                </a:solidFill>
                <a:latin typeface="Calibri" panose="020F0502020204030204" pitchFamily="34" charset="0"/>
                <a:ea typeface="Roboto" panose="02000000000000000000" pitchFamily="2" charset="0"/>
                <a:cs typeface="Calibri" panose="020F0502020204030204" pitchFamily="34" charset="0"/>
              </a:rPr>
              <a:t>R</a:t>
            </a:r>
            <a:r>
              <a:rPr lang="de-DE" sz="2800" dirty="0" err="1">
                <a:solidFill>
                  <a:srgbClr val="4068B3"/>
                </a:solidFill>
                <a:latin typeface="Calibri" panose="020F0502020204030204" pitchFamily="34" charset="0"/>
                <a:ea typeface="Roboto" panose="02000000000000000000" pitchFamily="2" charset="0"/>
                <a:cs typeface="Calibri" panose="020F0502020204030204" pitchFamily="34" charset="0"/>
              </a:rPr>
              <a:t>ecoils</a:t>
            </a:r>
            <a:r>
              <a:rPr lang="de-DE" sz="2800" b="1" dirty="0">
                <a:solidFill>
                  <a:srgbClr val="4068B3"/>
                </a:solidFill>
                <a:latin typeface="Calibri" panose="020F0502020204030204" pitchFamily="34" charset="0"/>
                <a:ea typeface="Roboto" panose="02000000000000000000" pitchFamily="2" charset="0"/>
                <a:cs typeface="Calibri" panose="020F0502020204030204" pitchFamily="34" charset="0"/>
              </a:rPr>
              <a:t>):</a:t>
            </a:r>
          </a:p>
          <a:p>
            <a:pPr>
              <a:lnSpc>
                <a:spcPct val="110000"/>
              </a:lnSpc>
            </a:pPr>
            <a:r>
              <a:rPr lang="en-US" sz="2800" dirty="0">
                <a:solidFill>
                  <a:srgbClr val="4068B3"/>
                </a:solidFill>
                <a:latin typeface="Calibri" panose="020F0502020204030204" pitchFamily="34" charset="0"/>
                <a:ea typeface="Roboto" panose="02000000000000000000" pitchFamily="2" charset="0"/>
                <a:cs typeface="Calibri" panose="020F0502020204030204" pitchFamily="34" charset="0"/>
              </a:rPr>
              <a:t>  electron, photon, neutrino, (axions…)</a:t>
            </a:r>
          </a:p>
          <a:p>
            <a:pPr>
              <a:lnSpc>
                <a:spcPct val="110000"/>
              </a:lnSpc>
            </a:pPr>
            <a:r>
              <a:rPr lang="de-DE" sz="2800" b="1" dirty="0">
                <a:solidFill>
                  <a:srgbClr val="FF753F"/>
                </a:solidFill>
                <a:latin typeface="Calibri" panose="020F0502020204030204" pitchFamily="34" charset="0"/>
                <a:ea typeface="Roboto" panose="02000000000000000000" pitchFamily="2" charset="0"/>
                <a:cs typeface="Calibri" panose="020F0502020204030204" pitchFamily="34" charset="0"/>
              </a:rPr>
              <a:t>NR (</a:t>
            </a:r>
            <a:r>
              <a:rPr lang="de-DE" sz="2800" b="1" dirty="0" err="1">
                <a:solidFill>
                  <a:srgbClr val="FF753F"/>
                </a:solidFill>
                <a:latin typeface="Calibri" panose="020F0502020204030204" pitchFamily="34" charset="0"/>
                <a:ea typeface="Roboto" panose="02000000000000000000" pitchFamily="2" charset="0"/>
                <a:cs typeface="Calibri" panose="020F0502020204030204" pitchFamily="34" charset="0"/>
              </a:rPr>
              <a:t>N</a:t>
            </a:r>
            <a:r>
              <a:rPr lang="de-DE" sz="2800" dirty="0" err="1">
                <a:solidFill>
                  <a:srgbClr val="FF753F"/>
                </a:solidFill>
                <a:latin typeface="Calibri" panose="020F0502020204030204" pitchFamily="34" charset="0"/>
                <a:ea typeface="Roboto" panose="02000000000000000000" pitchFamily="2" charset="0"/>
                <a:cs typeface="Calibri" panose="020F0502020204030204" pitchFamily="34" charset="0"/>
              </a:rPr>
              <a:t>uclear</a:t>
            </a:r>
            <a:r>
              <a:rPr lang="de-DE" sz="2800" b="1" dirty="0">
                <a:solidFill>
                  <a:srgbClr val="FF753F"/>
                </a:solidFill>
                <a:latin typeface="Calibri" panose="020F0502020204030204" pitchFamily="34" charset="0"/>
                <a:ea typeface="Roboto" panose="02000000000000000000" pitchFamily="2" charset="0"/>
                <a:cs typeface="Calibri" panose="020F0502020204030204" pitchFamily="34" charset="0"/>
              </a:rPr>
              <a:t> </a:t>
            </a:r>
            <a:r>
              <a:rPr lang="de-DE" sz="2800" b="1" dirty="0" err="1">
                <a:solidFill>
                  <a:srgbClr val="FF753F"/>
                </a:solidFill>
                <a:latin typeface="Calibri" panose="020F0502020204030204" pitchFamily="34" charset="0"/>
                <a:ea typeface="Roboto" panose="02000000000000000000" pitchFamily="2" charset="0"/>
                <a:cs typeface="Calibri" panose="020F0502020204030204" pitchFamily="34" charset="0"/>
              </a:rPr>
              <a:t>R</a:t>
            </a:r>
            <a:r>
              <a:rPr lang="de-DE" sz="2800" dirty="0" err="1">
                <a:solidFill>
                  <a:srgbClr val="FF753F"/>
                </a:solidFill>
                <a:latin typeface="Calibri" panose="020F0502020204030204" pitchFamily="34" charset="0"/>
                <a:ea typeface="Roboto" panose="02000000000000000000" pitchFamily="2" charset="0"/>
                <a:cs typeface="Calibri" panose="020F0502020204030204" pitchFamily="34" charset="0"/>
              </a:rPr>
              <a:t>ecoils</a:t>
            </a:r>
            <a:r>
              <a:rPr lang="de-DE" sz="2800" b="1" dirty="0">
                <a:solidFill>
                  <a:srgbClr val="FF753F"/>
                </a:solidFill>
                <a:latin typeface="Calibri" panose="020F0502020204030204" pitchFamily="34" charset="0"/>
                <a:ea typeface="Roboto" panose="02000000000000000000" pitchFamily="2" charset="0"/>
                <a:cs typeface="Calibri" panose="020F0502020204030204" pitchFamily="34" charset="0"/>
              </a:rPr>
              <a:t>):</a:t>
            </a:r>
          </a:p>
          <a:p>
            <a:pPr>
              <a:lnSpc>
                <a:spcPct val="110000"/>
              </a:lnSpc>
            </a:pPr>
            <a:r>
              <a:rPr lang="de-DE" sz="2800" b="1" dirty="0">
                <a:solidFill>
                  <a:srgbClr val="FF753F"/>
                </a:solidFill>
                <a:latin typeface="Calibri" panose="020F0502020204030204" pitchFamily="34" charset="0"/>
                <a:ea typeface="Roboto" panose="02000000000000000000" pitchFamily="2" charset="0"/>
                <a:cs typeface="Calibri" panose="020F0502020204030204" pitchFamily="34" charset="0"/>
              </a:rPr>
              <a:t>  </a:t>
            </a:r>
            <a:r>
              <a:rPr lang="de-DE" sz="2800" dirty="0" err="1">
                <a:solidFill>
                  <a:srgbClr val="FF753F"/>
                </a:solidFill>
                <a:latin typeface="Calibri" panose="020F0502020204030204" pitchFamily="34" charset="0"/>
                <a:ea typeface="Roboto" panose="02000000000000000000" pitchFamily="2" charset="0"/>
                <a:cs typeface="Calibri" panose="020F0502020204030204" pitchFamily="34" charset="0"/>
              </a:rPr>
              <a:t>neutron</a:t>
            </a:r>
            <a:r>
              <a:rPr lang="de-DE" sz="2800" dirty="0">
                <a:solidFill>
                  <a:srgbClr val="FF753F"/>
                </a:solidFill>
                <a:latin typeface="Calibri" panose="020F0502020204030204" pitchFamily="34" charset="0"/>
                <a:ea typeface="Roboto" panose="02000000000000000000" pitchFamily="2" charset="0"/>
                <a:cs typeface="Calibri" panose="020F0502020204030204" pitchFamily="34" charset="0"/>
              </a:rPr>
              <a:t>, </a:t>
            </a:r>
            <a:r>
              <a:rPr lang="de-DE" sz="2800" dirty="0" err="1">
                <a:solidFill>
                  <a:srgbClr val="FF753F"/>
                </a:solidFill>
                <a:latin typeface="Calibri" panose="020F0502020204030204" pitchFamily="34" charset="0"/>
                <a:ea typeface="Roboto" panose="02000000000000000000" pitchFamily="2" charset="0"/>
                <a:cs typeface="Calibri" panose="020F0502020204030204" pitchFamily="34" charset="0"/>
              </a:rPr>
              <a:t>CEvNS</a:t>
            </a:r>
            <a:r>
              <a:rPr lang="de-DE" sz="2800" dirty="0">
                <a:solidFill>
                  <a:srgbClr val="FF753F"/>
                </a:solidFill>
                <a:latin typeface="Calibri" panose="020F0502020204030204" pitchFamily="34" charset="0"/>
                <a:ea typeface="Roboto" panose="02000000000000000000" pitchFamily="2" charset="0"/>
                <a:cs typeface="Calibri" panose="020F0502020204030204" pitchFamily="34" charset="0"/>
              </a:rPr>
              <a:t>, (WIMPs…)</a:t>
            </a:r>
          </a:p>
        </p:txBody>
      </p:sp>
      <p:sp>
        <p:nvSpPr>
          <p:cNvPr id="43" name="TextBox 42">
            <a:extLst>
              <a:ext uri="{FF2B5EF4-FFF2-40B4-BE49-F238E27FC236}">
                <a16:creationId xmlns:a16="http://schemas.microsoft.com/office/drawing/2014/main" id="{5EDF3586-0F91-D6BC-99CA-8A531536D40D}"/>
              </a:ext>
            </a:extLst>
          </p:cNvPr>
          <p:cNvSpPr txBox="1"/>
          <p:nvPr/>
        </p:nvSpPr>
        <p:spPr>
          <a:xfrm>
            <a:off x="7765143" y="1155588"/>
            <a:ext cx="4450010" cy="294183"/>
          </a:xfrm>
          <a:prstGeom prst="rect">
            <a:avLst/>
          </a:prstGeom>
          <a:noFill/>
        </p:spPr>
        <p:txBody>
          <a:bodyPr wrap="square">
            <a:spAutoFit/>
          </a:bodyPr>
          <a:lstStyle/>
          <a:p>
            <a:pPr algn="r">
              <a:lnSpc>
                <a:spcPct val="80000"/>
              </a:lnSpc>
            </a:pPr>
            <a:r>
              <a:rPr lang="en-US" sz="1600" b="1" i="1" dirty="0">
                <a:solidFill>
                  <a:schemeClr val="bg1">
                    <a:lumMod val="75000"/>
                  </a:schemeClr>
                </a:solidFill>
              </a:rPr>
              <a:t>XENON Collab., Phys. Rev. Lett. 131, 041003 (2023)</a:t>
            </a:r>
          </a:p>
        </p:txBody>
      </p:sp>
      <p:grpSp>
        <p:nvGrpSpPr>
          <p:cNvPr id="22" name="Group 21">
            <a:extLst>
              <a:ext uri="{FF2B5EF4-FFF2-40B4-BE49-F238E27FC236}">
                <a16:creationId xmlns:a16="http://schemas.microsoft.com/office/drawing/2014/main" id="{4317FD14-C671-402B-C2B0-F8BE2A138417}"/>
              </a:ext>
            </a:extLst>
          </p:cNvPr>
          <p:cNvGrpSpPr/>
          <p:nvPr/>
        </p:nvGrpSpPr>
        <p:grpSpPr>
          <a:xfrm>
            <a:off x="5840468" y="1044456"/>
            <a:ext cx="6362412" cy="5148583"/>
            <a:chOff x="5835406" y="1059769"/>
            <a:chExt cx="6362412" cy="5148583"/>
          </a:xfrm>
        </p:grpSpPr>
        <p:pic>
          <p:nvPicPr>
            <p:cNvPr id="20" name="Picture 19">
              <a:extLst>
                <a:ext uri="{FF2B5EF4-FFF2-40B4-BE49-F238E27FC236}">
                  <a16:creationId xmlns:a16="http://schemas.microsoft.com/office/drawing/2014/main" id="{37D45AA3-0418-672F-EA8A-9BFF16B9AD1A}"/>
                </a:ext>
              </a:extLst>
            </p:cNvPr>
            <p:cNvPicPr>
              <a:picLocks noChangeAspect="1"/>
            </p:cNvPicPr>
            <p:nvPr/>
          </p:nvPicPr>
          <p:blipFill>
            <a:blip r:embed="rId5"/>
            <a:stretch>
              <a:fillRect/>
            </a:stretch>
          </p:blipFill>
          <p:spPr>
            <a:xfrm>
              <a:off x="5835406" y="1059769"/>
              <a:ext cx="6362412" cy="5148583"/>
            </a:xfrm>
            <a:prstGeom prst="rect">
              <a:avLst/>
            </a:prstGeom>
          </p:spPr>
        </p:pic>
        <p:sp>
          <p:nvSpPr>
            <p:cNvPr id="21" name="TextBox 20">
              <a:extLst>
                <a:ext uri="{FF2B5EF4-FFF2-40B4-BE49-F238E27FC236}">
                  <a16:creationId xmlns:a16="http://schemas.microsoft.com/office/drawing/2014/main" id="{654F31CB-9E31-B3F7-AE80-162CFDCF046B}"/>
                </a:ext>
              </a:extLst>
            </p:cNvPr>
            <p:cNvSpPr txBox="1"/>
            <p:nvPr/>
          </p:nvSpPr>
          <p:spPr>
            <a:xfrm>
              <a:off x="7443537" y="1388102"/>
              <a:ext cx="4471493" cy="294183"/>
            </a:xfrm>
            <a:prstGeom prst="rect">
              <a:avLst/>
            </a:prstGeom>
            <a:noFill/>
          </p:spPr>
          <p:txBody>
            <a:bodyPr wrap="square">
              <a:spAutoFit/>
            </a:bodyPr>
            <a:lstStyle/>
            <a:p>
              <a:pPr>
                <a:lnSpc>
                  <a:spcPct val="80000"/>
                </a:lnSpc>
              </a:pPr>
              <a:r>
                <a:rPr lang="en-US" sz="1600" b="1" i="1" dirty="0">
                  <a:solidFill>
                    <a:schemeClr val="bg1">
                      <a:lumMod val="75000"/>
                    </a:schemeClr>
                  </a:solidFill>
                </a:rPr>
                <a:t>XENON Collab., Phys. Rev. Lett. 131, 041003 (2023)</a:t>
              </a:r>
            </a:p>
          </p:txBody>
        </p:sp>
      </p:grpSp>
      <p:grpSp>
        <p:nvGrpSpPr>
          <p:cNvPr id="39" name="Group 38">
            <a:extLst>
              <a:ext uri="{FF2B5EF4-FFF2-40B4-BE49-F238E27FC236}">
                <a16:creationId xmlns:a16="http://schemas.microsoft.com/office/drawing/2014/main" id="{E3DCDE93-9E5C-7B30-F03E-F324098ADA7E}"/>
              </a:ext>
            </a:extLst>
          </p:cNvPr>
          <p:cNvGrpSpPr/>
          <p:nvPr/>
        </p:nvGrpSpPr>
        <p:grpSpPr>
          <a:xfrm>
            <a:off x="8319815" y="6172448"/>
            <a:ext cx="3891364" cy="752360"/>
            <a:chOff x="8319815" y="6172448"/>
            <a:chExt cx="3891364" cy="752360"/>
          </a:xfrm>
        </p:grpSpPr>
        <p:sp>
          <p:nvSpPr>
            <p:cNvPr id="40" name="Slide Number Placeholder 5">
              <a:extLst>
                <a:ext uri="{FF2B5EF4-FFF2-40B4-BE49-F238E27FC236}">
                  <a16:creationId xmlns:a16="http://schemas.microsoft.com/office/drawing/2014/main" id="{6BDC132A-6316-6900-CB10-CA3DCCD4EF8E}"/>
                </a:ext>
              </a:extLst>
            </p:cNvPr>
            <p:cNvSpPr txBox="1">
              <a:spLocks/>
            </p:cNvSpPr>
            <p:nvPr/>
          </p:nvSpPr>
          <p:spPr>
            <a:xfrm>
              <a:off x="11124000" y="6172448"/>
              <a:ext cx="720000" cy="360000"/>
            </a:xfrm>
            <a:prstGeom prst="rect">
              <a:avLst/>
            </a:prstGeom>
          </p:spPr>
          <p:txBody>
            <a:bodyPr vert="horz" lIns="0" tIns="0" rIns="0" bIns="0" rtlCol="0" anchor="b" anchorCtr="0">
              <a:noAutofit/>
            </a:bodyPr>
            <a:lstStyle>
              <a:defPPr>
                <a:defRPr lang="de-DE"/>
              </a:defPPr>
              <a:lvl1pPr marL="0" indent="0" algn="r" defTabSz="914377" rtl="0" eaLnBrk="1" latinLnBrk="0" hangingPunct="1">
                <a:lnSpc>
                  <a:spcPct val="100000"/>
                </a:lnSpc>
                <a:spcBef>
                  <a:spcPts val="0"/>
                </a:spcBef>
                <a:buFont typeface="Arial" panose="020B0604020202020204" pitchFamily="34" charset="0"/>
                <a:buNone/>
                <a:defRPr lang="de-DE" sz="1600" b="1" kern="1200" smtClean="0">
                  <a:solidFill>
                    <a:schemeClr val="tx1"/>
                  </a:solidFill>
                  <a:effectLst/>
                  <a:latin typeface="+mn-lt"/>
                  <a:ea typeface="+mn-ea"/>
                  <a:cs typeface="+mn-cs"/>
                </a:defRPr>
              </a:lvl1pPr>
              <a:lvl2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2pPr>
              <a:lvl3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3pPr>
              <a:lvl4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4pPr>
              <a:lvl5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5pPr>
              <a:lvl6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6pPr>
              <a:lvl7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7pPr>
              <a:lvl8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8pPr>
              <a:lvl9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9pPr>
            </a:lstStyle>
            <a:p>
              <a:fld id="{D380A8B8-C7CE-8042-8182-5C8A23CAB406}" type="slidenum">
                <a:rPr lang="en-US" smtClean="0"/>
                <a:pPr/>
                <a:t>4</a:t>
              </a:fld>
              <a:endParaRPr lang="en-US" dirty="0"/>
            </a:p>
          </p:txBody>
        </p:sp>
        <p:grpSp>
          <p:nvGrpSpPr>
            <p:cNvPr id="41" name="Group 40">
              <a:extLst>
                <a:ext uri="{FF2B5EF4-FFF2-40B4-BE49-F238E27FC236}">
                  <a16:creationId xmlns:a16="http://schemas.microsoft.com/office/drawing/2014/main" id="{25111A9A-7176-ED16-D3B5-C905A3161659}"/>
                </a:ext>
              </a:extLst>
            </p:cNvPr>
            <p:cNvGrpSpPr/>
            <p:nvPr/>
          </p:nvGrpSpPr>
          <p:grpSpPr>
            <a:xfrm>
              <a:off x="8319815" y="6234022"/>
              <a:ext cx="3891364" cy="690786"/>
              <a:chOff x="44433" y="6213821"/>
              <a:chExt cx="3891364" cy="690786"/>
            </a:xfrm>
          </p:grpSpPr>
          <p:grpSp>
            <p:nvGrpSpPr>
              <p:cNvPr id="42" name="Group 41">
                <a:extLst>
                  <a:ext uri="{FF2B5EF4-FFF2-40B4-BE49-F238E27FC236}">
                    <a16:creationId xmlns:a16="http://schemas.microsoft.com/office/drawing/2014/main" id="{CF8C7D38-B6CC-9DCF-5D18-8821443325F7}"/>
                  </a:ext>
                </a:extLst>
              </p:cNvPr>
              <p:cNvGrpSpPr/>
              <p:nvPr/>
            </p:nvGrpSpPr>
            <p:grpSpPr>
              <a:xfrm>
                <a:off x="44433" y="6519698"/>
                <a:ext cx="3891364" cy="384909"/>
                <a:chOff x="0" y="6570450"/>
                <a:chExt cx="3891364" cy="384909"/>
              </a:xfrm>
            </p:grpSpPr>
            <p:sp>
              <p:nvSpPr>
                <p:cNvPr id="45" name="Rectangle 44">
                  <a:extLst>
                    <a:ext uri="{FF2B5EF4-FFF2-40B4-BE49-F238E27FC236}">
                      <a16:creationId xmlns:a16="http://schemas.microsoft.com/office/drawing/2014/main" id="{884FA0D1-3DE8-82DE-AB0D-E34D8BEE61A2}"/>
                    </a:ext>
                  </a:extLst>
                </p:cNvPr>
                <p:cNvSpPr/>
                <p:nvPr/>
              </p:nvSpPr>
              <p:spPr>
                <a:xfrm>
                  <a:off x="0" y="6570450"/>
                  <a:ext cx="3135647" cy="2875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2DBBBA12-EEF2-D779-106E-2A68F022E2AF}"/>
                    </a:ext>
                  </a:extLst>
                </p:cNvPr>
                <p:cNvSpPr txBox="1"/>
                <p:nvPr/>
              </p:nvSpPr>
              <p:spPr>
                <a:xfrm>
                  <a:off x="425901" y="6616805"/>
                  <a:ext cx="3465463" cy="338554"/>
                </a:xfrm>
                <a:prstGeom prst="rect">
                  <a:avLst/>
                </a:prstGeom>
                <a:noFill/>
              </p:spPr>
              <p:txBody>
                <a:bodyPr wrap="square">
                  <a:spAutoFit/>
                </a:bodyPr>
                <a:lstStyle/>
                <a:p>
                  <a:r>
                    <a:rPr lang="en-US" sz="1600" i="1" dirty="0">
                      <a:solidFill>
                        <a:schemeClr val="bg1">
                          <a:lumMod val="75000"/>
                        </a:schemeClr>
                      </a:solidFill>
                    </a:rPr>
                    <a:t>Ying-Ting Lin, ylin3@uni-muenster.de</a:t>
                  </a:r>
                </a:p>
              </p:txBody>
            </p:sp>
          </p:grpSp>
          <p:pic>
            <p:nvPicPr>
              <p:cNvPr id="44" name="Picture 43" descr="Blue letters on a black background&#10;&#10;Description automatically generated">
                <a:extLst>
                  <a:ext uri="{FF2B5EF4-FFF2-40B4-BE49-F238E27FC236}">
                    <a16:creationId xmlns:a16="http://schemas.microsoft.com/office/drawing/2014/main" id="{25298806-41A5-1EBB-3450-DE88B2D28787}"/>
                  </a:ext>
                </a:extLst>
              </p:cNvPr>
              <p:cNvPicPr>
                <a:picLocks noChangeAspect="1"/>
              </p:cNvPicPr>
              <p:nvPr/>
            </p:nvPicPr>
            <p:blipFill>
              <a:blip r:embed="rId6"/>
              <a:stretch>
                <a:fillRect/>
              </a:stretch>
            </p:blipFill>
            <p:spPr>
              <a:xfrm>
                <a:off x="1221735" y="6213821"/>
                <a:ext cx="1515878" cy="408762"/>
              </a:xfrm>
              <a:prstGeom prst="rect">
                <a:avLst/>
              </a:prstGeom>
            </p:spPr>
          </p:pic>
        </p:grpSp>
      </p:grpSp>
    </p:spTree>
    <p:extLst>
      <p:ext uri="{BB962C8B-B14F-4D97-AF65-F5344CB8AC3E}">
        <p14:creationId xmlns:p14="http://schemas.microsoft.com/office/powerpoint/2010/main" val="3744979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4" name="Google Shape;244;p29"/>
          <p:cNvSpPr txBox="1">
            <a:spLocks noGrp="1"/>
          </p:cNvSpPr>
          <p:nvPr>
            <p:ph type="sldNum" idx="12"/>
          </p:nvPr>
        </p:nvSpPr>
        <p:spPr>
          <a:xfrm>
            <a:off x="11302961" y="6420823"/>
            <a:ext cx="731600" cy="524800"/>
          </a:xfrm>
          <a:prstGeom prst="rect">
            <a:avLst/>
          </a:prstGeom>
        </p:spPr>
        <p:txBody>
          <a:bodyPr spcFirstLastPara="1" vert="horz" wrap="square" lIns="121900" tIns="121900" rIns="121900" bIns="121900" rtlCol="0" anchor="ctr" anchorCtr="0">
            <a:normAutofit/>
          </a:bodyPr>
          <a:lstStyle/>
          <a:p>
            <a:fld id="{00000000-1234-1234-1234-123412341234}" type="slidenum">
              <a:rPr lang="en"/>
              <a:pPr/>
              <a:t>40</a:t>
            </a:fld>
            <a:endParaRPr/>
          </a:p>
        </p:txBody>
      </p:sp>
      <p:pic>
        <p:nvPicPr>
          <p:cNvPr id="3" name="Picture 2" descr="A graph of different colored lines&#10;&#10;Description automatically generated">
            <a:extLst>
              <a:ext uri="{FF2B5EF4-FFF2-40B4-BE49-F238E27FC236}">
                <a16:creationId xmlns:a16="http://schemas.microsoft.com/office/drawing/2014/main" id="{50645184-CFDA-DF3C-B8CD-D4A5125B6FEC}"/>
              </a:ext>
            </a:extLst>
          </p:cNvPr>
          <p:cNvPicPr>
            <a:picLocks noChangeAspect="1"/>
          </p:cNvPicPr>
          <p:nvPr/>
        </p:nvPicPr>
        <p:blipFill>
          <a:blip r:embed="rId3"/>
          <a:stretch>
            <a:fillRect/>
          </a:stretch>
        </p:blipFill>
        <p:spPr>
          <a:xfrm>
            <a:off x="-1405" y="538437"/>
            <a:ext cx="9923934" cy="3291840"/>
          </a:xfrm>
          <a:prstGeom prst="rect">
            <a:avLst/>
          </a:prstGeom>
        </p:spPr>
      </p:pic>
      <p:pic>
        <p:nvPicPr>
          <p:cNvPr id="7" name="Picture 6" descr="A graph of different colored lines&#10;&#10;Description automatically generated">
            <a:extLst>
              <a:ext uri="{FF2B5EF4-FFF2-40B4-BE49-F238E27FC236}">
                <a16:creationId xmlns:a16="http://schemas.microsoft.com/office/drawing/2014/main" id="{93081037-390B-D300-2D5C-98A2ECABE336}"/>
              </a:ext>
            </a:extLst>
          </p:cNvPr>
          <p:cNvPicPr>
            <a:picLocks noChangeAspect="1"/>
          </p:cNvPicPr>
          <p:nvPr/>
        </p:nvPicPr>
        <p:blipFill rotWithShape="1">
          <a:blip r:embed="rId4"/>
          <a:srcRect t="7715"/>
          <a:stretch/>
        </p:blipFill>
        <p:spPr>
          <a:xfrm>
            <a:off x="-1405" y="3830277"/>
            <a:ext cx="9923933" cy="3037856"/>
          </a:xfrm>
          <a:prstGeom prst="rect">
            <a:avLst/>
          </a:prstGeom>
        </p:spPr>
      </p:pic>
      <p:sp>
        <p:nvSpPr>
          <p:cNvPr id="5" name="Title 1">
            <a:extLst>
              <a:ext uri="{FF2B5EF4-FFF2-40B4-BE49-F238E27FC236}">
                <a16:creationId xmlns:a16="http://schemas.microsoft.com/office/drawing/2014/main" id="{29074EDA-7079-B7A7-B770-4DA510035E2E}"/>
              </a:ext>
            </a:extLst>
          </p:cNvPr>
          <p:cNvSpPr txBox="1">
            <a:spLocks/>
          </p:cNvSpPr>
          <p:nvPr/>
        </p:nvSpPr>
        <p:spPr>
          <a:xfrm>
            <a:off x="6350" y="1"/>
            <a:ext cx="12192000" cy="7089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latin typeface="+mn-lt"/>
              </a:rPr>
              <a:t>Alpha Analysis: S1S2 versus S1-Only Peak Comparison</a:t>
            </a:r>
          </a:p>
        </p:txBody>
      </p:sp>
      <p:sp>
        <p:nvSpPr>
          <p:cNvPr id="8" name="TextBox 7">
            <a:extLst>
              <a:ext uri="{FF2B5EF4-FFF2-40B4-BE49-F238E27FC236}">
                <a16:creationId xmlns:a16="http://schemas.microsoft.com/office/drawing/2014/main" id="{9154CE6B-0430-5727-DC5B-82469552951F}"/>
              </a:ext>
            </a:extLst>
          </p:cNvPr>
          <p:cNvSpPr txBox="1"/>
          <p:nvPr/>
        </p:nvSpPr>
        <p:spPr>
          <a:xfrm>
            <a:off x="725726" y="828077"/>
            <a:ext cx="1995406" cy="523220"/>
          </a:xfrm>
          <a:prstGeom prst="rect">
            <a:avLst/>
          </a:prstGeom>
          <a:noFill/>
        </p:spPr>
        <p:txBody>
          <a:bodyPr wrap="square">
            <a:spAutoFit/>
          </a:bodyPr>
          <a:lstStyle/>
          <a:p>
            <a:r>
              <a:rPr lang="en-US" sz="2800" dirty="0"/>
              <a:t>S1S2 Mode</a:t>
            </a:r>
          </a:p>
        </p:txBody>
      </p:sp>
      <p:sp>
        <p:nvSpPr>
          <p:cNvPr id="10" name="TextBox 9">
            <a:extLst>
              <a:ext uri="{FF2B5EF4-FFF2-40B4-BE49-F238E27FC236}">
                <a16:creationId xmlns:a16="http://schemas.microsoft.com/office/drawing/2014/main" id="{DA783D97-868F-9AD0-95C2-F7D4057E468F}"/>
              </a:ext>
            </a:extLst>
          </p:cNvPr>
          <p:cNvSpPr txBox="1"/>
          <p:nvPr/>
        </p:nvSpPr>
        <p:spPr>
          <a:xfrm>
            <a:off x="725726" y="3899607"/>
            <a:ext cx="2473270" cy="523220"/>
          </a:xfrm>
          <a:prstGeom prst="rect">
            <a:avLst/>
          </a:prstGeom>
          <a:noFill/>
        </p:spPr>
        <p:txBody>
          <a:bodyPr wrap="square">
            <a:spAutoFit/>
          </a:bodyPr>
          <a:lstStyle/>
          <a:p>
            <a:r>
              <a:rPr lang="en-US" sz="2800" dirty="0"/>
              <a:t>S1-only Mode</a:t>
            </a:r>
          </a:p>
        </p:txBody>
      </p:sp>
      <p:grpSp>
        <p:nvGrpSpPr>
          <p:cNvPr id="20" name="Group 19">
            <a:extLst>
              <a:ext uri="{FF2B5EF4-FFF2-40B4-BE49-F238E27FC236}">
                <a16:creationId xmlns:a16="http://schemas.microsoft.com/office/drawing/2014/main" id="{FF778F10-3F53-128F-6DC6-C0AF13530473}"/>
              </a:ext>
            </a:extLst>
          </p:cNvPr>
          <p:cNvGrpSpPr/>
          <p:nvPr/>
        </p:nvGrpSpPr>
        <p:grpSpPr>
          <a:xfrm>
            <a:off x="6086853" y="1094679"/>
            <a:ext cx="6144323" cy="5611292"/>
            <a:chOff x="6080502" y="1094679"/>
            <a:chExt cx="6144323" cy="5611292"/>
          </a:xfrm>
        </p:grpSpPr>
        <p:pic>
          <p:nvPicPr>
            <p:cNvPr id="19" name="Picture 18" descr="A graph of a number of numbers&#10;&#10;Description automatically generated with medium confidence">
              <a:extLst>
                <a:ext uri="{FF2B5EF4-FFF2-40B4-BE49-F238E27FC236}">
                  <a16:creationId xmlns:a16="http://schemas.microsoft.com/office/drawing/2014/main" id="{3BFD97E6-0A75-4802-5F3A-B5B6282D3E8B}"/>
                </a:ext>
              </a:extLst>
            </p:cNvPr>
            <p:cNvPicPr>
              <a:picLocks noChangeAspect="1"/>
            </p:cNvPicPr>
            <p:nvPr/>
          </p:nvPicPr>
          <p:blipFill>
            <a:blip r:embed="rId5"/>
            <a:stretch>
              <a:fillRect/>
            </a:stretch>
          </p:blipFill>
          <p:spPr>
            <a:xfrm>
              <a:off x="6080502" y="3904296"/>
              <a:ext cx="6111498" cy="2801675"/>
            </a:xfrm>
            <a:prstGeom prst="rect">
              <a:avLst/>
            </a:prstGeom>
            <a:ln w="38100">
              <a:solidFill>
                <a:schemeClr val="accent1">
                  <a:shade val="15000"/>
                </a:schemeClr>
              </a:solidFill>
            </a:ln>
          </p:spPr>
        </p:pic>
        <p:grpSp>
          <p:nvGrpSpPr>
            <p:cNvPr id="17" name="Group 16">
              <a:extLst>
                <a:ext uri="{FF2B5EF4-FFF2-40B4-BE49-F238E27FC236}">
                  <a16:creationId xmlns:a16="http://schemas.microsoft.com/office/drawing/2014/main" id="{8D9DC03D-6C85-DB11-41DD-02176584D3A4}"/>
                </a:ext>
              </a:extLst>
            </p:cNvPr>
            <p:cNvGrpSpPr/>
            <p:nvPr/>
          </p:nvGrpSpPr>
          <p:grpSpPr>
            <a:xfrm>
              <a:off x="9088640" y="1094679"/>
              <a:ext cx="3136185" cy="2902305"/>
              <a:chOff x="9088640" y="1052475"/>
              <a:chExt cx="3136185" cy="2902305"/>
            </a:xfrm>
          </p:grpSpPr>
          <p:pic>
            <p:nvPicPr>
              <p:cNvPr id="14" name="Picture 13">
                <a:extLst>
                  <a:ext uri="{FF2B5EF4-FFF2-40B4-BE49-F238E27FC236}">
                    <a16:creationId xmlns:a16="http://schemas.microsoft.com/office/drawing/2014/main" id="{5A447BD6-CBA0-9F9C-E682-28181F054458}"/>
                  </a:ext>
                </a:extLst>
              </p:cNvPr>
              <p:cNvPicPr>
                <a:picLocks noChangeAspect="1"/>
              </p:cNvPicPr>
              <p:nvPr/>
            </p:nvPicPr>
            <p:blipFill rotWithShape="1">
              <a:blip r:embed="rId6"/>
              <a:srcRect l="4910" b="4720"/>
              <a:stretch/>
            </p:blipFill>
            <p:spPr>
              <a:xfrm>
                <a:off x="9088640" y="1052475"/>
                <a:ext cx="3103360" cy="2773193"/>
              </a:xfrm>
              <a:prstGeom prst="rect">
                <a:avLst/>
              </a:prstGeom>
              <a:ln w="38100">
                <a:solidFill>
                  <a:schemeClr val="tx1"/>
                </a:solidFill>
              </a:ln>
            </p:spPr>
          </p:pic>
          <p:sp>
            <p:nvSpPr>
              <p:cNvPr id="16" name="Rectangle 15">
                <a:extLst>
                  <a:ext uri="{FF2B5EF4-FFF2-40B4-BE49-F238E27FC236}">
                    <a16:creationId xmlns:a16="http://schemas.microsoft.com/office/drawing/2014/main" id="{18884354-9DCE-8614-8848-68C99E457E94}"/>
                  </a:ext>
                </a:extLst>
              </p:cNvPr>
              <p:cNvSpPr/>
              <p:nvPr/>
            </p:nvSpPr>
            <p:spPr>
              <a:xfrm>
                <a:off x="9089666" y="3815348"/>
                <a:ext cx="3135159" cy="1394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1189480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Afbeelding 9">
            <a:extLst>
              <a:ext uri="{FF2B5EF4-FFF2-40B4-BE49-F238E27FC236}">
                <a16:creationId xmlns:a16="http://schemas.microsoft.com/office/drawing/2014/main" id="{F500B206-40CA-D579-4646-431DB667782F}"/>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218762" y="525141"/>
            <a:ext cx="4731408" cy="3300984"/>
          </a:xfrm>
          <a:prstGeom prst="rect">
            <a:avLst/>
          </a:prstGeom>
        </p:spPr>
      </p:pic>
      <p:pic>
        <p:nvPicPr>
          <p:cNvPr id="5" name="Grafik 6">
            <a:extLst>
              <a:ext uri="{FF2B5EF4-FFF2-40B4-BE49-F238E27FC236}">
                <a16:creationId xmlns:a16="http://schemas.microsoft.com/office/drawing/2014/main" id="{C644E4E8-9F1D-8F3E-B995-04AA3239B616}"/>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859718" y="538136"/>
            <a:ext cx="4332331" cy="3024896"/>
          </a:xfrm>
          <a:prstGeom prst="rect">
            <a:avLst/>
          </a:prstGeom>
        </p:spPr>
      </p:pic>
      <p:pic>
        <p:nvPicPr>
          <p:cNvPr id="6" name="Afbeelding 19">
            <a:extLst>
              <a:ext uri="{FF2B5EF4-FFF2-40B4-BE49-F238E27FC236}">
                <a16:creationId xmlns:a16="http://schemas.microsoft.com/office/drawing/2014/main" id="{93ED6F98-89E2-8105-0C17-1695BDA41BF5}"/>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300904" y="3788700"/>
            <a:ext cx="4454670" cy="3107909"/>
          </a:xfrm>
          <a:prstGeom prst="rect">
            <a:avLst/>
          </a:prstGeom>
        </p:spPr>
      </p:pic>
      <p:pic>
        <p:nvPicPr>
          <p:cNvPr id="7" name="Afbeelding 21">
            <a:extLst>
              <a:ext uri="{FF2B5EF4-FFF2-40B4-BE49-F238E27FC236}">
                <a16:creationId xmlns:a16="http://schemas.microsoft.com/office/drawing/2014/main" id="{92162A15-0072-C112-C559-1663A9DFB715}"/>
              </a:ext>
            </a:extLst>
          </p:cNvPr>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844728" y="3785616"/>
            <a:ext cx="4456176" cy="3108960"/>
          </a:xfrm>
          <a:prstGeom prst="rect">
            <a:avLst/>
          </a:prstGeom>
        </p:spPr>
      </p:pic>
      <p:sp>
        <p:nvSpPr>
          <p:cNvPr id="10" name="Title 1">
            <a:extLst>
              <a:ext uri="{FF2B5EF4-FFF2-40B4-BE49-F238E27FC236}">
                <a16:creationId xmlns:a16="http://schemas.microsoft.com/office/drawing/2014/main" id="{B77C4468-73C1-8D8D-2706-372D76F3F770}"/>
              </a:ext>
            </a:extLst>
          </p:cNvPr>
          <p:cNvSpPr txBox="1">
            <a:spLocks/>
          </p:cNvSpPr>
          <p:nvPr/>
        </p:nvSpPr>
        <p:spPr>
          <a:xfrm>
            <a:off x="6350" y="1"/>
            <a:ext cx="12192000" cy="7089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latin typeface="+mn-lt"/>
              </a:rPr>
              <a:t>ER Region Analysis: XENON1T BSM Limits</a:t>
            </a:r>
          </a:p>
        </p:txBody>
      </p:sp>
      <p:sp>
        <p:nvSpPr>
          <p:cNvPr id="2" name="Slide Number Placeholder 3">
            <a:extLst>
              <a:ext uri="{FF2B5EF4-FFF2-40B4-BE49-F238E27FC236}">
                <a16:creationId xmlns:a16="http://schemas.microsoft.com/office/drawing/2014/main" id="{16151E6A-0E83-0024-E958-7CE4D2822C12}"/>
              </a:ext>
            </a:extLst>
          </p:cNvPr>
          <p:cNvSpPr txBox="1">
            <a:spLocks/>
          </p:cNvSpPr>
          <p:nvPr/>
        </p:nvSpPr>
        <p:spPr>
          <a:xfrm>
            <a:off x="9360662" y="6464809"/>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380A8B8-C7CE-8042-8182-5C8A23CAB406}" type="slidenum">
              <a:rPr lang="en-US"/>
              <a:pPr/>
              <a:t>41</a:t>
            </a:fld>
            <a:endParaRPr lang="en-US" dirty="0"/>
          </a:p>
        </p:txBody>
      </p:sp>
      <p:sp>
        <p:nvSpPr>
          <p:cNvPr id="8" name="TextBox 7">
            <a:extLst>
              <a:ext uri="{FF2B5EF4-FFF2-40B4-BE49-F238E27FC236}">
                <a16:creationId xmlns:a16="http://schemas.microsoft.com/office/drawing/2014/main" id="{856A536B-8C5C-6046-80DA-78FF40DBFEA1}"/>
              </a:ext>
            </a:extLst>
          </p:cNvPr>
          <p:cNvSpPr txBox="1"/>
          <p:nvPr/>
        </p:nvSpPr>
        <p:spPr>
          <a:xfrm>
            <a:off x="9143990" y="367710"/>
            <a:ext cx="3188629" cy="294183"/>
          </a:xfrm>
          <a:prstGeom prst="rect">
            <a:avLst/>
          </a:prstGeom>
          <a:noFill/>
        </p:spPr>
        <p:txBody>
          <a:bodyPr wrap="square">
            <a:spAutoFit/>
          </a:bodyPr>
          <a:lstStyle/>
          <a:p>
            <a:pPr>
              <a:lnSpc>
                <a:spcPct val="80000"/>
              </a:lnSpc>
            </a:pPr>
            <a:r>
              <a:rPr lang="en-US" sz="1600" b="1" i="1" dirty="0">
                <a:solidFill>
                  <a:schemeClr val="bg1">
                    <a:lumMod val="75000"/>
                  </a:schemeClr>
                </a:solidFill>
              </a:rPr>
              <a:t>Phys. Rev. Lett. 129, 161805 (2022)</a:t>
            </a:r>
          </a:p>
        </p:txBody>
      </p:sp>
      <p:sp>
        <p:nvSpPr>
          <p:cNvPr id="9" name="TextBox 8">
            <a:extLst>
              <a:ext uri="{FF2B5EF4-FFF2-40B4-BE49-F238E27FC236}">
                <a16:creationId xmlns:a16="http://schemas.microsoft.com/office/drawing/2014/main" id="{1271E6D6-C5DC-6728-5807-70C8A61EB35F}"/>
              </a:ext>
            </a:extLst>
          </p:cNvPr>
          <p:cNvSpPr txBox="1"/>
          <p:nvPr/>
        </p:nvSpPr>
        <p:spPr>
          <a:xfrm>
            <a:off x="27459" y="629889"/>
            <a:ext cx="1832259" cy="1257845"/>
          </a:xfrm>
          <a:prstGeom prst="rect">
            <a:avLst/>
          </a:prstGeom>
          <a:noFill/>
        </p:spPr>
        <p:txBody>
          <a:bodyPr wrap="square">
            <a:spAutoFit/>
          </a:bodyPr>
          <a:lstStyle/>
          <a:p>
            <a:pPr algn="r">
              <a:lnSpc>
                <a:spcPct val="90000"/>
              </a:lnSpc>
            </a:pPr>
            <a:r>
              <a:rPr lang="en-US" sz="2800" b="1" dirty="0">
                <a:solidFill>
                  <a:srgbClr val="406AB7"/>
                </a:solidFill>
                <a:latin typeface="Helvetica" pitchFamily="2" charset="0"/>
              </a:rPr>
              <a:t>Neutrino Magnetic Moment</a:t>
            </a:r>
          </a:p>
        </p:txBody>
      </p:sp>
      <p:sp>
        <p:nvSpPr>
          <p:cNvPr id="11" name="TextBox 10">
            <a:extLst>
              <a:ext uri="{FF2B5EF4-FFF2-40B4-BE49-F238E27FC236}">
                <a16:creationId xmlns:a16="http://schemas.microsoft.com/office/drawing/2014/main" id="{542B84C4-0F92-90D2-9C7B-F5C356B9849B}"/>
              </a:ext>
            </a:extLst>
          </p:cNvPr>
          <p:cNvSpPr txBox="1"/>
          <p:nvPr/>
        </p:nvSpPr>
        <p:spPr>
          <a:xfrm>
            <a:off x="-162982" y="3788699"/>
            <a:ext cx="2022700" cy="870046"/>
          </a:xfrm>
          <a:prstGeom prst="rect">
            <a:avLst/>
          </a:prstGeom>
          <a:noFill/>
        </p:spPr>
        <p:txBody>
          <a:bodyPr wrap="square">
            <a:spAutoFit/>
          </a:bodyPr>
          <a:lstStyle/>
          <a:p>
            <a:pPr algn="r">
              <a:lnSpc>
                <a:spcPct val="90000"/>
              </a:lnSpc>
            </a:pPr>
            <a:r>
              <a:rPr lang="en-US" sz="2800" b="1" dirty="0">
                <a:solidFill>
                  <a:srgbClr val="406AB7"/>
                </a:solidFill>
                <a:latin typeface="Helvetica" pitchFamily="2" charset="0"/>
              </a:rPr>
              <a:t>Axion-like Particle</a:t>
            </a:r>
          </a:p>
        </p:txBody>
      </p:sp>
      <p:sp>
        <p:nvSpPr>
          <p:cNvPr id="13" name="TextBox 12">
            <a:extLst>
              <a:ext uri="{FF2B5EF4-FFF2-40B4-BE49-F238E27FC236}">
                <a16:creationId xmlns:a16="http://schemas.microsoft.com/office/drawing/2014/main" id="{FC578A74-B2F9-6398-E268-6FE5193DA6FD}"/>
              </a:ext>
            </a:extLst>
          </p:cNvPr>
          <p:cNvSpPr txBox="1"/>
          <p:nvPr/>
        </p:nvSpPr>
        <p:spPr>
          <a:xfrm>
            <a:off x="10823551" y="3785616"/>
            <a:ext cx="1484303" cy="870046"/>
          </a:xfrm>
          <a:prstGeom prst="rect">
            <a:avLst/>
          </a:prstGeom>
          <a:noFill/>
        </p:spPr>
        <p:txBody>
          <a:bodyPr wrap="square">
            <a:spAutoFit/>
          </a:bodyPr>
          <a:lstStyle/>
          <a:p>
            <a:pPr>
              <a:lnSpc>
                <a:spcPct val="90000"/>
              </a:lnSpc>
            </a:pPr>
            <a:r>
              <a:rPr lang="en-US" sz="2800" b="1" dirty="0">
                <a:solidFill>
                  <a:srgbClr val="406AB7"/>
                </a:solidFill>
                <a:latin typeface="Helvetica" pitchFamily="2" charset="0"/>
              </a:rPr>
              <a:t>Dark</a:t>
            </a:r>
            <a:br>
              <a:rPr lang="en-US" sz="2800" b="1" dirty="0">
                <a:solidFill>
                  <a:srgbClr val="406AB7"/>
                </a:solidFill>
                <a:latin typeface="Helvetica" pitchFamily="2" charset="0"/>
              </a:rPr>
            </a:br>
            <a:r>
              <a:rPr lang="en-US" sz="2800" b="1" dirty="0">
                <a:solidFill>
                  <a:srgbClr val="406AB7"/>
                </a:solidFill>
                <a:latin typeface="Helvetica" pitchFamily="2" charset="0"/>
              </a:rPr>
              <a:t>Photon</a:t>
            </a:r>
          </a:p>
        </p:txBody>
      </p:sp>
      <p:sp>
        <p:nvSpPr>
          <p:cNvPr id="14" name="TextBox 13">
            <a:extLst>
              <a:ext uri="{FF2B5EF4-FFF2-40B4-BE49-F238E27FC236}">
                <a16:creationId xmlns:a16="http://schemas.microsoft.com/office/drawing/2014/main" id="{83A01398-1278-E709-DF5E-F25B515BA07A}"/>
              </a:ext>
            </a:extLst>
          </p:cNvPr>
          <p:cNvSpPr txBox="1"/>
          <p:nvPr/>
        </p:nvSpPr>
        <p:spPr>
          <a:xfrm>
            <a:off x="10808560" y="630936"/>
            <a:ext cx="1484303" cy="870046"/>
          </a:xfrm>
          <a:prstGeom prst="rect">
            <a:avLst/>
          </a:prstGeom>
          <a:noFill/>
        </p:spPr>
        <p:txBody>
          <a:bodyPr wrap="square">
            <a:spAutoFit/>
          </a:bodyPr>
          <a:lstStyle/>
          <a:p>
            <a:pPr>
              <a:lnSpc>
                <a:spcPct val="90000"/>
              </a:lnSpc>
            </a:pPr>
            <a:r>
              <a:rPr lang="en-US" sz="2800" b="1" dirty="0">
                <a:solidFill>
                  <a:srgbClr val="406AB7"/>
                </a:solidFill>
                <a:latin typeface="Helvetica" pitchFamily="2" charset="0"/>
              </a:rPr>
              <a:t>Solar</a:t>
            </a:r>
          </a:p>
          <a:p>
            <a:pPr>
              <a:lnSpc>
                <a:spcPct val="90000"/>
              </a:lnSpc>
            </a:pPr>
            <a:r>
              <a:rPr lang="en-US" sz="2800" b="1" dirty="0">
                <a:solidFill>
                  <a:srgbClr val="406AB7"/>
                </a:solidFill>
                <a:latin typeface="Helvetica" pitchFamily="2" charset="0"/>
              </a:rPr>
              <a:t>Axion</a:t>
            </a:r>
          </a:p>
        </p:txBody>
      </p:sp>
    </p:spTree>
    <p:extLst>
      <p:ext uri="{BB962C8B-B14F-4D97-AF65-F5344CB8AC3E}">
        <p14:creationId xmlns:p14="http://schemas.microsoft.com/office/powerpoint/2010/main" val="39487499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2693AAA3-AB34-0592-4CE4-B05F6311A129}"/>
              </a:ext>
            </a:extLst>
          </p:cNvPr>
          <p:cNvSpPr txBox="1">
            <a:spLocks/>
          </p:cNvSpPr>
          <p:nvPr/>
        </p:nvSpPr>
        <p:spPr>
          <a:xfrm>
            <a:off x="6350" y="1"/>
            <a:ext cx="12192000" cy="7089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solidFill>
                  <a:srgbClr val="AC7FB7"/>
                </a:solidFill>
              </a:rPr>
              <a:t>Materials</a:t>
            </a:r>
            <a:r>
              <a:rPr lang="en-US" sz="4000" dirty="0"/>
              <a:t>: Estimation</a:t>
            </a:r>
          </a:p>
        </p:txBody>
      </p:sp>
      <p:sp>
        <p:nvSpPr>
          <p:cNvPr id="12" name="Slide Number Placeholder 3">
            <a:extLst>
              <a:ext uri="{FF2B5EF4-FFF2-40B4-BE49-F238E27FC236}">
                <a16:creationId xmlns:a16="http://schemas.microsoft.com/office/drawing/2014/main" id="{A6B1EABB-F909-740F-F8C0-CB5C3C819ED9}"/>
              </a:ext>
            </a:extLst>
          </p:cNvPr>
          <p:cNvSpPr>
            <a:spLocks noGrp="1"/>
          </p:cNvSpPr>
          <p:nvPr>
            <p:ph type="sldNum" sz="quarter" idx="12"/>
          </p:nvPr>
        </p:nvSpPr>
        <p:spPr>
          <a:xfrm>
            <a:off x="9360975" y="6466892"/>
            <a:ext cx="2743200" cy="365125"/>
          </a:xfrm>
        </p:spPr>
        <p:txBody>
          <a:bodyPr/>
          <a:lstStyle/>
          <a:p>
            <a:fld id="{D380A8B8-C7CE-8042-8182-5C8A23CAB406}" type="slidenum">
              <a:rPr lang="en-US" smtClean="0">
                <a:solidFill>
                  <a:schemeClr val="bg1"/>
                </a:solidFill>
              </a:rPr>
              <a:t>42</a:t>
            </a:fld>
            <a:endParaRPr lang="en-US" dirty="0">
              <a:solidFill>
                <a:schemeClr val="bg1"/>
              </a:solidFill>
            </a:endParaRP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8F33DC33-A102-3A35-5D28-3A871E315C81}"/>
                  </a:ext>
                </a:extLst>
              </p:cNvPr>
              <p:cNvSpPr txBox="1"/>
              <p:nvPr/>
            </p:nvSpPr>
            <p:spPr>
              <a:xfrm>
                <a:off x="-38620" y="664961"/>
                <a:ext cx="6140970" cy="2836226"/>
              </a:xfrm>
              <a:prstGeom prst="rect">
                <a:avLst/>
              </a:prstGeom>
              <a:noFill/>
            </p:spPr>
            <p:txBody>
              <a:bodyPr wrap="square">
                <a:spAutoFit/>
              </a:bodyPr>
              <a:lstStyle/>
              <a:p>
                <a:pPr marL="342900" indent="-342900">
                  <a:lnSpc>
                    <a:spcPct val="90000"/>
                  </a:lnSpc>
                  <a:buFont typeface="Arial" panose="020B0604020202020204" pitchFamily="34" charset="0"/>
                  <a:buChar char="•"/>
                </a:pPr>
                <a:r>
                  <a:rPr lang="en-US" sz="2200" dirty="0">
                    <a:latin typeface="Helvetica" pitchFamily="2" charset="0"/>
                  </a:rPr>
                  <a:t>Compton scattering of </a:t>
                </a:r>
                <a14:m>
                  <m:oMath xmlns:m="http://schemas.openxmlformats.org/officeDocument/2006/math">
                    <m:r>
                      <a:rPr lang="en-US" sz="2200" i="1" smtClean="0">
                        <a:latin typeface="Cambria Math" panose="02040503050406030204" pitchFamily="18" charset="0"/>
                        <a:ea typeface="Cambria Math" panose="02040503050406030204" pitchFamily="18" charset="0"/>
                      </a:rPr>
                      <m:t>𝛾</m:t>
                    </m:r>
                  </m:oMath>
                </a14:m>
                <a:r>
                  <a:rPr lang="en-US" sz="2200" dirty="0">
                    <a:latin typeface="Helvetica" pitchFamily="2" charset="0"/>
                  </a:rPr>
                  <a:t> from trace radioactive material in detector surface</a:t>
                </a:r>
              </a:p>
              <a:p>
                <a:pPr marL="342900" indent="-342900">
                  <a:lnSpc>
                    <a:spcPct val="90000"/>
                  </a:lnSpc>
                  <a:buFont typeface="Arial" panose="020B0604020202020204" pitchFamily="34" charset="0"/>
                  <a:buChar char="•"/>
                </a:pPr>
                <a:endParaRPr lang="en-US" sz="2200" dirty="0">
                  <a:latin typeface="Helvetica" pitchFamily="2" charset="0"/>
                </a:endParaRPr>
              </a:p>
              <a:p>
                <a:pPr marL="342900" indent="-342900">
                  <a:lnSpc>
                    <a:spcPct val="90000"/>
                  </a:lnSpc>
                  <a:buFont typeface="Arial" panose="020B0604020202020204" pitchFamily="34" charset="0"/>
                  <a:buChar char="•"/>
                </a:pPr>
                <a:r>
                  <a:rPr lang="en-US" sz="2200" dirty="0">
                    <a:latin typeface="Helvetica" pitchFamily="2" charset="0"/>
                  </a:rPr>
                  <a:t>Full-chain simulation using Geant4 and waveform simulation (</a:t>
                </a:r>
                <a:r>
                  <a:rPr lang="en-US" sz="2200" dirty="0" err="1">
                    <a:latin typeface="Helvetica" pitchFamily="2" charset="0"/>
                  </a:rPr>
                  <a:t>WFsim</a:t>
                </a:r>
                <a:r>
                  <a:rPr lang="en-US" sz="2200" dirty="0">
                    <a:latin typeface="Helvetica" pitchFamily="2" charset="0"/>
                  </a:rPr>
                  <a:t>) with screening values as input</a:t>
                </a:r>
              </a:p>
              <a:p>
                <a:pPr marL="342900" indent="-342900">
                  <a:lnSpc>
                    <a:spcPct val="90000"/>
                  </a:lnSpc>
                  <a:buFont typeface="Arial" panose="020B0604020202020204" pitchFamily="34" charset="0"/>
                  <a:buChar char="•"/>
                </a:pPr>
                <a:r>
                  <a:rPr lang="en-US" sz="2200" dirty="0">
                    <a:latin typeface="Helvetica" pitchFamily="2" charset="0"/>
                  </a:rPr>
                  <a:t>Side-band data from 2 cm outside the FV</a:t>
                </a:r>
              </a:p>
              <a:p>
                <a:pPr marL="342900" indent="-342900">
                  <a:lnSpc>
                    <a:spcPct val="90000"/>
                  </a:lnSpc>
                  <a:buFont typeface="Arial" panose="020B0604020202020204" pitchFamily="34" charset="0"/>
                  <a:buChar char="•"/>
                </a:pPr>
                <a:endParaRPr lang="en-US" sz="2200" dirty="0">
                  <a:latin typeface="Helvetica" pitchFamily="2" charset="0"/>
                </a:endParaRPr>
              </a:p>
              <a:p>
                <a:pPr marL="342900" indent="-342900">
                  <a:lnSpc>
                    <a:spcPct val="90000"/>
                  </a:lnSpc>
                  <a:buFont typeface="Arial" panose="020B0604020202020204" pitchFamily="34" charset="0"/>
                  <a:buChar char="•"/>
                </a:pPr>
                <a:endParaRPr lang="en-US" sz="2200" dirty="0">
                  <a:latin typeface="Helvetica" pitchFamily="2" charset="0"/>
                </a:endParaRPr>
              </a:p>
            </p:txBody>
          </p:sp>
        </mc:Choice>
        <mc:Fallback xmlns="">
          <p:sp>
            <p:nvSpPr>
              <p:cNvPr id="5" name="TextBox 4">
                <a:extLst>
                  <a:ext uri="{FF2B5EF4-FFF2-40B4-BE49-F238E27FC236}">
                    <a16:creationId xmlns:a16="http://schemas.microsoft.com/office/drawing/2014/main" id="{8F33DC33-A102-3A35-5D28-3A871E315C81}"/>
                  </a:ext>
                </a:extLst>
              </p:cNvPr>
              <p:cNvSpPr txBox="1">
                <a:spLocks noRot="1" noChangeAspect="1" noMove="1" noResize="1" noEditPoints="1" noAdjustHandles="1" noChangeArrowheads="1" noChangeShapeType="1" noTextEdit="1"/>
              </p:cNvSpPr>
              <p:nvPr/>
            </p:nvSpPr>
            <p:spPr>
              <a:xfrm>
                <a:off x="-38620" y="664961"/>
                <a:ext cx="6140970" cy="2836226"/>
              </a:xfrm>
              <a:prstGeom prst="rect">
                <a:avLst/>
              </a:prstGeom>
              <a:blipFill>
                <a:blip r:embed="rId3"/>
                <a:stretch>
                  <a:fillRect l="-1240" t="-2232" r="-1446"/>
                </a:stretch>
              </a:blipFill>
            </p:spPr>
            <p:txBody>
              <a:bodyPr/>
              <a:lstStyle/>
              <a:p>
                <a:r>
                  <a:rPr lang="en-US">
                    <a:noFill/>
                  </a:rPr>
                  <a:t> </a:t>
                </a:r>
              </a:p>
            </p:txBody>
          </p:sp>
        </mc:Fallback>
      </mc:AlternateContent>
      <p:grpSp>
        <p:nvGrpSpPr>
          <p:cNvPr id="6" name="Group 5">
            <a:extLst>
              <a:ext uri="{FF2B5EF4-FFF2-40B4-BE49-F238E27FC236}">
                <a16:creationId xmlns:a16="http://schemas.microsoft.com/office/drawing/2014/main" id="{4656B4E6-A080-936D-995A-EA5D52446CAC}"/>
              </a:ext>
            </a:extLst>
          </p:cNvPr>
          <p:cNvGrpSpPr>
            <a:grpSpLocks noChangeAspect="1"/>
          </p:cNvGrpSpPr>
          <p:nvPr/>
        </p:nvGrpSpPr>
        <p:grpSpPr>
          <a:xfrm>
            <a:off x="555459" y="2954124"/>
            <a:ext cx="4849174" cy="3791910"/>
            <a:chOff x="1571199" y="3966387"/>
            <a:chExt cx="3697855" cy="2891613"/>
          </a:xfrm>
        </p:grpSpPr>
        <p:pic>
          <p:nvPicPr>
            <p:cNvPr id="8" name="Picture 7">
              <a:extLst>
                <a:ext uri="{FF2B5EF4-FFF2-40B4-BE49-F238E27FC236}">
                  <a16:creationId xmlns:a16="http://schemas.microsoft.com/office/drawing/2014/main" id="{A7B61BCD-2E67-8D5E-E720-15B375BD75D9}"/>
                </a:ext>
              </a:extLst>
            </p:cNvPr>
            <p:cNvPicPr>
              <a:picLocks noChangeAspect="1"/>
            </p:cNvPicPr>
            <p:nvPr/>
          </p:nvPicPr>
          <p:blipFill>
            <a:blip r:embed="rId4"/>
            <a:srcRect l="49498" t="5915"/>
            <a:stretch>
              <a:fillRect/>
            </a:stretch>
          </p:blipFill>
          <p:spPr>
            <a:xfrm>
              <a:off x="2139884" y="3966387"/>
              <a:ext cx="3129170" cy="2891613"/>
            </a:xfrm>
            <a:prstGeom prst="rect">
              <a:avLst/>
            </a:prstGeom>
          </p:spPr>
        </p:pic>
        <p:pic>
          <p:nvPicPr>
            <p:cNvPr id="4" name="Picture 3">
              <a:extLst>
                <a:ext uri="{FF2B5EF4-FFF2-40B4-BE49-F238E27FC236}">
                  <a16:creationId xmlns:a16="http://schemas.microsoft.com/office/drawing/2014/main" id="{3BE9976C-BD98-2048-8763-FF23F9128C45}"/>
                </a:ext>
              </a:extLst>
            </p:cNvPr>
            <p:cNvPicPr>
              <a:picLocks noChangeAspect="1"/>
            </p:cNvPicPr>
            <p:nvPr/>
          </p:nvPicPr>
          <p:blipFill>
            <a:blip r:embed="rId4"/>
            <a:srcRect l="-1822" t="5915" r="92644"/>
            <a:stretch>
              <a:fillRect/>
            </a:stretch>
          </p:blipFill>
          <p:spPr>
            <a:xfrm>
              <a:off x="1571199" y="3966387"/>
              <a:ext cx="568685" cy="2891613"/>
            </a:xfrm>
            <a:prstGeom prst="rect">
              <a:avLst/>
            </a:prstGeom>
          </p:spPr>
        </p:pic>
      </p:grpSp>
      <p:sp>
        <p:nvSpPr>
          <p:cNvPr id="10" name="Slide Number Placeholder 5">
            <a:extLst>
              <a:ext uri="{FF2B5EF4-FFF2-40B4-BE49-F238E27FC236}">
                <a16:creationId xmlns:a16="http://schemas.microsoft.com/office/drawing/2014/main" id="{90C7C9D9-3F46-19AF-610C-9396469735BD}"/>
              </a:ext>
            </a:extLst>
          </p:cNvPr>
          <p:cNvSpPr txBox="1">
            <a:spLocks/>
          </p:cNvSpPr>
          <p:nvPr/>
        </p:nvSpPr>
        <p:spPr>
          <a:xfrm>
            <a:off x="11124000" y="6172448"/>
            <a:ext cx="720000" cy="360000"/>
          </a:xfrm>
          <a:prstGeom prst="rect">
            <a:avLst/>
          </a:prstGeom>
        </p:spPr>
        <p:txBody>
          <a:bodyPr vert="horz" lIns="0" tIns="0" rIns="0" bIns="0" rtlCol="0" anchor="b" anchorCtr="0">
            <a:noAutofit/>
          </a:bodyPr>
          <a:lstStyle>
            <a:defPPr>
              <a:defRPr lang="de-DE"/>
            </a:defPPr>
            <a:lvl1pPr marL="0" indent="0" algn="r" defTabSz="914377" rtl="0" eaLnBrk="1" latinLnBrk="0" hangingPunct="1">
              <a:lnSpc>
                <a:spcPct val="100000"/>
              </a:lnSpc>
              <a:spcBef>
                <a:spcPts val="0"/>
              </a:spcBef>
              <a:buFont typeface="Arial" panose="020B0604020202020204" pitchFamily="34" charset="0"/>
              <a:buNone/>
              <a:defRPr lang="de-DE" sz="1600" b="1" kern="1200" smtClean="0">
                <a:solidFill>
                  <a:schemeClr val="tx1"/>
                </a:solidFill>
                <a:effectLst/>
                <a:latin typeface="+mn-lt"/>
                <a:ea typeface="+mn-ea"/>
                <a:cs typeface="+mn-cs"/>
              </a:defRPr>
            </a:lvl1pPr>
            <a:lvl2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2pPr>
            <a:lvl3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3pPr>
            <a:lvl4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4pPr>
            <a:lvl5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5pPr>
            <a:lvl6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6pPr>
            <a:lvl7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7pPr>
            <a:lvl8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8pPr>
            <a:lvl9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9pPr>
          </a:lstStyle>
          <a:p>
            <a:fld id="{D380A8B8-C7CE-8042-8182-5C8A23CAB406}" type="slidenum">
              <a:rPr lang="en-US" smtClean="0"/>
              <a:pPr/>
              <a:t>42</a:t>
            </a:fld>
            <a:endParaRPr lang="en-US" dirty="0"/>
          </a:p>
        </p:txBody>
      </p:sp>
      <p:grpSp>
        <p:nvGrpSpPr>
          <p:cNvPr id="15" name="Group 14">
            <a:extLst>
              <a:ext uri="{FF2B5EF4-FFF2-40B4-BE49-F238E27FC236}">
                <a16:creationId xmlns:a16="http://schemas.microsoft.com/office/drawing/2014/main" id="{02DD9B79-68CF-A2AA-731C-3E8A0B07424A}"/>
              </a:ext>
            </a:extLst>
          </p:cNvPr>
          <p:cNvGrpSpPr/>
          <p:nvPr/>
        </p:nvGrpSpPr>
        <p:grpSpPr>
          <a:xfrm>
            <a:off x="5953742" y="57531"/>
            <a:ext cx="5635423" cy="6676145"/>
            <a:chOff x="5794718" y="57531"/>
            <a:chExt cx="5635423" cy="6676145"/>
          </a:xfrm>
        </p:grpSpPr>
        <p:grpSp>
          <p:nvGrpSpPr>
            <p:cNvPr id="14" name="Group 13">
              <a:extLst>
                <a:ext uri="{FF2B5EF4-FFF2-40B4-BE49-F238E27FC236}">
                  <a16:creationId xmlns:a16="http://schemas.microsoft.com/office/drawing/2014/main" id="{D6B4FE95-2729-34EA-9189-8991F14E3DBE}"/>
                </a:ext>
              </a:extLst>
            </p:cNvPr>
            <p:cNvGrpSpPr>
              <a:grpSpLocks noChangeAspect="1"/>
            </p:cNvGrpSpPr>
            <p:nvPr/>
          </p:nvGrpSpPr>
          <p:grpSpPr>
            <a:xfrm>
              <a:off x="6530129" y="57531"/>
              <a:ext cx="4152065" cy="506835"/>
              <a:chOff x="5014108" y="-489841"/>
              <a:chExt cx="4633927" cy="565655"/>
            </a:xfrm>
          </p:grpSpPr>
          <p:pic>
            <p:nvPicPr>
              <p:cNvPr id="13" name="Picture 12">
                <a:extLst>
                  <a:ext uri="{FF2B5EF4-FFF2-40B4-BE49-F238E27FC236}">
                    <a16:creationId xmlns:a16="http://schemas.microsoft.com/office/drawing/2014/main" id="{1D52B213-7A37-FE71-D347-C5DF7858A1A9}"/>
                  </a:ext>
                </a:extLst>
              </p:cNvPr>
              <p:cNvPicPr>
                <a:picLocks noChangeAspect="1"/>
              </p:cNvPicPr>
              <p:nvPr/>
            </p:nvPicPr>
            <p:blipFill>
              <a:blip r:embed="rId5"/>
              <a:srcRect l="51159" t="1371" r="24426" b="95993"/>
              <a:stretch>
                <a:fillRect/>
              </a:stretch>
            </p:blipFill>
            <p:spPr>
              <a:xfrm>
                <a:off x="5014108" y="-238911"/>
                <a:ext cx="4633926" cy="314725"/>
              </a:xfrm>
              <a:prstGeom prst="rect">
                <a:avLst/>
              </a:prstGeom>
            </p:spPr>
          </p:pic>
          <p:pic>
            <p:nvPicPr>
              <p:cNvPr id="11" name="Picture 10">
                <a:extLst>
                  <a:ext uri="{FF2B5EF4-FFF2-40B4-BE49-F238E27FC236}">
                    <a16:creationId xmlns:a16="http://schemas.microsoft.com/office/drawing/2014/main" id="{F66FE7A7-01E7-D6DC-0BF1-33D6244D1D24}"/>
                  </a:ext>
                </a:extLst>
              </p:cNvPr>
              <p:cNvPicPr>
                <a:picLocks noChangeAspect="1"/>
              </p:cNvPicPr>
              <p:nvPr/>
            </p:nvPicPr>
            <p:blipFill>
              <a:blip r:embed="rId5"/>
              <a:srcRect l="27001" t="1371" r="48584" b="95993"/>
              <a:stretch>
                <a:fillRect/>
              </a:stretch>
            </p:blipFill>
            <p:spPr>
              <a:xfrm>
                <a:off x="5014108" y="-489841"/>
                <a:ext cx="4633927" cy="314725"/>
              </a:xfrm>
              <a:prstGeom prst="rect">
                <a:avLst/>
              </a:prstGeom>
            </p:spPr>
          </p:pic>
        </p:grpSp>
        <p:pic>
          <p:nvPicPr>
            <p:cNvPr id="3" name="Picture 2">
              <a:extLst>
                <a:ext uri="{FF2B5EF4-FFF2-40B4-BE49-F238E27FC236}">
                  <a16:creationId xmlns:a16="http://schemas.microsoft.com/office/drawing/2014/main" id="{4593EF88-F35D-BFD5-6101-897FE8ECC1AD}"/>
                </a:ext>
              </a:extLst>
            </p:cNvPr>
            <p:cNvPicPr>
              <a:picLocks noChangeAspect="1"/>
            </p:cNvPicPr>
            <p:nvPr/>
          </p:nvPicPr>
          <p:blipFill>
            <a:blip r:embed="rId5"/>
            <a:srcRect l="51763" t="6135"/>
            <a:stretch>
              <a:fillRect/>
            </a:stretch>
          </p:blipFill>
          <p:spPr>
            <a:xfrm>
              <a:off x="6370460" y="538686"/>
              <a:ext cx="5059681" cy="6194990"/>
            </a:xfrm>
            <a:prstGeom prst="rect">
              <a:avLst/>
            </a:prstGeom>
          </p:spPr>
        </p:pic>
        <p:pic>
          <p:nvPicPr>
            <p:cNvPr id="2" name="Picture 1">
              <a:extLst>
                <a:ext uri="{FF2B5EF4-FFF2-40B4-BE49-F238E27FC236}">
                  <a16:creationId xmlns:a16="http://schemas.microsoft.com/office/drawing/2014/main" id="{C57FF137-515C-4B45-9B7B-4BBC588A58E5}"/>
                </a:ext>
              </a:extLst>
            </p:cNvPr>
            <p:cNvPicPr>
              <a:picLocks noChangeAspect="1"/>
            </p:cNvPicPr>
            <p:nvPr/>
          </p:nvPicPr>
          <p:blipFill>
            <a:blip r:embed="rId5"/>
            <a:srcRect l="-1599" t="6135" r="94863"/>
            <a:stretch>
              <a:fillRect/>
            </a:stretch>
          </p:blipFill>
          <p:spPr>
            <a:xfrm>
              <a:off x="5794718" y="538686"/>
              <a:ext cx="706597" cy="6194990"/>
            </a:xfrm>
            <a:prstGeom prst="rect">
              <a:avLst/>
            </a:prstGeom>
          </p:spPr>
        </p:pic>
      </p:grpSp>
    </p:spTree>
    <p:extLst>
      <p:ext uri="{BB962C8B-B14F-4D97-AF65-F5344CB8AC3E}">
        <p14:creationId xmlns:p14="http://schemas.microsoft.com/office/powerpoint/2010/main" val="28413847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E02758-5869-7FAB-75A9-84E1EBE7C3B8}"/>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FB979AC5-5A41-AB1D-5DFE-F0EEDC21F9B0}"/>
              </a:ext>
            </a:extLst>
          </p:cNvPr>
          <p:cNvSpPr txBox="1">
            <a:spLocks/>
          </p:cNvSpPr>
          <p:nvPr/>
        </p:nvSpPr>
        <p:spPr>
          <a:xfrm>
            <a:off x="6350" y="1"/>
            <a:ext cx="12192000" cy="7089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latin typeface="+mn-lt"/>
              </a:rPr>
              <a:t>Backgrounds in ER Channel</a:t>
            </a:r>
          </a:p>
        </p:txBody>
      </p:sp>
      <p:sp>
        <p:nvSpPr>
          <p:cNvPr id="12" name="Slide Number Placeholder 3">
            <a:extLst>
              <a:ext uri="{FF2B5EF4-FFF2-40B4-BE49-F238E27FC236}">
                <a16:creationId xmlns:a16="http://schemas.microsoft.com/office/drawing/2014/main" id="{4B9F4B0F-C429-67BF-303C-E597C0C32EF0}"/>
              </a:ext>
            </a:extLst>
          </p:cNvPr>
          <p:cNvSpPr>
            <a:spLocks noGrp="1"/>
          </p:cNvSpPr>
          <p:nvPr>
            <p:ph type="sldNum" sz="quarter" idx="12"/>
          </p:nvPr>
        </p:nvSpPr>
        <p:spPr>
          <a:xfrm>
            <a:off x="9360975" y="6466892"/>
            <a:ext cx="2743200" cy="365125"/>
          </a:xfrm>
        </p:spPr>
        <p:txBody>
          <a:bodyPr/>
          <a:lstStyle/>
          <a:p>
            <a:fld id="{D380A8B8-C7CE-8042-8182-5C8A23CAB406}" type="slidenum">
              <a:rPr lang="en-US" smtClean="0">
                <a:solidFill>
                  <a:schemeClr val="bg1"/>
                </a:solidFill>
              </a:rPr>
              <a:t>43</a:t>
            </a:fld>
            <a:endParaRPr lang="en-US" dirty="0">
              <a:solidFill>
                <a:schemeClr val="bg1"/>
              </a:solidFill>
            </a:endParaRP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E4F37AB4-68AE-5EE7-0D17-7A8476E018CE}"/>
                  </a:ext>
                </a:extLst>
              </p:cNvPr>
              <p:cNvSpPr txBox="1"/>
              <p:nvPr/>
            </p:nvSpPr>
            <p:spPr>
              <a:xfrm>
                <a:off x="-38620" y="664962"/>
                <a:ext cx="5620068" cy="6298904"/>
              </a:xfrm>
              <a:prstGeom prst="rect">
                <a:avLst/>
              </a:prstGeom>
              <a:noFill/>
              <a:ln>
                <a:noFill/>
              </a:ln>
            </p:spPr>
            <p:txBody>
              <a:bodyPr wrap="square">
                <a:spAutoFit/>
              </a:bodyPr>
              <a:lstStyle/>
              <a:p>
                <a:pPr>
                  <a:lnSpc>
                    <a:spcPct val="90000"/>
                  </a:lnSpc>
                </a:pPr>
                <a:r>
                  <a:rPr lang="en-US" sz="2800" dirty="0">
                    <a:latin typeface="Helvetica" pitchFamily="2" charset="0"/>
                  </a:rPr>
                  <a:t>Noble gas backgrounds:</a:t>
                </a:r>
              </a:p>
              <a:p>
                <a:pPr marL="342900" indent="-342900">
                  <a:lnSpc>
                    <a:spcPct val="90000"/>
                  </a:lnSpc>
                  <a:buFont typeface="Arial" panose="020B0604020202020204" pitchFamily="34" charset="0"/>
                  <a:buChar char="•"/>
                </a:pPr>
                <a:r>
                  <a:rPr lang="en-US" sz="2400" baseline="30000" dirty="0">
                    <a:solidFill>
                      <a:srgbClr val="FFC74C"/>
                    </a:solidFill>
                    <a:latin typeface="Helvetica" pitchFamily="2" charset="0"/>
                  </a:rPr>
                  <a:t>222</a:t>
                </a:r>
                <a:r>
                  <a:rPr lang="en-US" sz="2400" dirty="0">
                    <a:solidFill>
                      <a:srgbClr val="FFC74C"/>
                    </a:solidFill>
                    <a:latin typeface="Helvetica" pitchFamily="2" charset="0"/>
                  </a:rPr>
                  <a:t>Rn</a:t>
                </a:r>
                <a:r>
                  <a:rPr lang="en-US" sz="2400" dirty="0">
                    <a:latin typeface="Helvetica" pitchFamily="2" charset="0"/>
                  </a:rPr>
                  <a:t>/</a:t>
                </a:r>
                <a:r>
                  <a:rPr lang="en-US" sz="2400" baseline="30000" dirty="0">
                    <a:solidFill>
                      <a:srgbClr val="6BCFF6"/>
                    </a:solidFill>
                    <a:latin typeface="Helvetica" pitchFamily="2" charset="0"/>
                  </a:rPr>
                  <a:t>220</a:t>
                </a:r>
                <a:r>
                  <a:rPr lang="en-US" sz="2400" dirty="0">
                    <a:solidFill>
                      <a:srgbClr val="6BCFF6"/>
                    </a:solidFill>
                    <a:latin typeface="Helvetica" pitchFamily="2" charset="0"/>
                  </a:rPr>
                  <a:t>Rn</a:t>
                </a:r>
                <a:r>
                  <a:rPr lang="en-US" sz="2400" dirty="0">
                    <a:latin typeface="Helvetica" pitchFamily="2" charset="0"/>
                  </a:rPr>
                  <a:t>: decay daughters of the material; dominant ER background</a:t>
                </a:r>
              </a:p>
              <a:p>
                <a:pPr marL="342900" indent="-342900">
                  <a:lnSpc>
                    <a:spcPct val="90000"/>
                  </a:lnSpc>
                  <a:buFont typeface="Arial" panose="020B0604020202020204" pitchFamily="34" charset="0"/>
                  <a:buChar char="•"/>
                </a:pPr>
                <a:r>
                  <a:rPr lang="en-US" sz="2400" baseline="30000" dirty="0">
                    <a:solidFill>
                      <a:srgbClr val="39A974"/>
                    </a:solidFill>
                    <a:latin typeface="Helvetica" pitchFamily="2" charset="0"/>
                  </a:rPr>
                  <a:t>85</a:t>
                </a:r>
                <a:r>
                  <a:rPr lang="en-US" sz="2400" dirty="0">
                    <a:solidFill>
                      <a:srgbClr val="39A974"/>
                    </a:solidFill>
                    <a:latin typeface="Helvetica" pitchFamily="2" charset="0"/>
                  </a:rPr>
                  <a:t>Kr</a:t>
                </a:r>
                <a:r>
                  <a:rPr lang="en-US" sz="2400" dirty="0">
                    <a:latin typeface="Helvetica" pitchFamily="2" charset="0"/>
                  </a:rPr>
                  <a:t>: from </a:t>
                </a:r>
                <a:r>
                  <a:rPr lang="en-US" sz="2400" baseline="30000" dirty="0" err="1">
                    <a:latin typeface="Helvetica" pitchFamily="2" charset="0"/>
                  </a:rPr>
                  <a:t>nat</a:t>
                </a:r>
                <a:r>
                  <a:rPr lang="en-US" sz="2400" dirty="0" err="1">
                    <a:latin typeface="Helvetica" pitchFamily="2" charset="0"/>
                  </a:rPr>
                  <a:t>Kr</a:t>
                </a:r>
                <a:r>
                  <a:rPr lang="en-US" sz="2400" dirty="0">
                    <a:latin typeface="Helvetica" pitchFamily="2" charset="0"/>
                  </a:rPr>
                  <a:t> in Xe in the xenon inventory</a:t>
                </a:r>
              </a:p>
              <a:p>
                <a:pPr>
                  <a:lnSpc>
                    <a:spcPct val="90000"/>
                  </a:lnSpc>
                </a:pPr>
                <a:r>
                  <a:rPr lang="en-US" sz="2800" dirty="0">
                    <a:latin typeface="Helvetica" pitchFamily="2" charset="0"/>
                  </a:rPr>
                  <a:t>Xenon Isotopes:</a:t>
                </a:r>
              </a:p>
              <a:p>
                <a:pPr marL="342900" indent="-342900">
                  <a:lnSpc>
                    <a:spcPct val="90000"/>
                  </a:lnSpc>
                  <a:buFont typeface="Arial" panose="020B0604020202020204" pitchFamily="34" charset="0"/>
                  <a:buChar char="•"/>
                </a:pPr>
                <a:r>
                  <a:rPr lang="en-US" sz="2400" baseline="30000" dirty="0">
                    <a:solidFill>
                      <a:srgbClr val="E67441"/>
                    </a:solidFill>
                    <a:latin typeface="Helvetica" pitchFamily="2" charset="0"/>
                  </a:rPr>
                  <a:t>136</a:t>
                </a:r>
                <a:r>
                  <a:rPr lang="en-US" sz="2400" dirty="0">
                    <a:solidFill>
                      <a:srgbClr val="E67441"/>
                    </a:solidFill>
                    <a:latin typeface="Helvetica" pitchFamily="2" charset="0"/>
                  </a:rPr>
                  <a:t>Xe</a:t>
                </a:r>
                <a:r>
                  <a:rPr lang="en-US" sz="2400" dirty="0">
                    <a:latin typeface="Helvetica" pitchFamily="2" charset="0"/>
                  </a:rPr>
                  <a:t>/</a:t>
                </a:r>
                <a:r>
                  <a:rPr lang="en-US" sz="2400" baseline="30000" dirty="0">
                    <a:solidFill>
                      <a:srgbClr val="179A9A"/>
                    </a:solidFill>
                    <a:latin typeface="Helvetica" pitchFamily="2" charset="0"/>
                  </a:rPr>
                  <a:t>124</a:t>
                </a:r>
                <a:r>
                  <a:rPr lang="en-US" sz="2400" dirty="0">
                    <a:solidFill>
                      <a:srgbClr val="179A9A"/>
                    </a:solidFill>
                    <a:latin typeface="Helvetica" pitchFamily="2" charset="0"/>
                  </a:rPr>
                  <a:t>Xe</a:t>
                </a:r>
                <a:r>
                  <a:rPr lang="en-US" sz="2400" dirty="0">
                    <a:latin typeface="Helvetica" pitchFamily="2" charset="0"/>
                  </a:rPr>
                  <a:t>: natural xenon isotopes</a:t>
                </a:r>
              </a:p>
              <a:p>
                <a:pPr marL="342900" indent="-342900">
                  <a:lnSpc>
                    <a:spcPct val="90000"/>
                  </a:lnSpc>
                  <a:buFont typeface="Arial" panose="020B0604020202020204" pitchFamily="34" charset="0"/>
                  <a:buChar char="•"/>
                </a:pPr>
                <a:r>
                  <a:rPr lang="en-US" sz="2400" baseline="30000" dirty="0">
                    <a:solidFill>
                      <a:srgbClr val="3E66B0"/>
                    </a:solidFill>
                    <a:latin typeface="Helvetica" pitchFamily="2" charset="0"/>
                  </a:rPr>
                  <a:t>133</a:t>
                </a:r>
                <a:r>
                  <a:rPr lang="en-US" sz="2400" dirty="0">
                    <a:solidFill>
                      <a:srgbClr val="3E66B0"/>
                    </a:solidFill>
                    <a:latin typeface="Helvetica" pitchFamily="2" charset="0"/>
                  </a:rPr>
                  <a:t>Xe</a:t>
                </a:r>
                <a:r>
                  <a:rPr lang="en-US" sz="2400" dirty="0">
                    <a:latin typeface="Helvetica" pitchFamily="2" charset="0"/>
                  </a:rPr>
                  <a:t>/</a:t>
                </a:r>
                <a:r>
                  <a:rPr lang="en-US" sz="2400" baseline="30000" dirty="0">
                    <a:solidFill>
                      <a:srgbClr val="FAE06D"/>
                    </a:solidFill>
                    <a:latin typeface="Helvetica" pitchFamily="2" charset="0"/>
                  </a:rPr>
                  <a:t>125</a:t>
                </a:r>
                <a:r>
                  <a:rPr lang="en-US" sz="2400" dirty="0">
                    <a:solidFill>
                      <a:srgbClr val="FAE06D"/>
                    </a:solidFill>
                    <a:latin typeface="Helvetica" pitchFamily="2" charset="0"/>
                  </a:rPr>
                  <a:t>I</a:t>
                </a:r>
                <a:r>
                  <a:rPr lang="en-US" sz="2400" dirty="0">
                    <a:latin typeface="Helvetica" pitchFamily="2" charset="0"/>
                  </a:rPr>
                  <a:t>: activation from neutron calibration</a:t>
                </a:r>
              </a:p>
              <a:p>
                <a:pPr>
                  <a:lnSpc>
                    <a:spcPct val="90000"/>
                  </a:lnSpc>
                </a:pPr>
                <a:r>
                  <a:rPr lang="en-US" sz="2800" dirty="0">
                    <a:latin typeface="Helvetica" pitchFamily="2" charset="0"/>
                  </a:rPr>
                  <a:t>Other backgrounds:</a:t>
                </a:r>
              </a:p>
              <a:p>
                <a:pPr marL="342900" indent="-342900">
                  <a:lnSpc>
                    <a:spcPct val="90000"/>
                  </a:lnSpc>
                  <a:buFont typeface="Arial" panose="020B0604020202020204" pitchFamily="34" charset="0"/>
                  <a:buChar char="•"/>
                </a:pPr>
                <a:r>
                  <a:rPr lang="en-US" sz="2400" dirty="0">
                    <a:solidFill>
                      <a:srgbClr val="AC7FB7"/>
                    </a:solidFill>
                    <a:latin typeface="Helvetica" pitchFamily="2" charset="0"/>
                  </a:rPr>
                  <a:t>Materials</a:t>
                </a:r>
                <a:r>
                  <a:rPr lang="en-US" sz="2400" dirty="0">
                    <a:latin typeface="Helvetica" pitchFamily="2" charset="0"/>
                  </a:rPr>
                  <a:t>: gamma with Compton scattering</a:t>
                </a:r>
              </a:p>
              <a:p>
                <a:pPr marL="342900" indent="-342900">
                  <a:lnSpc>
                    <a:spcPct val="90000"/>
                  </a:lnSpc>
                  <a:buFont typeface="Arial" panose="020B0604020202020204" pitchFamily="34" charset="0"/>
                  <a:buChar char="•"/>
                </a:pPr>
                <a:r>
                  <a:rPr lang="en-US" sz="2400" baseline="30000" dirty="0">
                    <a:solidFill>
                      <a:srgbClr val="82C268"/>
                    </a:solidFill>
                    <a:latin typeface="Helvetica" pitchFamily="2" charset="0"/>
                  </a:rPr>
                  <a:t>3</a:t>
                </a:r>
                <a:r>
                  <a:rPr lang="en-US" sz="2400" dirty="0">
                    <a:solidFill>
                      <a:srgbClr val="82C268"/>
                    </a:solidFill>
                    <a:latin typeface="Helvetica" pitchFamily="2" charset="0"/>
                  </a:rPr>
                  <a:t>H-like</a:t>
                </a:r>
                <a:r>
                  <a:rPr lang="en-US" sz="2400" dirty="0">
                    <a:latin typeface="Helvetica" pitchFamily="2" charset="0"/>
                  </a:rPr>
                  <a:t>: potentially from operation</a:t>
                </a:r>
              </a:p>
              <a:p>
                <a:pPr marL="342900" indent="-342900">
                  <a:lnSpc>
                    <a:spcPct val="90000"/>
                  </a:lnSpc>
                  <a:buFont typeface="Arial" panose="020B0604020202020204" pitchFamily="34" charset="0"/>
                  <a:buChar char="•"/>
                </a:pPr>
                <a:r>
                  <a:rPr lang="en-US" sz="2400" baseline="30000" dirty="0">
                    <a:solidFill>
                      <a:srgbClr val="FFB1AA"/>
                    </a:solidFill>
                    <a:latin typeface="Helvetica" pitchFamily="2" charset="0"/>
                  </a:rPr>
                  <a:t>83m</a:t>
                </a:r>
                <a:r>
                  <a:rPr lang="en-US" sz="2400" dirty="0">
                    <a:solidFill>
                      <a:srgbClr val="FFB1AA"/>
                    </a:solidFill>
                    <a:latin typeface="Helvetica" pitchFamily="2" charset="0"/>
                  </a:rPr>
                  <a:t>Kr</a:t>
                </a:r>
                <a:r>
                  <a:rPr lang="en-US" sz="2400" dirty="0">
                    <a:latin typeface="Helvetica" pitchFamily="2" charset="0"/>
                  </a:rPr>
                  <a:t>: residual from calibration</a:t>
                </a:r>
              </a:p>
              <a:p>
                <a:pPr marL="342900" indent="-342900">
                  <a:lnSpc>
                    <a:spcPct val="90000"/>
                  </a:lnSpc>
                  <a:buFont typeface="Arial" panose="020B0604020202020204" pitchFamily="34" charset="0"/>
                  <a:buChar char="•"/>
                </a:pPr>
                <a:r>
                  <a:rPr lang="en-US" sz="2400" dirty="0">
                    <a:solidFill>
                      <a:srgbClr val="85F7C2"/>
                    </a:solidFill>
                    <a:latin typeface="Helvetica" pitchFamily="2" charset="0"/>
                  </a:rPr>
                  <a:t>Accidentals</a:t>
                </a:r>
                <a:r>
                  <a:rPr lang="en-US" sz="2400" dirty="0">
                    <a:latin typeface="Helvetica" pitchFamily="2" charset="0"/>
                  </a:rPr>
                  <a:t>: accidental coincidences</a:t>
                </a:r>
              </a:p>
              <a:p>
                <a:pPr>
                  <a:lnSpc>
                    <a:spcPct val="90000"/>
                  </a:lnSpc>
                </a:pPr>
                <a:r>
                  <a:rPr lang="en-US" sz="2800" dirty="0">
                    <a:latin typeface="Helvetica" pitchFamily="2" charset="0"/>
                  </a:rPr>
                  <a:t>Neutrinos:</a:t>
                </a:r>
              </a:p>
              <a:p>
                <a:pPr marL="342900" indent="-342900">
                  <a:lnSpc>
                    <a:spcPct val="90000"/>
                  </a:lnSpc>
                  <a:buFont typeface="Arial" panose="020B0604020202020204" pitchFamily="34" charset="0"/>
                  <a:buChar char="•"/>
                </a:pPr>
                <a:r>
                  <a:rPr lang="en-US" sz="2400" dirty="0">
                    <a:solidFill>
                      <a:srgbClr val="BA103D"/>
                    </a:solidFill>
                    <a:latin typeface="Helvetica" pitchFamily="2" charset="0"/>
                  </a:rPr>
                  <a:t>Solar </a:t>
                </a:r>
                <a14:m>
                  <m:oMath xmlns:m="http://schemas.openxmlformats.org/officeDocument/2006/math">
                    <m:r>
                      <a:rPr lang="en-US" sz="2400" i="1">
                        <a:solidFill>
                          <a:srgbClr val="BA103D"/>
                        </a:solidFill>
                        <a:latin typeface="Cambria Math" panose="02040503050406030204" pitchFamily="18" charset="0"/>
                        <a:ea typeface="Cambria Math" panose="02040503050406030204" pitchFamily="18" charset="0"/>
                      </a:rPr>
                      <m:t>𝜐</m:t>
                    </m:r>
                  </m:oMath>
                </a14:m>
                <a:r>
                  <a:rPr lang="en-US" sz="2400" dirty="0">
                    <a:latin typeface="Helvetica" pitchFamily="2" charset="0"/>
                  </a:rPr>
                  <a:t>: non-</a:t>
                </a:r>
                <a:r>
                  <a:rPr lang="en-US" sz="2400" dirty="0" err="1">
                    <a:latin typeface="Helvetica" pitchFamily="2" charset="0"/>
                  </a:rPr>
                  <a:t>shieldable</a:t>
                </a:r>
                <a:r>
                  <a:rPr lang="en-US" sz="2400" dirty="0">
                    <a:latin typeface="Helvetica" pitchFamily="2" charset="0"/>
                  </a:rPr>
                  <a:t>, dominate by </a:t>
                </a:r>
                <a:r>
                  <a:rPr lang="en-US" sz="2400" i="1" dirty="0">
                    <a:latin typeface="Helvetica" pitchFamily="2" charset="0"/>
                  </a:rPr>
                  <a:t>pp</a:t>
                </a:r>
                <a:r>
                  <a:rPr lang="en-US" sz="2400" dirty="0">
                    <a:latin typeface="Helvetica" pitchFamily="2" charset="0"/>
                  </a:rPr>
                  <a:t> neutrinos in low-energy ROI</a:t>
                </a:r>
              </a:p>
            </p:txBody>
          </p:sp>
        </mc:Choice>
        <mc:Fallback xmlns="">
          <p:sp>
            <p:nvSpPr>
              <p:cNvPr id="6" name="TextBox 5">
                <a:extLst>
                  <a:ext uri="{FF2B5EF4-FFF2-40B4-BE49-F238E27FC236}">
                    <a16:creationId xmlns:a16="http://schemas.microsoft.com/office/drawing/2014/main" id="{E4F37AB4-68AE-5EE7-0D17-7A8476E018CE}"/>
                  </a:ext>
                </a:extLst>
              </p:cNvPr>
              <p:cNvSpPr txBox="1">
                <a:spLocks noRot="1" noChangeAspect="1" noMove="1" noResize="1" noEditPoints="1" noAdjustHandles="1" noChangeArrowheads="1" noChangeShapeType="1" noTextEdit="1"/>
              </p:cNvSpPr>
              <p:nvPr/>
            </p:nvSpPr>
            <p:spPr>
              <a:xfrm>
                <a:off x="-38620" y="664962"/>
                <a:ext cx="5620068" cy="6298904"/>
              </a:xfrm>
              <a:prstGeom prst="rect">
                <a:avLst/>
              </a:prstGeom>
              <a:blipFill>
                <a:blip r:embed="rId3"/>
                <a:stretch>
                  <a:fillRect l="-2257" t="-1610" r="-451" b="-1207"/>
                </a:stretch>
              </a:blipFill>
              <a:ln>
                <a:noFill/>
              </a:ln>
            </p:spPr>
            <p:txBody>
              <a:bodyPr/>
              <a:lstStyle/>
              <a:p>
                <a:r>
                  <a:rPr lang="en-US">
                    <a:noFill/>
                  </a:rPr>
                  <a:t> </a:t>
                </a:r>
              </a:p>
            </p:txBody>
          </p:sp>
        </mc:Fallback>
      </mc:AlternateContent>
      <p:sp>
        <p:nvSpPr>
          <p:cNvPr id="2" name="TextBox 1">
            <a:extLst>
              <a:ext uri="{FF2B5EF4-FFF2-40B4-BE49-F238E27FC236}">
                <a16:creationId xmlns:a16="http://schemas.microsoft.com/office/drawing/2014/main" id="{9768F593-015A-E3B2-3A44-97DADB61FF2D}"/>
              </a:ext>
            </a:extLst>
          </p:cNvPr>
          <p:cNvSpPr txBox="1"/>
          <p:nvPr/>
        </p:nvSpPr>
        <p:spPr>
          <a:xfrm>
            <a:off x="5486400" y="325057"/>
            <a:ext cx="6617775" cy="461665"/>
          </a:xfrm>
          <a:prstGeom prst="rect">
            <a:avLst/>
          </a:prstGeom>
          <a:noFill/>
        </p:spPr>
        <p:txBody>
          <a:bodyPr wrap="square">
            <a:spAutoFit/>
          </a:bodyPr>
          <a:lstStyle/>
          <a:p>
            <a:pPr algn="ctr"/>
            <a:r>
              <a:rPr lang="en-US" sz="2400" dirty="0">
                <a:latin typeface="Helvetica" pitchFamily="2" charset="0"/>
              </a:rPr>
              <a:t>ROI: ER channel in [1, 140] keV range</a:t>
            </a:r>
            <a:endParaRPr lang="en-US" sz="2400" dirty="0"/>
          </a:p>
        </p:txBody>
      </p:sp>
      <p:pic>
        <p:nvPicPr>
          <p:cNvPr id="10" name="Picture 9">
            <a:extLst>
              <a:ext uri="{FF2B5EF4-FFF2-40B4-BE49-F238E27FC236}">
                <a16:creationId xmlns:a16="http://schemas.microsoft.com/office/drawing/2014/main" id="{6689007A-7967-A316-9ED4-FB3CBFDDDD05}"/>
              </a:ext>
            </a:extLst>
          </p:cNvPr>
          <p:cNvPicPr>
            <a:picLocks noChangeAspect="1"/>
          </p:cNvPicPr>
          <p:nvPr/>
        </p:nvPicPr>
        <p:blipFill>
          <a:blip r:embed="rId4"/>
          <a:stretch>
            <a:fillRect/>
          </a:stretch>
        </p:blipFill>
        <p:spPr>
          <a:xfrm>
            <a:off x="5486400" y="777240"/>
            <a:ext cx="6637916" cy="5394960"/>
          </a:xfrm>
          <a:prstGeom prst="rect">
            <a:avLst/>
          </a:prstGeom>
        </p:spPr>
      </p:pic>
      <p:grpSp>
        <p:nvGrpSpPr>
          <p:cNvPr id="22" name="Group 21">
            <a:extLst>
              <a:ext uri="{FF2B5EF4-FFF2-40B4-BE49-F238E27FC236}">
                <a16:creationId xmlns:a16="http://schemas.microsoft.com/office/drawing/2014/main" id="{1493AFC8-0DA0-237F-46FE-F20A0E854325}"/>
              </a:ext>
            </a:extLst>
          </p:cNvPr>
          <p:cNvGrpSpPr/>
          <p:nvPr/>
        </p:nvGrpSpPr>
        <p:grpSpPr>
          <a:xfrm>
            <a:off x="8319815" y="6172448"/>
            <a:ext cx="3891364" cy="752360"/>
            <a:chOff x="8319815" y="6172448"/>
            <a:chExt cx="3891364" cy="752360"/>
          </a:xfrm>
        </p:grpSpPr>
        <p:sp>
          <p:nvSpPr>
            <p:cNvPr id="23" name="Slide Number Placeholder 5">
              <a:extLst>
                <a:ext uri="{FF2B5EF4-FFF2-40B4-BE49-F238E27FC236}">
                  <a16:creationId xmlns:a16="http://schemas.microsoft.com/office/drawing/2014/main" id="{129C380C-90CE-4ED2-A309-04A7CB918857}"/>
                </a:ext>
              </a:extLst>
            </p:cNvPr>
            <p:cNvSpPr txBox="1">
              <a:spLocks/>
            </p:cNvSpPr>
            <p:nvPr/>
          </p:nvSpPr>
          <p:spPr>
            <a:xfrm>
              <a:off x="11124000" y="6172448"/>
              <a:ext cx="720000" cy="360000"/>
            </a:xfrm>
            <a:prstGeom prst="rect">
              <a:avLst/>
            </a:prstGeom>
          </p:spPr>
          <p:txBody>
            <a:bodyPr vert="horz" lIns="0" tIns="0" rIns="0" bIns="0" rtlCol="0" anchor="b" anchorCtr="0">
              <a:noAutofit/>
            </a:bodyPr>
            <a:lstStyle>
              <a:defPPr>
                <a:defRPr lang="de-DE"/>
              </a:defPPr>
              <a:lvl1pPr marL="0" indent="0" algn="r" defTabSz="914377" rtl="0" eaLnBrk="1" latinLnBrk="0" hangingPunct="1">
                <a:lnSpc>
                  <a:spcPct val="100000"/>
                </a:lnSpc>
                <a:spcBef>
                  <a:spcPts val="0"/>
                </a:spcBef>
                <a:buFont typeface="Arial" panose="020B0604020202020204" pitchFamily="34" charset="0"/>
                <a:buNone/>
                <a:defRPr lang="de-DE" sz="1600" b="1" kern="1200" smtClean="0">
                  <a:solidFill>
                    <a:schemeClr val="tx1"/>
                  </a:solidFill>
                  <a:effectLst/>
                  <a:latin typeface="+mn-lt"/>
                  <a:ea typeface="+mn-ea"/>
                  <a:cs typeface="+mn-cs"/>
                </a:defRPr>
              </a:lvl1pPr>
              <a:lvl2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2pPr>
              <a:lvl3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3pPr>
              <a:lvl4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4pPr>
              <a:lvl5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5pPr>
              <a:lvl6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6pPr>
              <a:lvl7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7pPr>
              <a:lvl8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8pPr>
              <a:lvl9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9pPr>
            </a:lstStyle>
            <a:p>
              <a:fld id="{D380A8B8-C7CE-8042-8182-5C8A23CAB406}" type="slidenum">
                <a:rPr lang="en-US" smtClean="0"/>
                <a:pPr/>
                <a:t>43</a:t>
              </a:fld>
              <a:endParaRPr lang="en-US" dirty="0"/>
            </a:p>
          </p:txBody>
        </p:sp>
        <p:grpSp>
          <p:nvGrpSpPr>
            <p:cNvPr id="24" name="Group 23">
              <a:extLst>
                <a:ext uri="{FF2B5EF4-FFF2-40B4-BE49-F238E27FC236}">
                  <a16:creationId xmlns:a16="http://schemas.microsoft.com/office/drawing/2014/main" id="{C31514F1-7E98-62DE-F836-E0CDEC38E792}"/>
                </a:ext>
              </a:extLst>
            </p:cNvPr>
            <p:cNvGrpSpPr/>
            <p:nvPr/>
          </p:nvGrpSpPr>
          <p:grpSpPr>
            <a:xfrm>
              <a:off x="8319815" y="6234022"/>
              <a:ext cx="3891364" cy="690786"/>
              <a:chOff x="44433" y="6213821"/>
              <a:chExt cx="3891364" cy="690786"/>
            </a:xfrm>
          </p:grpSpPr>
          <p:grpSp>
            <p:nvGrpSpPr>
              <p:cNvPr id="25" name="Group 24">
                <a:extLst>
                  <a:ext uri="{FF2B5EF4-FFF2-40B4-BE49-F238E27FC236}">
                    <a16:creationId xmlns:a16="http://schemas.microsoft.com/office/drawing/2014/main" id="{4393FF2F-08AA-1C27-8402-BF2BC4E10082}"/>
                  </a:ext>
                </a:extLst>
              </p:cNvPr>
              <p:cNvGrpSpPr/>
              <p:nvPr/>
            </p:nvGrpSpPr>
            <p:grpSpPr>
              <a:xfrm>
                <a:off x="44433" y="6519698"/>
                <a:ext cx="3891364" cy="384909"/>
                <a:chOff x="0" y="6570450"/>
                <a:chExt cx="3891364" cy="384909"/>
              </a:xfrm>
            </p:grpSpPr>
            <p:sp>
              <p:nvSpPr>
                <p:cNvPr id="27" name="Rectangle 26">
                  <a:extLst>
                    <a:ext uri="{FF2B5EF4-FFF2-40B4-BE49-F238E27FC236}">
                      <a16:creationId xmlns:a16="http://schemas.microsoft.com/office/drawing/2014/main" id="{5C258502-E13B-76F1-60EC-270036BF0B1F}"/>
                    </a:ext>
                  </a:extLst>
                </p:cNvPr>
                <p:cNvSpPr/>
                <p:nvPr/>
              </p:nvSpPr>
              <p:spPr>
                <a:xfrm>
                  <a:off x="0" y="6570450"/>
                  <a:ext cx="3135647" cy="2875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9B01A35B-ED4D-E32F-3136-01B92AA67F7F}"/>
                    </a:ext>
                  </a:extLst>
                </p:cNvPr>
                <p:cNvSpPr txBox="1"/>
                <p:nvPr/>
              </p:nvSpPr>
              <p:spPr>
                <a:xfrm>
                  <a:off x="425901" y="6616805"/>
                  <a:ext cx="3465463" cy="338554"/>
                </a:xfrm>
                <a:prstGeom prst="rect">
                  <a:avLst/>
                </a:prstGeom>
                <a:noFill/>
              </p:spPr>
              <p:txBody>
                <a:bodyPr wrap="square">
                  <a:spAutoFit/>
                </a:bodyPr>
                <a:lstStyle/>
                <a:p>
                  <a:r>
                    <a:rPr lang="en-US" sz="1600" i="1" dirty="0">
                      <a:solidFill>
                        <a:schemeClr val="bg1">
                          <a:lumMod val="75000"/>
                        </a:schemeClr>
                      </a:solidFill>
                    </a:rPr>
                    <a:t>Ying-Ting Lin, ylin3@uni-muenster.de</a:t>
                  </a:r>
                </a:p>
              </p:txBody>
            </p:sp>
          </p:grpSp>
          <p:pic>
            <p:nvPicPr>
              <p:cNvPr id="26" name="Picture 25" descr="Blue letters on a black background&#10;&#10;Description automatically generated">
                <a:extLst>
                  <a:ext uri="{FF2B5EF4-FFF2-40B4-BE49-F238E27FC236}">
                    <a16:creationId xmlns:a16="http://schemas.microsoft.com/office/drawing/2014/main" id="{4F2F43C8-ED08-B1F6-BA79-1CC9DDC7A412}"/>
                  </a:ext>
                </a:extLst>
              </p:cNvPr>
              <p:cNvPicPr>
                <a:picLocks noChangeAspect="1"/>
              </p:cNvPicPr>
              <p:nvPr/>
            </p:nvPicPr>
            <p:blipFill>
              <a:blip r:embed="rId5"/>
              <a:stretch>
                <a:fillRect/>
              </a:stretch>
            </p:blipFill>
            <p:spPr>
              <a:xfrm>
                <a:off x="1221735" y="6213821"/>
                <a:ext cx="1515878" cy="408762"/>
              </a:xfrm>
              <a:prstGeom prst="rect">
                <a:avLst/>
              </a:prstGeom>
            </p:spPr>
          </p:pic>
        </p:grpSp>
      </p:grpSp>
      <p:sp>
        <p:nvSpPr>
          <p:cNvPr id="3" name="TextBox 2">
            <a:extLst>
              <a:ext uri="{FF2B5EF4-FFF2-40B4-BE49-F238E27FC236}">
                <a16:creationId xmlns:a16="http://schemas.microsoft.com/office/drawing/2014/main" id="{E69D0AED-173B-E600-3008-4CDED3EE97A6}"/>
              </a:ext>
            </a:extLst>
          </p:cNvPr>
          <p:cNvSpPr txBox="1"/>
          <p:nvPr/>
        </p:nvSpPr>
        <p:spPr>
          <a:xfrm rot="16200000">
            <a:off x="5226423" y="2184237"/>
            <a:ext cx="1045226" cy="369332"/>
          </a:xfrm>
          <a:prstGeom prst="rect">
            <a:avLst/>
          </a:prstGeom>
          <a:noFill/>
        </p:spPr>
        <p:txBody>
          <a:bodyPr wrap="square">
            <a:spAutoFit/>
          </a:bodyPr>
          <a:lstStyle/>
          <a:p>
            <a:r>
              <a:rPr lang="en-US" dirty="0">
                <a:solidFill>
                  <a:schemeClr val="bg1">
                    <a:lumMod val="10000"/>
                  </a:schemeClr>
                </a:solidFill>
                <a:latin typeface="Helvetica" pitchFamily="2" charset="0"/>
              </a:rPr>
              <a:t>(log) </a:t>
            </a:r>
            <a:endParaRPr lang="en-US" dirty="0">
              <a:solidFill>
                <a:schemeClr val="bg1">
                  <a:lumMod val="10000"/>
                </a:schemeClr>
              </a:solidFill>
            </a:endParaRPr>
          </a:p>
        </p:txBody>
      </p:sp>
    </p:spTree>
    <p:extLst>
      <p:ext uri="{BB962C8B-B14F-4D97-AF65-F5344CB8AC3E}">
        <p14:creationId xmlns:p14="http://schemas.microsoft.com/office/powerpoint/2010/main" val="14313123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49F40-2ECC-92F1-C4F4-39244162F987}"/>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EC16280D-1A41-CE57-7BD3-519CDCF9EB3A}"/>
              </a:ext>
            </a:extLst>
          </p:cNvPr>
          <p:cNvSpPr txBox="1">
            <a:spLocks/>
          </p:cNvSpPr>
          <p:nvPr/>
        </p:nvSpPr>
        <p:spPr>
          <a:xfrm>
            <a:off x="6350" y="1"/>
            <a:ext cx="12192000" cy="7089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latin typeface="+mn-lt"/>
              </a:rPr>
              <a:t>Other Backgrounds</a:t>
            </a:r>
          </a:p>
        </p:txBody>
      </p:sp>
      <p:sp>
        <p:nvSpPr>
          <p:cNvPr id="12" name="Slide Number Placeholder 3">
            <a:extLst>
              <a:ext uri="{FF2B5EF4-FFF2-40B4-BE49-F238E27FC236}">
                <a16:creationId xmlns:a16="http://schemas.microsoft.com/office/drawing/2014/main" id="{F9BD8981-5BB5-D4E9-E0B1-F0DBF473C394}"/>
              </a:ext>
            </a:extLst>
          </p:cNvPr>
          <p:cNvSpPr>
            <a:spLocks noGrp="1"/>
          </p:cNvSpPr>
          <p:nvPr>
            <p:ph type="sldNum" sz="quarter" idx="12"/>
          </p:nvPr>
        </p:nvSpPr>
        <p:spPr>
          <a:xfrm>
            <a:off x="9360975" y="6466892"/>
            <a:ext cx="2743200" cy="365125"/>
          </a:xfrm>
        </p:spPr>
        <p:txBody>
          <a:bodyPr/>
          <a:lstStyle/>
          <a:p>
            <a:fld id="{D380A8B8-C7CE-8042-8182-5C8A23CAB406}" type="slidenum">
              <a:rPr lang="en-US" smtClean="0">
                <a:solidFill>
                  <a:schemeClr val="bg1"/>
                </a:solidFill>
              </a:rPr>
              <a:t>44</a:t>
            </a:fld>
            <a:endParaRPr lang="en-US" dirty="0">
              <a:solidFill>
                <a:schemeClr val="bg1"/>
              </a:solidFill>
            </a:endParaRP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EC83394B-9678-D39A-5D97-3DE580F96A2E}"/>
                  </a:ext>
                </a:extLst>
              </p:cNvPr>
              <p:cNvSpPr txBox="1"/>
              <p:nvPr/>
            </p:nvSpPr>
            <p:spPr>
              <a:xfrm>
                <a:off x="-38621" y="664961"/>
                <a:ext cx="5694353" cy="6021905"/>
              </a:xfrm>
              <a:prstGeom prst="rect">
                <a:avLst/>
              </a:prstGeom>
              <a:noFill/>
            </p:spPr>
            <p:txBody>
              <a:bodyPr wrap="square">
                <a:spAutoFit/>
              </a:bodyPr>
              <a:lstStyle/>
              <a:p>
                <a:pPr marL="342900" indent="-342900">
                  <a:lnSpc>
                    <a:spcPct val="90000"/>
                  </a:lnSpc>
                  <a:buFont typeface="Arial" panose="020B0604020202020204" pitchFamily="34" charset="0"/>
                  <a:buChar char="•"/>
                </a:pPr>
                <a:r>
                  <a:rPr lang="en-US" sz="2400" baseline="30000" dirty="0">
                    <a:solidFill>
                      <a:srgbClr val="82C268"/>
                    </a:solidFill>
                    <a:latin typeface="Helvetica" pitchFamily="2" charset="0"/>
                  </a:rPr>
                  <a:t>3</a:t>
                </a:r>
                <a:r>
                  <a:rPr lang="en-US" sz="2400" dirty="0">
                    <a:solidFill>
                      <a:srgbClr val="82C268"/>
                    </a:solidFill>
                    <a:latin typeface="Helvetica" pitchFamily="2" charset="0"/>
                  </a:rPr>
                  <a:t>H-like</a:t>
                </a:r>
                <a:r>
                  <a:rPr lang="en-US" sz="2400" dirty="0">
                    <a:latin typeface="Helvetica" pitchFamily="2" charset="0"/>
                  </a:rPr>
                  <a:t>: potentially introduced in SR1a along with </a:t>
                </a:r>
                <a:r>
                  <a:rPr lang="en-US" sz="2400" baseline="30000" dirty="0" err="1">
                    <a:latin typeface="Helvetica" pitchFamily="2" charset="0"/>
                  </a:rPr>
                  <a:t>nat</a:t>
                </a:r>
                <a:r>
                  <a:rPr lang="en-US" sz="2400" dirty="0" err="1">
                    <a:latin typeface="Helvetica" pitchFamily="2" charset="0"/>
                  </a:rPr>
                  <a:t>Kr</a:t>
                </a:r>
                <a:endParaRPr lang="en-US" sz="2400" dirty="0">
                  <a:latin typeface="Helvetica" pitchFamily="2" charset="0"/>
                </a:endParaRPr>
              </a:p>
              <a:p>
                <a:pPr marL="342900" indent="-342900">
                  <a:lnSpc>
                    <a:spcPct val="90000"/>
                  </a:lnSpc>
                  <a:buFont typeface="Arial" panose="020B0604020202020204" pitchFamily="34" charset="0"/>
                  <a:buChar char="•"/>
                </a:pPr>
                <a:endParaRPr lang="en-US" sz="2400" dirty="0">
                  <a:latin typeface="Helvetica" pitchFamily="2" charset="0"/>
                </a:endParaRPr>
              </a:p>
              <a:p>
                <a:pPr marL="342900" indent="-342900">
                  <a:lnSpc>
                    <a:spcPct val="90000"/>
                  </a:lnSpc>
                  <a:buFont typeface="Arial" panose="020B0604020202020204" pitchFamily="34" charset="0"/>
                  <a:buChar char="•"/>
                </a:pPr>
                <a:r>
                  <a:rPr lang="en-US" sz="2400" baseline="30000" dirty="0">
                    <a:solidFill>
                      <a:srgbClr val="FFB1AA"/>
                    </a:solidFill>
                    <a:latin typeface="Helvetica" pitchFamily="2" charset="0"/>
                  </a:rPr>
                  <a:t>83m</a:t>
                </a:r>
                <a:r>
                  <a:rPr lang="en-US" sz="2400" dirty="0">
                    <a:solidFill>
                      <a:srgbClr val="FFB1AA"/>
                    </a:solidFill>
                    <a:latin typeface="Helvetica" pitchFamily="2" charset="0"/>
                  </a:rPr>
                  <a:t>Kr</a:t>
                </a:r>
                <a:r>
                  <a:rPr lang="en-US" sz="2400" dirty="0">
                    <a:latin typeface="Helvetica" pitchFamily="2" charset="0"/>
                  </a:rPr>
                  <a:t>: residual from </a:t>
                </a:r>
                <a:r>
                  <a:rPr lang="en-US" sz="2400" baseline="30000" dirty="0">
                    <a:latin typeface="Helvetica" pitchFamily="2" charset="0"/>
                  </a:rPr>
                  <a:t>83m</a:t>
                </a:r>
                <a:r>
                  <a:rPr lang="en-US" sz="2400" dirty="0">
                    <a:latin typeface="Helvetica" pitchFamily="2" charset="0"/>
                  </a:rPr>
                  <a:t>Kr calibration, removing 24h of science data after injection</a:t>
                </a:r>
              </a:p>
              <a:p>
                <a:pPr marL="342900" indent="-342900">
                  <a:lnSpc>
                    <a:spcPct val="90000"/>
                  </a:lnSpc>
                  <a:buFont typeface="Arial" panose="020B0604020202020204" pitchFamily="34" charset="0"/>
                  <a:buChar char="•"/>
                </a:pPr>
                <a:endParaRPr lang="en-US" sz="2400" dirty="0">
                  <a:latin typeface="Helvetica" pitchFamily="2" charset="0"/>
                </a:endParaRPr>
              </a:p>
              <a:p>
                <a:pPr marL="342900" indent="-342900">
                  <a:lnSpc>
                    <a:spcPct val="90000"/>
                  </a:lnSpc>
                  <a:buFont typeface="Arial" panose="020B0604020202020204" pitchFamily="34" charset="0"/>
                  <a:buChar char="•"/>
                </a:pPr>
                <a:r>
                  <a:rPr lang="en-US" sz="2400" dirty="0">
                    <a:solidFill>
                      <a:srgbClr val="85F7C2"/>
                    </a:solidFill>
                    <a:latin typeface="Helvetica" pitchFamily="2" charset="0"/>
                  </a:rPr>
                  <a:t>Accidentals</a:t>
                </a:r>
                <a:r>
                  <a:rPr lang="en-US" sz="2400" dirty="0">
                    <a:latin typeface="Helvetica" pitchFamily="2" charset="0"/>
                  </a:rPr>
                  <a:t>: accidental coincidences are negligible for science data, but important during </a:t>
                </a:r>
                <a:r>
                  <a:rPr lang="en-US" sz="2400" baseline="30000" dirty="0">
                    <a:latin typeface="Helvetica" pitchFamily="2" charset="0"/>
                  </a:rPr>
                  <a:t>222</a:t>
                </a:r>
                <a:r>
                  <a:rPr lang="en-US" sz="2400" dirty="0">
                    <a:latin typeface="Helvetica" pitchFamily="2" charset="0"/>
                  </a:rPr>
                  <a:t>Rn/</a:t>
                </a:r>
                <a:r>
                  <a:rPr lang="en-US" sz="2400" baseline="30000" dirty="0">
                    <a:latin typeface="Helvetica" pitchFamily="2" charset="0"/>
                  </a:rPr>
                  <a:t>220</a:t>
                </a:r>
                <a:r>
                  <a:rPr lang="en-US" sz="2400" dirty="0">
                    <a:latin typeface="Helvetica" pitchFamily="2" charset="0"/>
                  </a:rPr>
                  <a:t>Rn calibrations due to pileups</a:t>
                </a:r>
              </a:p>
              <a:p>
                <a:pPr marL="342900" indent="-342900">
                  <a:lnSpc>
                    <a:spcPct val="90000"/>
                  </a:lnSpc>
                  <a:buFont typeface="Arial" panose="020B0604020202020204" pitchFamily="34" charset="0"/>
                  <a:buChar char="•"/>
                </a:pPr>
                <a:r>
                  <a:rPr lang="en-US" sz="2400" dirty="0">
                    <a:latin typeface="Helvetica" pitchFamily="2" charset="0"/>
                  </a:rPr>
                  <a:t>Critical for searches in other channels:</a:t>
                </a:r>
              </a:p>
              <a:p>
                <a:pPr marL="800089" lvl="1" indent="-342900">
                  <a:lnSpc>
                    <a:spcPct val="90000"/>
                  </a:lnSpc>
                  <a:buFont typeface="Arial" panose="020B0604020202020204" pitchFamily="34" charset="0"/>
                  <a:buChar char="•"/>
                </a:pPr>
                <a:endParaRPr lang="en-US" sz="1000" dirty="0">
                  <a:latin typeface="Helvetica" pitchFamily="2" charset="0"/>
                </a:endParaRPr>
              </a:p>
              <a:p>
                <a:pPr marL="800089" lvl="1" indent="-342900">
                  <a:lnSpc>
                    <a:spcPct val="90000"/>
                  </a:lnSpc>
                  <a:buFont typeface="Wingdings" pitchFamily="2" charset="2"/>
                  <a:buChar char="Ø"/>
                </a:pPr>
                <a:r>
                  <a:rPr lang="en-US" sz="2400" dirty="0">
                    <a:solidFill>
                      <a:srgbClr val="4068B3"/>
                    </a:solidFill>
                    <a:latin typeface="Helvetica" pitchFamily="2" charset="0"/>
                  </a:rPr>
                  <a:t>WIMP: Maxime Pierre, </a:t>
                </a:r>
                <a:br>
                  <a:rPr lang="en-US" sz="2400" dirty="0">
                    <a:solidFill>
                      <a:srgbClr val="4068B3"/>
                    </a:solidFill>
                    <a:latin typeface="Helvetica" pitchFamily="2" charset="0"/>
                  </a:rPr>
                </a:br>
                <a:r>
                  <a:rPr lang="en-US" sz="2400" dirty="0">
                    <a:solidFill>
                      <a:srgbClr val="4068B3"/>
                    </a:solidFill>
                    <a:latin typeface="Helvetica" pitchFamily="2" charset="0"/>
                  </a:rPr>
                  <a:t>Jun 2</a:t>
                </a:r>
                <a:r>
                  <a:rPr lang="en-US" sz="2400" baseline="30000" dirty="0">
                    <a:solidFill>
                      <a:srgbClr val="4068B3"/>
                    </a:solidFill>
                    <a:latin typeface="Helvetica" pitchFamily="2" charset="0"/>
                  </a:rPr>
                  <a:t>nd</a:t>
                </a:r>
                <a:r>
                  <a:rPr lang="en-US" sz="2400" dirty="0">
                    <a:solidFill>
                      <a:srgbClr val="4068B3"/>
                    </a:solidFill>
                    <a:latin typeface="Helvetica" pitchFamily="2" charset="0"/>
                  </a:rPr>
                  <a:t>, 12:10, Aula Magna</a:t>
                </a:r>
              </a:p>
              <a:p>
                <a:pPr marL="800089" lvl="1" indent="-342900">
                  <a:lnSpc>
                    <a:spcPct val="90000"/>
                  </a:lnSpc>
                  <a:buFont typeface="Wingdings" pitchFamily="2" charset="2"/>
                  <a:buChar char="Ø"/>
                </a:pPr>
                <a:endParaRPr lang="en-US" sz="1000" dirty="0">
                  <a:solidFill>
                    <a:srgbClr val="4068B3"/>
                  </a:solidFill>
                  <a:latin typeface="Helvetica" pitchFamily="2" charset="0"/>
                </a:endParaRPr>
              </a:p>
              <a:p>
                <a:pPr marL="800089" lvl="1" indent="-342900">
                  <a:lnSpc>
                    <a:spcPct val="90000"/>
                  </a:lnSpc>
                  <a:buFont typeface="Wingdings" pitchFamily="2" charset="2"/>
                  <a:buChar char="Ø"/>
                </a:pPr>
                <a:r>
                  <a:rPr lang="en-US" sz="2400" dirty="0">
                    <a:solidFill>
                      <a:srgbClr val="4068B3"/>
                    </a:solidFill>
                    <a:latin typeface="Helvetica" pitchFamily="2" charset="0"/>
                  </a:rPr>
                  <a:t>CE</a:t>
                </a:r>
                <a14:m>
                  <m:oMath xmlns:m="http://schemas.openxmlformats.org/officeDocument/2006/math">
                    <m:r>
                      <m:rPr>
                        <m:sty m:val="p"/>
                      </m:rPr>
                      <a:rPr lang="en-US" sz="2400" i="0" smtClean="0">
                        <a:solidFill>
                          <a:srgbClr val="4068B3"/>
                        </a:solidFill>
                        <a:latin typeface="Cambria Math" panose="02040503050406030204" pitchFamily="18" charset="0"/>
                        <a:ea typeface="Cambria Math" panose="02040503050406030204" pitchFamily="18" charset="0"/>
                      </a:rPr>
                      <m:t>ν</m:t>
                    </m:r>
                  </m:oMath>
                </a14:m>
                <a:r>
                  <a:rPr lang="en-US" sz="2400" dirty="0">
                    <a:solidFill>
                      <a:srgbClr val="4068B3"/>
                    </a:solidFill>
                    <a:latin typeface="Helvetica" pitchFamily="2" charset="0"/>
                  </a:rPr>
                  <a:t>NS: Giovanni Volta,</a:t>
                </a:r>
                <a:br>
                  <a:rPr lang="en-US" sz="2400" dirty="0">
                    <a:solidFill>
                      <a:srgbClr val="4068B3"/>
                    </a:solidFill>
                    <a:latin typeface="Helvetica" pitchFamily="2" charset="0"/>
                  </a:rPr>
                </a:br>
                <a:r>
                  <a:rPr lang="en-US" sz="2400" dirty="0">
                    <a:solidFill>
                      <a:srgbClr val="4068B3"/>
                    </a:solidFill>
                    <a:latin typeface="Helvetica" pitchFamily="2" charset="0"/>
                  </a:rPr>
                  <a:t>Jun 2</a:t>
                </a:r>
                <a:r>
                  <a:rPr lang="en-US" sz="2400" baseline="30000" dirty="0">
                    <a:solidFill>
                      <a:srgbClr val="4068B3"/>
                    </a:solidFill>
                    <a:latin typeface="Helvetica" pitchFamily="2" charset="0"/>
                  </a:rPr>
                  <a:t>nd</a:t>
                </a:r>
                <a:r>
                  <a:rPr lang="en-US" sz="2400" dirty="0">
                    <a:solidFill>
                      <a:srgbClr val="4068B3"/>
                    </a:solidFill>
                    <a:latin typeface="Helvetica" pitchFamily="2" charset="0"/>
                  </a:rPr>
                  <a:t>, 11:30, Pedro </a:t>
                </a:r>
                <a:r>
                  <a:rPr lang="en-US" sz="2400" dirty="0" err="1">
                    <a:solidFill>
                      <a:srgbClr val="4068B3"/>
                    </a:solidFill>
                    <a:latin typeface="Helvetica" pitchFamily="2" charset="0"/>
                  </a:rPr>
                  <a:t>Cerbuna</a:t>
                </a:r>
                <a:endParaRPr lang="en-US" sz="2400" dirty="0">
                  <a:solidFill>
                    <a:srgbClr val="4068B3"/>
                  </a:solidFill>
                  <a:latin typeface="Helvetica" pitchFamily="2" charset="0"/>
                </a:endParaRPr>
              </a:p>
            </p:txBody>
          </p:sp>
        </mc:Choice>
        <mc:Fallback xmlns="">
          <p:sp>
            <p:nvSpPr>
              <p:cNvPr id="4" name="TextBox 3">
                <a:extLst>
                  <a:ext uri="{FF2B5EF4-FFF2-40B4-BE49-F238E27FC236}">
                    <a16:creationId xmlns:a16="http://schemas.microsoft.com/office/drawing/2014/main" id="{EC83394B-9678-D39A-5D97-3DE580F96A2E}"/>
                  </a:ext>
                </a:extLst>
              </p:cNvPr>
              <p:cNvSpPr txBox="1">
                <a:spLocks noRot="1" noChangeAspect="1" noMove="1" noResize="1" noEditPoints="1" noAdjustHandles="1" noChangeArrowheads="1" noChangeShapeType="1" noTextEdit="1"/>
              </p:cNvSpPr>
              <p:nvPr/>
            </p:nvSpPr>
            <p:spPr>
              <a:xfrm>
                <a:off x="-38621" y="664961"/>
                <a:ext cx="5694353" cy="6021905"/>
              </a:xfrm>
              <a:prstGeom prst="rect">
                <a:avLst/>
              </a:prstGeom>
              <a:blipFill>
                <a:blip r:embed="rId5"/>
                <a:stretch>
                  <a:fillRect l="-1559" t="-1474" r="-2227" b="-1474"/>
                </a:stretch>
              </a:blipFill>
            </p:spPr>
            <p:txBody>
              <a:bodyPr/>
              <a:lstStyle/>
              <a:p>
                <a:r>
                  <a:rPr lang="en-US">
                    <a:noFill/>
                  </a:rPr>
                  <a:t> </a:t>
                </a:r>
              </a:p>
            </p:txBody>
          </p:sp>
        </mc:Fallback>
      </mc:AlternateContent>
      <p:sp>
        <p:nvSpPr>
          <p:cNvPr id="5" name="TextBox 4">
            <a:extLst>
              <a:ext uri="{FF2B5EF4-FFF2-40B4-BE49-F238E27FC236}">
                <a16:creationId xmlns:a16="http://schemas.microsoft.com/office/drawing/2014/main" id="{7051EF98-7417-A277-7937-05B99E471DB6}"/>
              </a:ext>
            </a:extLst>
          </p:cNvPr>
          <p:cNvSpPr txBox="1"/>
          <p:nvPr/>
        </p:nvSpPr>
        <p:spPr>
          <a:xfrm>
            <a:off x="5486400" y="308124"/>
            <a:ext cx="6617775" cy="461665"/>
          </a:xfrm>
          <a:prstGeom prst="rect">
            <a:avLst/>
          </a:prstGeom>
          <a:noFill/>
        </p:spPr>
        <p:txBody>
          <a:bodyPr wrap="square">
            <a:spAutoFit/>
          </a:bodyPr>
          <a:lstStyle/>
          <a:p>
            <a:pPr algn="ctr"/>
            <a:r>
              <a:rPr lang="en-US" sz="2400" dirty="0">
                <a:latin typeface="Helvetica" pitchFamily="2" charset="0"/>
              </a:rPr>
              <a:t>ROI: ER channel in [1, 140] keV range</a:t>
            </a:r>
            <a:endParaRPr lang="en-US" sz="2400" dirty="0"/>
          </a:p>
        </p:txBody>
      </p:sp>
      <p:pic>
        <p:nvPicPr>
          <p:cNvPr id="6" name="Picture 5">
            <a:extLst>
              <a:ext uri="{FF2B5EF4-FFF2-40B4-BE49-F238E27FC236}">
                <a16:creationId xmlns:a16="http://schemas.microsoft.com/office/drawing/2014/main" id="{0BCAC4B5-2CD5-C27C-A7D1-B3FC33C668CB}"/>
              </a:ext>
            </a:extLst>
          </p:cNvPr>
          <p:cNvPicPr>
            <a:picLocks noChangeAspect="1"/>
          </p:cNvPicPr>
          <p:nvPr/>
        </p:nvPicPr>
        <p:blipFill>
          <a:blip r:embed="rId6"/>
          <a:stretch>
            <a:fillRect/>
          </a:stretch>
        </p:blipFill>
        <p:spPr>
          <a:xfrm>
            <a:off x="5486400" y="777240"/>
            <a:ext cx="6637916" cy="5394960"/>
          </a:xfrm>
          <a:prstGeom prst="rect">
            <a:avLst/>
          </a:prstGeom>
        </p:spPr>
      </p:pic>
      <p:grpSp>
        <p:nvGrpSpPr>
          <p:cNvPr id="2" name="Group 1">
            <a:extLst>
              <a:ext uri="{FF2B5EF4-FFF2-40B4-BE49-F238E27FC236}">
                <a16:creationId xmlns:a16="http://schemas.microsoft.com/office/drawing/2014/main" id="{7BA6D402-55B9-C65A-B013-76BAB8CC6E91}"/>
              </a:ext>
            </a:extLst>
          </p:cNvPr>
          <p:cNvGrpSpPr/>
          <p:nvPr/>
        </p:nvGrpSpPr>
        <p:grpSpPr>
          <a:xfrm>
            <a:off x="8319815" y="6172448"/>
            <a:ext cx="3891364" cy="752360"/>
            <a:chOff x="8319815" y="6172448"/>
            <a:chExt cx="3891364" cy="752360"/>
          </a:xfrm>
        </p:grpSpPr>
        <p:sp>
          <p:nvSpPr>
            <p:cNvPr id="7" name="Slide Number Placeholder 5">
              <a:extLst>
                <a:ext uri="{FF2B5EF4-FFF2-40B4-BE49-F238E27FC236}">
                  <a16:creationId xmlns:a16="http://schemas.microsoft.com/office/drawing/2014/main" id="{4772F831-6E62-D762-3F0B-B30DE8E797EC}"/>
                </a:ext>
              </a:extLst>
            </p:cNvPr>
            <p:cNvSpPr txBox="1">
              <a:spLocks/>
            </p:cNvSpPr>
            <p:nvPr/>
          </p:nvSpPr>
          <p:spPr>
            <a:xfrm>
              <a:off x="11124000" y="6172448"/>
              <a:ext cx="720000" cy="360000"/>
            </a:xfrm>
            <a:prstGeom prst="rect">
              <a:avLst/>
            </a:prstGeom>
          </p:spPr>
          <p:txBody>
            <a:bodyPr vert="horz" lIns="0" tIns="0" rIns="0" bIns="0" rtlCol="0" anchor="b" anchorCtr="0">
              <a:noAutofit/>
            </a:bodyPr>
            <a:lstStyle>
              <a:defPPr>
                <a:defRPr lang="de-DE"/>
              </a:defPPr>
              <a:lvl1pPr marL="0" indent="0" algn="r" defTabSz="914377" rtl="0" eaLnBrk="1" latinLnBrk="0" hangingPunct="1">
                <a:lnSpc>
                  <a:spcPct val="100000"/>
                </a:lnSpc>
                <a:spcBef>
                  <a:spcPts val="0"/>
                </a:spcBef>
                <a:buFont typeface="Arial" panose="020B0604020202020204" pitchFamily="34" charset="0"/>
                <a:buNone/>
                <a:defRPr lang="de-DE" sz="1600" b="1" kern="1200" smtClean="0">
                  <a:solidFill>
                    <a:schemeClr val="tx1"/>
                  </a:solidFill>
                  <a:effectLst/>
                  <a:latin typeface="+mn-lt"/>
                  <a:ea typeface="+mn-ea"/>
                  <a:cs typeface="+mn-cs"/>
                </a:defRPr>
              </a:lvl1pPr>
              <a:lvl2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2pPr>
              <a:lvl3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3pPr>
              <a:lvl4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4pPr>
              <a:lvl5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5pPr>
              <a:lvl6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6pPr>
              <a:lvl7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7pPr>
              <a:lvl8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8pPr>
              <a:lvl9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9pPr>
            </a:lstStyle>
            <a:p>
              <a:fld id="{D380A8B8-C7CE-8042-8182-5C8A23CAB406}" type="slidenum">
                <a:rPr lang="en-US" smtClean="0"/>
                <a:pPr/>
                <a:t>44</a:t>
              </a:fld>
              <a:endParaRPr lang="en-US" dirty="0"/>
            </a:p>
          </p:txBody>
        </p:sp>
        <p:grpSp>
          <p:nvGrpSpPr>
            <p:cNvPr id="15" name="Group 14">
              <a:extLst>
                <a:ext uri="{FF2B5EF4-FFF2-40B4-BE49-F238E27FC236}">
                  <a16:creationId xmlns:a16="http://schemas.microsoft.com/office/drawing/2014/main" id="{797FC9BD-2A1F-AEDB-15D8-80E404FC9E8B}"/>
                </a:ext>
              </a:extLst>
            </p:cNvPr>
            <p:cNvGrpSpPr/>
            <p:nvPr/>
          </p:nvGrpSpPr>
          <p:grpSpPr>
            <a:xfrm>
              <a:off x="8319815" y="6234022"/>
              <a:ext cx="3891364" cy="690786"/>
              <a:chOff x="44433" y="6213821"/>
              <a:chExt cx="3891364" cy="690786"/>
            </a:xfrm>
          </p:grpSpPr>
          <p:grpSp>
            <p:nvGrpSpPr>
              <p:cNvPr id="16" name="Group 15">
                <a:extLst>
                  <a:ext uri="{FF2B5EF4-FFF2-40B4-BE49-F238E27FC236}">
                    <a16:creationId xmlns:a16="http://schemas.microsoft.com/office/drawing/2014/main" id="{341C3B4B-C296-2729-0EFB-44F6B6E2BC72}"/>
                  </a:ext>
                </a:extLst>
              </p:cNvPr>
              <p:cNvGrpSpPr/>
              <p:nvPr/>
            </p:nvGrpSpPr>
            <p:grpSpPr>
              <a:xfrm>
                <a:off x="44433" y="6519698"/>
                <a:ext cx="3891364" cy="384909"/>
                <a:chOff x="0" y="6570450"/>
                <a:chExt cx="3891364" cy="384909"/>
              </a:xfrm>
            </p:grpSpPr>
            <p:sp>
              <p:nvSpPr>
                <p:cNvPr id="18" name="Rectangle 17">
                  <a:extLst>
                    <a:ext uri="{FF2B5EF4-FFF2-40B4-BE49-F238E27FC236}">
                      <a16:creationId xmlns:a16="http://schemas.microsoft.com/office/drawing/2014/main" id="{89AB4820-45B7-6FB2-27CD-A12FA751E986}"/>
                    </a:ext>
                  </a:extLst>
                </p:cNvPr>
                <p:cNvSpPr/>
                <p:nvPr/>
              </p:nvSpPr>
              <p:spPr>
                <a:xfrm>
                  <a:off x="0" y="6570450"/>
                  <a:ext cx="3135647" cy="2875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9D1FAAA7-C916-6093-ED1C-C3F3640F62BA}"/>
                    </a:ext>
                  </a:extLst>
                </p:cNvPr>
                <p:cNvSpPr txBox="1"/>
                <p:nvPr/>
              </p:nvSpPr>
              <p:spPr>
                <a:xfrm>
                  <a:off x="425901" y="6616805"/>
                  <a:ext cx="3465463" cy="338554"/>
                </a:xfrm>
                <a:prstGeom prst="rect">
                  <a:avLst/>
                </a:prstGeom>
                <a:noFill/>
              </p:spPr>
              <p:txBody>
                <a:bodyPr wrap="square">
                  <a:spAutoFit/>
                </a:bodyPr>
                <a:lstStyle/>
                <a:p>
                  <a:r>
                    <a:rPr lang="en-US" sz="1600" i="1" dirty="0">
                      <a:solidFill>
                        <a:schemeClr val="bg1">
                          <a:lumMod val="75000"/>
                        </a:schemeClr>
                      </a:solidFill>
                    </a:rPr>
                    <a:t>Ying-Ting Lin, ylin3@uni-muenster.de</a:t>
                  </a:r>
                </a:p>
              </p:txBody>
            </p:sp>
          </p:grpSp>
          <p:pic>
            <p:nvPicPr>
              <p:cNvPr id="17" name="Picture 16" descr="Blue letters on a black background&#10;&#10;Description automatically generated">
                <a:extLst>
                  <a:ext uri="{FF2B5EF4-FFF2-40B4-BE49-F238E27FC236}">
                    <a16:creationId xmlns:a16="http://schemas.microsoft.com/office/drawing/2014/main" id="{12DDEBB2-37DD-E83A-B4BE-085D4190A17B}"/>
                  </a:ext>
                </a:extLst>
              </p:cNvPr>
              <p:cNvPicPr>
                <a:picLocks noChangeAspect="1"/>
              </p:cNvPicPr>
              <p:nvPr/>
            </p:nvPicPr>
            <p:blipFill>
              <a:blip r:embed="rId7"/>
              <a:stretch>
                <a:fillRect/>
              </a:stretch>
            </p:blipFill>
            <p:spPr>
              <a:xfrm>
                <a:off x="1221735" y="6213821"/>
                <a:ext cx="1515878" cy="408762"/>
              </a:xfrm>
              <a:prstGeom prst="rect">
                <a:avLst/>
              </a:prstGeom>
            </p:spPr>
          </p:pic>
        </p:grpSp>
      </p:grpSp>
    </p:spTree>
    <p:extLst>
      <p:ext uri="{BB962C8B-B14F-4D97-AF65-F5344CB8AC3E}">
        <p14:creationId xmlns:p14="http://schemas.microsoft.com/office/powerpoint/2010/main" val="41855397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BA709D-5903-289F-D06F-A815273C44D9}"/>
              </a:ext>
            </a:extLst>
          </p:cNvPr>
          <p:cNvSpPr>
            <a:spLocks noGrp="1"/>
          </p:cNvSpPr>
          <p:nvPr>
            <p:ph type="title"/>
          </p:nvPr>
        </p:nvSpPr>
        <p:spPr/>
        <p:txBody>
          <a:bodyPr/>
          <a:lstStyle/>
          <a:p>
            <a:r>
              <a:rPr lang="en-US" sz="2800" dirty="0" err="1">
                <a:latin typeface="+mn-lt"/>
              </a:rPr>
              <a:t>LowRAD</a:t>
            </a:r>
            <a:r>
              <a:rPr lang="en-US" sz="2800" dirty="0">
                <a:latin typeface="+mn-lt"/>
              </a:rPr>
              <a:t> Project Goals</a:t>
            </a:r>
            <a:endParaRPr lang="en-US" dirty="0"/>
          </a:p>
        </p:txBody>
      </p:sp>
      <p:grpSp>
        <p:nvGrpSpPr>
          <p:cNvPr id="14" name="Group 13">
            <a:extLst>
              <a:ext uri="{FF2B5EF4-FFF2-40B4-BE49-F238E27FC236}">
                <a16:creationId xmlns:a16="http://schemas.microsoft.com/office/drawing/2014/main" id="{393AB405-F0DE-3035-8654-DF1CF822C0C5}"/>
              </a:ext>
            </a:extLst>
          </p:cNvPr>
          <p:cNvGrpSpPr/>
          <p:nvPr/>
        </p:nvGrpSpPr>
        <p:grpSpPr>
          <a:xfrm>
            <a:off x="6954954" y="932601"/>
            <a:ext cx="5418630" cy="5380575"/>
            <a:chOff x="6954954" y="948099"/>
            <a:chExt cx="5418630" cy="5380575"/>
          </a:xfrm>
        </p:grpSpPr>
        <p:pic>
          <p:nvPicPr>
            <p:cNvPr id="12" name="Picture 11">
              <a:extLst>
                <a:ext uri="{FF2B5EF4-FFF2-40B4-BE49-F238E27FC236}">
                  <a16:creationId xmlns:a16="http://schemas.microsoft.com/office/drawing/2014/main" id="{C0EDD8D0-1215-78BB-91EA-C59D06299E6F}"/>
                </a:ext>
              </a:extLst>
            </p:cNvPr>
            <p:cNvPicPr>
              <a:picLocks noChangeAspect="1"/>
            </p:cNvPicPr>
            <p:nvPr/>
          </p:nvPicPr>
          <p:blipFill>
            <a:blip r:embed="rId3"/>
            <a:stretch>
              <a:fillRect/>
            </a:stretch>
          </p:blipFill>
          <p:spPr>
            <a:xfrm>
              <a:off x="7017828" y="1141802"/>
              <a:ext cx="5186872" cy="5186872"/>
            </a:xfrm>
            <a:prstGeom prst="rect">
              <a:avLst/>
            </a:prstGeom>
          </p:spPr>
        </p:pic>
        <p:sp>
          <p:nvSpPr>
            <p:cNvPr id="7" name="TextBox 6">
              <a:extLst>
                <a:ext uri="{FF2B5EF4-FFF2-40B4-BE49-F238E27FC236}">
                  <a16:creationId xmlns:a16="http://schemas.microsoft.com/office/drawing/2014/main" id="{9A5F5D34-6542-7BC7-AAF1-249C949BD765}"/>
                </a:ext>
              </a:extLst>
            </p:cNvPr>
            <p:cNvSpPr txBox="1"/>
            <p:nvPr/>
          </p:nvSpPr>
          <p:spPr>
            <a:xfrm>
              <a:off x="6954954" y="948099"/>
              <a:ext cx="5418630" cy="319446"/>
            </a:xfrm>
            <a:prstGeom prst="rect">
              <a:avLst/>
            </a:prstGeom>
            <a:noFill/>
          </p:spPr>
          <p:txBody>
            <a:bodyPr wrap="square">
              <a:spAutoFit/>
            </a:bodyPr>
            <a:lstStyle/>
            <a:p>
              <a:pPr>
                <a:lnSpc>
                  <a:spcPct val="80000"/>
                </a:lnSpc>
              </a:pPr>
              <a:r>
                <a:rPr lang="en-US" b="1" i="1" dirty="0">
                  <a:solidFill>
                    <a:schemeClr val="bg1">
                      <a:lumMod val="75000"/>
                    </a:schemeClr>
                  </a:solidFill>
                </a:rPr>
                <a:t>XENON Collaboration, Phys. Rev. X 15, 031079 (2025)</a:t>
              </a:r>
            </a:p>
          </p:txBody>
        </p:sp>
      </p:grpSp>
      <p:pic>
        <p:nvPicPr>
          <p:cNvPr id="11" name="Picture 10">
            <a:extLst>
              <a:ext uri="{FF2B5EF4-FFF2-40B4-BE49-F238E27FC236}">
                <a16:creationId xmlns:a16="http://schemas.microsoft.com/office/drawing/2014/main" id="{46CF3B30-F8B7-8B5B-CCFD-F240AA886CC1}"/>
              </a:ext>
            </a:extLst>
          </p:cNvPr>
          <p:cNvPicPr>
            <a:picLocks noChangeAspect="1"/>
          </p:cNvPicPr>
          <p:nvPr/>
        </p:nvPicPr>
        <p:blipFill>
          <a:blip r:embed="rId4"/>
          <a:stretch>
            <a:fillRect/>
          </a:stretch>
        </p:blipFill>
        <p:spPr>
          <a:xfrm>
            <a:off x="10004243" y="-1"/>
            <a:ext cx="2088551" cy="949341"/>
          </a:xfrm>
          <a:prstGeom prst="rect">
            <a:avLst/>
          </a:prstGeom>
        </p:spPr>
      </p:pic>
      <p:sp>
        <p:nvSpPr>
          <p:cNvPr id="4" name="Slide Number Placeholder 3">
            <a:extLst>
              <a:ext uri="{FF2B5EF4-FFF2-40B4-BE49-F238E27FC236}">
                <a16:creationId xmlns:a16="http://schemas.microsoft.com/office/drawing/2014/main" id="{17338BC8-753D-F5EA-75F0-1E39079C79FD}"/>
              </a:ext>
            </a:extLst>
          </p:cNvPr>
          <p:cNvSpPr>
            <a:spLocks noGrp="1"/>
          </p:cNvSpPr>
          <p:nvPr>
            <p:ph type="sldNum" sz="quarter" idx="4"/>
          </p:nvPr>
        </p:nvSpPr>
        <p:spPr/>
        <p:txBody>
          <a:bodyPr/>
          <a:lstStyle/>
          <a:p>
            <a:fld id="{91D2A38D-9EB2-4BF8-9118-EA1E4A37F183}" type="slidenum">
              <a:rPr lang="de-DE" smtClean="0"/>
              <a:pPr/>
              <a:t>45</a:t>
            </a:fld>
            <a:endParaRPr lang="de-DE" dirty="0"/>
          </a:p>
        </p:txBody>
      </p:sp>
      <p:sp>
        <p:nvSpPr>
          <p:cNvPr id="5" name="Oval 4">
            <a:extLst>
              <a:ext uri="{FF2B5EF4-FFF2-40B4-BE49-F238E27FC236}">
                <a16:creationId xmlns:a16="http://schemas.microsoft.com/office/drawing/2014/main" id="{5D6AB6A0-E9F5-F1DC-676C-095426E503C9}"/>
              </a:ext>
            </a:extLst>
          </p:cNvPr>
          <p:cNvSpPr/>
          <p:nvPr/>
        </p:nvSpPr>
        <p:spPr>
          <a:xfrm rot="19030860">
            <a:off x="11120699" y="5235064"/>
            <a:ext cx="881126" cy="649137"/>
          </a:xfrm>
          <a:prstGeom prst="ellipse">
            <a:avLst/>
          </a:prstGeom>
          <a:noFill/>
          <a:ln w="889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9" name="Vertical Text Placeholder 2">
                <a:extLst>
                  <a:ext uri="{FF2B5EF4-FFF2-40B4-BE49-F238E27FC236}">
                    <a16:creationId xmlns:a16="http://schemas.microsoft.com/office/drawing/2014/main" id="{28FE9D0D-460B-F8F2-9B96-FFE750FF23AE}"/>
                  </a:ext>
                </a:extLst>
              </p:cNvPr>
              <p:cNvSpPr>
                <a:spLocks noGrp="1"/>
              </p:cNvSpPr>
              <p:nvPr>
                <p:ph type="body" orient="vert" idx="1"/>
              </p:nvPr>
            </p:nvSpPr>
            <p:spPr>
              <a:xfrm>
                <a:off x="358774" y="1150005"/>
                <a:ext cx="6490169" cy="4557712"/>
              </a:xfrm>
            </p:spPr>
            <p:txBody>
              <a:bodyPr/>
              <a:lstStyle/>
              <a:p>
                <a:pPr marL="342900" indent="-342900">
                  <a:lnSpc>
                    <a:spcPct val="90000"/>
                  </a:lnSpc>
                  <a:spcBef>
                    <a:spcPts val="0"/>
                  </a:spcBef>
                  <a:buFont typeface="Arial" panose="020B0604020202020204" pitchFamily="34" charset="0"/>
                  <a:buChar char="•"/>
                </a:pPr>
                <a:r>
                  <a:rPr lang="en-US" sz="2200" b="1" dirty="0">
                    <a:latin typeface="+mn-lt"/>
                  </a:rPr>
                  <a:t>Low</a:t>
                </a:r>
                <a:r>
                  <a:rPr lang="en-US" sz="2200" dirty="0">
                    <a:latin typeface="+mn-lt"/>
                  </a:rPr>
                  <a:t> </a:t>
                </a:r>
                <a:r>
                  <a:rPr lang="en-US" sz="2200" b="1" dirty="0">
                    <a:latin typeface="+mn-lt"/>
                  </a:rPr>
                  <a:t>Rad</a:t>
                </a:r>
                <a:r>
                  <a:rPr lang="en-US" sz="2200" dirty="0">
                    <a:latin typeface="+mn-lt"/>
                  </a:rPr>
                  <a:t>on and </a:t>
                </a:r>
                <a:r>
                  <a:rPr lang="en-US" sz="2200" b="1" dirty="0">
                    <a:latin typeface="+mn-lt"/>
                  </a:rPr>
                  <a:t>Low</a:t>
                </a:r>
                <a:r>
                  <a:rPr lang="en-US" sz="2200" dirty="0">
                    <a:latin typeface="+mn-lt"/>
                  </a:rPr>
                  <a:t> Internal </a:t>
                </a:r>
                <a:r>
                  <a:rPr lang="en-US" sz="2200" b="1" dirty="0">
                    <a:latin typeface="+mn-lt"/>
                  </a:rPr>
                  <a:t>Rad</a:t>
                </a:r>
                <a:r>
                  <a:rPr lang="en-US" sz="2200" dirty="0">
                    <a:latin typeface="+mn-lt"/>
                  </a:rPr>
                  <a:t>ioactivity (</a:t>
                </a:r>
                <a:r>
                  <a:rPr lang="en-US" sz="2200" dirty="0" err="1">
                    <a:latin typeface="+mn-lt"/>
                  </a:rPr>
                  <a:t>LowRad</a:t>
                </a:r>
                <a:r>
                  <a:rPr lang="en-US" sz="2200" dirty="0">
                    <a:latin typeface="+mn-lt"/>
                  </a:rPr>
                  <a:t>) ERC Advanced Grant</a:t>
                </a:r>
              </a:p>
              <a:p>
                <a:pPr marL="342900" indent="-342900">
                  <a:lnSpc>
                    <a:spcPct val="90000"/>
                  </a:lnSpc>
                  <a:spcBef>
                    <a:spcPts val="0"/>
                  </a:spcBef>
                  <a:buFont typeface="Arial" panose="020B0604020202020204" pitchFamily="34" charset="0"/>
                  <a:buChar char="•"/>
                </a:pPr>
                <a:endParaRPr lang="en-US" sz="2200" dirty="0">
                  <a:latin typeface="+mn-lt"/>
                </a:endParaRPr>
              </a:p>
              <a:p>
                <a:pPr marL="342900" indent="-342900">
                  <a:lnSpc>
                    <a:spcPct val="90000"/>
                  </a:lnSpc>
                  <a:spcBef>
                    <a:spcPts val="0"/>
                  </a:spcBef>
                  <a:buFont typeface="Arial" panose="020B0604020202020204" pitchFamily="34" charset="0"/>
                  <a:buChar char="•"/>
                </a:pPr>
                <a:endParaRPr lang="en-US" sz="2200" dirty="0">
                  <a:latin typeface="+mn-lt"/>
                </a:endParaRPr>
              </a:p>
              <a:p>
                <a:pPr marL="342900" indent="-342900">
                  <a:lnSpc>
                    <a:spcPct val="90000"/>
                  </a:lnSpc>
                  <a:spcBef>
                    <a:spcPts val="0"/>
                  </a:spcBef>
                  <a:buFont typeface="Arial" panose="020B0604020202020204" pitchFamily="34" charset="0"/>
                  <a:buChar char="•"/>
                </a:pPr>
                <a:endParaRPr lang="en-US" sz="2200" dirty="0">
                  <a:latin typeface="+mn-lt"/>
                </a:endParaRPr>
              </a:p>
              <a:p>
                <a:pPr marL="342900" indent="-342900">
                  <a:lnSpc>
                    <a:spcPct val="90000"/>
                  </a:lnSpc>
                  <a:spcBef>
                    <a:spcPts val="0"/>
                  </a:spcBef>
                  <a:buFont typeface="Arial" panose="020B0604020202020204" pitchFamily="34" charset="0"/>
                  <a:buChar char="•"/>
                </a:pPr>
                <a:endParaRPr lang="en-US" sz="1200" dirty="0">
                  <a:latin typeface="+mn-lt"/>
                </a:endParaRPr>
              </a:p>
              <a:p>
                <a:pPr>
                  <a:lnSpc>
                    <a:spcPct val="90000"/>
                  </a:lnSpc>
                  <a:spcBef>
                    <a:spcPts val="0"/>
                  </a:spcBef>
                </a:pPr>
                <a:endParaRPr lang="en-US" sz="2200" dirty="0">
                  <a:latin typeface="+mn-lt"/>
                </a:endParaRPr>
              </a:p>
              <a:p>
                <a:pPr marL="342900" indent="-342900">
                  <a:lnSpc>
                    <a:spcPct val="90000"/>
                  </a:lnSpc>
                  <a:spcBef>
                    <a:spcPts val="0"/>
                  </a:spcBef>
                  <a:buFont typeface="Arial" panose="020B0604020202020204" pitchFamily="34" charset="0"/>
                  <a:buChar char="•"/>
                </a:pPr>
                <a:endParaRPr lang="en-US" sz="1000" b="1" dirty="0">
                  <a:solidFill>
                    <a:srgbClr val="4068B3"/>
                  </a:solidFill>
                  <a:latin typeface="+mn-lt"/>
                </a:endParaRPr>
              </a:p>
              <a:p>
                <a:pPr marL="342900" indent="-342900">
                  <a:lnSpc>
                    <a:spcPct val="90000"/>
                  </a:lnSpc>
                  <a:spcBef>
                    <a:spcPts val="0"/>
                  </a:spcBef>
                  <a:buFont typeface="Arial" panose="020B0604020202020204" pitchFamily="34" charset="0"/>
                  <a:buChar char="•"/>
                </a:pPr>
                <a:r>
                  <a:rPr lang="en-US" sz="2200" b="1" dirty="0">
                    <a:solidFill>
                      <a:srgbClr val="4068B3"/>
                    </a:solidFill>
                    <a:latin typeface="+mn-lt"/>
                  </a:rPr>
                  <a:t>High flow </a:t>
                </a:r>
                <a:r>
                  <a:rPr lang="en-US" sz="2200" dirty="0">
                    <a:solidFill>
                      <a:srgbClr val="800080"/>
                    </a:solidFill>
                    <a:latin typeface="+mn-lt"/>
                  </a:rPr>
                  <a:t>radon</a:t>
                </a:r>
                <a:r>
                  <a:rPr lang="en-US" sz="2200" dirty="0">
                    <a:latin typeface="+mn-lt"/>
                  </a:rPr>
                  <a:t> removal with </a:t>
                </a:r>
                <a:r>
                  <a:rPr lang="en-US" sz="2200" dirty="0">
                    <a:solidFill>
                      <a:schemeClr val="bg1">
                        <a:lumMod val="10000"/>
                      </a:schemeClr>
                    </a:solidFill>
                    <a:latin typeface="+mn-lt"/>
                  </a:rPr>
                  <a:t>factor of 10</a:t>
                </a:r>
                <a:br>
                  <a:rPr lang="en-US" sz="2200" b="1" dirty="0">
                    <a:solidFill>
                      <a:srgbClr val="4068B3"/>
                    </a:solidFill>
                    <a:latin typeface="+mn-lt"/>
                  </a:rPr>
                </a:br>
                <a:r>
                  <a:rPr lang="en-US" sz="2200" dirty="0">
                    <a:solidFill>
                      <a:schemeClr val="bg1">
                        <a:lumMod val="10000"/>
                      </a:schemeClr>
                    </a:solidFill>
                    <a:latin typeface="+mn-lt"/>
                  </a:rPr>
                  <a:t>combined </a:t>
                </a:r>
                <a:r>
                  <a:rPr lang="en-US" sz="2200" dirty="0">
                    <a:latin typeface="+mn-lt"/>
                  </a:rPr>
                  <a:t>improvement in radon reduction to:</a:t>
                </a:r>
                <a:br>
                  <a:rPr lang="en-US" sz="2200" dirty="0">
                    <a:latin typeface="+mn-lt"/>
                  </a:rPr>
                </a:br>
                <a:r>
                  <a:rPr lang="en-US" sz="2200" b="1" dirty="0">
                    <a:latin typeface="+mn-lt"/>
                  </a:rPr>
                  <a:t>    </a:t>
                </a:r>
                <a:r>
                  <a:rPr lang="en-US" sz="2200" b="1" dirty="0">
                    <a:solidFill>
                      <a:srgbClr val="4068B3"/>
                    </a:solidFill>
                    <a:latin typeface="+mn-lt"/>
                  </a:rPr>
                  <a:t>0.1 </a:t>
                </a:r>
                <a14:m>
                  <m:oMath xmlns:m="http://schemas.openxmlformats.org/officeDocument/2006/math">
                    <m:r>
                      <a:rPr lang="en-US" sz="2200" b="1" i="1">
                        <a:solidFill>
                          <a:srgbClr val="4068B3"/>
                        </a:solidFill>
                        <a:latin typeface="Cambria Math" panose="02040503050406030204" pitchFamily="18" charset="0"/>
                        <a:ea typeface="Cambria Math" panose="02040503050406030204" pitchFamily="18" charset="0"/>
                      </a:rPr>
                      <m:t>𝛍</m:t>
                    </m:r>
                    <m:r>
                      <a:rPr lang="en-US" sz="2200" b="1" i="1">
                        <a:solidFill>
                          <a:srgbClr val="4068B3"/>
                        </a:solidFill>
                        <a:latin typeface="Cambria Math" panose="02040503050406030204" pitchFamily="18" charset="0"/>
                        <a:ea typeface="Cambria Math" panose="02040503050406030204" pitchFamily="18" charset="0"/>
                      </a:rPr>
                      <m:t>𝐁𝐪</m:t>
                    </m:r>
                  </m:oMath>
                </a14:m>
                <a:r>
                  <a:rPr lang="en-US" sz="2200" b="1" dirty="0">
                    <a:solidFill>
                      <a:srgbClr val="4068B3"/>
                    </a:solidFill>
                    <a:latin typeface="+mn-lt"/>
                  </a:rPr>
                  <a:t>/kg of xenon</a:t>
                </a:r>
                <a:endParaRPr lang="en-US" sz="2200" b="1" dirty="0">
                  <a:latin typeface="+mn-lt"/>
                </a:endParaRPr>
              </a:p>
              <a:p>
                <a:pPr>
                  <a:lnSpc>
                    <a:spcPct val="90000"/>
                  </a:lnSpc>
                  <a:spcBef>
                    <a:spcPts val="0"/>
                  </a:spcBef>
                </a:pPr>
                <a:endParaRPr lang="en-US" sz="2200" b="1" dirty="0">
                  <a:solidFill>
                    <a:srgbClr val="0E870C"/>
                  </a:solidFill>
                  <a:latin typeface="+mn-lt"/>
                </a:endParaRPr>
              </a:p>
              <a:p>
                <a:pPr marL="342900" indent="-342900">
                  <a:lnSpc>
                    <a:spcPct val="90000"/>
                  </a:lnSpc>
                  <a:spcBef>
                    <a:spcPts val="0"/>
                  </a:spcBef>
                  <a:buFont typeface="Arial" panose="020B0604020202020204" pitchFamily="34" charset="0"/>
                  <a:buChar char="•"/>
                </a:pPr>
                <a:r>
                  <a:rPr lang="en-US" sz="2200" b="1" dirty="0">
                    <a:solidFill>
                      <a:srgbClr val="4068B3"/>
                    </a:solidFill>
                    <a:latin typeface="+mn-lt"/>
                  </a:rPr>
                  <a:t>Lossless</a:t>
                </a:r>
                <a:r>
                  <a:rPr lang="en-US" sz="2200" dirty="0">
                    <a:latin typeface="+mn-lt"/>
                  </a:rPr>
                  <a:t> online </a:t>
                </a:r>
                <a:r>
                  <a:rPr lang="en-US" sz="2200" dirty="0">
                    <a:solidFill>
                      <a:srgbClr val="0E870C"/>
                    </a:solidFill>
                    <a:latin typeface="+mn-lt"/>
                  </a:rPr>
                  <a:t>krypton</a:t>
                </a:r>
                <a:r>
                  <a:rPr lang="en-US" sz="2200" dirty="0">
                    <a:latin typeface="+mn-lt"/>
                  </a:rPr>
                  <a:t> removal at:</a:t>
                </a:r>
                <a:br>
                  <a:rPr lang="en-US" sz="2200" dirty="0">
                    <a:latin typeface="+mn-lt"/>
                  </a:rPr>
                </a:br>
                <a:r>
                  <a:rPr lang="en-US" sz="2200" dirty="0">
                    <a:latin typeface="+mn-lt"/>
                  </a:rPr>
                  <a:t>    </a:t>
                </a:r>
                <a:r>
                  <a:rPr lang="en-US" sz="2200" dirty="0">
                    <a:solidFill>
                      <a:srgbClr val="4068B3"/>
                    </a:solidFill>
                    <a:latin typeface="+mn-lt"/>
                  </a:rPr>
                  <a:t>30 </a:t>
                </a:r>
                <a:r>
                  <a:rPr lang="en-US" sz="2200" dirty="0">
                    <a:solidFill>
                      <a:srgbClr val="4068B3"/>
                    </a:solidFill>
                    <a:effectLst/>
                    <a:latin typeface="+mn-lt"/>
                  </a:rPr>
                  <a:t>x 10</a:t>
                </a:r>
                <a:r>
                  <a:rPr lang="en-US" sz="2200" baseline="30000" dirty="0">
                    <a:solidFill>
                      <a:srgbClr val="4068B3"/>
                    </a:solidFill>
                    <a:effectLst/>
                    <a:latin typeface="+mn-lt"/>
                  </a:rPr>
                  <a:t>-15 </a:t>
                </a:r>
                <a:r>
                  <a:rPr lang="en-US" sz="2200" dirty="0">
                    <a:solidFill>
                      <a:srgbClr val="4068B3"/>
                    </a:solidFill>
                    <a:effectLst/>
                    <a:latin typeface="+mn-lt"/>
                  </a:rPr>
                  <a:t>(</a:t>
                </a:r>
                <a:r>
                  <a:rPr lang="en-US" sz="2200" baseline="30000" dirty="0" err="1">
                    <a:solidFill>
                      <a:srgbClr val="4068B3"/>
                    </a:solidFill>
                    <a:effectLst/>
                    <a:latin typeface="+mn-lt"/>
                  </a:rPr>
                  <a:t>nat</a:t>
                </a:r>
                <a:r>
                  <a:rPr lang="en-US" sz="2200" dirty="0" err="1">
                    <a:solidFill>
                      <a:srgbClr val="4068B3"/>
                    </a:solidFill>
                    <a:effectLst/>
                    <a:latin typeface="+mn-lt"/>
                  </a:rPr>
                  <a:t>Kr</a:t>
                </a:r>
                <a:r>
                  <a:rPr lang="en-US" sz="2200" dirty="0">
                    <a:solidFill>
                      <a:srgbClr val="4068B3"/>
                    </a:solidFill>
                    <a:effectLst/>
                    <a:latin typeface="+mn-lt"/>
                  </a:rPr>
                  <a:t>/Xe)</a:t>
                </a:r>
              </a:p>
              <a:p>
                <a:pPr>
                  <a:lnSpc>
                    <a:spcPct val="90000"/>
                  </a:lnSpc>
                  <a:spcBef>
                    <a:spcPts val="0"/>
                  </a:spcBef>
                </a:pPr>
                <a:endParaRPr lang="en-US" sz="2200" dirty="0">
                  <a:solidFill>
                    <a:srgbClr val="0E870C"/>
                  </a:solidFill>
                  <a:latin typeface="+mn-lt"/>
                </a:endParaRPr>
              </a:p>
              <a:p>
                <a:pPr marL="342900" indent="-342900">
                  <a:lnSpc>
                    <a:spcPct val="90000"/>
                  </a:lnSpc>
                  <a:spcBef>
                    <a:spcPts val="0"/>
                  </a:spcBef>
                  <a:buFont typeface="Arial" panose="020B0604020202020204" pitchFamily="34" charset="0"/>
                  <a:buChar char="•"/>
                </a:pPr>
                <a:r>
                  <a:rPr lang="en-US" sz="2200" b="1" dirty="0">
                    <a:solidFill>
                      <a:srgbClr val="4068B3"/>
                    </a:solidFill>
                    <a:latin typeface="+mn-lt"/>
                  </a:rPr>
                  <a:t>All-in-one</a:t>
                </a:r>
                <a:r>
                  <a:rPr lang="en-US" sz="2200" dirty="0">
                    <a:latin typeface="+mn-lt"/>
                  </a:rPr>
                  <a:t> purification &amp; distillation system</a:t>
                </a:r>
              </a:p>
              <a:p>
                <a:pPr marL="342900" indent="-342900">
                  <a:lnSpc>
                    <a:spcPct val="90000"/>
                  </a:lnSpc>
                  <a:spcBef>
                    <a:spcPts val="0"/>
                  </a:spcBef>
                  <a:buFont typeface="Arial" panose="020B0604020202020204" pitchFamily="34" charset="0"/>
                  <a:buChar char="•"/>
                </a:pPr>
                <a:endParaRPr lang="en-US" sz="2200" dirty="0">
                  <a:latin typeface="+mn-lt"/>
                </a:endParaRPr>
              </a:p>
              <a:p>
                <a:pPr marL="342900" indent="-342900">
                  <a:lnSpc>
                    <a:spcPct val="90000"/>
                  </a:lnSpc>
                  <a:spcBef>
                    <a:spcPts val="0"/>
                  </a:spcBef>
                  <a:buFont typeface="Arial" panose="020B0604020202020204" pitchFamily="34" charset="0"/>
                  <a:buChar char="•"/>
                </a:pPr>
                <a:r>
                  <a:rPr lang="en-US" sz="2200" dirty="0">
                    <a:latin typeface="+mn-lt"/>
                  </a:rPr>
                  <a:t>R&amp;D for novel purification methods</a:t>
                </a:r>
              </a:p>
              <a:p>
                <a:pPr marL="342900" indent="-342900">
                  <a:lnSpc>
                    <a:spcPct val="90000"/>
                  </a:lnSpc>
                  <a:spcBef>
                    <a:spcPts val="0"/>
                  </a:spcBef>
                  <a:buFont typeface="Arial" panose="020B0604020202020204" pitchFamily="34" charset="0"/>
                  <a:buChar char="•"/>
                </a:pPr>
                <a:r>
                  <a:rPr lang="en-US" sz="2200" dirty="0">
                    <a:latin typeface="+mn-lt"/>
                  </a:rPr>
                  <a:t>Advancing analysis method for physics search</a:t>
                </a:r>
                <a:br>
                  <a:rPr lang="en-US" sz="2200" dirty="0">
                    <a:latin typeface="+mn-lt"/>
                  </a:rPr>
                </a:br>
                <a:r>
                  <a:rPr lang="en-US" sz="2200" dirty="0">
                    <a:latin typeface="+mn-lt"/>
                  </a:rPr>
                  <a:t>    </a:t>
                </a:r>
              </a:p>
              <a:p>
                <a:pPr marL="342900" indent="-342900">
                  <a:lnSpc>
                    <a:spcPct val="90000"/>
                  </a:lnSpc>
                  <a:spcBef>
                    <a:spcPts val="0"/>
                  </a:spcBef>
                  <a:buFont typeface="Arial" panose="020B0604020202020204" pitchFamily="34" charset="0"/>
                  <a:buChar char="•"/>
                </a:pPr>
                <a:endParaRPr lang="en-US" sz="2200" dirty="0">
                  <a:latin typeface="+mn-lt"/>
                </a:endParaRPr>
              </a:p>
              <a:p>
                <a:pPr>
                  <a:spcBef>
                    <a:spcPts val="0"/>
                  </a:spcBef>
                </a:pPr>
                <a:endParaRPr lang="en-US" sz="2200" dirty="0">
                  <a:latin typeface="+mn-lt"/>
                </a:endParaRPr>
              </a:p>
            </p:txBody>
          </p:sp>
        </mc:Choice>
        <mc:Fallback xmlns="">
          <p:sp>
            <p:nvSpPr>
              <p:cNvPr id="9" name="Vertical Text Placeholder 2">
                <a:extLst>
                  <a:ext uri="{FF2B5EF4-FFF2-40B4-BE49-F238E27FC236}">
                    <a16:creationId xmlns:a16="http://schemas.microsoft.com/office/drawing/2014/main" id="{28FE9D0D-460B-F8F2-9B96-FFE750FF23AE}"/>
                  </a:ext>
                </a:extLst>
              </p:cNvPr>
              <p:cNvSpPr>
                <a:spLocks noGrp="1" noRot="1" noChangeAspect="1" noMove="1" noResize="1" noEditPoints="1" noAdjustHandles="1" noChangeArrowheads="1" noChangeShapeType="1" noTextEdit="1"/>
              </p:cNvSpPr>
              <p:nvPr>
                <p:ph type="body" orient="vert" idx="1"/>
              </p:nvPr>
            </p:nvSpPr>
            <p:spPr>
              <a:xfrm>
                <a:off x="358774" y="1150005"/>
                <a:ext cx="6490169" cy="4557712"/>
              </a:xfrm>
              <a:blipFill>
                <a:blip r:embed="rId23"/>
                <a:stretch>
                  <a:fillRect l="-2539" t="-2778" b="-22778"/>
                </a:stretch>
              </a:blipFill>
            </p:spPr>
            <p:txBody>
              <a:bodyPr/>
              <a:lstStyle/>
              <a:p>
                <a:r>
                  <a:rPr lang="en-US">
                    <a:noFill/>
                  </a:rPr>
                  <a:t> </a:t>
                </a:r>
              </a:p>
            </p:txBody>
          </p:sp>
        </mc:Fallback>
      </mc:AlternateContent>
      <p:grpSp>
        <p:nvGrpSpPr>
          <p:cNvPr id="6" name="Group 5">
            <a:extLst>
              <a:ext uri="{FF2B5EF4-FFF2-40B4-BE49-F238E27FC236}">
                <a16:creationId xmlns:a16="http://schemas.microsoft.com/office/drawing/2014/main" id="{47EE3242-D53D-315A-A836-9FCFB8D633C6}"/>
              </a:ext>
            </a:extLst>
          </p:cNvPr>
          <p:cNvGrpSpPr/>
          <p:nvPr/>
        </p:nvGrpSpPr>
        <p:grpSpPr>
          <a:xfrm>
            <a:off x="2162331" y="1696824"/>
            <a:ext cx="3365684" cy="1188720"/>
            <a:chOff x="8163786" y="4848623"/>
            <a:chExt cx="3365684" cy="1188720"/>
          </a:xfrm>
        </p:grpSpPr>
        <p:pic>
          <p:nvPicPr>
            <p:cNvPr id="8" name="Picture 7">
              <a:extLst>
                <a:ext uri="{FF2B5EF4-FFF2-40B4-BE49-F238E27FC236}">
                  <a16:creationId xmlns:a16="http://schemas.microsoft.com/office/drawing/2014/main" id="{2109FA7A-6180-438B-AE54-3BA6F83DBF36}"/>
                </a:ext>
              </a:extLst>
            </p:cNvPr>
            <p:cNvPicPr>
              <a:picLocks noChangeAspect="1"/>
            </p:cNvPicPr>
            <p:nvPr/>
          </p:nvPicPr>
          <p:blipFill>
            <a:blip r:embed="rId24"/>
            <a:stretch>
              <a:fillRect/>
            </a:stretch>
          </p:blipFill>
          <p:spPr>
            <a:xfrm>
              <a:off x="8163786" y="4848623"/>
              <a:ext cx="1090770" cy="1188720"/>
            </a:xfrm>
            <a:prstGeom prst="rect">
              <a:avLst/>
            </a:prstGeom>
          </p:spPr>
        </p:pic>
        <p:sp>
          <p:nvSpPr>
            <p:cNvPr id="10" name="TextBox 9">
              <a:extLst>
                <a:ext uri="{FF2B5EF4-FFF2-40B4-BE49-F238E27FC236}">
                  <a16:creationId xmlns:a16="http://schemas.microsoft.com/office/drawing/2014/main" id="{DC631468-0094-EEAB-141E-DB53D751A69C}"/>
                </a:ext>
              </a:extLst>
            </p:cNvPr>
            <p:cNvSpPr txBox="1"/>
            <p:nvPr/>
          </p:nvSpPr>
          <p:spPr>
            <a:xfrm>
              <a:off x="9223241" y="5230940"/>
              <a:ext cx="2306229" cy="461665"/>
            </a:xfrm>
            <a:prstGeom prst="rect">
              <a:avLst/>
            </a:prstGeom>
            <a:noFill/>
          </p:spPr>
          <p:txBody>
            <a:bodyPr wrap="square">
              <a:spAutoFit/>
            </a:bodyPr>
            <a:lstStyle/>
            <a:p>
              <a:r>
                <a:rPr lang="en-US" sz="2400" b="1" dirty="0" err="1">
                  <a:solidFill>
                    <a:schemeClr val="bg1">
                      <a:lumMod val="10000"/>
                    </a:schemeClr>
                  </a:solidFill>
                  <a:effectLst/>
                  <a:latin typeface="Helvetica" pitchFamily="2" charset="0"/>
                </a:rPr>
                <a:t>LowRad</a:t>
              </a:r>
              <a:endParaRPr lang="en-US" sz="2400" dirty="0">
                <a:solidFill>
                  <a:schemeClr val="bg1">
                    <a:lumMod val="10000"/>
                  </a:schemeClr>
                </a:solidFill>
                <a:effectLst/>
                <a:latin typeface="Helvetica" pitchFamily="2" charset="0"/>
              </a:endParaRPr>
            </a:p>
          </p:txBody>
        </p:sp>
      </p:grpSp>
    </p:spTree>
    <p:extLst>
      <p:ext uri="{BB962C8B-B14F-4D97-AF65-F5344CB8AC3E}">
        <p14:creationId xmlns:p14="http://schemas.microsoft.com/office/powerpoint/2010/main" val="320430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27EB059C-A46F-4805-D084-90D500202ECC}"/>
              </a:ext>
            </a:extLst>
          </p:cNvPr>
          <p:cNvGrpSpPr/>
          <p:nvPr/>
        </p:nvGrpSpPr>
        <p:grpSpPr>
          <a:xfrm>
            <a:off x="0" y="611699"/>
            <a:ext cx="12198350" cy="6270160"/>
            <a:chOff x="-6350" y="611699"/>
            <a:chExt cx="12198350" cy="6270160"/>
          </a:xfrm>
        </p:grpSpPr>
        <p:pic>
          <p:nvPicPr>
            <p:cNvPr id="10" name="Picture 9" descr="Diagram of a silo with a circular structure&#10;&#10;Description automatically generated">
              <a:extLst>
                <a:ext uri="{FF2B5EF4-FFF2-40B4-BE49-F238E27FC236}">
                  <a16:creationId xmlns:a16="http://schemas.microsoft.com/office/drawing/2014/main" id="{A23628BB-00F4-3A43-6F3F-A448812AB326}"/>
                </a:ext>
              </a:extLst>
            </p:cNvPr>
            <p:cNvPicPr>
              <a:picLocks noChangeAspect="1"/>
            </p:cNvPicPr>
            <p:nvPr/>
          </p:nvPicPr>
          <p:blipFill rotWithShape="1">
            <a:blip r:embed="rId3"/>
            <a:srcRect l="14666" t="5581" r="3688" b="31435"/>
            <a:stretch>
              <a:fillRect/>
            </a:stretch>
          </p:blipFill>
          <p:spPr>
            <a:xfrm>
              <a:off x="-6350" y="611699"/>
              <a:ext cx="12198350" cy="6270160"/>
            </a:xfrm>
            <a:prstGeom prst="rect">
              <a:avLst/>
            </a:prstGeom>
          </p:spPr>
        </p:pic>
        <p:sp>
          <p:nvSpPr>
            <p:cNvPr id="13" name="Rechteck 6">
              <a:extLst>
                <a:ext uri="{FF2B5EF4-FFF2-40B4-BE49-F238E27FC236}">
                  <a16:creationId xmlns:a16="http://schemas.microsoft.com/office/drawing/2014/main" id="{992E5F0B-A424-E7E6-9442-B24B838A86A3}"/>
                </a:ext>
              </a:extLst>
            </p:cNvPr>
            <p:cNvSpPr/>
            <p:nvPr/>
          </p:nvSpPr>
          <p:spPr>
            <a:xfrm>
              <a:off x="3930896" y="611699"/>
              <a:ext cx="8261104" cy="6270160"/>
            </a:xfrm>
            <a:prstGeom prst="rect">
              <a:avLst/>
            </a:prstGeom>
            <a:gradFill flip="none" rotWithShape="1">
              <a:gsLst>
                <a:gs pos="15000">
                  <a:srgbClr val="F4F4F4">
                    <a:alpha val="0"/>
                  </a:srgbClr>
                </a:gs>
                <a:gs pos="79000">
                  <a:schemeClr val="bg1"/>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sp>
        <p:nvSpPr>
          <p:cNvPr id="4" name="Title 1">
            <a:extLst>
              <a:ext uri="{FF2B5EF4-FFF2-40B4-BE49-F238E27FC236}">
                <a16:creationId xmlns:a16="http://schemas.microsoft.com/office/drawing/2014/main" id="{9499C232-7217-1C1F-0F16-15483B664583}"/>
              </a:ext>
            </a:extLst>
          </p:cNvPr>
          <p:cNvSpPr txBox="1">
            <a:spLocks/>
          </p:cNvSpPr>
          <p:nvPr/>
        </p:nvSpPr>
        <p:spPr>
          <a:xfrm>
            <a:off x="6350" y="1"/>
            <a:ext cx="12192000" cy="7089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latin typeface="+mn-lt"/>
              </a:rPr>
              <a:t>Compact Solar Neutrino Detector</a:t>
            </a:r>
          </a:p>
        </p:txBody>
      </p:sp>
      <p:pic>
        <p:nvPicPr>
          <p:cNvPr id="3" name="Picture 2">
            <a:extLst>
              <a:ext uri="{FF2B5EF4-FFF2-40B4-BE49-F238E27FC236}">
                <a16:creationId xmlns:a16="http://schemas.microsoft.com/office/drawing/2014/main" id="{8B54C825-B494-DCB7-C856-C60F6C3481C4}"/>
              </a:ext>
            </a:extLst>
          </p:cNvPr>
          <p:cNvPicPr>
            <a:picLocks noChangeAspect="1"/>
          </p:cNvPicPr>
          <p:nvPr/>
        </p:nvPicPr>
        <p:blipFill>
          <a:blip r:embed="rId4"/>
          <a:stretch>
            <a:fillRect/>
          </a:stretch>
        </p:blipFill>
        <p:spPr>
          <a:xfrm>
            <a:off x="5963202" y="708915"/>
            <a:ext cx="1316736" cy="1255014"/>
          </a:xfrm>
          <a:prstGeom prst="rect">
            <a:avLst/>
          </a:prstGeom>
        </p:spPr>
      </p:pic>
      <p:pic>
        <p:nvPicPr>
          <p:cNvPr id="5" name="Picture 4">
            <a:extLst>
              <a:ext uri="{FF2B5EF4-FFF2-40B4-BE49-F238E27FC236}">
                <a16:creationId xmlns:a16="http://schemas.microsoft.com/office/drawing/2014/main" id="{FEC639AC-78CE-DF71-C06D-247336B6E872}"/>
              </a:ext>
            </a:extLst>
          </p:cNvPr>
          <p:cNvPicPr>
            <a:picLocks noChangeAspect="1"/>
          </p:cNvPicPr>
          <p:nvPr/>
        </p:nvPicPr>
        <p:blipFill>
          <a:blip r:embed="rId5"/>
          <a:stretch>
            <a:fillRect/>
          </a:stretch>
        </p:blipFill>
        <p:spPr>
          <a:xfrm>
            <a:off x="8631150" y="889876"/>
            <a:ext cx="932688" cy="893093"/>
          </a:xfrm>
          <a:prstGeom prst="rect">
            <a:avLst/>
          </a:prstGeom>
        </p:spPr>
      </p:pic>
      <p:pic>
        <p:nvPicPr>
          <p:cNvPr id="12" name="Content Placeholder 8">
            <a:extLst>
              <a:ext uri="{FF2B5EF4-FFF2-40B4-BE49-F238E27FC236}">
                <a16:creationId xmlns:a16="http://schemas.microsoft.com/office/drawing/2014/main" id="{3C46C348-9033-8308-504E-F4C8891F8B1F}"/>
              </a:ext>
            </a:extLst>
          </p:cNvPr>
          <p:cNvPicPr>
            <a:picLocks noGrp="1" noChangeAspect="1"/>
          </p:cNvPicPr>
          <p:nvPr>
            <p:ph idx="1"/>
          </p:nvPr>
        </p:nvPicPr>
        <p:blipFill rotWithShape="1">
          <a:blip r:embed="rId6">
            <a:clrChange>
              <a:clrFrom>
                <a:srgbClr val="FFFFFF"/>
              </a:clrFrom>
              <a:clrTo>
                <a:srgbClr val="FFFFFF">
                  <a:alpha val="0"/>
                </a:srgbClr>
              </a:clrTo>
            </a:clrChange>
          </a:blip>
          <a:srcRect t="598"/>
          <a:stretch/>
        </p:blipFill>
        <p:spPr>
          <a:xfrm>
            <a:off x="11261163" y="956063"/>
            <a:ext cx="146304" cy="191405"/>
          </a:xfrm>
        </p:spPr>
      </p:pic>
      <p:sp>
        <p:nvSpPr>
          <p:cNvPr id="19" name="TextBox 18">
            <a:extLst>
              <a:ext uri="{FF2B5EF4-FFF2-40B4-BE49-F238E27FC236}">
                <a16:creationId xmlns:a16="http://schemas.microsoft.com/office/drawing/2014/main" id="{EEE7E2CB-A675-1506-B2EE-DB0F8EBED24F}"/>
              </a:ext>
            </a:extLst>
          </p:cNvPr>
          <p:cNvSpPr txBox="1"/>
          <p:nvPr/>
        </p:nvSpPr>
        <p:spPr>
          <a:xfrm>
            <a:off x="5066067" y="5415305"/>
            <a:ext cx="2558023" cy="690638"/>
          </a:xfrm>
          <a:prstGeom prst="rect">
            <a:avLst/>
          </a:prstGeom>
          <a:solidFill>
            <a:srgbClr val="4068B4"/>
          </a:solidFill>
          <a:ln>
            <a:noFill/>
          </a:ln>
        </p:spPr>
        <p:txBody>
          <a:bodyPr wrap="square">
            <a:spAutoFit/>
          </a:bodyPr>
          <a:lstStyle/>
          <a:p>
            <a:pPr algn="ctr">
              <a:lnSpc>
                <a:spcPct val="80000"/>
              </a:lnSpc>
            </a:pPr>
            <a:r>
              <a:rPr lang="en-US" sz="2400" dirty="0">
                <a:solidFill>
                  <a:schemeClr val="bg1"/>
                </a:solidFill>
              </a:rPr>
              <a:t>Super-</a:t>
            </a:r>
            <a:r>
              <a:rPr lang="en-US" sz="2400" dirty="0" err="1">
                <a:solidFill>
                  <a:schemeClr val="bg1"/>
                </a:solidFill>
              </a:rPr>
              <a:t>Kamiokande</a:t>
            </a:r>
            <a:br>
              <a:rPr lang="en-US" sz="2400" dirty="0">
                <a:solidFill>
                  <a:schemeClr val="bg1"/>
                </a:solidFill>
              </a:rPr>
            </a:br>
            <a:r>
              <a:rPr lang="en-US" sz="2400" dirty="0">
                <a:solidFill>
                  <a:schemeClr val="bg1"/>
                </a:solidFill>
              </a:rPr>
              <a:t>(50k ton)</a:t>
            </a:r>
          </a:p>
        </p:txBody>
      </p:sp>
      <p:sp>
        <p:nvSpPr>
          <p:cNvPr id="21" name="TextBox 20">
            <a:extLst>
              <a:ext uri="{FF2B5EF4-FFF2-40B4-BE49-F238E27FC236}">
                <a16:creationId xmlns:a16="http://schemas.microsoft.com/office/drawing/2014/main" id="{942DDD0B-9326-08A9-8AE5-946BDE2F44BB}"/>
              </a:ext>
            </a:extLst>
          </p:cNvPr>
          <p:cNvSpPr txBox="1"/>
          <p:nvPr/>
        </p:nvSpPr>
        <p:spPr>
          <a:xfrm>
            <a:off x="5890171" y="1971411"/>
            <a:ext cx="1462798" cy="690638"/>
          </a:xfrm>
          <a:prstGeom prst="rect">
            <a:avLst/>
          </a:prstGeom>
          <a:solidFill>
            <a:srgbClr val="4068B4"/>
          </a:solidFill>
          <a:ln>
            <a:noFill/>
          </a:ln>
        </p:spPr>
        <p:txBody>
          <a:bodyPr wrap="square">
            <a:spAutoFit/>
          </a:bodyPr>
          <a:lstStyle/>
          <a:p>
            <a:pPr algn="ctr">
              <a:lnSpc>
                <a:spcPct val="80000"/>
              </a:lnSpc>
            </a:pPr>
            <a:r>
              <a:rPr lang="en-US" sz="2400" dirty="0">
                <a:solidFill>
                  <a:schemeClr val="bg1"/>
                </a:solidFill>
              </a:rPr>
              <a:t>SNO+</a:t>
            </a:r>
            <a:br>
              <a:rPr lang="en-US" sz="2400" dirty="0">
                <a:solidFill>
                  <a:schemeClr val="bg1"/>
                </a:solidFill>
              </a:rPr>
            </a:br>
            <a:r>
              <a:rPr lang="en-US" sz="2400" dirty="0">
                <a:solidFill>
                  <a:schemeClr val="bg1"/>
                </a:solidFill>
              </a:rPr>
              <a:t>(780 ton)</a:t>
            </a:r>
          </a:p>
        </p:txBody>
      </p:sp>
      <p:sp>
        <p:nvSpPr>
          <p:cNvPr id="23" name="TextBox 22">
            <a:extLst>
              <a:ext uri="{FF2B5EF4-FFF2-40B4-BE49-F238E27FC236}">
                <a16:creationId xmlns:a16="http://schemas.microsoft.com/office/drawing/2014/main" id="{C6C94723-084D-4E06-DE72-BF86EA2AD322}"/>
              </a:ext>
            </a:extLst>
          </p:cNvPr>
          <p:cNvSpPr txBox="1"/>
          <p:nvPr/>
        </p:nvSpPr>
        <p:spPr>
          <a:xfrm>
            <a:off x="8158163" y="1877295"/>
            <a:ext cx="1891915" cy="954107"/>
          </a:xfrm>
          <a:prstGeom prst="rect">
            <a:avLst/>
          </a:prstGeom>
          <a:solidFill>
            <a:srgbClr val="4068B4"/>
          </a:solidFill>
          <a:ln>
            <a:noFill/>
          </a:ln>
        </p:spPr>
        <p:txBody>
          <a:bodyPr wrap="square">
            <a:spAutoFit/>
          </a:bodyPr>
          <a:lstStyle/>
          <a:p>
            <a:pPr algn="ctr"/>
            <a:r>
              <a:rPr lang="en-US" sz="2800" b="1" dirty="0">
                <a:solidFill>
                  <a:schemeClr val="bg1"/>
                </a:solidFill>
              </a:rPr>
              <a:t>BOREXINO</a:t>
            </a:r>
            <a:br>
              <a:rPr lang="en-US" sz="2800" b="1" dirty="0">
                <a:solidFill>
                  <a:schemeClr val="bg1"/>
                </a:solidFill>
              </a:rPr>
            </a:br>
            <a:r>
              <a:rPr lang="en-US" sz="2800" b="1" dirty="0">
                <a:solidFill>
                  <a:schemeClr val="bg1"/>
                </a:solidFill>
              </a:rPr>
              <a:t>(280 ton)</a:t>
            </a:r>
          </a:p>
        </p:txBody>
      </p:sp>
      <p:sp>
        <p:nvSpPr>
          <p:cNvPr id="24" name="TextBox 23">
            <a:extLst>
              <a:ext uri="{FF2B5EF4-FFF2-40B4-BE49-F238E27FC236}">
                <a16:creationId xmlns:a16="http://schemas.microsoft.com/office/drawing/2014/main" id="{FC987F06-32CC-D38A-91D7-CEA355472702}"/>
              </a:ext>
            </a:extLst>
          </p:cNvPr>
          <p:cNvSpPr txBox="1"/>
          <p:nvPr/>
        </p:nvSpPr>
        <p:spPr>
          <a:xfrm>
            <a:off x="10641064" y="1234185"/>
            <a:ext cx="1462798" cy="830997"/>
          </a:xfrm>
          <a:prstGeom prst="rect">
            <a:avLst/>
          </a:prstGeom>
          <a:solidFill>
            <a:srgbClr val="4068B4"/>
          </a:solidFill>
          <a:ln>
            <a:noFill/>
          </a:ln>
        </p:spPr>
        <p:txBody>
          <a:bodyPr wrap="square">
            <a:spAutoFit/>
          </a:bodyPr>
          <a:lstStyle/>
          <a:p>
            <a:pPr algn="ctr"/>
            <a:r>
              <a:rPr lang="en-US" sz="2400" dirty="0" err="1">
                <a:solidFill>
                  <a:schemeClr val="bg1"/>
                </a:solidFill>
              </a:rPr>
              <a:t>XENONnT</a:t>
            </a:r>
            <a:br>
              <a:rPr lang="en-US" sz="2400" dirty="0">
                <a:solidFill>
                  <a:schemeClr val="bg1"/>
                </a:solidFill>
              </a:rPr>
            </a:br>
            <a:r>
              <a:rPr lang="en-US" sz="2400" dirty="0">
                <a:solidFill>
                  <a:schemeClr val="bg1"/>
                </a:solidFill>
              </a:rPr>
              <a:t>(5.9 ton)</a:t>
            </a:r>
          </a:p>
        </p:txBody>
      </p:sp>
      <p:pic>
        <p:nvPicPr>
          <p:cNvPr id="2" name="Picture 1">
            <a:extLst>
              <a:ext uri="{FF2B5EF4-FFF2-40B4-BE49-F238E27FC236}">
                <a16:creationId xmlns:a16="http://schemas.microsoft.com/office/drawing/2014/main" id="{F1585687-42F3-4592-B2C0-408392E97071}"/>
              </a:ext>
            </a:extLst>
          </p:cNvPr>
          <p:cNvPicPr>
            <a:picLocks noChangeAspect="1"/>
          </p:cNvPicPr>
          <p:nvPr/>
        </p:nvPicPr>
        <p:blipFill>
          <a:blip r:embed="rId7"/>
          <a:stretch>
            <a:fillRect/>
          </a:stretch>
        </p:blipFill>
        <p:spPr>
          <a:xfrm>
            <a:off x="7697207" y="3649404"/>
            <a:ext cx="2167128" cy="2953010"/>
          </a:xfrm>
          <a:prstGeom prst="rect">
            <a:avLst/>
          </a:prstGeom>
        </p:spPr>
      </p:pic>
      <p:sp>
        <p:nvSpPr>
          <p:cNvPr id="7" name="TextBox 6">
            <a:extLst>
              <a:ext uri="{FF2B5EF4-FFF2-40B4-BE49-F238E27FC236}">
                <a16:creationId xmlns:a16="http://schemas.microsoft.com/office/drawing/2014/main" id="{AB9C5D92-8149-FA5C-8B2C-C2005C84F5D7}"/>
              </a:ext>
            </a:extLst>
          </p:cNvPr>
          <p:cNvSpPr txBox="1"/>
          <p:nvPr/>
        </p:nvSpPr>
        <p:spPr>
          <a:xfrm>
            <a:off x="6234409" y="3649404"/>
            <a:ext cx="1462798" cy="690638"/>
          </a:xfrm>
          <a:prstGeom prst="rect">
            <a:avLst/>
          </a:prstGeom>
          <a:solidFill>
            <a:srgbClr val="4068B4"/>
          </a:solidFill>
          <a:ln>
            <a:noFill/>
          </a:ln>
        </p:spPr>
        <p:txBody>
          <a:bodyPr wrap="square">
            <a:spAutoFit/>
          </a:bodyPr>
          <a:lstStyle/>
          <a:p>
            <a:pPr algn="ctr">
              <a:lnSpc>
                <a:spcPct val="80000"/>
              </a:lnSpc>
            </a:pPr>
            <a:r>
              <a:rPr lang="en-US" sz="2400" dirty="0" err="1">
                <a:solidFill>
                  <a:schemeClr val="bg1"/>
                </a:solidFill>
              </a:rPr>
              <a:t>KamLAND</a:t>
            </a:r>
            <a:br>
              <a:rPr lang="en-US" sz="2400" dirty="0">
                <a:solidFill>
                  <a:schemeClr val="bg1"/>
                </a:solidFill>
              </a:rPr>
            </a:br>
            <a:r>
              <a:rPr lang="en-US" sz="2400" dirty="0">
                <a:solidFill>
                  <a:schemeClr val="bg1"/>
                </a:solidFill>
              </a:rPr>
              <a:t>(1k ton)</a:t>
            </a:r>
          </a:p>
        </p:txBody>
      </p:sp>
      <p:pic>
        <p:nvPicPr>
          <p:cNvPr id="6" name="Picture 5">
            <a:extLst>
              <a:ext uri="{FF2B5EF4-FFF2-40B4-BE49-F238E27FC236}">
                <a16:creationId xmlns:a16="http://schemas.microsoft.com/office/drawing/2014/main" id="{6D591D0F-9153-9A66-1E97-0E58A4A6C0DE}"/>
              </a:ext>
            </a:extLst>
          </p:cNvPr>
          <p:cNvPicPr>
            <a:picLocks noChangeAspect="1"/>
          </p:cNvPicPr>
          <p:nvPr/>
        </p:nvPicPr>
        <p:blipFill>
          <a:blip r:embed="rId8"/>
          <a:stretch>
            <a:fillRect/>
          </a:stretch>
        </p:blipFill>
        <p:spPr>
          <a:xfrm>
            <a:off x="10858485" y="4527362"/>
            <a:ext cx="309037" cy="380855"/>
          </a:xfrm>
          <a:prstGeom prst="rect">
            <a:avLst/>
          </a:prstGeom>
        </p:spPr>
      </p:pic>
      <p:sp>
        <p:nvSpPr>
          <p:cNvPr id="9" name="TextBox 8">
            <a:extLst>
              <a:ext uri="{FF2B5EF4-FFF2-40B4-BE49-F238E27FC236}">
                <a16:creationId xmlns:a16="http://schemas.microsoft.com/office/drawing/2014/main" id="{F6D01005-6B2D-4790-54E9-22EC752E2C88}"/>
              </a:ext>
            </a:extLst>
          </p:cNvPr>
          <p:cNvSpPr txBox="1"/>
          <p:nvPr/>
        </p:nvSpPr>
        <p:spPr>
          <a:xfrm>
            <a:off x="9925089" y="4908217"/>
            <a:ext cx="2250213" cy="1135054"/>
          </a:xfrm>
          <a:prstGeom prst="rect">
            <a:avLst/>
          </a:prstGeom>
          <a:solidFill>
            <a:srgbClr val="4068B4"/>
          </a:solidFill>
          <a:ln>
            <a:noFill/>
          </a:ln>
        </p:spPr>
        <p:txBody>
          <a:bodyPr wrap="square">
            <a:spAutoFit/>
          </a:bodyPr>
          <a:lstStyle/>
          <a:p>
            <a:pPr algn="ctr">
              <a:lnSpc>
                <a:spcPct val="80000"/>
              </a:lnSpc>
            </a:pPr>
            <a:r>
              <a:rPr lang="en-US" sz="2800" b="1" dirty="0">
                <a:solidFill>
                  <a:schemeClr val="bg1"/>
                </a:solidFill>
              </a:rPr>
              <a:t>GELLAX/GNO</a:t>
            </a:r>
            <a:br>
              <a:rPr lang="en-US" sz="2800" b="1" dirty="0">
                <a:solidFill>
                  <a:schemeClr val="bg1"/>
                </a:solidFill>
              </a:rPr>
            </a:br>
            <a:r>
              <a:rPr lang="en-US" sz="2800" b="1" dirty="0">
                <a:solidFill>
                  <a:schemeClr val="bg1"/>
                </a:solidFill>
              </a:rPr>
              <a:t>SAGE</a:t>
            </a:r>
            <a:br>
              <a:rPr lang="en-US" sz="2800" b="1" dirty="0">
                <a:solidFill>
                  <a:schemeClr val="bg1"/>
                </a:solidFill>
              </a:rPr>
            </a:br>
            <a:r>
              <a:rPr lang="en-US" sz="2800" b="1" dirty="0">
                <a:solidFill>
                  <a:schemeClr val="bg1"/>
                </a:solidFill>
              </a:rPr>
              <a:t>(30-60 ton)</a:t>
            </a:r>
          </a:p>
        </p:txBody>
      </p:sp>
      <p:sp>
        <p:nvSpPr>
          <p:cNvPr id="11" name="Slide Number Placeholder 5">
            <a:extLst>
              <a:ext uri="{FF2B5EF4-FFF2-40B4-BE49-F238E27FC236}">
                <a16:creationId xmlns:a16="http://schemas.microsoft.com/office/drawing/2014/main" id="{001CBE63-2542-D7EF-174A-1F1418B469B5}"/>
              </a:ext>
            </a:extLst>
          </p:cNvPr>
          <p:cNvSpPr txBox="1">
            <a:spLocks/>
          </p:cNvSpPr>
          <p:nvPr/>
        </p:nvSpPr>
        <p:spPr>
          <a:xfrm>
            <a:off x="11124000" y="6172448"/>
            <a:ext cx="720000" cy="360000"/>
          </a:xfrm>
          <a:prstGeom prst="rect">
            <a:avLst/>
          </a:prstGeom>
        </p:spPr>
        <p:txBody>
          <a:bodyPr vert="horz" lIns="0" tIns="0" rIns="0" bIns="0" rtlCol="0" anchor="b" anchorCtr="0">
            <a:noAutofit/>
          </a:bodyPr>
          <a:lstStyle>
            <a:defPPr>
              <a:defRPr lang="de-DE"/>
            </a:defPPr>
            <a:lvl1pPr marL="0" indent="0" algn="r" defTabSz="914377" rtl="0" eaLnBrk="1" latinLnBrk="0" hangingPunct="1">
              <a:lnSpc>
                <a:spcPct val="100000"/>
              </a:lnSpc>
              <a:spcBef>
                <a:spcPts val="0"/>
              </a:spcBef>
              <a:buFont typeface="Arial" panose="020B0604020202020204" pitchFamily="34" charset="0"/>
              <a:buNone/>
              <a:defRPr lang="de-DE" sz="1600" b="1" kern="1200" smtClean="0">
                <a:solidFill>
                  <a:schemeClr val="tx1"/>
                </a:solidFill>
                <a:effectLst/>
                <a:latin typeface="+mn-lt"/>
                <a:ea typeface="+mn-ea"/>
                <a:cs typeface="+mn-cs"/>
              </a:defRPr>
            </a:lvl1pPr>
            <a:lvl2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2pPr>
            <a:lvl3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3pPr>
            <a:lvl4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4pPr>
            <a:lvl5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5pPr>
            <a:lvl6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6pPr>
            <a:lvl7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7pPr>
            <a:lvl8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8pPr>
            <a:lvl9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9pPr>
          </a:lstStyle>
          <a:p>
            <a:fld id="{D380A8B8-C7CE-8042-8182-5C8A23CAB406}" type="slidenum">
              <a:rPr lang="en-US" smtClean="0"/>
              <a:pPr/>
              <a:t>46</a:t>
            </a:fld>
            <a:endParaRPr lang="en-US" dirty="0"/>
          </a:p>
        </p:txBody>
      </p:sp>
      <p:pic>
        <p:nvPicPr>
          <p:cNvPr id="14" name="Picture 13">
            <a:extLst>
              <a:ext uri="{FF2B5EF4-FFF2-40B4-BE49-F238E27FC236}">
                <a16:creationId xmlns:a16="http://schemas.microsoft.com/office/drawing/2014/main" id="{397265CE-F480-57B5-42E6-F1A2DF569500}"/>
              </a:ext>
            </a:extLst>
          </p:cNvPr>
          <p:cNvPicPr>
            <a:picLocks noChangeAspect="1"/>
          </p:cNvPicPr>
          <p:nvPr/>
        </p:nvPicPr>
        <p:blipFill>
          <a:blip r:embed="rId9"/>
          <a:stretch>
            <a:fillRect/>
          </a:stretch>
        </p:blipFill>
        <p:spPr>
          <a:xfrm>
            <a:off x="11140198" y="2933165"/>
            <a:ext cx="94643" cy="103739"/>
          </a:xfrm>
          <a:prstGeom prst="rect">
            <a:avLst/>
          </a:prstGeom>
        </p:spPr>
      </p:pic>
      <p:sp>
        <p:nvSpPr>
          <p:cNvPr id="15" name="TextBox 14">
            <a:extLst>
              <a:ext uri="{FF2B5EF4-FFF2-40B4-BE49-F238E27FC236}">
                <a16:creationId xmlns:a16="http://schemas.microsoft.com/office/drawing/2014/main" id="{5FFF4EC1-6F9A-8419-B92B-965833CC4785}"/>
              </a:ext>
            </a:extLst>
          </p:cNvPr>
          <p:cNvSpPr txBox="1"/>
          <p:nvPr/>
        </p:nvSpPr>
        <p:spPr>
          <a:xfrm>
            <a:off x="10230536" y="3112312"/>
            <a:ext cx="1947409" cy="690638"/>
          </a:xfrm>
          <a:prstGeom prst="rect">
            <a:avLst/>
          </a:prstGeom>
          <a:solidFill>
            <a:srgbClr val="4068B4"/>
          </a:solidFill>
          <a:ln>
            <a:noFill/>
          </a:ln>
        </p:spPr>
        <p:txBody>
          <a:bodyPr wrap="square">
            <a:spAutoFit/>
          </a:bodyPr>
          <a:lstStyle/>
          <a:p>
            <a:pPr algn="ctr">
              <a:lnSpc>
                <a:spcPct val="80000"/>
              </a:lnSpc>
            </a:pPr>
            <a:r>
              <a:rPr lang="en-US" sz="2400" dirty="0">
                <a:solidFill>
                  <a:schemeClr val="bg1"/>
                </a:solidFill>
              </a:rPr>
              <a:t>DEAP-3600</a:t>
            </a:r>
            <a:br>
              <a:rPr lang="en-US" sz="2400" dirty="0">
                <a:solidFill>
                  <a:schemeClr val="bg1"/>
                </a:solidFill>
              </a:rPr>
            </a:br>
            <a:r>
              <a:rPr lang="en-US" sz="2400" dirty="0">
                <a:solidFill>
                  <a:schemeClr val="bg1"/>
                </a:solidFill>
              </a:rPr>
              <a:t>(3.6 ton)</a:t>
            </a:r>
          </a:p>
        </p:txBody>
      </p:sp>
    </p:spTree>
    <p:extLst>
      <p:ext uri="{BB962C8B-B14F-4D97-AF65-F5344CB8AC3E}">
        <p14:creationId xmlns:p14="http://schemas.microsoft.com/office/powerpoint/2010/main" val="34104136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C587F9-845B-79F6-5C3B-CBE326F5051D}"/>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7DBC1E88-B0F6-8469-FB95-B46F74C02AC7}"/>
              </a:ext>
            </a:extLst>
          </p:cNvPr>
          <p:cNvPicPr>
            <a:picLocks noChangeAspect="1"/>
          </p:cNvPicPr>
          <p:nvPr/>
        </p:nvPicPr>
        <p:blipFill>
          <a:blip r:embed="rId3"/>
          <a:srcRect t="15512"/>
          <a:stretch>
            <a:fillRect/>
          </a:stretch>
        </p:blipFill>
        <p:spPr>
          <a:xfrm>
            <a:off x="7097989" y="1714667"/>
            <a:ext cx="5006186" cy="3394139"/>
          </a:xfrm>
          <a:prstGeom prst="rect">
            <a:avLst/>
          </a:prstGeom>
        </p:spPr>
      </p:pic>
      <p:sp>
        <p:nvSpPr>
          <p:cNvPr id="9" name="Title 1">
            <a:extLst>
              <a:ext uri="{FF2B5EF4-FFF2-40B4-BE49-F238E27FC236}">
                <a16:creationId xmlns:a16="http://schemas.microsoft.com/office/drawing/2014/main" id="{7F9D4AF9-4FF7-EA8F-3B1C-CE548DE50055}"/>
              </a:ext>
            </a:extLst>
          </p:cNvPr>
          <p:cNvSpPr txBox="1">
            <a:spLocks/>
          </p:cNvSpPr>
          <p:nvPr/>
        </p:nvSpPr>
        <p:spPr>
          <a:xfrm>
            <a:off x="6350" y="1"/>
            <a:ext cx="12192000" cy="7089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latin typeface="+mn-lt"/>
              </a:rPr>
              <a:t>Dark Matter and New Physics Searches in the ER Channel</a:t>
            </a:r>
          </a:p>
        </p:txBody>
      </p:sp>
      <p:sp>
        <p:nvSpPr>
          <p:cNvPr id="12" name="Slide Number Placeholder 3">
            <a:extLst>
              <a:ext uri="{FF2B5EF4-FFF2-40B4-BE49-F238E27FC236}">
                <a16:creationId xmlns:a16="http://schemas.microsoft.com/office/drawing/2014/main" id="{796E5695-B3A9-DEDF-EA84-E2117AD5CE78}"/>
              </a:ext>
            </a:extLst>
          </p:cNvPr>
          <p:cNvSpPr>
            <a:spLocks noGrp="1"/>
          </p:cNvSpPr>
          <p:nvPr>
            <p:ph type="sldNum" sz="quarter" idx="12"/>
          </p:nvPr>
        </p:nvSpPr>
        <p:spPr>
          <a:xfrm>
            <a:off x="9360975" y="6466892"/>
            <a:ext cx="2743200" cy="365125"/>
          </a:xfrm>
        </p:spPr>
        <p:txBody>
          <a:bodyPr/>
          <a:lstStyle/>
          <a:p>
            <a:fld id="{D380A8B8-C7CE-8042-8182-5C8A23CAB406}" type="slidenum">
              <a:rPr lang="en-US" smtClean="0">
                <a:solidFill>
                  <a:schemeClr val="bg1"/>
                </a:solidFill>
              </a:rPr>
              <a:t>5</a:t>
            </a:fld>
            <a:endParaRPr lang="en-US" dirty="0">
              <a:solidFill>
                <a:schemeClr val="bg1"/>
              </a:solidFill>
            </a:endParaRPr>
          </a:p>
        </p:txBody>
      </p:sp>
      <p:sp>
        <p:nvSpPr>
          <p:cNvPr id="10" name="TextBox 9">
            <a:extLst>
              <a:ext uri="{FF2B5EF4-FFF2-40B4-BE49-F238E27FC236}">
                <a16:creationId xmlns:a16="http://schemas.microsoft.com/office/drawing/2014/main" id="{3A44F75D-AE24-976B-2F0D-6BA4C5E2270D}"/>
              </a:ext>
            </a:extLst>
          </p:cNvPr>
          <p:cNvSpPr txBox="1"/>
          <p:nvPr/>
        </p:nvSpPr>
        <p:spPr>
          <a:xfrm>
            <a:off x="7072599" y="918197"/>
            <a:ext cx="5006186" cy="830997"/>
          </a:xfrm>
          <a:prstGeom prst="rect">
            <a:avLst/>
          </a:prstGeom>
          <a:noFill/>
        </p:spPr>
        <p:txBody>
          <a:bodyPr wrap="square">
            <a:spAutoFit/>
          </a:bodyPr>
          <a:lstStyle/>
          <a:p>
            <a:pPr algn="ctr"/>
            <a:r>
              <a:rPr lang="en-US" sz="2400" dirty="0">
                <a:latin typeface="Helvetica" pitchFamily="2" charset="0"/>
              </a:rPr>
              <a:t>Region of Interest (ROI): </a:t>
            </a:r>
            <a:br>
              <a:rPr lang="en-US" sz="2400" dirty="0">
                <a:latin typeface="Helvetica" pitchFamily="2" charset="0"/>
              </a:rPr>
            </a:br>
            <a:r>
              <a:rPr lang="en-US" sz="2400" dirty="0">
                <a:latin typeface="Helvetica" pitchFamily="2" charset="0"/>
              </a:rPr>
              <a:t>ER channel in [1, 140] keV range</a:t>
            </a:r>
            <a:endParaRPr lang="en-US" sz="2400" dirty="0"/>
          </a:p>
        </p:txBody>
      </p:sp>
      <p:grpSp>
        <p:nvGrpSpPr>
          <p:cNvPr id="27" name="Group 26">
            <a:extLst>
              <a:ext uri="{FF2B5EF4-FFF2-40B4-BE49-F238E27FC236}">
                <a16:creationId xmlns:a16="http://schemas.microsoft.com/office/drawing/2014/main" id="{300C47A4-F08D-4C93-760C-BF9F332FB139}"/>
              </a:ext>
            </a:extLst>
          </p:cNvPr>
          <p:cNvGrpSpPr/>
          <p:nvPr/>
        </p:nvGrpSpPr>
        <p:grpSpPr>
          <a:xfrm>
            <a:off x="8319815" y="6172448"/>
            <a:ext cx="3891364" cy="752360"/>
            <a:chOff x="8319815" y="6172448"/>
            <a:chExt cx="3891364" cy="752360"/>
          </a:xfrm>
        </p:grpSpPr>
        <p:sp>
          <p:nvSpPr>
            <p:cNvPr id="28" name="Slide Number Placeholder 5">
              <a:extLst>
                <a:ext uri="{FF2B5EF4-FFF2-40B4-BE49-F238E27FC236}">
                  <a16:creationId xmlns:a16="http://schemas.microsoft.com/office/drawing/2014/main" id="{E88753E9-9F5D-F68B-0036-C9662C28A349}"/>
                </a:ext>
              </a:extLst>
            </p:cNvPr>
            <p:cNvSpPr txBox="1">
              <a:spLocks/>
            </p:cNvSpPr>
            <p:nvPr/>
          </p:nvSpPr>
          <p:spPr>
            <a:xfrm>
              <a:off x="11124000" y="6172448"/>
              <a:ext cx="720000" cy="360000"/>
            </a:xfrm>
            <a:prstGeom prst="rect">
              <a:avLst/>
            </a:prstGeom>
          </p:spPr>
          <p:txBody>
            <a:bodyPr vert="horz" lIns="0" tIns="0" rIns="0" bIns="0" rtlCol="0" anchor="b" anchorCtr="0">
              <a:noAutofit/>
            </a:bodyPr>
            <a:lstStyle>
              <a:defPPr>
                <a:defRPr lang="de-DE"/>
              </a:defPPr>
              <a:lvl1pPr marL="0" indent="0" algn="r" defTabSz="914377" rtl="0" eaLnBrk="1" latinLnBrk="0" hangingPunct="1">
                <a:lnSpc>
                  <a:spcPct val="100000"/>
                </a:lnSpc>
                <a:spcBef>
                  <a:spcPts val="0"/>
                </a:spcBef>
                <a:buFont typeface="Arial" panose="020B0604020202020204" pitchFamily="34" charset="0"/>
                <a:buNone/>
                <a:defRPr lang="de-DE" sz="1600" b="1" kern="1200" smtClean="0">
                  <a:solidFill>
                    <a:schemeClr val="tx1"/>
                  </a:solidFill>
                  <a:effectLst/>
                  <a:latin typeface="+mn-lt"/>
                  <a:ea typeface="+mn-ea"/>
                  <a:cs typeface="+mn-cs"/>
                </a:defRPr>
              </a:lvl1pPr>
              <a:lvl2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2pPr>
              <a:lvl3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3pPr>
              <a:lvl4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4pPr>
              <a:lvl5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5pPr>
              <a:lvl6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6pPr>
              <a:lvl7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7pPr>
              <a:lvl8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8pPr>
              <a:lvl9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9pPr>
            </a:lstStyle>
            <a:p>
              <a:fld id="{D380A8B8-C7CE-8042-8182-5C8A23CAB406}" type="slidenum">
                <a:rPr lang="en-US" smtClean="0"/>
                <a:pPr/>
                <a:t>5</a:t>
              </a:fld>
              <a:endParaRPr lang="en-US" dirty="0"/>
            </a:p>
          </p:txBody>
        </p:sp>
        <p:grpSp>
          <p:nvGrpSpPr>
            <p:cNvPr id="29" name="Group 28">
              <a:extLst>
                <a:ext uri="{FF2B5EF4-FFF2-40B4-BE49-F238E27FC236}">
                  <a16:creationId xmlns:a16="http://schemas.microsoft.com/office/drawing/2014/main" id="{4699433B-756C-12C1-793B-F31E5379EDFB}"/>
                </a:ext>
              </a:extLst>
            </p:cNvPr>
            <p:cNvGrpSpPr/>
            <p:nvPr/>
          </p:nvGrpSpPr>
          <p:grpSpPr>
            <a:xfrm>
              <a:off x="8319815" y="6234022"/>
              <a:ext cx="3891364" cy="690786"/>
              <a:chOff x="44433" y="6213821"/>
              <a:chExt cx="3891364" cy="690786"/>
            </a:xfrm>
          </p:grpSpPr>
          <p:grpSp>
            <p:nvGrpSpPr>
              <p:cNvPr id="30" name="Group 29">
                <a:extLst>
                  <a:ext uri="{FF2B5EF4-FFF2-40B4-BE49-F238E27FC236}">
                    <a16:creationId xmlns:a16="http://schemas.microsoft.com/office/drawing/2014/main" id="{49EAE9A1-C9F1-C7C7-642C-B49DFCB6E51E}"/>
                  </a:ext>
                </a:extLst>
              </p:cNvPr>
              <p:cNvGrpSpPr/>
              <p:nvPr/>
            </p:nvGrpSpPr>
            <p:grpSpPr>
              <a:xfrm>
                <a:off x="44433" y="6519698"/>
                <a:ext cx="3891364" cy="384909"/>
                <a:chOff x="0" y="6570450"/>
                <a:chExt cx="3891364" cy="384909"/>
              </a:xfrm>
            </p:grpSpPr>
            <p:sp>
              <p:nvSpPr>
                <p:cNvPr id="32" name="Rectangle 31">
                  <a:extLst>
                    <a:ext uri="{FF2B5EF4-FFF2-40B4-BE49-F238E27FC236}">
                      <a16:creationId xmlns:a16="http://schemas.microsoft.com/office/drawing/2014/main" id="{6CE14B8A-3F0B-DBCF-CF74-8F2757AB53C2}"/>
                    </a:ext>
                  </a:extLst>
                </p:cNvPr>
                <p:cNvSpPr/>
                <p:nvPr/>
              </p:nvSpPr>
              <p:spPr>
                <a:xfrm>
                  <a:off x="0" y="6570450"/>
                  <a:ext cx="3135647" cy="2875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6A2F3E18-6930-E91A-0397-505B7646DAC3}"/>
                    </a:ext>
                  </a:extLst>
                </p:cNvPr>
                <p:cNvSpPr txBox="1"/>
                <p:nvPr/>
              </p:nvSpPr>
              <p:spPr>
                <a:xfrm>
                  <a:off x="425901" y="6616805"/>
                  <a:ext cx="3465463" cy="338554"/>
                </a:xfrm>
                <a:prstGeom prst="rect">
                  <a:avLst/>
                </a:prstGeom>
                <a:noFill/>
              </p:spPr>
              <p:txBody>
                <a:bodyPr wrap="square">
                  <a:spAutoFit/>
                </a:bodyPr>
                <a:lstStyle/>
                <a:p>
                  <a:r>
                    <a:rPr lang="en-US" sz="1600" i="1" dirty="0">
                      <a:solidFill>
                        <a:schemeClr val="bg1">
                          <a:lumMod val="75000"/>
                        </a:schemeClr>
                      </a:solidFill>
                    </a:rPr>
                    <a:t>Ying-Ting Lin, ylin3@uni-muenster.de</a:t>
                  </a:r>
                </a:p>
              </p:txBody>
            </p:sp>
          </p:grpSp>
          <p:pic>
            <p:nvPicPr>
              <p:cNvPr id="31" name="Picture 30" descr="Blue letters on a black background&#10;&#10;Description automatically generated">
                <a:extLst>
                  <a:ext uri="{FF2B5EF4-FFF2-40B4-BE49-F238E27FC236}">
                    <a16:creationId xmlns:a16="http://schemas.microsoft.com/office/drawing/2014/main" id="{B287B392-82C1-66AB-312D-B6AC57104C0D}"/>
                  </a:ext>
                </a:extLst>
              </p:cNvPr>
              <p:cNvPicPr>
                <a:picLocks noChangeAspect="1"/>
              </p:cNvPicPr>
              <p:nvPr/>
            </p:nvPicPr>
            <p:blipFill>
              <a:blip r:embed="rId4"/>
              <a:stretch>
                <a:fillRect/>
              </a:stretch>
            </p:blipFill>
            <p:spPr>
              <a:xfrm>
                <a:off x="1221735" y="6213821"/>
                <a:ext cx="1515878" cy="408762"/>
              </a:xfrm>
              <a:prstGeom prst="rect">
                <a:avLst/>
              </a:prstGeom>
            </p:spPr>
          </p:pic>
        </p:grpSp>
      </p:grpSp>
      <p:sp>
        <p:nvSpPr>
          <p:cNvPr id="3" name="TextBox 2">
            <a:extLst>
              <a:ext uri="{FF2B5EF4-FFF2-40B4-BE49-F238E27FC236}">
                <a16:creationId xmlns:a16="http://schemas.microsoft.com/office/drawing/2014/main" id="{AE582F72-ADE9-99B6-F6E0-D6D04713F372}"/>
              </a:ext>
            </a:extLst>
          </p:cNvPr>
          <p:cNvSpPr txBox="1"/>
          <p:nvPr/>
        </p:nvSpPr>
        <p:spPr>
          <a:xfrm>
            <a:off x="7072598" y="5108807"/>
            <a:ext cx="5006185" cy="830997"/>
          </a:xfrm>
          <a:prstGeom prst="rect">
            <a:avLst/>
          </a:prstGeom>
          <a:noFill/>
        </p:spPr>
        <p:txBody>
          <a:bodyPr wrap="square">
            <a:spAutoFit/>
          </a:bodyPr>
          <a:lstStyle/>
          <a:p>
            <a:pPr algn="ctr"/>
            <a:r>
              <a:rPr lang="en-US" sz="2400" dirty="0">
                <a:latin typeface="Helvetica" pitchFamily="2" charset="0"/>
              </a:rPr>
              <a:t>Prediction for XENONnT</a:t>
            </a:r>
            <a:br>
              <a:rPr lang="en-US" sz="2400" dirty="0">
                <a:latin typeface="Helvetica" pitchFamily="2" charset="0"/>
              </a:rPr>
            </a:br>
            <a:r>
              <a:rPr lang="en-US" sz="2400" dirty="0">
                <a:latin typeface="Helvetica" pitchFamily="2" charset="0"/>
              </a:rPr>
              <a:t>Science Run 1 (SR1)</a:t>
            </a:r>
            <a:endParaRPr lang="en-US" sz="2400" dirty="0"/>
          </a:p>
        </p:txBody>
      </p:sp>
      <p:grpSp>
        <p:nvGrpSpPr>
          <p:cNvPr id="16" name="Group 15">
            <a:extLst>
              <a:ext uri="{FF2B5EF4-FFF2-40B4-BE49-F238E27FC236}">
                <a16:creationId xmlns:a16="http://schemas.microsoft.com/office/drawing/2014/main" id="{5FF6112B-27F7-63E7-0764-1AC86E7086E4}"/>
              </a:ext>
            </a:extLst>
          </p:cNvPr>
          <p:cNvGrpSpPr/>
          <p:nvPr/>
        </p:nvGrpSpPr>
        <p:grpSpPr>
          <a:xfrm>
            <a:off x="-38430" y="624380"/>
            <a:ext cx="7081898" cy="6203068"/>
            <a:chOff x="-38430" y="624380"/>
            <a:chExt cx="7081898" cy="6203068"/>
          </a:xfrm>
        </p:grpSpPr>
        <p:grpSp>
          <p:nvGrpSpPr>
            <p:cNvPr id="2" name="Group 1">
              <a:extLst>
                <a:ext uri="{FF2B5EF4-FFF2-40B4-BE49-F238E27FC236}">
                  <a16:creationId xmlns:a16="http://schemas.microsoft.com/office/drawing/2014/main" id="{546F4CBE-0E37-A584-53C4-1F61FBBC25BC}"/>
                </a:ext>
              </a:extLst>
            </p:cNvPr>
            <p:cNvGrpSpPr/>
            <p:nvPr/>
          </p:nvGrpSpPr>
          <p:grpSpPr>
            <a:xfrm>
              <a:off x="-38430" y="624380"/>
              <a:ext cx="5633688" cy="6203068"/>
              <a:chOff x="-38430" y="624380"/>
              <a:chExt cx="5633688" cy="6203068"/>
            </a:xfrm>
          </p:grpSpPr>
          <p:pic>
            <p:nvPicPr>
              <p:cNvPr id="21" name="Picture 20">
                <a:extLst>
                  <a:ext uri="{FF2B5EF4-FFF2-40B4-BE49-F238E27FC236}">
                    <a16:creationId xmlns:a16="http://schemas.microsoft.com/office/drawing/2014/main" id="{60C6F010-E936-C62D-4EB7-B7727439C994}"/>
                  </a:ext>
                </a:extLst>
              </p:cNvPr>
              <p:cNvPicPr>
                <a:picLocks noChangeAspect="1"/>
              </p:cNvPicPr>
              <p:nvPr/>
            </p:nvPicPr>
            <p:blipFill>
              <a:blip r:embed="rId5"/>
              <a:stretch>
                <a:fillRect/>
              </a:stretch>
            </p:blipFill>
            <p:spPr>
              <a:xfrm>
                <a:off x="51096" y="4220541"/>
                <a:ext cx="3475876" cy="2606907"/>
              </a:xfrm>
              <a:prstGeom prst="rect">
                <a:avLst/>
              </a:prstGeom>
            </p:spPr>
          </p:pic>
          <p:pic>
            <p:nvPicPr>
              <p:cNvPr id="11" name="Picture 10">
                <a:extLst>
                  <a:ext uri="{FF2B5EF4-FFF2-40B4-BE49-F238E27FC236}">
                    <a16:creationId xmlns:a16="http://schemas.microsoft.com/office/drawing/2014/main" id="{EB00299A-40EC-B959-6C00-2A040A7B18B5}"/>
                  </a:ext>
                </a:extLst>
              </p:cNvPr>
              <p:cNvPicPr>
                <a:picLocks noChangeAspect="1"/>
              </p:cNvPicPr>
              <p:nvPr/>
            </p:nvPicPr>
            <p:blipFill>
              <a:blip r:embed="rId6"/>
              <a:stretch>
                <a:fillRect/>
              </a:stretch>
            </p:blipFill>
            <p:spPr>
              <a:xfrm>
                <a:off x="1661318" y="625780"/>
                <a:ext cx="3933940" cy="2741119"/>
              </a:xfrm>
              <a:prstGeom prst="rect">
                <a:avLst/>
              </a:prstGeom>
            </p:spPr>
          </p:pic>
          <p:sp>
            <p:nvSpPr>
              <p:cNvPr id="13" name="TextBox 12">
                <a:extLst>
                  <a:ext uri="{FF2B5EF4-FFF2-40B4-BE49-F238E27FC236}">
                    <a16:creationId xmlns:a16="http://schemas.microsoft.com/office/drawing/2014/main" id="{BF555BF2-2777-8C25-284D-A4AC96C6D9F3}"/>
                  </a:ext>
                </a:extLst>
              </p:cNvPr>
              <p:cNvSpPr txBox="1"/>
              <p:nvPr/>
            </p:nvSpPr>
            <p:spPr>
              <a:xfrm>
                <a:off x="136801" y="624380"/>
                <a:ext cx="1484303" cy="594009"/>
              </a:xfrm>
              <a:prstGeom prst="rect">
                <a:avLst/>
              </a:prstGeom>
              <a:noFill/>
            </p:spPr>
            <p:txBody>
              <a:bodyPr wrap="square">
                <a:spAutoFit/>
              </a:bodyPr>
              <a:lstStyle/>
              <a:p>
                <a:pPr algn="r">
                  <a:lnSpc>
                    <a:spcPct val="80000"/>
                  </a:lnSpc>
                </a:pPr>
                <a:r>
                  <a:rPr lang="en-US" sz="2000" b="1" dirty="0">
                    <a:solidFill>
                      <a:srgbClr val="406AB7"/>
                    </a:solidFill>
                    <a:latin typeface="Helvetica" pitchFamily="2" charset="0"/>
                  </a:rPr>
                  <a:t>Solar</a:t>
                </a:r>
              </a:p>
              <a:p>
                <a:pPr algn="r">
                  <a:lnSpc>
                    <a:spcPct val="80000"/>
                  </a:lnSpc>
                </a:pPr>
                <a:r>
                  <a:rPr lang="en-US" sz="2000" b="1" dirty="0">
                    <a:solidFill>
                      <a:srgbClr val="406AB7"/>
                    </a:solidFill>
                    <a:latin typeface="Helvetica" pitchFamily="2" charset="0"/>
                  </a:rPr>
                  <a:t>Axion</a:t>
                </a:r>
              </a:p>
            </p:txBody>
          </p:sp>
          <p:sp>
            <p:nvSpPr>
              <p:cNvPr id="14" name="TextBox 13">
                <a:extLst>
                  <a:ext uri="{FF2B5EF4-FFF2-40B4-BE49-F238E27FC236}">
                    <a16:creationId xmlns:a16="http://schemas.microsoft.com/office/drawing/2014/main" id="{DB7EFD4C-B245-CEB8-9F0F-B221635C260C}"/>
                  </a:ext>
                </a:extLst>
              </p:cNvPr>
              <p:cNvSpPr txBox="1"/>
              <p:nvPr/>
            </p:nvSpPr>
            <p:spPr>
              <a:xfrm>
                <a:off x="51095" y="3414550"/>
                <a:ext cx="3182275" cy="869341"/>
              </a:xfrm>
              <a:prstGeom prst="rect">
                <a:avLst/>
              </a:prstGeom>
              <a:noFill/>
            </p:spPr>
            <p:txBody>
              <a:bodyPr wrap="square">
                <a:spAutoFit/>
              </a:bodyPr>
              <a:lstStyle/>
              <a:p>
                <a:pPr>
                  <a:lnSpc>
                    <a:spcPct val="90000"/>
                  </a:lnSpc>
                </a:pPr>
                <a:r>
                  <a:rPr lang="en-US" sz="2000" b="1" dirty="0">
                    <a:solidFill>
                      <a:srgbClr val="406AB7"/>
                    </a:solidFill>
                    <a:latin typeface="Helvetica" pitchFamily="2" charset="0"/>
                  </a:rPr>
                  <a:t>Peak-like Signals:</a:t>
                </a:r>
              </a:p>
              <a:p>
                <a:pPr marL="457200" indent="-457200">
                  <a:lnSpc>
                    <a:spcPct val="90000"/>
                  </a:lnSpc>
                  <a:buFont typeface="Arial" panose="020B0604020202020204" pitchFamily="34" charset="0"/>
                  <a:buChar char="•"/>
                </a:pPr>
                <a:r>
                  <a:rPr lang="en-US" b="1" dirty="0">
                    <a:solidFill>
                      <a:srgbClr val="406AB7"/>
                    </a:solidFill>
                    <a:latin typeface="Helvetica" pitchFamily="2" charset="0"/>
                  </a:rPr>
                  <a:t>Dark Photon</a:t>
                </a:r>
              </a:p>
              <a:p>
                <a:pPr marL="457200" indent="-457200">
                  <a:lnSpc>
                    <a:spcPct val="90000"/>
                  </a:lnSpc>
                  <a:buFont typeface="Arial" panose="020B0604020202020204" pitchFamily="34" charset="0"/>
                  <a:buChar char="•"/>
                </a:pPr>
                <a:r>
                  <a:rPr lang="en-US" b="1" dirty="0">
                    <a:solidFill>
                      <a:srgbClr val="406AB7"/>
                    </a:solidFill>
                    <a:latin typeface="Helvetica" pitchFamily="2" charset="0"/>
                  </a:rPr>
                  <a:t>Axion-like particles</a:t>
                </a:r>
              </a:p>
            </p:txBody>
          </p:sp>
          <p:sp>
            <p:nvSpPr>
              <p:cNvPr id="22" name="TextBox 21">
                <a:extLst>
                  <a:ext uri="{FF2B5EF4-FFF2-40B4-BE49-F238E27FC236}">
                    <a16:creationId xmlns:a16="http://schemas.microsoft.com/office/drawing/2014/main" id="{8CD980C9-7D60-9EF0-C185-892FEF060A80}"/>
                  </a:ext>
                </a:extLst>
              </p:cNvPr>
              <p:cNvSpPr txBox="1"/>
              <p:nvPr/>
            </p:nvSpPr>
            <p:spPr>
              <a:xfrm>
                <a:off x="-38430" y="2554772"/>
                <a:ext cx="1753644" cy="885114"/>
              </a:xfrm>
              <a:prstGeom prst="rect">
                <a:avLst/>
              </a:prstGeom>
              <a:noFill/>
            </p:spPr>
            <p:txBody>
              <a:bodyPr wrap="square">
                <a:spAutoFit/>
              </a:bodyPr>
              <a:lstStyle/>
              <a:p>
                <a:pPr algn="r">
                  <a:lnSpc>
                    <a:spcPct val="80000"/>
                  </a:lnSpc>
                </a:pPr>
                <a:r>
                  <a:rPr lang="en-US" sz="1600" b="1" i="1" dirty="0">
                    <a:solidFill>
                      <a:schemeClr val="bg1">
                        <a:lumMod val="75000"/>
                      </a:schemeClr>
                    </a:solidFill>
                  </a:rPr>
                  <a:t>Updated from</a:t>
                </a:r>
              </a:p>
              <a:p>
                <a:pPr algn="r">
                  <a:lnSpc>
                    <a:spcPct val="80000"/>
                  </a:lnSpc>
                </a:pPr>
                <a:r>
                  <a:rPr lang="en-US" sz="1600" b="1" i="1" dirty="0">
                    <a:solidFill>
                      <a:schemeClr val="bg1">
                        <a:lumMod val="75000"/>
                      </a:schemeClr>
                    </a:solidFill>
                  </a:rPr>
                  <a:t>XENON Collab., Phys. Rev. D 102, 072004 (2020)</a:t>
                </a:r>
              </a:p>
            </p:txBody>
          </p:sp>
        </p:grpSp>
        <p:pic>
          <p:nvPicPr>
            <p:cNvPr id="8" name="Picture 7">
              <a:extLst>
                <a:ext uri="{FF2B5EF4-FFF2-40B4-BE49-F238E27FC236}">
                  <a16:creationId xmlns:a16="http://schemas.microsoft.com/office/drawing/2014/main" id="{E1792616-1C0A-E75C-E9CD-6201AD468509}"/>
                </a:ext>
              </a:extLst>
            </p:cNvPr>
            <p:cNvPicPr>
              <a:picLocks noChangeAspect="1"/>
            </p:cNvPicPr>
            <p:nvPr/>
          </p:nvPicPr>
          <p:blipFill>
            <a:blip r:embed="rId7"/>
            <a:stretch>
              <a:fillRect/>
            </a:stretch>
          </p:blipFill>
          <p:spPr>
            <a:xfrm>
              <a:off x="3610622" y="3781760"/>
              <a:ext cx="3403717" cy="2379038"/>
            </a:xfrm>
            <a:prstGeom prst="rect">
              <a:avLst/>
            </a:prstGeom>
          </p:spPr>
        </p:pic>
        <p:sp>
          <p:nvSpPr>
            <p:cNvPr id="15" name="TextBox 14">
              <a:extLst>
                <a:ext uri="{FF2B5EF4-FFF2-40B4-BE49-F238E27FC236}">
                  <a16:creationId xmlns:a16="http://schemas.microsoft.com/office/drawing/2014/main" id="{E7D27C0C-EFF7-7177-5A16-BDF4D13346AE}"/>
                </a:ext>
              </a:extLst>
            </p:cNvPr>
            <p:cNvSpPr txBox="1"/>
            <p:nvPr/>
          </p:nvSpPr>
          <p:spPr>
            <a:xfrm>
              <a:off x="3581491" y="3469776"/>
              <a:ext cx="3461977" cy="370871"/>
            </a:xfrm>
            <a:prstGeom prst="rect">
              <a:avLst/>
            </a:prstGeom>
            <a:noFill/>
          </p:spPr>
          <p:txBody>
            <a:bodyPr wrap="square">
              <a:spAutoFit/>
            </a:bodyPr>
            <a:lstStyle/>
            <a:p>
              <a:pPr algn="ctr">
                <a:lnSpc>
                  <a:spcPct val="90000"/>
                </a:lnSpc>
              </a:pPr>
              <a:r>
                <a:rPr lang="en-US" sz="2000" b="1" dirty="0">
                  <a:solidFill>
                    <a:srgbClr val="406AB7"/>
                  </a:solidFill>
                  <a:latin typeface="Helvetica" pitchFamily="2" charset="0"/>
                </a:rPr>
                <a:t>Neutrino Magnetic Moment</a:t>
              </a:r>
              <a:endParaRPr lang="en-US" sz="2000" b="1" dirty="0">
                <a:solidFill>
                  <a:srgbClr val="406AB7"/>
                </a:solidFill>
                <a:effectLst/>
                <a:latin typeface="Helvetica" pitchFamily="2" charset="0"/>
              </a:endParaRPr>
            </a:p>
          </p:txBody>
        </p:sp>
      </p:grpSp>
    </p:spTree>
    <p:extLst>
      <p:ext uri="{BB962C8B-B14F-4D97-AF65-F5344CB8AC3E}">
        <p14:creationId xmlns:p14="http://schemas.microsoft.com/office/powerpoint/2010/main" val="1083086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EC2CDF-0192-03B4-A7AF-1DFEAE6A2457}"/>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D61A6879-5A8F-4E6B-EF9C-B4DED75A6DE4}"/>
              </a:ext>
            </a:extLst>
          </p:cNvPr>
          <p:cNvSpPr txBox="1">
            <a:spLocks/>
          </p:cNvSpPr>
          <p:nvPr/>
        </p:nvSpPr>
        <p:spPr>
          <a:xfrm>
            <a:off x="6350" y="1"/>
            <a:ext cx="12192000" cy="7089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latin typeface="+mn-lt"/>
              </a:rPr>
              <a:t>Backgrounds in ER Channel</a:t>
            </a:r>
          </a:p>
        </p:txBody>
      </p:sp>
      <p:sp>
        <p:nvSpPr>
          <p:cNvPr id="12" name="Slide Number Placeholder 3">
            <a:extLst>
              <a:ext uri="{FF2B5EF4-FFF2-40B4-BE49-F238E27FC236}">
                <a16:creationId xmlns:a16="http://schemas.microsoft.com/office/drawing/2014/main" id="{EE956A15-BEBB-1E59-2F4E-2FCAFC3ED1AD}"/>
              </a:ext>
            </a:extLst>
          </p:cNvPr>
          <p:cNvSpPr>
            <a:spLocks noGrp="1"/>
          </p:cNvSpPr>
          <p:nvPr>
            <p:ph type="sldNum" sz="quarter" idx="12"/>
          </p:nvPr>
        </p:nvSpPr>
        <p:spPr>
          <a:xfrm>
            <a:off x="9360975" y="6466892"/>
            <a:ext cx="2743200" cy="365125"/>
          </a:xfrm>
        </p:spPr>
        <p:txBody>
          <a:bodyPr/>
          <a:lstStyle/>
          <a:p>
            <a:fld id="{D380A8B8-C7CE-8042-8182-5C8A23CAB406}" type="slidenum">
              <a:rPr lang="en-US" smtClean="0">
                <a:solidFill>
                  <a:schemeClr val="bg1"/>
                </a:solidFill>
              </a:rPr>
              <a:t>6</a:t>
            </a:fld>
            <a:endParaRPr lang="en-US" dirty="0">
              <a:solidFill>
                <a:schemeClr val="bg1"/>
              </a:solidFill>
            </a:endParaRP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2ACD8740-CDF6-AA79-99F0-5EF5FEFA6906}"/>
                  </a:ext>
                </a:extLst>
              </p:cNvPr>
              <p:cNvSpPr txBox="1"/>
              <p:nvPr/>
            </p:nvSpPr>
            <p:spPr>
              <a:xfrm>
                <a:off x="-38620" y="664962"/>
                <a:ext cx="5620068" cy="5964710"/>
              </a:xfrm>
              <a:prstGeom prst="rect">
                <a:avLst/>
              </a:prstGeom>
              <a:noFill/>
              <a:ln>
                <a:noFill/>
              </a:ln>
            </p:spPr>
            <p:txBody>
              <a:bodyPr wrap="square">
                <a:spAutoFit/>
              </a:bodyPr>
              <a:lstStyle/>
              <a:p>
                <a:pPr>
                  <a:lnSpc>
                    <a:spcPct val="90000"/>
                  </a:lnSpc>
                </a:pPr>
                <a:r>
                  <a:rPr lang="en-US" sz="2800" dirty="0">
                    <a:latin typeface="Helvetica" pitchFamily="2" charset="0"/>
                  </a:rPr>
                  <a:t>Noble gas backgrounds:</a:t>
                </a:r>
              </a:p>
              <a:p>
                <a:pPr marL="342900" indent="-342900">
                  <a:lnSpc>
                    <a:spcPct val="90000"/>
                  </a:lnSpc>
                  <a:buFont typeface="Arial" panose="020B0604020202020204" pitchFamily="34" charset="0"/>
                  <a:buChar char="•"/>
                </a:pPr>
                <a:r>
                  <a:rPr lang="en-US" sz="2400" baseline="30000" dirty="0">
                    <a:solidFill>
                      <a:srgbClr val="FFC74C"/>
                    </a:solidFill>
                    <a:latin typeface="Helvetica" pitchFamily="2" charset="0"/>
                  </a:rPr>
                  <a:t>222</a:t>
                </a:r>
                <a:r>
                  <a:rPr lang="en-US" sz="2400" dirty="0">
                    <a:solidFill>
                      <a:srgbClr val="FFC74C"/>
                    </a:solidFill>
                    <a:latin typeface="Helvetica" pitchFamily="2" charset="0"/>
                  </a:rPr>
                  <a:t>Rn</a:t>
                </a:r>
                <a:r>
                  <a:rPr lang="en-US" sz="2400" dirty="0">
                    <a:latin typeface="Helvetica" pitchFamily="2" charset="0"/>
                  </a:rPr>
                  <a:t>/</a:t>
                </a:r>
                <a:r>
                  <a:rPr lang="en-US" sz="2400" baseline="30000" dirty="0">
                    <a:solidFill>
                      <a:srgbClr val="6BCFF6"/>
                    </a:solidFill>
                    <a:latin typeface="Helvetica" pitchFamily="2" charset="0"/>
                  </a:rPr>
                  <a:t>220</a:t>
                </a:r>
                <a:r>
                  <a:rPr lang="en-US" sz="2400" dirty="0">
                    <a:solidFill>
                      <a:srgbClr val="6BCFF6"/>
                    </a:solidFill>
                    <a:latin typeface="Helvetica" pitchFamily="2" charset="0"/>
                  </a:rPr>
                  <a:t>Rn</a:t>
                </a:r>
              </a:p>
              <a:p>
                <a:pPr>
                  <a:lnSpc>
                    <a:spcPct val="90000"/>
                  </a:lnSpc>
                </a:pPr>
                <a:endParaRPr lang="en-US" sz="2400" dirty="0">
                  <a:latin typeface="Helvetica" pitchFamily="2" charset="0"/>
                </a:endParaRPr>
              </a:p>
              <a:p>
                <a:pPr marL="342900" indent="-342900">
                  <a:lnSpc>
                    <a:spcPct val="90000"/>
                  </a:lnSpc>
                  <a:buFont typeface="Arial" panose="020B0604020202020204" pitchFamily="34" charset="0"/>
                  <a:buChar char="•"/>
                </a:pPr>
                <a:r>
                  <a:rPr lang="en-US" sz="2400" baseline="30000" dirty="0">
                    <a:solidFill>
                      <a:srgbClr val="39A974"/>
                    </a:solidFill>
                    <a:latin typeface="Helvetica" pitchFamily="2" charset="0"/>
                  </a:rPr>
                  <a:t>85</a:t>
                </a:r>
                <a:r>
                  <a:rPr lang="en-US" sz="2400" dirty="0">
                    <a:solidFill>
                      <a:srgbClr val="39A974"/>
                    </a:solidFill>
                    <a:latin typeface="Helvetica" pitchFamily="2" charset="0"/>
                  </a:rPr>
                  <a:t>Kr</a:t>
                </a:r>
              </a:p>
              <a:p>
                <a:pPr>
                  <a:lnSpc>
                    <a:spcPct val="90000"/>
                  </a:lnSpc>
                </a:pPr>
                <a:endParaRPr lang="en-US" sz="2400" dirty="0">
                  <a:latin typeface="Helvetica" pitchFamily="2" charset="0"/>
                </a:endParaRPr>
              </a:p>
              <a:p>
                <a:pPr>
                  <a:lnSpc>
                    <a:spcPct val="90000"/>
                  </a:lnSpc>
                </a:pPr>
                <a:r>
                  <a:rPr lang="en-US" sz="2800" dirty="0">
                    <a:latin typeface="Helvetica" pitchFamily="2" charset="0"/>
                  </a:rPr>
                  <a:t>Xenon Isotopes:</a:t>
                </a:r>
              </a:p>
              <a:p>
                <a:pPr marL="342900" indent="-342900">
                  <a:lnSpc>
                    <a:spcPct val="90000"/>
                  </a:lnSpc>
                  <a:buFont typeface="Arial" panose="020B0604020202020204" pitchFamily="34" charset="0"/>
                  <a:buChar char="•"/>
                </a:pPr>
                <a:r>
                  <a:rPr lang="en-US" sz="2400" baseline="30000" dirty="0">
                    <a:solidFill>
                      <a:srgbClr val="E67441"/>
                    </a:solidFill>
                    <a:latin typeface="Helvetica" pitchFamily="2" charset="0"/>
                  </a:rPr>
                  <a:t>136</a:t>
                </a:r>
                <a:r>
                  <a:rPr lang="en-US" sz="2400" dirty="0">
                    <a:solidFill>
                      <a:srgbClr val="E67441"/>
                    </a:solidFill>
                    <a:latin typeface="Helvetica" pitchFamily="2" charset="0"/>
                  </a:rPr>
                  <a:t>Xe</a:t>
                </a:r>
                <a:r>
                  <a:rPr lang="en-US" sz="2400" dirty="0">
                    <a:latin typeface="Helvetica" pitchFamily="2" charset="0"/>
                  </a:rPr>
                  <a:t>/</a:t>
                </a:r>
                <a:r>
                  <a:rPr lang="en-US" sz="2400" baseline="30000" dirty="0">
                    <a:solidFill>
                      <a:srgbClr val="179A9A"/>
                    </a:solidFill>
                    <a:latin typeface="Helvetica" pitchFamily="2" charset="0"/>
                  </a:rPr>
                  <a:t>124</a:t>
                </a:r>
                <a:r>
                  <a:rPr lang="en-US" sz="2400" dirty="0">
                    <a:solidFill>
                      <a:srgbClr val="179A9A"/>
                    </a:solidFill>
                    <a:latin typeface="Helvetica" pitchFamily="2" charset="0"/>
                  </a:rPr>
                  <a:t>Xe</a:t>
                </a:r>
                <a:endParaRPr lang="en-US" sz="2400" dirty="0">
                  <a:latin typeface="Helvetica" pitchFamily="2" charset="0"/>
                </a:endParaRPr>
              </a:p>
              <a:p>
                <a:pPr marL="342900" indent="-342900">
                  <a:lnSpc>
                    <a:spcPct val="90000"/>
                  </a:lnSpc>
                  <a:buFont typeface="Arial" panose="020B0604020202020204" pitchFamily="34" charset="0"/>
                  <a:buChar char="•"/>
                </a:pPr>
                <a:r>
                  <a:rPr lang="en-US" sz="2400" baseline="30000" dirty="0">
                    <a:solidFill>
                      <a:srgbClr val="3E66B0"/>
                    </a:solidFill>
                    <a:latin typeface="Helvetica" pitchFamily="2" charset="0"/>
                  </a:rPr>
                  <a:t>133</a:t>
                </a:r>
                <a:r>
                  <a:rPr lang="en-US" sz="2400" dirty="0">
                    <a:solidFill>
                      <a:srgbClr val="3E66B0"/>
                    </a:solidFill>
                    <a:latin typeface="Helvetica" pitchFamily="2" charset="0"/>
                  </a:rPr>
                  <a:t>Xe</a:t>
                </a:r>
                <a:r>
                  <a:rPr lang="en-US" sz="2400" dirty="0">
                    <a:latin typeface="Helvetica" pitchFamily="2" charset="0"/>
                  </a:rPr>
                  <a:t>/</a:t>
                </a:r>
                <a:r>
                  <a:rPr lang="en-US" sz="2400" baseline="30000" dirty="0">
                    <a:solidFill>
                      <a:srgbClr val="FAE06D"/>
                    </a:solidFill>
                    <a:latin typeface="Helvetica" pitchFamily="2" charset="0"/>
                  </a:rPr>
                  <a:t>125</a:t>
                </a:r>
                <a:r>
                  <a:rPr lang="en-US" sz="2400" dirty="0">
                    <a:solidFill>
                      <a:srgbClr val="FAE06D"/>
                    </a:solidFill>
                    <a:latin typeface="Helvetica" pitchFamily="2" charset="0"/>
                  </a:rPr>
                  <a:t>I</a:t>
                </a:r>
              </a:p>
              <a:p>
                <a:pPr marL="342900" indent="-342900">
                  <a:lnSpc>
                    <a:spcPct val="90000"/>
                  </a:lnSpc>
                  <a:buFont typeface="Arial" panose="020B0604020202020204" pitchFamily="34" charset="0"/>
                  <a:buChar char="•"/>
                </a:pPr>
                <a:endParaRPr lang="en-US" sz="2400" dirty="0">
                  <a:latin typeface="Helvetica" pitchFamily="2" charset="0"/>
                </a:endParaRPr>
              </a:p>
              <a:p>
                <a:pPr>
                  <a:lnSpc>
                    <a:spcPct val="90000"/>
                  </a:lnSpc>
                </a:pPr>
                <a:r>
                  <a:rPr lang="en-US" sz="2800" dirty="0">
                    <a:latin typeface="Helvetica" pitchFamily="2" charset="0"/>
                  </a:rPr>
                  <a:t>Other backgrounds:</a:t>
                </a:r>
              </a:p>
              <a:p>
                <a:pPr marL="342900" indent="-342900">
                  <a:lnSpc>
                    <a:spcPct val="90000"/>
                  </a:lnSpc>
                  <a:buFont typeface="Arial" panose="020B0604020202020204" pitchFamily="34" charset="0"/>
                  <a:buChar char="•"/>
                </a:pPr>
                <a:r>
                  <a:rPr lang="en-US" sz="2400" dirty="0">
                    <a:solidFill>
                      <a:srgbClr val="AC7FB7"/>
                    </a:solidFill>
                    <a:latin typeface="Helvetica" pitchFamily="2" charset="0"/>
                  </a:rPr>
                  <a:t>Materials</a:t>
                </a:r>
                <a:endParaRPr lang="en-US" sz="2400" dirty="0">
                  <a:latin typeface="Helvetica" pitchFamily="2" charset="0"/>
                </a:endParaRPr>
              </a:p>
              <a:p>
                <a:pPr marL="342900" indent="-342900">
                  <a:lnSpc>
                    <a:spcPct val="90000"/>
                  </a:lnSpc>
                  <a:buFont typeface="Arial" panose="020B0604020202020204" pitchFamily="34" charset="0"/>
                  <a:buChar char="•"/>
                </a:pPr>
                <a:r>
                  <a:rPr lang="en-US" sz="2400" baseline="30000" dirty="0">
                    <a:solidFill>
                      <a:srgbClr val="82C268"/>
                    </a:solidFill>
                    <a:latin typeface="Helvetica" pitchFamily="2" charset="0"/>
                  </a:rPr>
                  <a:t>3</a:t>
                </a:r>
                <a:r>
                  <a:rPr lang="en-US" sz="2400" dirty="0">
                    <a:solidFill>
                      <a:srgbClr val="82C268"/>
                    </a:solidFill>
                    <a:latin typeface="Helvetica" pitchFamily="2" charset="0"/>
                  </a:rPr>
                  <a:t>H-like</a:t>
                </a:r>
                <a:endParaRPr lang="en-US" sz="2400" dirty="0">
                  <a:latin typeface="Helvetica" pitchFamily="2" charset="0"/>
                </a:endParaRPr>
              </a:p>
              <a:p>
                <a:pPr marL="342900" indent="-342900">
                  <a:lnSpc>
                    <a:spcPct val="90000"/>
                  </a:lnSpc>
                  <a:buFont typeface="Arial" panose="020B0604020202020204" pitchFamily="34" charset="0"/>
                  <a:buChar char="•"/>
                </a:pPr>
                <a:r>
                  <a:rPr lang="en-US" sz="2400" baseline="30000" dirty="0">
                    <a:solidFill>
                      <a:srgbClr val="FFB1AA"/>
                    </a:solidFill>
                    <a:latin typeface="Helvetica" pitchFamily="2" charset="0"/>
                  </a:rPr>
                  <a:t>83m</a:t>
                </a:r>
                <a:r>
                  <a:rPr lang="en-US" sz="2400" dirty="0">
                    <a:solidFill>
                      <a:srgbClr val="FFB1AA"/>
                    </a:solidFill>
                    <a:latin typeface="Helvetica" pitchFamily="2" charset="0"/>
                  </a:rPr>
                  <a:t>Kr</a:t>
                </a:r>
                <a:endParaRPr lang="en-US" sz="2400" dirty="0">
                  <a:latin typeface="Helvetica" pitchFamily="2" charset="0"/>
                </a:endParaRPr>
              </a:p>
              <a:p>
                <a:pPr marL="342900" indent="-342900">
                  <a:lnSpc>
                    <a:spcPct val="90000"/>
                  </a:lnSpc>
                  <a:buFont typeface="Arial" panose="020B0604020202020204" pitchFamily="34" charset="0"/>
                  <a:buChar char="•"/>
                </a:pPr>
                <a:r>
                  <a:rPr lang="en-US" sz="2400" dirty="0">
                    <a:solidFill>
                      <a:srgbClr val="85F7C2"/>
                    </a:solidFill>
                    <a:latin typeface="Helvetica" pitchFamily="2" charset="0"/>
                  </a:rPr>
                  <a:t>Accidentals</a:t>
                </a:r>
              </a:p>
              <a:p>
                <a:pPr marL="342900" indent="-342900">
                  <a:lnSpc>
                    <a:spcPct val="90000"/>
                  </a:lnSpc>
                  <a:buFont typeface="Arial" panose="020B0604020202020204" pitchFamily="34" charset="0"/>
                  <a:buChar char="•"/>
                </a:pPr>
                <a:endParaRPr lang="en-US" sz="2400" dirty="0">
                  <a:latin typeface="Helvetica" pitchFamily="2" charset="0"/>
                </a:endParaRPr>
              </a:p>
              <a:p>
                <a:pPr>
                  <a:lnSpc>
                    <a:spcPct val="90000"/>
                  </a:lnSpc>
                </a:pPr>
                <a:r>
                  <a:rPr lang="en-US" sz="2800" dirty="0">
                    <a:latin typeface="Helvetica" pitchFamily="2" charset="0"/>
                  </a:rPr>
                  <a:t>Neutrinos:</a:t>
                </a:r>
              </a:p>
              <a:p>
                <a:pPr marL="342900" indent="-342900">
                  <a:lnSpc>
                    <a:spcPct val="90000"/>
                  </a:lnSpc>
                  <a:buFont typeface="Arial" panose="020B0604020202020204" pitchFamily="34" charset="0"/>
                  <a:buChar char="•"/>
                </a:pPr>
                <a:r>
                  <a:rPr lang="en-US" sz="2400" dirty="0">
                    <a:solidFill>
                      <a:srgbClr val="BA103D"/>
                    </a:solidFill>
                    <a:latin typeface="Helvetica" pitchFamily="2" charset="0"/>
                  </a:rPr>
                  <a:t>Solar </a:t>
                </a:r>
                <a14:m>
                  <m:oMath xmlns:m="http://schemas.openxmlformats.org/officeDocument/2006/math">
                    <m:r>
                      <a:rPr lang="en-US" sz="2400" i="1">
                        <a:solidFill>
                          <a:srgbClr val="BA103D"/>
                        </a:solidFill>
                        <a:latin typeface="Cambria Math" panose="02040503050406030204" pitchFamily="18" charset="0"/>
                        <a:ea typeface="Cambria Math" panose="02040503050406030204" pitchFamily="18" charset="0"/>
                      </a:rPr>
                      <m:t>𝜐</m:t>
                    </m:r>
                  </m:oMath>
                </a14:m>
                <a:endParaRPr lang="en-US" sz="2400" dirty="0">
                  <a:latin typeface="Helvetica" pitchFamily="2" charset="0"/>
                </a:endParaRPr>
              </a:p>
            </p:txBody>
          </p:sp>
        </mc:Choice>
        <mc:Fallback xmlns="">
          <p:sp>
            <p:nvSpPr>
              <p:cNvPr id="6" name="TextBox 5">
                <a:extLst>
                  <a:ext uri="{FF2B5EF4-FFF2-40B4-BE49-F238E27FC236}">
                    <a16:creationId xmlns:a16="http://schemas.microsoft.com/office/drawing/2014/main" id="{2ACD8740-CDF6-AA79-99F0-5EF5FEFA6906}"/>
                  </a:ext>
                </a:extLst>
              </p:cNvPr>
              <p:cNvSpPr txBox="1">
                <a:spLocks noRot="1" noChangeAspect="1" noMove="1" noResize="1" noEditPoints="1" noAdjustHandles="1" noChangeArrowheads="1" noChangeShapeType="1" noTextEdit="1"/>
              </p:cNvSpPr>
              <p:nvPr/>
            </p:nvSpPr>
            <p:spPr>
              <a:xfrm>
                <a:off x="-38620" y="664962"/>
                <a:ext cx="5620068" cy="5964710"/>
              </a:xfrm>
              <a:prstGeom prst="rect">
                <a:avLst/>
              </a:prstGeom>
              <a:blipFill>
                <a:blip r:embed="rId3"/>
                <a:stretch>
                  <a:fillRect l="-2257" t="-1699" b="-1274"/>
                </a:stretch>
              </a:blipFill>
              <a:ln>
                <a:noFill/>
              </a:ln>
            </p:spPr>
            <p:txBody>
              <a:bodyPr/>
              <a:lstStyle/>
              <a:p>
                <a:r>
                  <a:rPr lang="en-US">
                    <a:noFill/>
                  </a:rPr>
                  <a:t> </a:t>
                </a:r>
              </a:p>
            </p:txBody>
          </p:sp>
        </mc:Fallback>
      </mc:AlternateContent>
      <p:grpSp>
        <p:nvGrpSpPr>
          <p:cNvPr id="22" name="Group 21">
            <a:extLst>
              <a:ext uri="{FF2B5EF4-FFF2-40B4-BE49-F238E27FC236}">
                <a16:creationId xmlns:a16="http://schemas.microsoft.com/office/drawing/2014/main" id="{56F3E6D8-4F2E-32DA-E2FA-D915A3154408}"/>
              </a:ext>
            </a:extLst>
          </p:cNvPr>
          <p:cNvGrpSpPr/>
          <p:nvPr/>
        </p:nvGrpSpPr>
        <p:grpSpPr>
          <a:xfrm>
            <a:off x="8319815" y="6172448"/>
            <a:ext cx="3891364" cy="752360"/>
            <a:chOff x="8319815" y="6172448"/>
            <a:chExt cx="3891364" cy="752360"/>
          </a:xfrm>
        </p:grpSpPr>
        <p:sp>
          <p:nvSpPr>
            <p:cNvPr id="23" name="Slide Number Placeholder 5">
              <a:extLst>
                <a:ext uri="{FF2B5EF4-FFF2-40B4-BE49-F238E27FC236}">
                  <a16:creationId xmlns:a16="http://schemas.microsoft.com/office/drawing/2014/main" id="{768D3BAD-9772-CD35-BFEB-8A3F5EC08DFE}"/>
                </a:ext>
              </a:extLst>
            </p:cNvPr>
            <p:cNvSpPr txBox="1">
              <a:spLocks/>
            </p:cNvSpPr>
            <p:nvPr/>
          </p:nvSpPr>
          <p:spPr>
            <a:xfrm>
              <a:off x="11124000" y="6172448"/>
              <a:ext cx="720000" cy="360000"/>
            </a:xfrm>
            <a:prstGeom prst="rect">
              <a:avLst/>
            </a:prstGeom>
          </p:spPr>
          <p:txBody>
            <a:bodyPr vert="horz" lIns="0" tIns="0" rIns="0" bIns="0" rtlCol="0" anchor="b" anchorCtr="0">
              <a:noAutofit/>
            </a:bodyPr>
            <a:lstStyle>
              <a:defPPr>
                <a:defRPr lang="de-DE"/>
              </a:defPPr>
              <a:lvl1pPr marL="0" indent="0" algn="r" defTabSz="914377" rtl="0" eaLnBrk="1" latinLnBrk="0" hangingPunct="1">
                <a:lnSpc>
                  <a:spcPct val="100000"/>
                </a:lnSpc>
                <a:spcBef>
                  <a:spcPts val="0"/>
                </a:spcBef>
                <a:buFont typeface="Arial" panose="020B0604020202020204" pitchFamily="34" charset="0"/>
                <a:buNone/>
                <a:defRPr lang="de-DE" sz="1600" b="1" kern="1200" smtClean="0">
                  <a:solidFill>
                    <a:schemeClr val="tx1"/>
                  </a:solidFill>
                  <a:effectLst/>
                  <a:latin typeface="+mn-lt"/>
                  <a:ea typeface="+mn-ea"/>
                  <a:cs typeface="+mn-cs"/>
                </a:defRPr>
              </a:lvl1pPr>
              <a:lvl2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2pPr>
              <a:lvl3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3pPr>
              <a:lvl4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4pPr>
              <a:lvl5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5pPr>
              <a:lvl6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6pPr>
              <a:lvl7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7pPr>
              <a:lvl8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8pPr>
              <a:lvl9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9pPr>
            </a:lstStyle>
            <a:p>
              <a:fld id="{D380A8B8-C7CE-8042-8182-5C8A23CAB406}" type="slidenum">
                <a:rPr lang="en-US" smtClean="0"/>
                <a:pPr/>
                <a:t>6</a:t>
              </a:fld>
              <a:endParaRPr lang="en-US" dirty="0"/>
            </a:p>
          </p:txBody>
        </p:sp>
        <p:grpSp>
          <p:nvGrpSpPr>
            <p:cNvPr id="24" name="Group 23">
              <a:extLst>
                <a:ext uri="{FF2B5EF4-FFF2-40B4-BE49-F238E27FC236}">
                  <a16:creationId xmlns:a16="http://schemas.microsoft.com/office/drawing/2014/main" id="{1AD2AC8D-0803-FFFB-0003-43FE690B14A9}"/>
                </a:ext>
              </a:extLst>
            </p:cNvPr>
            <p:cNvGrpSpPr/>
            <p:nvPr/>
          </p:nvGrpSpPr>
          <p:grpSpPr>
            <a:xfrm>
              <a:off x="8319815" y="6234022"/>
              <a:ext cx="3891364" cy="690786"/>
              <a:chOff x="44433" y="6213821"/>
              <a:chExt cx="3891364" cy="690786"/>
            </a:xfrm>
          </p:grpSpPr>
          <p:grpSp>
            <p:nvGrpSpPr>
              <p:cNvPr id="25" name="Group 24">
                <a:extLst>
                  <a:ext uri="{FF2B5EF4-FFF2-40B4-BE49-F238E27FC236}">
                    <a16:creationId xmlns:a16="http://schemas.microsoft.com/office/drawing/2014/main" id="{4F865703-E5F0-E10C-3CE7-ACE3060F4939}"/>
                  </a:ext>
                </a:extLst>
              </p:cNvPr>
              <p:cNvGrpSpPr/>
              <p:nvPr/>
            </p:nvGrpSpPr>
            <p:grpSpPr>
              <a:xfrm>
                <a:off x="44433" y="6519698"/>
                <a:ext cx="3891364" cy="384909"/>
                <a:chOff x="0" y="6570450"/>
                <a:chExt cx="3891364" cy="384909"/>
              </a:xfrm>
            </p:grpSpPr>
            <p:sp>
              <p:nvSpPr>
                <p:cNvPr id="27" name="Rectangle 26">
                  <a:extLst>
                    <a:ext uri="{FF2B5EF4-FFF2-40B4-BE49-F238E27FC236}">
                      <a16:creationId xmlns:a16="http://schemas.microsoft.com/office/drawing/2014/main" id="{AE8972B6-5E38-1D81-99AD-6E4D2C0F6982}"/>
                    </a:ext>
                  </a:extLst>
                </p:cNvPr>
                <p:cNvSpPr/>
                <p:nvPr/>
              </p:nvSpPr>
              <p:spPr>
                <a:xfrm>
                  <a:off x="0" y="6570450"/>
                  <a:ext cx="3135647" cy="2875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2F186833-778D-847C-184C-6B83BA6B6327}"/>
                    </a:ext>
                  </a:extLst>
                </p:cNvPr>
                <p:cNvSpPr txBox="1"/>
                <p:nvPr/>
              </p:nvSpPr>
              <p:spPr>
                <a:xfrm>
                  <a:off x="425901" y="6616805"/>
                  <a:ext cx="3465463" cy="338554"/>
                </a:xfrm>
                <a:prstGeom prst="rect">
                  <a:avLst/>
                </a:prstGeom>
                <a:noFill/>
              </p:spPr>
              <p:txBody>
                <a:bodyPr wrap="square">
                  <a:spAutoFit/>
                </a:bodyPr>
                <a:lstStyle/>
                <a:p>
                  <a:r>
                    <a:rPr lang="en-US" sz="1600" i="1" dirty="0">
                      <a:solidFill>
                        <a:schemeClr val="bg1">
                          <a:lumMod val="75000"/>
                        </a:schemeClr>
                      </a:solidFill>
                    </a:rPr>
                    <a:t>Ying-Ting Lin, ylin3@uni-muenster.de</a:t>
                  </a:r>
                </a:p>
              </p:txBody>
            </p:sp>
          </p:grpSp>
          <p:pic>
            <p:nvPicPr>
              <p:cNvPr id="26" name="Picture 25" descr="Blue letters on a black background&#10;&#10;Description automatically generated">
                <a:extLst>
                  <a:ext uri="{FF2B5EF4-FFF2-40B4-BE49-F238E27FC236}">
                    <a16:creationId xmlns:a16="http://schemas.microsoft.com/office/drawing/2014/main" id="{725CC4A9-2CB3-FB10-84DB-3FB02E66DB1F}"/>
                  </a:ext>
                </a:extLst>
              </p:cNvPr>
              <p:cNvPicPr>
                <a:picLocks noChangeAspect="1"/>
              </p:cNvPicPr>
              <p:nvPr/>
            </p:nvPicPr>
            <p:blipFill>
              <a:blip r:embed="rId4"/>
              <a:stretch>
                <a:fillRect/>
              </a:stretch>
            </p:blipFill>
            <p:spPr>
              <a:xfrm>
                <a:off x="1221735" y="6213821"/>
                <a:ext cx="1515878" cy="408762"/>
              </a:xfrm>
              <a:prstGeom prst="rect">
                <a:avLst/>
              </a:prstGeom>
            </p:spPr>
          </p:pic>
        </p:grpSp>
      </p:grpSp>
      <p:sp>
        <p:nvSpPr>
          <p:cNvPr id="3" name="TextBox 2">
            <a:extLst>
              <a:ext uri="{FF2B5EF4-FFF2-40B4-BE49-F238E27FC236}">
                <a16:creationId xmlns:a16="http://schemas.microsoft.com/office/drawing/2014/main" id="{26538F86-61DC-5404-C73E-C2D2E81B434F}"/>
              </a:ext>
            </a:extLst>
          </p:cNvPr>
          <p:cNvSpPr txBox="1"/>
          <p:nvPr/>
        </p:nvSpPr>
        <p:spPr>
          <a:xfrm>
            <a:off x="5486400" y="308124"/>
            <a:ext cx="6617775" cy="461665"/>
          </a:xfrm>
          <a:prstGeom prst="rect">
            <a:avLst/>
          </a:prstGeom>
          <a:noFill/>
        </p:spPr>
        <p:txBody>
          <a:bodyPr wrap="square">
            <a:spAutoFit/>
          </a:bodyPr>
          <a:lstStyle/>
          <a:p>
            <a:pPr algn="ctr"/>
            <a:r>
              <a:rPr lang="en-US" sz="2400" dirty="0">
                <a:latin typeface="Helvetica" pitchFamily="2" charset="0"/>
              </a:rPr>
              <a:t>ROI: ER channel in [1, 140] keV range</a:t>
            </a:r>
            <a:endParaRPr lang="en-US" sz="2400" dirty="0"/>
          </a:p>
        </p:txBody>
      </p:sp>
      <p:pic>
        <p:nvPicPr>
          <p:cNvPr id="5" name="Picture 4">
            <a:extLst>
              <a:ext uri="{FF2B5EF4-FFF2-40B4-BE49-F238E27FC236}">
                <a16:creationId xmlns:a16="http://schemas.microsoft.com/office/drawing/2014/main" id="{315F81F0-3B19-A80D-2BA7-F6091A8A50F3}"/>
              </a:ext>
            </a:extLst>
          </p:cNvPr>
          <p:cNvPicPr>
            <a:picLocks noChangeAspect="1"/>
          </p:cNvPicPr>
          <p:nvPr/>
        </p:nvPicPr>
        <p:blipFill>
          <a:blip r:embed="rId5"/>
          <a:stretch>
            <a:fillRect/>
          </a:stretch>
        </p:blipFill>
        <p:spPr>
          <a:xfrm>
            <a:off x="5486400" y="777240"/>
            <a:ext cx="6722950" cy="5394960"/>
          </a:xfrm>
          <a:prstGeom prst="rect">
            <a:avLst/>
          </a:prstGeom>
        </p:spPr>
      </p:pic>
    </p:spTree>
    <p:extLst>
      <p:ext uri="{BB962C8B-B14F-4D97-AF65-F5344CB8AC3E}">
        <p14:creationId xmlns:p14="http://schemas.microsoft.com/office/powerpoint/2010/main" val="36868959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EA37B0-8944-507F-B149-37050F3A86DF}"/>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AE7079AE-00B4-F84A-A155-6FB84F44F0EB}"/>
              </a:ext>
            </a:extLst>
          </p:cNvPr>
          <p:cNvSpPr txBox="1">
            <a:spLocks/>
          </p:cNvSpPr>
          <p:nvPr/>
        </p:nvSpPr>
        <p:spPr>
          <a:xfrm>
            <a:off x="6350" y="1"/>
            <a:ext cx="12192000" cy="7089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latin typeface="+mn-lt"/>
              </a:rPr>
              <a:t>Backgrounds in ER Channel</a:t>
            </a:r>
          </a:p>
        </p:txBody>
      </p:sp>
      <p:sp>
        <p:nvSpPr>
          <p:cNvPr id="12" name="Slide Number Placeholder 3">
            <a:extLst>
              <a:ext uri="{FF2B5EF4-FFF2-40B4-BE49-F238E27FC236}">
                <a16:creationId xmlns:a16="http://schemas.microsoft.com/office/drawing/2014/main" id="{DFDCD158-1200-5C88-8C65-80A050436972}"/>
              </a:ext>
            </a:extLst>
          </p:cNvPr>
          <p:cNvSpPr>
            <a:spLocks noGrp="1"/>
          </p:cNvSpPr>
          <p:nvPr>
            <p:ph type="sldNum" sz="quarter" idx="12"/>
          </p:nvPr>
        </p:nvSpPr>
        <p:spPr>
          <a:xfrm>
            <a:off x="9360975" y="6466892"/>
            <a:ext cx="2743200" cy="365125"/>
          </a:xfrm>
        </p:spPr>
        <p:txBody>
          <a:bodyPr/>
          <a:lstStyle/>
          <a:p>
            <a:fld id="{D380A8B8-C7CE-8042-8182-5C8A23CAB406}" type="slidenum">
              <a:rPr lang="en-US" smtClean="0">
                <a:solidFill>
                  <a:schemeClr val="bg1"/>
                </a:solidFill>
              </a:rPr>
              <a:t>7</a:t>
            </a:fld>
            <a:endParaRPr lang="en-US" dirty="0">
              <a:solidFill>
                <a:schemeClr val="bg1"/>
              </a:solidFill>
            </a:endParaRP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6EB582CB-FB9D-4861-107F-DFD539695856}"/>
                  </a:ext>
                </a:extLst>
              </p:cNvPr>
              <p:cNvSpPr txBox="1"/>
              <p:nvPr/>
            </p:nvSpPr>
            <p:spPr>
              <a:xfrm>
                <a:off x="-38620" y="664962"/>
                <a:ext cx="5620068" cy="5964774"/>
              </a:xfrm>
              <a:prstGeom prst="rect">
                <a:avLst/>
              </a:prstGeom>
              <a:noFill/>
              <a:ln>
                <a:noFill/>
              </a:ln>
            </p:spPr>
            <p:txBody>
              <a:bodyPr wrap="square">
                <a:spAutoFit/>
              </a:bodyPr>
              <a:lstStyle/>
              <a:p>
                <a:pPr>
                  <a:lnSpc>
                    <a:spcPct val="90000"/>
                  </a:lnSpc>
                </a:pPr>
                <a:r>
                  <a:rPr lang="en-US" sz="2800" dirty="0">
                    <a:latin typeface="Helvetica" pitchFamily="2" charset="0"/>
                  </a:rPr>
                  <a:t>Noble gas backgrounds:</a:t>
                </a:r>
              </a:p>
              <a:p>
                <a:pPr marL="342900" indent="-342900">
                  <a:lnSpc>
                    <a:spcPct val="90000"/>
                  </a:lnSpc>
                  <a:buFont typeface="Arial" panose="020B0604020202020204" pitchFamily="34" charset="0"/>
                  <a:buChar char="•"/>
                </a:pPr>
                <a:r>
                  <a:rPr lang="en-US" sz="2400" baseline="30000" dirty="0">
                    <a:solidFill>
                      <a:srgbClr val="FFC74C"/>
                    </a:solidFill>
                    <a:latin typeface="Helvetica" pitchFamily="2" charset="0"/>
                  </a:rPr>
                  <a:t>222</a:t>
                </a:r>
                <a:r>
                  <a:rPr lang="en-US" sz="2400" dirty="0">
                    <a:solidFill>
                      <a:srgbClr val="FFC74C"/>
                    </a:solidFill>
                    <a:latin typeface="Helvetica" pitchFamily="2" charset="0"/>
                  </a:rPr>
                  <a:t>Rn</a:t>
                </a:r>
                <a:r>
                  <a:rPr lang="en-US" sz="2400" dirty="0">
                    <a:latin typeface="Helvetica" pitchFamily="2" charset="0"/>
                  </a:rPr>
                  <a:t>/</a:t>
                </a:r>
                <a:r>
                  <a:rPr lang="en-US" sz="2400" baseline="30000" dirty="0">
                    <a:solidFill>
                      <a:srgbClr val="6BCFF6"/>
                    </a:solidFill>
                    <a:latin typeface="Helvetica" pitchFamily="2" charset="0"/>
                  </a:rPr>
                  <a:t>220</a:t>
                </a:r>
                <a:r>
                  <a:rPr lang="en-US" sz="2400" dirty="0">
                    <a:solidFill>
                      <a:srgbClr val="6BCFF6"/>
                    </a:solidFill>
                    <a:latin typeface="Helvetica" pitchFamily="2" charset="0"/>
                  </a:rPr>
                  <a:t>Rn</a:t>
                </a:r>
                <a:r>
                  <a:rPr lang="en-US" sz="2400" dirty="0">
                    <a:latin typeface="Helvetica" pitchFamily="2" charset="0"/>
                  </a:rPr>
                  <a:t>: decay daughters of the material; dominant ER background</a:t>
                </a:r>
              </a:p>
              <a:p>
                <a:pPr marL="342900" indent="-342900">
                  <a:lnSpc>
                    <a:spcPct val="90000"/>
                  </a:lnSpc>
                  <a:buFont typeface="Arial" panose="020B0604020202020204" pitchFamily="34" charset="0"/>
                  <a:buChar char="•"/>
                </a:pPr>
                <a:r>
                  <a:rPr lang="en-US" sz="2400" baseline="30000" dirty="0">
                    <a:solidFill>
                      <a:schemeClr val="bg1">
                        <a:lumMod val="75000"/>
                      </a:schemeClr>
                    </a:solidFill>
                    <a:latin typeface="Helvetica" pitchFamily="2" charset="0"/>
                  </a:rPr>
                  <a:t>85</a:t>
                </a:r>
                <a:r>
                  <a:rPr lang="en-US" sz="2400" dirty="0">
                    <a:solidFill>
                      <a:schemeClr val="bg1">
                        <a:lumMod val="75000"/>
                      </a:schemeClr>
                    </a:solidFill>
                    <a:latin typeface="Helvetica" pitchFamily="2" charset="0"/>
                  </a:rPr>
                  <a:t>Kr</a:t>
                </a:r>
              </a:p>
              <a:p>
                <a:pPr marL="342900" indent="-342900">
                  <a:lnSpc>
                    <a:spcPct val="90000"/>
                  </a:lnSpc>
                  <a:buFont typeface="Arial" panose="020B0604020202020204" pitchFamily="34" charset="0"/>
                  <a:buChar char="•"/>
                </a:pPr>
                <a:endParaRPr lang="en-US" sz="2400" dirty="0">
                  <a:solidFill>
                    <a:schemeClr val="bg1">
                      <a:lumMod val="75000"/>
                    </a:schemeClr>
                  </a:solidFill>
                  <a:latin typeface="Helvetica" pitchFamily="2" charset="0"/>
                </a:endParaRPr>
              </a:p>
              <a:p>
                <a:pPr>
                  <a:lnSpc>
                    <a:spcPct val="90000"/>
                  </a:lnSpc>
                </a:pPr>
                <a:r>
                  <a:rPr lang="en-US" sz="2800" dirty="0">
                    <a:solidFill>
                      <a:schemeClr val="bg1">
                        <a:lumMod val="75000"/>
                      </a:schemeClr>
                    </a:solidFill>
                    <a:latin typeface="Helvetica" pitchFamily="2" charset="0"/>
                  </a:rPr>
                  <a:t>Xenon Isotopes:</a:t>
                </a:r>
              </a:p>
              <a:p>
                <a:pPr marL="342900" indent="-342900">
                  <a:lnSpc>
                    <a:spcPct val="90000"/>
                  </a:lnSpc>
                  <a:buFont typeface="Arial" panose="020B0604020202020204" pitchFamily="34" charset="0"/>
                  <a:buChar char="•"/>
                </a:pPr>
                <a:r>
                  <a:rPr lang="en-US" sz="2400" baseline="30000" dirty="0">
                    <a:solidFill>
                      <a:schemeClr val="bg1">
                        <a:lumMod val="75000"/>
                      </a:schemeClr>
                    </a:solidFill>
                    <a:latin typeface="Helvetica" pitchFamily="2" charset="0"/>
                  </a:rPr>
                  <a:t>136</a:t>
                </a:r>
                <a:r>
                  <a:rPr lang="en-US" sz="2400" dirty="0">
                    <a:solidFill>
                      <a:schemeClr val="bg1">
                        <a:lumMod val="75000"/>
                      </a:schemeClr>
                    </a:solidFill>
                    <a:latin typeface="Helvetica" pitchFamily="2" charset="0"/>
                  </a:rPr>
                  <a:t>Xe/</a:t>
                </a:r>
                <a:r>
                  <a:rPr lang="en-US" sz="2400" baseline="30000" dirty="0">
                    <a:solidFill>
                      <a:schemeClr val="bg1">
                        <a:lumMod val="75000"/>
                      </a:schemeClr>
                    </a:solidFill>
                    <a:latin typeface="Helvetica" pitchFamily="2" charset="0"/>
                  </a:rPr>
                  <a:t>124</a:t>
                </a:r>
                <a:r>
                  <a:rPr lang="en-US" sz="2400" dirty="0">
                    <a:solidFill>
                      <a:schemeClr val="bg1">
                        <a:lumMod val="75000"/>
                      </a:schemeClr>
                    </a:solidFill>
                    <a:latin typeface="Helvetica" pitchFamily="2" charset="0"/>
                  </a:rPr>
                  <a:t>Xe</a:t>
                </a:r>
              </a:p>
              <a:p>
                <a:pPr marL="342900" indent="-342900">
                  <a:lnSpc>
                    <a:spcPct val="90000"/>
                  </a:lnSpc>
                  <a:buFont typeface="Arial" panose="020B0604020202020204" pitchFamily="34" charset="0"/>
                  <a:buChar char="•"/>
                </a:pPr>
                <a:r>
                  <a:rPr lang="en-US" sz="2400" baseline="30000" dirty="0">
                    <a:solidFill>
                      <a:schemeClr val="bg1">
                        <a:lumMod val="75000"/>
                      </a:schemeClr>
                    </a:solidFill>
                    <a:latin typeface="Helvetica" pitchFamily="2" charset="0"/>
                  </a:rPr>
                  <a:t>133</a:t>
                </a:r>
                <a:r>
                  <a:rPr lang="en-US" sz="2400" dirty="0">
                    <a:solidFill>
                      <a:schemeClr val="bg1">
                        <a:lumMod val="75000"/>
                      </a:schemeClr>
                    </a:solidFill>
                    <a:latin typeface="Helvetica" pitchFamily="2" charset="0"/>
                  </a:rPr>
                  <a:t>Xe/</a:t>
                </a:r>
                <a:r>
                  <a:rPr lang="en-US" sz="2400" baseline="30000" dirty="0">
                    <a:solidFill>
                      <a:schemeClr val="bg1">
                        <a:lumMod val="75000"/>
                      </a:schemeClr>
                    </a:solidFill>
                    <a:latin typeface="Helvetica" pitchFamily="2" charset="0"/>
                  </a:rPr>
                  <a:t>125</a:t>
                </a:r>
                <a:r>
                  <a:rPr lang="en-US" sz="2400" dirty="0">
                    <a:solidFill>
                      <a:schemeClr val="bg1">
                        <a:lumMod val="75000"/>
                      </a:schemeClr>
                    </a:solidFill>
                    <a:latin typeface="Helvetica" pitchFamily="2" charset="0"/>
                  </a:rPr>
                  <a:t>I</a:t>
                </a:r>
              </a:p>
              <a:p>
                <a:pPr marL="342900" indent="-342900">
                  <a:lnSpc>
                    <a:spcPct val="90000"/>
                  </a:lnSpc>
                  <a:buFont typeface="Arial" panose="020B0604020202020204" pitchFamily="34" charset="0"/>
                  <a:buChar char="•"/>
                </a:pPr>
                <a:endParaRPr lang="en-US" sz="2400" dirty="0">
                  <a:solidFill>
                    <a:schemeClr val="bg1">
                      <a:lumMod val="75000"/>
                    </a:schemeClr>
                  </a:solidFill>
                  <a:latin typeface="Helvetica" pitchFamily="2" charset="0"/>
                </a:endParaRPr>
              </a:p>
              <a:p>
                <a:pPr>
                  <a:lnSpc>
                    <a:spcPct val="90000"/>
                  </a:lnSpc>
                </a:pPr>
                <a:r>
                  <a:rPr lang="en-US" sz="2800" dirty="0">
                    <a:solidFill>
                      <a:schemeClr val="bg1">
                        <a:lumMod val="75000"/>
                      </a:schemeClr>
                    </a:solidFill>
                    <a:latin typeface="Helvetica" pitchFamily="2" charset="0"/>
                  </a:rPr>
                  <a:t>Other backgrounds:</a:t>
                </a:r>
              </a:p>
              <a:p>
                <a:pPr marL="342900" indent="-342900">
                  <a:lnSpc>
                    <a:spcPct val="90000"/>
                  </a:lnSpc>
                  <a:buFont typeface="Arial" panose="020B0604020202020204" pitchFamily="34" charset="0"/>
                  <a:buChar char="•"/>
                </a:pPr>
                <a:r>
                  <a:rPr lang="en-US" sz="2400" dirty="0">
                    <a:solidFill>
                      <a:schemeClr val="bg1">
                        <a:lumMod val="75000"/>
                      </a:schemeClr>
                    </a:solidFill>
                    <a:latin typeface="Helvetica" pitchFamily="2" charset="0"/>
                  </a:rPr>
                  <a:t>Materials</a:t>
                </a:r>
              </a:p>
              <a:p>
                <a:pPr marL="342900" indent="-342900">
                  <a:lnSpc>
                    <a:spcPct val="90000"/>
                  </a:lnSpc>
                  <a:buFont typeface="Arial" panose="020B0604020202020204" pitchFamily="34" charset="0"/>
                  <a:buChar char="•"/>
                </a:pPr>
                <a:r>
                  <a:rPr lang="en-US" sz="2400" baseline="30000" dirty="0">
                    <a:solidFill>
                      <a:schemeClr val="bg1">
                        <a:lumMod val="75000"/>
                      </a:schemeClr>
                    </a:solidFill>
                    <a:latin typeface="Helvetica" pitchFamily="2" charset="0"/>
                  </a:rPr>
                  <a:t>3</a:t>
                </a:r>
                <a:r>
                  <a:rPr lang="en-US" sz="2400" dirty="0">
                    <a:solidFill>
                      <a:schemeClr val="bg1">
                        <a:lumMod val="75000"/>
                      </a:schemeClr>
                    </a:solidFill>
                    <a:latin typeface="Helvetica" pitchFamily="2" charset="0"/>
                  </a:rPr>
                  <a:t>H-like</a:t>
                </a:r>
              </a:p>
              <a:p>
                <a:pPr marL="342900" indent="-342900">
                  <a:lnSpc>
                    <a:spcPct val="90000"/>
                  </a:lnSpc>
                  <a:buFont typeface="Arial" panose="020B0604020202020204" pitchFamily="34" charset="0"/>
                  <a:buChar char="•"/>
                </a:pPr>
                <a:r>
                  <a:rPr lang="en-US" sz="2400" baseline="30000" dirty="0">
                    <a:solidFill>
                      <a:schemeClr val="bg1">
                        <a:lumMod val="75000"/>
                      </a:schemeClr>
                    </a:solidFill>
                    <a:latin typeface="Helvetica" pitchFamily="2" charset="0"/>
                  </a:rPr>
                  <a:t>83m</a:t>
                </a:r>
                <a:r>
                  <a:rPr lang="en-US" sz="2400" dirty="0">
                    <a:solidFill>
                      <a:schemeClr val="bg1">
                        <a:lumMod val="75000"/>
                      </a:schemeClr>
                    </a:solidFill>
                    <a:latin typeface="Helvetica" pitchFamily="2" charset="0"/>
                  </a:rPr>
                  <a:t>Kr</a:t>
                </a:r>
              </a:p>
              <a:p>
                <a:pPr marL="342900" indent="-342900">
                  <a:lnSpc>
                    <a:spcPct val="90000"/>
                  </a:lnSpc>
                  <a:buFont typeface="Arial" panose="020B0604020202020204" pitchFamily="34" charset="0"/>
                  <a:buChar char="•"/>
                </a:pPr>
                <a:r>
                  <a:rPr lang="en-US" sz="2400" dirty="0">
                    <a:solidFill>
                      <a:schemeClr val="bg1">
                        <a:lumMod val="75000"/>
                      </a:schemeClr>
                    </a:solidFill>
                    <a:latin typeface="Helvetica" pitchFamily="2" charset="0"/>
                  </a:rPr>
                  <a:t>Accidentals</a:t>
                </a:r>
              </a:p>
              <a:p>
                <a:pPr marL="342900" indent="-342900">
                  <a:lnSpc>
                    <a:spcPct val="90000"/>
                  </a:lnSpc>
                  <a:buFont typeface="Arial" panose="020B0604020202020204" pitchFamily="34" charset="0"/>
                  <a:buChar char="•"/>
                </a:pPr>
                <a:endParaRPr lang="en-US" sz="2400" dirty="0">
                  <a:solidFill>
                    <a:schemeClr val="bg1">
                      <a:lumMod val="75000"/>
                    </a:schemeClr>
                  </a:solidFill>
                  <a:latin typeface="Helvetica" pitchFamily="2" charset="0"/>
                </a:endParaRPr>
              </a:p>
              <a:p>
                <a:pPr>
                  <a:lnSpc>
                    <a:spcPct val="90000"/>
                  </a:lnSpc>
                </a:pPr>
                <a:r>
                  <a:rPr lang="en-US" sz="2800" dirty="0">
                    <a:solidFill>
                      <a:schemeClr val="bg1">
                        <a:lumMod val="75000"/>
                      </a:schemeClr>
                    </a:solidFill>
                    <a:latin typeface="Helvetica" pitchFamily="2" charset="0"/>
                  </a:rPr>
                  <a:t>Neutrinos:</a:t>
                </a:r>
              </a:p>
              <a:p>
                <a:pPr marL="342900" indent="-342900">
                  <a:lnSpc>
                    <a:spcPct val="90000"/>
                  </a:lnSpc>
                  <a:buFont typeface="Arial" panose="020B0604020202020204" pitchFamily="34" charset="0"/>
                  <a:buChar char="•"/>
                </a:pPr>
                <a:r>
                  <a:rPr lang="en-US" sz="2400" dirty="0">
                    <a:solidFill>
                      <a:schemeClr val="bg1">
                        <a:lumMod val="75000"/>
                      </a:schemeClr>
                    </a:solidFill>
                    <a:latin typeface="Helvetica" pitchFamily="2" charset="0"/>
                  </a:rPr>
                  <a:t>Solar </a:t>
                </a:r>
                <a14:m>
                  <m:oMath xmlns:m="http://schemas.openxmlformats.org/officeDocument/2006/math">
                    <m:r>
                      <a:rPr lang="en-US" sz="2400" i="1">
                        <a:solidFill>
                          <a:schemeClr val="bg1">
                            <a:lumMod val="75000"/>
                          </a:schemeClr>
                        </a:solidFill>
                        <a:latin typeface="Cambria Math" panose="02040503050406030204" pitchFamily="18" charset="0"/>
                        <a:ea typeface="Cambria Math" panose="02040503050406030204" pitchFamily="18" charset="0"/>
                      </a:rPr>
                      <m:t>𝜐</m:t>
                    </m:r>
                  </m:oMath>
                </a14:m>
                <a:endParaRPr lang="en-US" sz="2400" dirty="0">
                  <a:solidFill>
                    <a:schemeClr val="bg1">
                      <a:lumMod val="90000"/>
                    </a:schemeClr>
                  </a:solidFill>
                  <a:latin typeface="Helvetica" pitchFamily="2" charset="0"/>
                </a:endParaRPr>
              </a:p>
            </p:txBody>
          </p:sp>
        </mc:Choice>
        <mc:Fallback xmlns="">
          <p:sp>
            <p:nvSpPr>
              <p:cNvPr id="6" name="TextBox 5">
                <a:extLst>
                  <a:ext uri="{FF2B5EF4-FFF2-40B4-BE49-F238E27FC236}">
                    <a16:creationId xmlns:a16="http://schemas.microsoft.com/office/drawing/2014/main" id="{6EB582CB-FB9D-4861-107F-DFD539695856}"/>
                  </a:ext>
                </a:extLst>
              </p:cNvPr>
              <p:cNvSpPr txBox="1">
                <a:spLocks noRot="1" noChangeAspect="1" noMove="1" noResize="1" noEditPoints="1" noAdjustHandles="1" noChangeArrowheads="1" noChangeShapeType="1" noTextEdit="1"/>
              </p:cNvSpPr>
              <p:nvPr/>
            </p:nvSpPr>
            <p:spPr>
              <a:xfrm>
                <a:off x="-38620" y="664962"/>
                <a:ext cx="5620068" cy="5964774"/>
              </a:xfrm>
              <a:prstGeom prst="rect">
                <a:avLst/>
              </a:prstGeom>
              <a:blipFill>
                <a:blip r:embed="rId4"/>
                <a:stretch>
                  <a:fillRect l="-2257" t="-1699" b="-1274"/>
                </a:stretch>
              </a:blipFill>
              <a:ln>
                <a:noFill/>
              </a:ln>
            </p:spPr>
            <p:txBody>
              <a:bodyPr/>
              <a:lstStyle/>
              <a:p>
                <a:r>
                  <a:rPr lang="en-US">
                    <a:noFill/>
                  </a:rPr>
                  <a:t> </a:t>
                </a:r>
              </a:p>
            </p:txBody>
          </p:sp>
        </mc:Fallback>
      </mc:AlternateContent>
      <p:sp>
        <p:nvSpPr>
          <p:cNvPr id="2" name="TextBox 1">
            <a:extLst>
              <a:ext uri="{FF2B5EF4-FFF2-40B4-BE49-F238E27FC236}">
                <a16:creationId xmlns:a16="http://schemas.microsoft.com/office/drawing/2014/main" id="{B9770D0A-7755-4309-0DD6-D1BF99379B78}"/>
              </a:ext>
            </a:extLst>
          </p:cNvPr>
          <p:cNvSpPr txBox="1"/>
          <p:nvPr/>
        </p:nvSpPr>
        <p:spPr>
          <a:xfrm>
            <a:off x="5486400" y="308124"/>
            <a:ext cx="6617775" cy="461665"/>
          </a:xfrm>
          <a:prstGeom prst="rect">
            <a:avLst/>
          </a:prstGeom>
          <a:noFill/>
        </p:spPr>
        <p:txBody>
          <a:bodyPr wrap="square">
            <a:spAutoFit/>
          </a:bodyPr>
          <a:lstStyle/>
          <a:p>
            <a:pPr algn="ctr"/>
            <a:r>
              <a:rPr lang="en-US" sz="2400" dirty="0">
                <a:latin typeface="Helvetica" pitchFamily="2" charset="0"/>
              </a:rPr>
              <a:t>ROI: ER channel in [1, 140] keV range</a:t>
            </a:r>
            <a:endParaRPr lang="en-US" sz="2400" dirty="0"/>
          </a:p>
        </p:txBody>
      </p:sp>
      <p:grpSp>
        <p:nvGrpSpPr>
          <p:cNvPr id="20" name="Group 19">
            <a:extLst>
              <a:ext uri="{FF2B5EF4-FFF2-40B4-BE49-F238E27FC236}">
                <a16:creationId xmlns:a16="http://schemas.microsoft.com/office/drawing/2014/main" id="{96F43417-197C-8A40-EE0A-A39F0D4E2893}"/>
              </a:ext>
            </a:extLst>
          </p:cNvPr>
          <p:cNvGrpSpPr/>
          <p:nvPr/>
        </p:nvGrpSpPr>
        <p:grpSpPr>
          <a:xfrm>
            <a:off x="8319815" y="6172448"/>
            <a:ext cx="3891364" cy="752360"/>
            <a:chOff x="8319815" y="6172448"/>
            <a:chExt cx="3891364" cy="752360"/>
          </a:xfrm>
        </p:grpSpPr>
        <p:sp>
          <p:nvSpPr>
            <p:cNvPr id="23" name="Slide Number Placeholder 5">
              <a:extLst>
                <a:ext uri="{FF2B5EF4-FFF2-40B4-BE49-F238E27FC236}">
                  <a16:creationId xmlns:a16="http://schemas.microsoft.com/office/drawing/2014/main" id="{F2AEC332-BF64-DA9B-2F19-732036235EF7}"/>
                </a:ext>
              </a:extLst>
            </p:cNvPr>
            <p:cNvSpPr txBox="1">
              <a:spLocks/>
            </p:cNvSpPr>
            <p:nvPr/>
          </p:nvSpPr>
          <p:spPr>
            <a:xfrm>
              <a:off x="11124000" y="6172448"/>
              <a:ext cx="720000" cy="360000"/>
            </a:xfrm>
            <a:prstGeom prst="rect">
              <a:avLst/>
            </a:prstGeom>
          </p:spPr>
          <p:txBody>
            <a:bodyPr vert="horz" lIns="0" tIns="0" rIns="0" bIns="0" rtlCol="0" anchor="b" anchorCtr="0">
              <a:noAutofit/>
            </a:bodyPr>
            <a:lstStyle>
              <a:defPPr>
                <a:defRPr lang="de-DE"/>
              </a:defPPr>
              <a:lvl1pPr marL="0" indent="0" algn="r" defTabSz="914377" rtl="0" eaLnBrk="1" latinLnBrk="0" hangingPunct="1">
                <a:lnSpc>
                  <a:spcPct val="100000"/>
                </a:lnSpc>
                <a:spcBef>
                  <a:spcPts val="0"/>
                </a:spcBef>
                <a:buFont typeface="Arial" panose="020B0604020202020204" pitchFamily="34" charset="0"/>
                <a:buNone/>
                <a:defRPr lang="de-DE" sz="1600" b="1" kern="1200" smtClean="0">
                  <a:solidFill>
                    <a:schemeClr val="tx1"/>
                  </a:solidFill>
                  <a:effectLst/>
                  <a:latin typeface="+mn-lt"/>
                  <a:ea typeface="+mn-ea"/>
                  <a:cs typeface="+mn-cs"/>
                </a:defRPr>
              </a:lvl1pPr>
              <a:lvl2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2pPr>
              <a:lvl3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3pPr>
              <a:lvl4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4pPr>
              <a:lvl5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5pPr>
              <a:lvl6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6pPr>
              <a:lvl7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7pPr>
              <a:lvl8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8pPr>
              <a:lvl9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9pPr>
            </a:lstStyle>
            <a:p>
              <a:fld id="{D380A8B8-C7CE-8042-8182-5C8A23CAB406}" type="slidenum">
                <a:rPr lang="en-US" smtClean="0"/>
                <a:pPr/>
                <a:t>7</a:t>
              </a:fld>
              <a:endParaRPr lang="en-US" dirty="0"/>
            </a:p>
          </p:txBody>
        </p:sp>
        <p:grpSp>
          <p:nvGrpSpPr>
            <p:cNvPr id="24" name="Group 23">
              <a:extLst>
                <a:ext uri="{FF2B5EF4-FFF2-40B4-BE49-F238E27FC236}">
                  <a16:creationId xmlns:a16="http://schemas.microsoft.com/office/drawing/2014/main" id="{D952834A-0749-1059-553E-54202951B7DF}"/>
                </a:ext>
              </a:extLst>
            </p:cNvPr>
            <p:cNvGrpSpPr/>
            <p:nvPr/>
          </p:nvGrpSpPr>
          <p:grpSpPr>
            <a:xfrm>
              <a:off x="8319815" y="6234022"/>
              <a:ext cx="3891364" cy="690786"/>
              <a:chOff x="44433" y="6213821"/>
              <a:chExt cx="3891364" cy="690786"/>
            </a:xfrm>
          </p:grpSpPr>
          <p:grpSp>
            <p:nvGrpSpPr>
              <p:cNvPr id="25" name="Group 24">
                <a:extLst>
                  <a:ext uri="{FF2B5EF4-FFF2-40B4-BE49-F238E27FC236}">
                    <a16:creationId xmlns:a16="http://schemas.microsoft.com/office/drawing/2014/main" id="{89A84C11-A822-45FC-AB8A-860D7941A65A}"/>
                  </a:ext>
                </a:extLst>
              </p:cNvPr>
              <p:cNvGrpSpPr/>
              <p:nvPr/>
            </p:nvGrpSpPr>
            <p:grpSpPr>
              <a:xfrm>
                <a:off x="44433" y="6519698"/>
                <a:ext cx="3891364" cy="384909"/>
                <a:chOff x="0" y="6570450"/>
                <a:chExt cx="3891364" cy="384909"/>
              </a:xfrm>
            </p:grpSpPr>
            <p:sp>
              <p:nvSpPr>
                <p:cNvPr id="27" name="Rectangle 26">
                  <a:extLst>
                    <a:ext uri="{FF2B5EF4-FFF2-40B4-BE49-F238E27FC236}">
                      <a16:creationId xmlns:a16="http://schemas.microsoft.com/office/drawing/2014/main" id="{82EA1CB1-5D84-9494-175C-9CD15265318C}"/>
                    </a:ext>
                  </a:extLst>
                </p:cNvPr>
                <p:cNvSpPr/>
                <p:nvPr/>
              </p:nvSpPr>
              <p:spPr>
                <a:xfrm>
                  <a:off x="0" y="6570450"/>
                  <a:ext cx="3135647" cy="2875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EDFA38CF-31CB-07AC-3675-2B6D67993562}"/>
                    </a:ext>
                  </a:extLst>
                </p:cNvPr>
                <p:cNvSpPr txBox="1"/>
                <p:nvPr/>
              </p:nvSpPr>
              <p:spPr>
                <a:xfrm>
                  <a:off x="425901" y="6616805"/>
                  <a:ext cx="3465463" cy="338554"/>
                </a:xfrm>
                <a:prstGeom prst="rect">
                  <a:avLst/>
                </a:prstGeom>
                <a:noFill/>
              </p:spPr>
              <p:txBody>
                <a:bodyPr wrap="square">
                  <a:spAutoFit/>
                </a:bodyPr>
                <a:lstStyle/>
                <a:p>
                  <a:r>
                    <a:rPr lang="en-US" sz="1600" i="1" dirty="0">
                      <a:solidFill>
                        <a:schemeClr val="bg1">
                          <a:lumMod val="75000"/>
                        </a:schemeClr>
                      </a:solidFill>
                    </a:rPr>
                    <a:t>Ying-Ting Lin, ylin3@uni-muenster.de</a:t>
                  </a:r>
                </a:p>
              </p:txBody>
            </p:sp>
          </p:grpSp>
          <p:pic>
            <p:nvPicPr>
              <p:cNvPr id="26" name="Picture 25" descr="Blue letters on a black background&#10;&#10;Description automatically generated">
                <a:extLst>
                  <a:ext uri="{FF2B5EF4-FFF2-40B4-BE49-F238E27FC236}">
                    <a16:creationId xmlns:a16="http://schemas.microsoft.com/office/drawing/2014/main" id="{B168D574-E90F-B911-5D08-830E6669179E}"/>
                  </a:ext>
                </a:extLst>
              </p:cNvPr>
              <p:cNvPicPr>
                <a:picLocks noChangeAspect="1"/>
              </p:cNvPicPr>
              <p:nvPr/>
            </p:nvPicPr>
            <p:blipFill>
              <a:blip r:embed="rId5"/>
              <a:stretch>
                <a:fillRect/>
              </a:stretch>
            </p:blipFill>
            <p:spPr>
              <a:xfrm>
                <a:off x="1221735" y="6213821"/>
                <a:ext cx="1515878" cy="408762"/>
              </a:xfrm>
              <a:prstGeom prst="rect">
                <a:avLst/>
              </a:prstGeom>
            </p:spPr>
          </p:pic>
        </p:grpSp>
      </p:grpSp>
      <p:pic>
        <p:nvPicPr>
          <p:cNvPr id="11" name="Picture 10">
            <a:extLst>
              <a:ext uri="{FF2B5EF4-FFF2-40B4-BE49-F238E27FC236}">
                <a16:creationId xmlns:a16="http://schemas.microsoft.com/office/drawing/2014/main" id="{260DD5D6-7AE2-936D-8801-9308A25945E5}"/>
              </a:ext>
            </a:extLst>
          </p:cNvPr>
          <p:cNvPicPr>
            <a:picLocks noChangeAspect="1"/>
          </p:cNvPicPr>
          <p:nvPr/>
        </p:nvPicPr>
        <p:blipFill>
          <a:blip r:embed="rId6"/>
          <a:stretch>
            <a:fillRect/>
          </a:stretch>
        </p:blipFill>
        <p:spPr>
          <a:xfrm>
            <a:off x="5486400" y="777240"/>
            <a:ext cx="6722950" cy="5394960"/>
          </a:xfrm>
          <a:prstGeom prst="rect">
            <a:avLst/>
          </a:prstGeom>
        </p:spPr>
      </p:pic>
    </p:spTree>
    <p:extLst>
      <p:ext uri="{BB962C8B-B14F-4D97-AF65-F5344CB8AC3E}">
        <p14:creationId xmlns:p14="http://schemas.microsoft.com/office/powerpoint/2010/main" val="7024398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65E9B7-F099-0075-951A-DE9AA2A0C4F1}"/>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F8199403-D10B-B2AF-B04B-39A894959395}"/>
              </a:ext>
            </a:extLst>
          </p:cNvPr>
          <p:cNvGrpSpPr/>
          <p:nvPr/>
        </p:nvGrpSpPr>
        <p:grpSpPr>
          <a:xfrm>
            <a:off x="6780535" y="47848"/>
            <a:ext cx="5373641" cy="2805294"/>
            <a:chOff x="6555685" y="47848"/>
            <a:chExt cx="5373641" cy="2805294"/>
          </a:xfrm>
        </p:grpSpPr>
        <p:pic>
          <p:nvPicPr>
            <p:cNvPr id="2" name="Inhaltsplatzhalter 6">
              <a:extLst>
                <a:ext uri="{FF2B5EF4-FFF2-40B4-BE49-F238E27FC236}">
                  <a16:creationId xmlns:a16="http://schemas.microsoft.com/office/drawing/2014/main" id="{E1FD7BDA-22B1-FE28-25A6-CBFF4284070E}"/>
                </a:ext>
              </a:extLst>
            </p:cNvPr>
            <p:cNvPicPr>
              <a:picLocks noChangeAspect="1"/>
            </p:cNvPicPr>
            <p:nvPr/>
          </p:nvPicPr>
          <p:blipFill rotWithShape="1">
            <a:blip r:embed="rId3"/>
            <a:srcRect l="3672" b="9841"/>
            <a:stretch/>
          </p:blipFill>
          <p:spPr>
            <a:xfrm>
              <a:off x="6555685" y="47914"/>
              <a:ext cx="2568054" cy="2805228"/>
            </a:xfrm>
            <a:prstGeom prst="rect">
              <a:avLst/>
            </a:prstGeom>
            <a:ln w="63500">
              <a:noFill/>
            </a:ln>
          </p:spPr>
        </p:pic>
        <p:pic>
          <p:nvPicPr>
            <p:cNvPr id="7" name="Picture 6">
              <a:extLst>
                <a:ext uri="{FF2B5EF4-FFF2-40B4-BE49-F238E27FC236}">
                  <a16:creationId xmlns:a16="http://schemas.microsoft.com/office/drawing/2014/main" id="{35E28AC7-A6BD-AD64-7819-7D901113DDB4}"/>
                </a:ext>
              </a:extLst>
            </p:cNvPr>
            <p:cNvPicPr>
              <a:picLocks noChangeAspect="1"/>
            </p:cNvPicPr>
            <p:nvPr/>
          </p:nvPicPr>
          <p:blipFill rotWithShape="1">
            <a:blip r:embed="rId4"/>
            <a:srcRect b="1071"/>
            <a:stretch/>
          </p:blipFill>
          <p:spPr>
            <a:xfrm>
              <a:off x="9181158" y="47848"/>
              <a:ext cx="2748168" cy="2805229"/>
            </a:xfrm>
            <a:prstGeom prst="rect">
              <a:avLst/>
            </a:prstGeom>
          </p:spPr>
        </p:pic>
        <p:pic>
          <p:nvPicPr>
            <p:cNvPr id="9" name="Picture 8">
              <a:extLst>
                <a:ext uri="{FF2B5EF4-FFF2-40B4-BE49-F238E27FC236}">
                  <a16:creationId xmlns:a16="http://schemas.microsoft.com/office/drawing/2014/main" id="{82B96AF9-B6A3-7AE0-E0BC-129341AB111A}"/>
                </a:ext>
              </a:extLst>
            </p:cNvPr>
            <p:cNvPicPr>
              <a:picLocks noChangeAspect="1"/>
            </p:cNvPicPr>
            <p:nvPr/>
          </p:nvPicPr>
          <p:blipFill rotWithShape="1">
            <a:blip r:embed="rId5"/>
            <a:srcRect l="40138" t="35730" r="30840" b="11864"/>
            <a:stretch/>
          </p:blipFill>
          <p:spPr>
            <a:xfrm>
              <a:off x="9061184" y="47848"/>
              <a:ext cx="804538" cy="820084"/>
            </a:xfrm>
            <a:prstGeom prst="rect">
              <a:avLst/>
            </a:prstGeom>
            <a:ln w="25400">
              <a:noFill/>
            </a:ln>
          </p:spPr>
        </p:pic>
      </p:grpSp>
      <p:sp>
        <p:nvSpPr>
          <p:cNvPr id="16" name="Title 1">
            <a:extLst>
              <a:ext uri="{FF2B5EF4-FFF2-40B4-BE49-F238E27FC236}">
                <a16:creationId xmlns:a16="http://schemas.microsoft.com/office/drawing/2014/main" id="{6F700659-0BC8-68FA-9E99-14EF5B3667B1}"/>
              </a:ext>
            </a:extLst>
          </p:cNvPr>
          <p:cNvSpPr txBox="1">
            <a:spLocks/>
          </p:cNvSpPr>
          <p:nvPr/>
        </p:nvSpPr>
        <p:spPr>
          <a:xfrm>
            <a:off x="6350" y="1"/>
            <a:ext cx="12192000" cy="7089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aseline="30000" dirty="0">
                <a:solidFill>
                  <a:srgbClr val="FFC74C"/>
                </a:solidFill>
                <a:latin typeface="Calibri" panose="020F0502020204030204" pitchFamily="34" charset="0"/>
                <a:cs typeface="Calibri" panose="020F0502020204030204" pitchFamily="34" charset="0"/>
              </a:rPr>
              <a:t>222</a:t>
            </a:r>
            <a:r>
              <a:rPr lang="en-US" sz="4000" dirty="0">
                <a:solidFill>
                  <a:srgbClr val="FFC74C"/>
                </a:solidFill>
                <a:latin typeface="Calibri" panose="020F0502020204030204" pitchFamily="34" charset="0"/>
                <a:cs typeface="Calibri" panose="020F0502020204030204" pitchFamily="34" charset="0"/>
              </a:rPr>
              <a:t>Rn</a:t>
            </a:r>
            <a:r>
              <a:rPr lang="en-US" sz="4000" dirty="0">
                <a:latin typeface="Calibri" panose="020F0502020204030204" pitchFamily="34" charset="0"/>
                <a:cs typeface="Calibri" panose="020F0502020204030204" pitchFamily="34" charset="0"/>
              </a:rPr>
              <a:t>/</a:t>
            </a:r>
            <a:r>
              <a:rPr lang="en-US" sz="4000" baseline="30000" dirty="0">
                <a:solidFill>
                  <a:srgbClr val="6BCFF6"/>
                </a:solidFill>
                <a:latin typeface="Calibri" panose="020F0502020204030204" pitchFamily="34" charset="0"/>
                <a:cs typeface="Calibri" panose="020F0502020204030204" pitchFamily="34" charset="0"/>
              </a:rPr>
              <a:t>220</a:t>
            </a:r>
            <a:r>
              <a:rPr lang="en-US" sz="4000" dirty="0">
                <a:solidFill>
                  <a:srgbClr val="6BCFF6"/>
                </a:solidFill>
                <a:latin typeface="Calibri" panose="020F0502020204030204" pitchFamily="34" charset="0"/>
                <a:cs typeface="Calibri" panose="020F0502020204030204" pitchFamily="34" charset="0"/>
              </a:rPr>
              <a:t>Rn</a:t>
            </a:r>
            <a:r>
              <a:rPr lang="en-US" sz="4000" dirty="0">
                <a:latin typeface="Calibri" panose="020F0502020204030204" pitchFamily="34" charset="0"/>
                <a:cs typeface="Calibri" panose="020F0502020204030204" pitchFamily="34" charset="0"/>
              </a:rPr>
              <a:t>: Removal &amp; Monitor</a:t>
            </a:r>
          </a:p>
        </p:txBody>
      </p:sp>
      <p:sp>
        <p:nvSpPr>
          <p:cNvPr id="17" name="Vertical Text Placeholder 2">
            <a:extLst>
              <a:ext uri="{FF2B5EF4-FFF2-40B4-BE49-F238E27FC236}">
                <a16:creationId xmlns:a16="http://schemas.microsoft.com/office/drawing/2014/main" id="{39AE6C84-2EDF-8222-A81B-C5A3AC3DC357}"/>
              </a:ext>
            </a:extLst>
          </p:cNvPr>
          <p:cNvSpPr txBox="1">
            <a:spLocks/>
          </p:cNvSpPr>
          <p:nvPr/>
        </p:nvSpPr>
        <p:spPr>
          <a:xfrm>
            <a:off x="37652" y="642486"/>
            <a:ext cx="6607735" cy="4557712"/>
          </a:xfrm>
          <a:prstGeom prst="rect">
            <a:avLst/>
          </a:prstGeom>
        </p:spPr>
        <p:txBody>
          <a:bodyPr vert="horz" lIns="0" tIns="0" rIns="0" bIns="0" rtlCol="0" anchor="t" anchorCtr="0">
            <a:noAutofit/>
          </a:bodyPr>
          <a:lstStyle>
            <a:lvl1pPr marL="0" indent="0" algn="l" defTabSz="914299" rtl="0" eaLnBrk="1" latinLnBrk="0" hangingPunct="1">
              <a:lnSpc>
                <a:spcPct val="112000"/>
              </a:lnSpc>
              <a:spcBef>
                <a:spcPts val="1300"/>
              </a:spcBef>
              <a:spcAft>
                <a:spcPts val="0"/>
              </a:spcAft>
              <a:buFont typeface="Arial" panose="020B0604020202020204" pitchFamily="34" charset="0"/>
              <a:buNone/>
              <a:defRPr lang="de-DE" sz="2000" b="0" i="0" u="none" strike="noStrike" kern="1200" baseline="0" smtClean="0">
                <a:solidFill>
                  <a:schemeClr val="tx1"/>
                </a:solidFill>
                <a:latin typeface="Calibri" panose="020F0502020204030204" pitchFamily="34" charset="0"/>
                <a:ea typeface="+mn-ea"/>
                <a:cs typeface="Calibri" panose="020F0502020204030204" pitchFamily="34" charset="0"/>
              </a:defRPr>
            </a:lvl1pPr>
            <a:lvl2pPr marL="323972"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2pPr>
            <a:lvl3pPr marL="503958"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3pPr>
            <a:lvl4pPr marL="683942"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4pPr>
            <a:lvl5pPr marL="863926"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5pPr>
            <a:lvl6pPr marL="719938" indent="0" algn="l" defTabSz="914299" rtl="0" eaLnBrk="1" latinLnBrk="0" hangingPunct="1">
              <a:lnSpc>
                <a:spcPct val="112000"/>
              </a:lnSpc>
              <a:spcBef>
                <a:spcPts val="1300"/>
              </a:spcBef>
              <a:spcAft>
                <a:spcPts val="0"/>
              </a:spcAft>
              <a:buFont typeface="Meta Offc Pro" panose="020B0504030101020102" pitchFamily="34" charset="0"/>
              <a:buNone/>
              <a:defRPr sz="2000" b="1" kern="1200" baseline="0">
                <a:solidFill>
                  <a:schemeClr val="tx1"/>
                </a:solidFill>
                <a:latin typeface="Calibri" panose="020F0502020204030204" pitchFamily="34" charset="0"/>
                <a:ea typeface="+mn-ea"/>
                <a:cs typeface="Calibri" panose="020F0502020204030204" pitchFamily="34" charset="0"/>
              </a:defRPr>
            </a:lvl6pPr>
            <a:lvl7pPr marL="863926"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7pPr>
            <a:lvl8pPr marL="863926"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8pPr>
            <a:lvl9pPr marL="863926"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9pPr>
          </a:lstStyle>
          <a:p>
            <a:pPr marL="342900" indent="-342900">
              <a:lnSpc>
                <a:spcPct val="90000"/>
              </a:lnSpc>
              <a:spcBef>
                <a:spcPts val="0"/>
              </a:spcBef>
              <a:buFont typeface="Arial" panose="020B0604020202020204" pitchFamily="34" charset="0"/>
              <a:buChar char="•"/>
            </a:pPr>
            <a:r>
              <a:rPr lang="en-US" sz="2400" dirty="0"/>
              <a:t>ER background comes from </a:t>
            </a:r>
            <a:r>
              <a:rPr lang="en-US" sz="2400" baseline="30000" dirty="0">
                <a:solidFill>
                  <a:schemeClr val="accent1">
                    <a:lumMod val="60000"/>
                    <a:lumOff val="40000"/>
                  </a:schemeClr>
                </a:solidFill>
              </a:rPr>
              <a:t>214</a:t>
            </a:r>
            <a:r>
              <a:rPr lang="en-US" sz="2400" dirty="0">
                <a:solidFill>
                  <a:schemeClr val="accent1">
                    <a:lumMod val="60000"/>
                    <a:lumOff val="40000"/>
                  </a:schemeClr>
                </a:solidFill>
              </a:rPr>
              <a:t>Pb</a:t>
            </a:r>
            <a:r>
              <a:rPr lang="en-US" sz="2400" dirty="0"/>
              <a:t> beta decay </a:t>
            </a:r>
          </a:p>
          <a:p>
            <a:pPr marL="342900" indent="-342900">
              <a:lnSpc>
                <a:spcPct val="90000"/>
              </a:lnSpc>
              <a:spcBef>
                <a:spcPts val="0"/>
              </a:spcBef>
              <a:buFont typeface="Arial" panose="020B0604020202020204" pitchFamily="34" charset="0"/>
              <a:buChar char="•"/>
            </a:pPr>
            <a:r>
              <a:rPr lang="en-US" sz="2400" dirty="0"/>
              <a:t>Continue radon removal with ~ 72kg/h high flow</a:t>
            </a:r>
          </a:p>
          <a:p>
            <a:pPr marL="342900" indent="-342900">
              <a:lnSpc>
                <a:spcPct val="90000"/>
              </a:lnSpc>
              <a:spcBef>
                <a:spcPts val="0"/>
              </a:spcBef>
              <a:buFont typeface="Arial" panose="020B0604020202020204" pitchFamily="34" charset="0"/>
              <a:buChar char="•"/>
            </a:pPr>
            <a:r>
              <a:rPr lang="en-US" sz="2400" dirty="0">
                <a:solidFill>
                  <a:srgbClr val="FFC000"/>
                </a:solidFill>
              </a:rPr>
              <a:t>Alphas</a:t>
            </a:r>
            <a:r>
              <a:rPr lang="en-US" sz="2400" dirty="0"/>
              <a:t> from decay chain to constrain </a:t>
            </a:r>
            <a:r>
              <a:rPr lang="en-US" sz="2400" baseline="30000" dirty="0"/>
              <a:t>214</a:t>
            </a:r>
            <a:r>
              <a:rPr lang="en-US" sz="2400" dirty="0"/>
              <a:t>Pb</a:t>
            </a:r>
          </a:p>
        </p:txBody>
      </p:sp>
      <p:pic>
        <p:nvPicPr>
          <p:cNvPr id="18" name="Picture 17" descr="A diagram of a chemical reaction&#10;&#10;Description automatically generated">
            <a:extLst>
              <a:ext uri="{FF2B5EF4-FFF2-40B4-BE49-F238E27FC236}">
                <a16:creationId xmlns:a16="http://schemas.microsoft.com/office/drawing/2014/main" id="{E06BDA5D-6DC9-7F8C-005C-2AA4316D17EA}"/>
              </a:ext>
            </a:extLst>
          </p:cNvPr>
          <p:cNvPicPr>
            <a:picLocks noChangeAspect="1"/>
          </p:cNvPicPr>
          <p:nvPr/>
        </p:nvPicPr>
        <p:blipFill rotWithShape="1">
          <a:blip r:embed="rId6"/>
          <a:srcRect l="-325" t="1782" r="41551" b="13412"/>
          <a:stretch>
            <a:fillRect/>
          </a:stretch>
        </p:blipFill>
        <p:spPr>
          <a:xfrm>
            <a:off x="202454" y="1609595"/>
            <a:ext cx="4349158" cy="3493031"/>
          </a:xfrm>
          <a:prstGeom prst="rect">
            <a:avLst/>
          </a:prstGeom>
        </p:spPr>
      </p:pic>
      <p:grpSp>
        <p:nvGrpSpPr>
          <p:cNvPr id="5" name="Group 4">
            <a:extLst>
              <a:ext uri="{FF2B5EF4-FFF2-40B4-BE49-F238E27FC236}">
                <a16:creationId xmlns:a16="http://schemas.microsoft.com/office/drawing/2014/main" id="{131D7730-133C-9A97-7E3E-3709708F11F8}"/>
              </a:ext>
            </a:extLst>
          </p:cNvPr>
          <p:cNvGrpSpPr/>
          <p:nvPr/>
        </p:nvGrpSpPr>
        <p:grpSpPr>
          <a:xfrm>
            <a:off x="635038" y="2922267"/>
            <a:ext cx="11512706" cy="3935734"/>
            <a:chOff x="635038" y="2922267"/>
            <a:chExt cx="11512706" cy="3935734"/>
          </a:xfrm>
        </p:grpSpPr>
        <p:grpSp>
          <p:nvGrpSpPr>
            <p:cNvPr id="4" name="Group 3">
              <a:extLst>
                <a:ext uri="{FF2B5EF4-FFF2-40B4-BE49-F238E27FC236}">
                  <a16:creationId xmlns:a16="http://schemas.microsoft.com/office/drawing/2014/main" id="{3851CF1E-42AA-FC6D-D44F-1BADA43433E4}"/>
                </a:ext>
              </a:extLst>
            </p:cNvPr>
            <p:cNvGrpSpPr/>
            <p:nvPr/>
          </p:nvGrpSpPr>
          <p:grpSpPr>
            <a:xfrm>
              <a:off x="4669829" y="2922267"/>
              <a:ext cx="7477915" cy="3935734"/>
              <a:chOff x="4669829" y="2922267"/>
              <a:chExt cx="7477915" cy="3935734"/>
            </a:xfrm>
          </p:grpSpPr>
          <p:grpSp>
            <p:nvGrpSpPr>
              <p:cNvPr id="10" name="Group 9">
                <a:extLst>
                  <a:ext uri="{FF2B5EF4-FFF2-40B4-BE49-F238E27FC236}">
                    <a16:creationId xmlns:a16="http://schemas.microsoft.com/office/drawing/2014/main" id="{EAC45E7F-A831-41E2-F888-A40DD85910BC}"/>
                  </a:ext>
                </a:extLst>
              </p:cNvPr>
              <p:cNvGrpSpPr/>
              <p:nvPr/>
            </p:nvGrpSpPr>
            <p:grpSpPr>
              <a:xfrm>
                <a:off x="4669829" y="2922267"/>
                <a:ext cx="7477915" cy="3935734"/>
                <a:chOff x="4271994" y="2954351"/>
                <a:chExt cx="7477915" cy="3935734"/>
              </a:xfrm>
            </p:grpSpPr>
            <p:pic>
              <p:nvPicPr>
                <p:cNvPr id="12" name="Picture 11">
                  <a:extLst>
                    <a:ext uri="{FF2B5EF4-FFF2-40B4-BE49-F238E27FC236}">
                      <a16:creationId xmlns:a16="http://schemas.microsoft.com/office/drawing/2014/main" id="{3B5CEF3F-6FE2-8156-DBCD-5E86A62C4940}"/>
                    </a:ext>
                  </a:extLst>
                </p:cNvPr>
                <p:cNvPicPr>
                  <a:picLocks noChangeAspect="1"/>
                </p:cNvPicPr>
                <p:nvPr/>
              </p:nvPicPr>
              <p:blipFill>
                <a:blip r:embed="rId7"/>
                <a:stretch>
                  <a:fillRect/>
                </a:stretch>
              </p:blipFill>
              <p:spPr>
                <a:xfrm>
                  <a:off x="4366615" y="3461085"/>
                  <a:ext cx="7383294" cy="3429000"/>
                </a:xfrm>
                <a:prstGeom prst="rect">
                  <a:avLst/>
                </a:prstGeom>
              </p:spPr>
            </p:pic>
            <mc:AlternateContent xmlns:mc="http://schemas.openxmlformats.org/markup-compatibility/2006" xmlns:a14="http://schemas.microsoft.com/office/drawing/2010/main">
              <mc:Choice Requires="a14">
                <p:sp>
                  <p:nvSpPr>
                    <p:cNvPr id="13" name="Vertical Text Placeholder 2">
                      <a:extLst>
                        <a:ext uri="{FF2B5EF4-FFF2-40B4-BE49-F238E27FC236}">
                          <a16:creationId xmlns:a16="http://schemas.microsoft.com/office/drawing/2014/main" id="{46750ACC-2AED-5668-A787-15047F080C04}"/>
                        </a:ext>
                      </a:extLst>
                    </p:cNvPr>
                    <p:cNvSpPr txBox="1">
                      <a:spLocks/>
                    </p:cNvSpPr>
                    <p:nvPr/>
                  </p:nvSpPr>
                  <p:spPr>
                    <a:xfrm>
                      <a:off x="4271994" y="2954351"/>
                      <a:ext cx="7167947" cy="607375"/>
                    </a:xfrm>
                    <a:prstGeom prst="rect">
                      <a:avLst/>
                    </a:prstGeom>
                  </p:spPr>
                  <p:txBody>
                    <a:bodyPr vert="horz" lIns="0" tIns="0" rIns="0" bIns="0" rtlCol="0" anchor="t" anchorCtr="0">
                      <a:noAutofit/>
                    </a:bodyPr>
                    <a:lstStyle>
                      <a:lvl1pPr marL="0" indent="0" algn="l" defTabSz="914299" rtl="0" eaLnBrk="1" latinLnBrk="0" hangingPunct="1">
                        <a:lnSpc>
                          <a:spcPct val="112000"/>
                        </a:lnSpc>
                        <a:spcBef>
                          <a:spcPts val="1300"/>
                        </a:spcBef>
                        <a:spcAft>
                          <a:spcPts val="0"/>
                        </a:spcAft>
                        <a:buFont typeface="Arial" panose="020B0604020202020204" pitchFamily="34" charset="0"/>
                        <a:buNone/>
                        <a:defRPr lang="de-DE" sz="2000" b="0" i="0" u="none" strike="noStrike" kern="1200" baseline="0">
                          <a:solidFill>
                            <a:schemeClr val="tx1"/>
                          </a:solidFill>
                          <a:latin typeface="Calibri" panose="020F0502020204030204" pitchFamily="34" charset="0"/>
                          <a:ea typeface="+mn-ea"/>
                          <a:cs typeface="Calibri" panose="020F0502020204030204" pitchFamily="34" charset="0"/>
                        </a:defRPr>
                      </a:lvl1pPr>
                      <a:lvl2pPr marL="323972"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2pPr>
                      <a:lvl3pPr marL="503958"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3pPr>
                      <a:lvl4pPr marL="683942"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4pPr>
                      <a:lvl5pPr marL="863926"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5pPr>
                      <a:lvl6pPr marL="719938" indent="0" algn="l" defTabSz="914299" rtl="0" eaLnBrk="1" latinLnBrk="0" hangingPunct="1">
                        <a:lnSpc>
                          <a:spcPct val="112000"/>
                        </a:lnSpc>
                        <a:spcBef>
                          <a:spcPts val="1300"/>
                        </a:spcBef>
                        <a:spcAft>
                          <a:spcPts val="0"/>
                        </a:spcAft>
                        <a:buFont typeface="Meta Offc Pro" panose="020B0504030101020102" pitchFamily="34" charset="0"/>
                        <a:buNone/>
                        <a:defRPr sz="2000" b="1" kern="1200" baseline="0">
                          <a:solidFill>
                            <a:schemeClr val="tx1"/>
                          </a:solidFill>
                          <a:latin typeface="Calibri" panose="020F0502020204030204" pitchFamily="34" charset="0"/>
                          <a:ea typeface="+mn-ea"/>
                          <a:cs typeface="Calibri" panose="020F0502020204030204" pitchFamily="34" charset="0"/>
                        </a:defRPr>
                      </a:lvl6pPr>
                      <a:lvl7pPr marL="863926"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7pPr>
                      <a:lvl8pPr marL="863926"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8pPr>
                      <a:lvl9pPr marL="863926"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9pPr>
                    </a:lstStyle>
                    <a:p>
                      <a:pPr marL="342900" indent="-342900" algn="ctr">
                        <a:lnSpc>
                          <a:spcPct val="80000"/>
                        </a:lnSpc>
                        <a:spcBef>
                          <a:spcPts val="0"/>
                        </a:spcBef>
                        <a:buFont typeface="Wingdings" pitchFamily="2" charset="2"/>
                        <a:buChar char="Ø"/>
                      </a:pPr>
                      <a:r>
                        <a:rPr lang="en-US" sz="2400" b="1" dirty="0">
                          <a:solidFill>
                            <a:srgbClr val="4068B3"/>
                          </a:solidFill>
                          <a:latin typeface="+mn-lt"/>
                        </a:rPr>
                        <a:t>Reduced </a:t>
                      </a:r>
                      <a:r>
                        <a:rPr lang="en-US" sz="2400" b="1" baseline="30000" dirty="0">
                          <a:solidFill>
                            <a:srgbClr val="4068B3"/>
                          </a:solidFill>
                          <a:latin typeface="+mn-lt"/>
                        </a:rPr>
                        <a:t>222</a:t>
                      </a:r>
                      <a:r>
                        <a:rPr lang="en-US" sz="2400" b="1" dirty="0">
                          <a:solidFill>
                            <a:srgbClr val="4068B3"/>
                          </a:solidFill>
                          <a:latin typeface="+mn-lt"/>
                        </a:rPr>
                        <a:t>Rn activity down to 1 </a:t>
                      </a:r>
                      <a14:m>
                        <m:oMath xmlns:m="http://schemas.openxmlformats.org/officeDocument/2006/math">
                          <m:r>
                            <a:rPr lang="en-US" sz="2400" b="1" i="0" dirty="0" smtClean="0">
                              <a:solidFill>
                                <a:srgbClr val="4068B3"/>
                              </a:solidFill>
                              <a:latin typeface="Cambria Math" panose="02040503050406030204" pitchFamily="18" charset="0"/>
                              <a:ea typeface="Cambria Math" panose="02040503050406030204" pitchFamily="18" charset="0"/>
                            </a:rPr>
                            <m:t>𝛍</m:t>
                          </m:r>
                        </m:oMath>
                      </a14:m>
                      <a:r>
                        <a:rPr lang="en-US" sz="2400" b="1" dirty="0">
                          <a:solidFill>
                            <a:srgbClr val="4068B3"/>
                          </a:solidFill>
                          <a:latin typeface="+mn-lt"/>
                        </a:rPr>
                        <a:t>Bq/kg level!</a:t>
                      </a:r>
                      <a:br>
                        <a:rPr lang="en-US" sz="2400" b="1" dirty="0">
                          <a:solidFill>
                            <a:srgbClr val="4068B3"/>
                          </a:solidFill>
                          <a:latin typeface="+mn-lt"/>
                        </a:rPr>
                      </a:br>
                      <a:r>
                        <a:rPr lang="en-US" sz="2200" b="1" i="1" dirty="0">
                          <a:solidFill>
                            <a:schemeClr val="bg1">
                              <a:lumMod val="50000"/>
                            </a:schemeClr>
                          </a:solidFill>
                        </a:rPr>
                        <a:t>XENON Collab., Phys. Rev. X 15, 031079 (2025)</a:t>
                      </a:r>
                      <a:endParaRPr lang="en-US" sz="2200" dirty="0">
                        <a:solidFill>
                          <a:schemeClr val="bg1">
                            <a:lumMod val="50000"/>
                          </a:schemeClr>
                        </a:solidFill>
                        <a:latin typeface="+mn-lt"/>
                      </a:endParaRPr>
                    </a:p>
                    <a:p>
                      <a:pPr algn="ctr">
                        <a:lnSpc>
                          <a:spcPct val="90000"/>
                        </a:lnSpc>
                        <a:spcBef>
                          <a:spcPts val="0"/>
                        </a:spcBef>
                      </a:pPr>
                      <a:endParaRPr lang="en-US" sz="2200" dirty="0">
                        <a:latin typeface="+mn-lt"/>
                      </a:endParaRPr>
                    </a:p>
                  </p:txBody>
                </p:sp>
              </mc:Choice>
              <mc:Fallback xmlns="">
                <p:sp>
                  <p:nvSpPr>
                    <p:cNvPr id="13" name="Vertical Text Placeholder 2">
                      <a:extLst>
                        <a:ext uri="{FF2B5EF4-FFF2-40B4-BE49-F238E27FC236}">
                          <a16:creationId xmlns:a16="http://schemas.microsoft.com/office/drawing/2014/main" id="{46750ACC-2AED-5668-A787-15047F080C04}"/>
                        </a:ext>
                      </a:extLst>
                    </p:cNvPr>
                    <p:cNvSpPr txBox="1">
                      <a:spLocks noRot="1" noChangeAspect="1" noMove="1" noResize="1" noEditPoints="1" noAdjustHandles="1" noChangeArrowheads="1" noChangeShapeType="1" noTextEdit="1"/>
                    </p:cNvSpPr>
                    <p:nvPr/>
                  </p:nvSpPr>
                  <p:spPr>
                    <a:xfrm>
                      <a:off x="4271994" y="2954351"/>
                      <a:ext cx="7167947" cy="607375"/>
                    </a:xfrm>
                    <a:prstGeom prst="rect">
                      <a:avLst/>
                    </a:prstGeom>
                    <a:blipFill>
                      <a:blip r:embed="rId8"/>
                      <a:stretch>
                        <a:fillRect t="-24490" b="-22449"/>
                      </a:stretch>
                    </a:blipFill>
                  </p:spPr>
                  <p:txBody>
                    <a:bodyPr/>
                    <a:lstStyle/>
                    <a:p>
                      <a:r>
                        <a:rPr lang="en-US">
                          <a:noFill/>
                        </a:rPr>
                        <a:t> </a:t>
                      </a:r>
                    </a:p>
                  </p:txBody>
                </p:sp>
              </mc:Fallback>
            </mc:AlternateContent>
          </p:grpSp>
          <p:sp>
            <p:nvSpPr>
              <p:cNvPr id="15" name="Oval 14">
                <a:extLst>
                  <a:ext uri="{FF2B5EF4-FFF2-40B4-BE49-F238E27FC236}">
                    <a16:creationId xmlns:a16="http://schemas.microsoft.com/office/drawing/2014/main" id="{BC099D7C-9FDA-4ADE-E18C-48AE2C87D7B1}"/>
                  </a:ext>
                </a:extLst>
              </p:cNvPr>
              <p:cNvSpPr/>
              <p:nvPr/>
            </p:nvSpPr>
            <p:spPr>
              <a:xfrm>
                <a:off x="8808620" y="5030853"/>
                <a:ext cx="2910940" cy="338690"/>
              </a:xfrm>
              <a:prstGeom prst="ellipse">
                <a:avLst/>
              </a:prstGeom>
              <a:noFill/>
              <a:ln w="38100">
                <a:solidFill>
                  <a:srgbClr val="FF0000">
                    <a:alpha val="7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grpSp>
        <p:pic>
          <p:nvPicPr>
            <p:cNvPr id="39" name="Picture 38">
              <a:extLst>
                <a:ext uri="{FF2B5EF4-FFF2-40B4-BE49-F238E27FC236}">
                  <a16:creationId xmlns:a16="http://schemas.microsoft.com/office/drawing/2014/main" id="{ADB3715F-9A49-C695-FAFE-FCFE9E9CCEC4}"/>
                </a:ext>
              </a:extLst>
            </p:cNvPr>
            <p:cNvPicPr>
              <a:picLocks noChangeAspect="1"/>
            </p:cNvPicPr>
            <p:nvPr/>
          </p:nvPicPr>
          <p:blipFill>
            <a:blip r:embed="rId9"/>
            <a:stretch>
              <a:fillRect/>
            </a:stretch>
          </p:blipFill>
          <p:spPr>
            <a:xfrm>
              <a:off x="635038" y="5150177"/>
              <a:ext cx="3532027" cy="1673614"/>
            </a:xfrm>
            <a:prstGeom prst="rect">
              <a:avLst/>
            </a:prstGeom>
          </p:spPr>
        </p:pic>
      </p:grpSp>
      <p:sp>
        <p:nvSpPr>
          <p:cNvPr id="40" name="Oval 39">
            <a:extLst>
              <a:ext uri="{FF2B5EF4-FFF2-40B4-BE49-F238E27FC236}">
                <a16:creationId xmlns:a16="http://schemas.microsoft.com/office/drawing/2014/main" id="{12341ADA-4FF9-5196-C8C2-554D46D54354}"/>
              </a:ext>
            </a:extLst>
          </p:cNvPr>
          <p:cNvSpPr/>
          <p:nvPr/>
        </p:nvSpPr>
        <p:spPr>
          <a:xfrm>
            <a:off x="295143" y="4041911"/>
            <a:ext cx="536621" cy="525696"/>
          </a:xfrm>
          <a:prstGeom prst="ellipse">
            <a:avLst/>
          </a:prstGeom>
          <a:noFill/>
          <a:ln w="25400">
            <a:solidFill>
              <a:srgbClr val="FFC74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71041F90-1B05-2FB4-62BC-1D97A805E84C}"/>
              </a:ext>
            </a:extLst>
          </p:cNvPr>
          <p:cNvSpPr/>
          <p:nvPr/>
        </p:nvSpPr>
        <p:spPr>
          <a:xfrm>
            <a:off x="813980" y="4393959"/>
            <a:ext cx="536621" cy="525696"/>
          </a:xfrm>
          <a:prstGeom prst="ellipse">
            <a:avLst/>
          </a:prstGeom>
          <a:noFill/>
          <a:ln w="38100">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916E7A71-14FD-9A5E-1D12-BBD6AF42E144}"/>
              </a:ext>
            </a:extLst>
          </p:cNvPr>
          <p:cNvSpPr/>
          <p:nvPr/>
        </p:nvSpPr>
        <p:spPr>
          <a:xfrm>
            <a:off x="295143" y="3019444"/>
            <a:ext cx="536621" cy="525696"/>
          </a:xfrm>
          <a:prstGeom prst="ellipse">
            <a:avLst/>
          </a:prstGeom>
          <a:noFill/>
          <a:ln w="25400">
            <a:solidFill>
              <a:srgbClr val="FFC74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769A8E9B-8BC3-A4DD-FFF3-F2CD6E0B61AA}"/>
              </a:ext>
            </a:extLst>
          </p:cNvPr>
          <p:cNvSpPr/>
          <p:nvPr/>
        </p:nvSpPr>
        <p:spPr>
          <a:xfrm>
            <a:off x="1970297" y="4012094"/>
            <a:ext cx="536621" cy="525696"/>
          </a:xfrm>
          <a:prstGeom prst="ellipse">
            <a:avLst/>
          </a:prstGeom>
          <a:noFill/>
          <a:ln w="25400">
            <a:solidFill>
              <a:srgbClr val="FFC74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C6F129FA-6962-48C7-2F19-95CDB36713A6}"/>
              </a:ext>
            </a:extLst>
          </p:cNvPr>
          <p:cNvSpPr txBox="1"/>
          <p:nvPr/>
        </p:nvSpPr>
        <p:spPr>
          <a:xfrm>
            <a:off x="3251573" y="1609595"/>
            <a:ext cx="2491176" cy="686983"/>
          </a:xfrm>
          <a:prstGeom prst="rect">
            <a:avLst/>
          </a:prstGeom>
          <a:noFill/>
        </p:spPr>
        <p:txBody>
          <a:bodyPr wrap="square">
            <a:spAutoFit/>
          </a:bodyPr>
          <a:lstStyle/>
          <a:p>
            <a:pPr>
              <a:lnSpc>
                <a:spcPct val="80000"/>
              </a:lnSpc>
            </a:pPr>
            <a:r>
              <a:rPr lang="en-US" sz="1200" b="1" i="1" dirty="0">
                <a:solidFill>
                  <a:schemeClr val="bg1">
                    <a:lumMod val="75000"/>
                  </a:schemeClr>
                </a:solidFill>
              </a:rPr>
              <a:t>S. </a:t>
            </a:r>
            <a:r>
              <a:rPr lang="en-US" sz="1200" b="1" i="1" dirty="0" err="1">
                <a:solidFill>
                  <a:schemeClr val="bg1">
                    <a:lumMod val="75000"/>
                  </a:schemeClr>
                </a:solidFill>
              </a:rPr>
              <a:t>Bruenner</a:t>
            </a:r>
            <a:r>
              <a:rPr lang="en-US" sz="1200" b="1" i="1" dirty="0">
                <a:solidFill>
                  <a:schemeClr val="bg1">
                    <a:lumMod val="75000"/>
                  </a:schemeClr>
                </a:solidFill>
              </a:rPr>
              <a:t>, D. </a:t>
            </a:r>
            <a:r>
              <a:rPr lang="en-US" sz="1200" b="1" i="1" dirty="0" err="1">
                <a:solidFill>
                  <a:schemeClr val="bg1">
                    <a:lumMod val="75000"/>
                  </a:schemeClr>
                </a:solidFill>
              </a:rPr>
              <a:t>Cichon</a:t>
            </a:r>
            <a:r>
              <a:rPr lang="en-US" sz="1200" b="1" i="1" dirty="0">
                <a:solidFill>
                  <a:schemeClr val="bg1">
                    <a:lumMod val="75000"/>
                  </a:schemeClr>
                </a:solidFill>
              </a:rPr>
              <a:t>, G. </a:t>
            </a:r>
            <a:r>
              <a:rPr lang="en-US" sz="1200" b="1" i="1" dirty="0" err="1">
                <a:solidFill>
                  <a:schemeClr val="bg1">
                    <a:lumMod val="75000"/>
                  </a:schemeClr>
                </a:solidFill>
              </a:rPr>
              <a:t>Eurin</a:t>
            </a:r>
            <a:r>
              <a:rPr lang="en-US" sz="1200" b="1" i="1" dirty="0">
                <a:solidFill>
                  <a:schemeClr val="bg1">
                    <a:lumMod val="75000"/>
                  </a:schemeClr>
                </a:solidFill>
              </a:rPr>
              <a:t>, P. Herrero Gómez, F. </a:t>
            </a:r>
            <a:r>
              <a:rPr lang="en-US" sz="1200" b="1" i="1" dirty="0" err="1">
                <a:solidFill>
                  <a:schemeClr val="bg1">
                    <a:lumMod val="75000"/>
                  </a:schemeClr>
                </a:solidFill>
              </a:rPr>
              <a:t>Jörg</a:t>
            </a:r>
            <a:r>
              <a:rPr lang="en-US" sz="1200" b="1" i="1" dirty="0">
                <a:solidFill>
                  <a:schemeClr val="bg1">
                    <a:lumMod val="75000"/>
                  </a:schemeClr>
                </a:solidFill>
              </a:rPr>
              <a:t>, T. </a:t>
            </a:r>
            <a:r>
              <a:rPr lang="en-US" sz="1200" b="1" i="1" dirty="0" err="1">
                <a:solidFill>
                  <a:schemeClr val="bg1">
                    <a:lumMod val="75000"/>
                  </a:schemeClr>
                </a:solidFill>
              </a:rPr>
              <a:t>Marrodán</a:t>
            </a:r>
            <a:r>
              <a:rPr lang="en-US" sz="1200" b="1" i="1" dirty="0">
                <a:solidFill>
                  <a:schemeClr val="bg1">
                    <a:lumMod val="75000"/>
                  </a:schemeClr>
                </a:solidFill>
              </a:rPr>
              <a:t> </a:t>
            </a:r>
            <a:r>
              <a:rPr lang="en-US" sz="1200" b="1" i="1" dirty="0" err="1">
                <a:solidFill>
                  <a:schemeClr val="bg1">
                    <a:lumMod val="75000"/>
                  </a:schemeClr>
                </a:solidFill>
              </a:rPr>
              <a:t>Undagoitia</a:t>
            </a:r>
            <a:r>
              <a:rPr lang="en-US" sz="1200" b="1" i="1" dirty="0">
                <a:solidFill>
                  <a:schemeClr val="bg1">
                    <a:lumMod val="75000"/>
                  </a:schemeClr>
                </a:solidFill>
              </a:rPr>
              <a:t>, H. </a:t>
            </a:r>
            <a:r>
              <a:rPr lang="en-US" sz="1200" b="1" i="1" dirty="0" err="1">
                <a:solidFill>
                  <a:schemeClr val="bg1">
                    <a:lumMod val="75000"/>
                  </a:schemeClr>
                </a:solidFill>
              </a:rPr>
              <a:t>Simgen</a:t>
            </a:r>
            <a:r>
              <a:rPr lang="en-US" sz="1200" b="1" i="1" dirty="0">
                <a:solidFill>
                  <a:schemeClr val="bg1">
                    <a:lumMod val="75000"/>
                  </a:schemeClr>
                </a:solidFill>
              </a:rPr>
              <a:t>, N. Rupp, Eur. Phys. J. C 81, 343 (2021)</a:t>
            </a:r>
          </a:p>
        </p:txBody>
      </p:sp>
    </p:spTree>
    <p:extLst>
      <p:ext uri="{BB962C8B-B14F-4D97-AF65-F5344CB8AC3E}">
        <p14:creationId xmlns:p14="http://schemas.microsoft.com/office/powerpoint/2010/main" val="428900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4ECA5FA2-8C33-2713-9719-30D5B3DE2423}"/>
              </a:ext>
            </a:extLst>
          </p:cNvPr>
          <p:cNvSpPr txBox="1">
            <a:spLocks/>
          </p:cNvSpPr>
          <p:nvPr/>
        </p:nvSpPr>
        <p:spPr>
          <a:xfrm>
            <a:off x="6350" y="1"/>
            <a:ext cx="12192000" cy="7089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aseline="30000" dirty="0">
                <a:solidFill>
                  <a:srgbClr val="FFC74C"/>
                </a:solidFill>
                <a:latin typeface="Calibri" panose="020F0502020204030204" pitchFamily="34" charset="0"/>
                <a:cs typeface="Calibri" panose="020F0502020204030204" pitchFamily="34" charset="0"/>
              </a:rPr>
              <a:t>222</a:t>
            </a:r>
            <a:r>
              <a:rPr lang="en-US" sz="4000" dirty="0">
                <a:solidFill>
                  <a:srgbClr val="FFC74C"/>
                </a:solidFill>
                <a:latin typeface="Calibri" panose="020F0502020204030204" pitchFamily="34" charset="0"/>
                <a:cs typeface="Calibri" panose="020F0502020204030204" pitchFamily="34" charset="0"/>
              </a:rPr>
              <a:t>Rn</a:t>
            </a:r>
            <a:r>
              <a:rPr lang="en-US" sz="4000" dirty="0">
                <a:latin typeface="Calibri" panose="020F0502020204030204" pitchFamily="34" charset="0"/>
                <a:cs typeface="Calibri" panose="020F0502020204030204" pitchFamily="34" charset="0"/>
              </a:rPr>
              <a:t>: </a:t>
            </a:r>
            <a:r>
              <a:rPr lang="en-US" sz="4000" dirty="0">
                <a:latin typeface="+mn-lt"/>
              </a:rPr>
              <a:t>Estimation</a:t>
            </a:r>
          </a:p>
        </p:txBody>
      </p:sp>
      <p:sp>
        <p:nvSpPr>
          <p:cNvPr id="9" name="Vertical Text Placeholder 2">
            <a:extLst>
              <a:ext uri="{FF2B5EF4-FFF2-40B4-BE49-F238E27FC236}">
                <a16:creationId xmlns:a16="http://schemas.microsoft.com/office/drawing/2014/main" id="{558EEFA0-8932-6050-C275-E07920083FEE}"/>
              </a:ext>
            </a:extLst>
          </p:cNvPr>
          <p:cNvSpPr txBox="1">
            <a:spLocks/>
          </p:cNvSpPr>
          <p:nvPr/>
        </p:nvSpPr>
        <p:spPr>
          <a:xfrm>
            <a:off x="37653" y="642486"/>
            <a:ext cx="6205638" cy="4557712"/>
          </a:xfrm>
          <a:prstGeom prst="rect">
            <a:avLst/>
          </a:prstGeom>
        </p:spPr>
        <p:txBody>
          <a:bodyPr vert="horz" lIns="0" tIns="0" rIns="0" bIns="0" rtlCol="0" anchor="t" anchorCtr="0">
            <a:noAutofit/>
          </a:bodyPr>
          <a:lstStyle>
            <a:lvl1pPr marL="0" indent="0" algn="l" defTabSz="914299" rtl="0" eaLnBrk="1" latinLnBrk="0" hangingPunct="1">
              <a:lnSpc>
                <a:spcPct val="112000"/>
              </a:lnSpc>
              <a:spcBef>
                <a:spcPts val="1300"/>
              </a:spcBef>
              <a:spcAft>
                <a:spcPts val="0"/>
              </a:spcAft>
              <a:buFont typeface="Arial" panose="020B0604020202020204" pitchFamily="34" charset="0"/>
              <a:buNone/>
              <a:defRPr lang="de-DE" sz="2000" b="0" i="0" u="none" strike="noStrike" kern="1200" baseline="0" smtClean="0">
                <a:solidFill>
                  <a:schemeClr val="tx1"/>
                </a:solidFill>
                <a:latin typeface="Calibri" panose="020F0502020204030204" pitchFamily="34" charset="0"/>
                <a:ea typeface="+mn-ea"/>
                <a:cs typeface="Calibri" panose="020F0502020204030204" pitchFamily="34" charset="0"/>
              </a:defRPr>
            </a:lvl1pPr>
            <a:lvl2pPr marL="323972"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2pPr>
            <a:lvl3pPr marL="503958"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3pPr>
            <a:lvl4pPr marL="683942"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4pPr>
            <a:lvl5pPr marL="863926"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5pPr>
            <a:lvl6pPr marL="719938" indent="0" algn="l" defTabSz="914299" rtl="0" eaLnBrk="1" latinLnBrk="0" hangingPunct="1">
              <a:lnSpc>
                <a:spcPct val="112000"/>
              </a:lnSpc>
              <a:spcBef>
                <a:spcPts val="1300"/>
              </a:spcBef>
              <a:spcAft>
                <a:spcPts val="0"/>
              </a:spcAft>
              <a:buFont typeface="Meta Offc Pro" panose="020B0504030101020102" pitchFamily="34" charset="0"/>
              <a:buNone/>
              <a:defRPr sz="2000" b="1" kern="1200" baseline="0">
                <a:solidFill>
                  <a:schemeClr val="tx1"/>
                </a:solidFill>
                <a:latin typeface="Calibri" panose="020F0502020204030204" pitchFamily="34" charset="0"/>
                <a:ea typeface="+mn-ea"/>
                <a:cs typeface="Calibri" panose="020F0502020204030204" pitchFamily="34" charset="0"/>
              </a:defRPr>
            </a:lvl6pPr>
            <a:lvl7pPr marL="863926"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7pPr>
            <a:lvl8pPr marL="863926"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8pPr>
            <a:lvl9pPr marL="863926" indent="-143988" algn="l" defTabSz="914299" rtl="0" eaLnBrk="1" latinLnBrk="0" hangingPunct="1">
              <a:lnSpc>
                <a:spcPct val="112000"/>
              </a:lnSpc>
              <a:spcBef>
                <a:spcPts val="1300"/>
              </a:spcBef>
              <a:spcAft>
                <a:spcPts val="0"/>
              </a:spcAft>
              <a:buFont typeface="Meta Offc Pro" panose="020B0504030101020102" pitchFamily="34" charset="0"/>
              <a:buChar char="-"/>
              <a:defRPr sz="2000" b="1" kern="1200" baseline="0">
                <a:solidFill>
                  <a:schemeClr val="tx1"/>
                </a:solidFill>
                <a:latin typeface="Calibri" panose="020F0502020204030204" pitchFamily="34" charset="0"/>
                <a:ea typeface="+mn-ea"/>
                <a:cs typeface="Calibri" panose="020F0502020204030204" pitchFamily="34" charset="0"/>
              </a:defRPr>
            </a:lvl9pPr>
          </a:lstStyle>
          <a:p>
            <a:pPr marL="342900" indent="-342900">
              <a:lnSpc>
                <a:spcPct val="90000"/>
              </a:lnSpc>
              <a:spcBef>
                <a:spcPts val="0"/>
              </a:spcBef>
              <a:buFont typeface="Arial" panose="020B0604020202020204" pitchFamily="34" charset="0"/>
              <a:buChar char="•"/>
            </a:pPr>
            <a:r>
              <a:rPr lang="en-US" sz="2400" dirty="0">
                <a:latin typeface="+mn-lt"/>
              </a:rPr>
              <a:t>Decay chain one-to-one up to </a:t>
            </a:r>
            <a:r>
              <a:rPr lang="en-US" sz="2400" i="1" dirty="0">
                <a:latin typeface="+mn-lt"/>
              </a:rPr>
              <a:t>plate-out </a:t>
            </a:r>
          </a:p>
          <a:p>
            <a:pPr marL="342900" indent="-342900">
              <a:lnSpc>
                <a:spcPct val="90000"/>
              </a:lnSpc>
              <a:spcBef>
                <a:spcPts val="0"/>
              </a:spcBef>
              <a:buFont typeface="Arial" panose="020B0604020202020204" pitchFamily="34" charset="0"/>
              <a:buChar char="•"/>
            </a:pPr>
            <a:r>
              <a:rPr lang="en-US" sz="2400" dirty="0">
                <a:latin typeface="+mn-lt"/>
              </a:rPr>
              <a:t>Utilizing the</a:t>
            </a:r>
            <a:r>
              <a:rPr lang="en-US" sz="2400" dirty="0"/>
              <a:t> </a:t>
            </a:r>
            <a:r>
              <a:rPr lang="en-US" sz="2400" baseline="30000" dirty="0"/>
              <a:t>222</a:t>
            </a:r>
            <a:r>
              <a:rPr lang="en-US" sz="2400" dirty="0"/>
              <a:t>Rn calibration sample</a:t>
            </a:r>
          </a:p>
          <a:p>
            <a:pPr marL="342900" indent="-342900">
              <a:lnSpc>
                <a:spcPct val="90000"/>
              </a:lnSpc>
              <a:spcBef>
                <a:spcPts val="0"/>
              </a:spcBef>
              <a:buFont typeface="Arial" panose="020B0604020202020204" pitchFamily="34" charset="0"/>
              <a:buChar char="•"/>
            </a:pPr>
            <a:r>
              <a:rPr lang="en-US" sz="2400" dirty="0"/>
              <a:t>Precise estimation of </a:t>
            </a:r>
            <a:r>
              <a:rPr lang="en-US" sz="2400" baseline="30000" dirty="0"/>
              <a:t>214</a:t>
            </a:r>
            <a:r>
              <a:rPr lang="en-US" sz="2400" dirty="0"/>
              <a:t>Pb/</a:t>
            </a:r>
            <a:r>
              <a:rPr lang="en-US" sz="2400" baseline="30000" dirty="0"/>
              <a:t>222</a:t>
            </a:r>
            <a:r>
              <a:rPr lang="en-US" sz="2400" dirty="0"/>
              <a:t>Rn ratio</a:t>
            </a:r>
          </a:p>
          <a:p>
            <a:pPr marL="342900" indent="-342900">
              <a:lnSpc>
                <a:spcPct val="90000"/>
              </a:lnSpc>
              <a:spcBef>
                <a:spcPts val="0"/>
              </a:spcBef>
              <a:buFont typeface="Arial" panose="020B0604020202020204" pitchFamily="34" charset="0"/>
              <a:buChar char="•"/>
            </a:pPr>
            <a:r>
              <a:rPr lang="en-US" sz="2400" b="1" dirty="0">
                <a:solidFill>
                  <a:srgbClr val="4068B3"/>
                </a:solidFill>
              </a:rPr>
              <a:t>Total uncertainty for </a:t>
            </a:r>
            <a:r>
              <a:rPr lang="en-US" sz="2400" b="1" baseline="30000" dirty="0">
                <a:solidFill>
                  <a:srgbClr val="4068B3"/>
                </a:solidFill>
              </a:rPr>
              <a:t>214</a:t>
            </a:r>
            <a:r>
              <a:rPr lang="en-US" sz="2400" b="1" dirty="0">
                <a:solidFill>
                  <a:srgbClr val="4068B3"/>
                </a:solidFill>
              </a:rPr>
              <a:t>Pb rate: &lt; 5%</a:t>
            </a:r>
          </a:p>
          <a:p>
            <a:pPr marL="342900" indent="-342900">
              <a:lnSpc>
                <a:spcPct val="90000"/>
              </a:lnSpc>
              <a:spcBef>
                <a:spcPts val="0"/>
              </a:spcBef>
              <a:buFont typeface="Arial" panose="020B0604020202020204" pitchFamily="34" charset="0"/>
              <a:buChar char="•"/>
            </a:pPr>
            <a:endParaRPr lang="en-US" sz="2400" dirty="0"/>
          </a:p>
          <a:p>
            <a:pPr marL="342900" indent="-342900">
              <a:lnSpc>
                <a:spcPct val="90000"/>
              </a:lnSpc>
              <a:spcBef>
                <a:spcPts val="0"/>
              </a:spcBef>
              <a:buFont typeface="Arial" panose="020B0604020202020204" pitchFamily="34" charset="0"/>
              <a:buChar char="•"/>
            </a:pPr>
            <a:endParaRPr lang="en-US" sz="2400" dirty="0"/>
          </a:p>
          <a:p>
            <a:pPr marL="342900" indent="-342900">
              <a:lnSpc>
                <a:spcPct val="90000"/>
              </a:lnSpc>
              <a:spcBef>
                <a:spcPts val="0"/>
              </a:spcBef>
              <a:buFont typeface="Arial" panose="020B0604020202020204" pitchFamily="34" charset="0"/>
              <a:buChar char="•"/>
            </a:pPr>
            <a:endParaRPr lang="en-US" sz="2400" dirty="0">
              <a:solidFill>
                <a:srgbClr val="4068B3"/>
              </a:solidFill>
              <a:latin typeface="+mn-lt"/>
            </a:endParaRPr>
          </a:p>
        </p:txBody>
      </p:sp>
      <p:pic>
        <p:nvPicPr>
          <p:cNvPr id="21" name="Picture 20">
            <a:extLst>
              <a:ext uri="{FF2B5EF4-FFF2-40B4-BE49-F238E27FC236}">
                <a16:creationId xmlns:a16="http://schemas.microsoft.com/office/drawing/2014/main" id="{99550DD9-B7EE-FE6F-636E-7174FE17476E}"/>
              </a:ext>
            </a:extLst>
          </p:cNvPr>
          <p:cNvPicPr>
            <a:picLocks noChangeAspect="1"/>
          </p:cNvPicPr>
          <p:nvPr/>
        </p:nvPicPr>
        <p:blipFill>
          <a:blip r:embed="rId3"/>
          <a:srcRect t="17584" r="4082" b="13840"/>
          <a:stretch>
            <a:fillRect/>
          </a:stretch>
        </p:blipFill>
        <p:spPr>
          <a:xfrm>
            <a:off x="1466942" y="2043989"/>
            <a:ext cx="4523165" cy="4113488"/>
          </a:xfrm>
          <a:prstGeom prst="rect">
            <a:avLst/>
          </a:prstGeom>
        </p:spPr>
      </p:pic>
      <p:pic>
        <p:nvPicPr>
          <p:cNvPr id="22" name="Picture 21">
            <a:extLst>
              <a:ext uri="{FF2B5EF4-FFF2-40B4-BE49-F238E27FC236}">
                <a16:creationId xmlns:a16="http://schemas.microsoft.com/office/drawing/2014/main" id="{5F3B5FBF-3D96-1A9F-4DB8-3371C6663749}"/>
              </a:ext>
            </a:extLst>
          </p:cNvPr>
          <p:cNvPicPr>
            <a:picLocks noChangeAspect="1"/>
          </p:cNvPicPr>
          <p:nvPr/>
        </p:nvPicPr>
        <p:blipFill>
          <a:blip r:embed="rId4"/>
          <a:stretch>
            <a:fillRect/>
          </a:stretch>
        </p:blipFill>
        <p:spPr>
          <a:xfrm>
            <a:off x="137648" y="4814717"/>
            <a:ext cx="2850226" cy="1967788"/>
          </a:xfrm>
          <a:prstGeom prst="rect">
            <a:avLst/>
          </a:prstGeom>
          <a:ln w="50800">
            <a:solidFill>
              <a:schemeClr val="bg1"/>
            </a:solidFill>
          </a:ln>
        </p:spPr>
      </p:pic>
      <p:sp>
        <p:nvSpPr>
          <p:cNvPr id="23" name="TextBox 22">
            <a:extLst>
              <a:ext uri="{FF2B5EF4-FFF2-40B4-BE49-F238E27FC236}">
                <a16:creationId xmlns:a16="http://schemas.microsoft.com/office/drawing/2014/main" id="{CCCD4ADA-286C-CE9E-81D2-4F5DCBC61681}"/>
              </a:ext>
            </a:extLst>
          </p:cNvPr>
          <p:cNvSpPr txBox="1"/>
          <p:nvPr/>
        </p:nvSpPr>
        <p:spPr>
          <a:xfrm>
            <a:off x="2922776" y="6176082"/>
            <a:ext cx="3132430" cy="491160"/>
          </a:xfrm>
          <a:prstGeom prst="rect">
            <a:avLst/>
          </a:prstGeom>
          <a:noFill/>
        </p:spPr>
        <p:txBody>
          <a:bodyPr wrap="square">
            <a:spAutoFit/>
          </a:bodyPr>
          <a:lstStyle/>
          <a:p>
            <a:pPr>
              <a:lnSpc>
                <a:spcPct val="80000"/>
              </a:lnSpc>
            </a:pPr>
            <a:r>
              <a:rPr lang="en-US" sz="1600" b="1" i="1" dirty="0">
                <a:solidFill>
                  <a:schemeClr val="bg1">
                    <a:lumMod val="75000"/>
                  </a:schemeClr>
                </a:solidFill>
              </a:rPr>
              <a:t>F. Jörg, G. Eurin, H. </a:t>
            </a:r>
            <a:r>
              <a:rPr lang="en-US" sz="1600" b="1" i="1" dirty="0" err="1">
                <a:solidFill>
                  <a:schemeClr val="bg1">
                    <a:lumMod val="75000"/>
                  </a:schemeClr>
                </a:solidFill>
              </a:rPr>
              <a:t>Simgen</a:t>
            </a:r>
            <a:r>
              <a:rPr lang="en-US" sz="1600" b="1" i="1" dirty="0">
                <a:solidFill>
                  <a:schemeClr val="bg1">
                    <a:lumMod val="75000"/>
                  </a:schemeClr>
                </a:solidFill>
              </a:rPr>
              <a:t>, Appl. </a:t>
            </a:r>
            <a:r>
              <a:rPr lang="en-US" sz="1600" b="1" i="1" dirty="0" err="1">
                <a:solidFill>
                  <a:schemeClr val="bg1">
                    <a:lumMod val="75000"/>
                  </a:schemeClr>
                </a:solidFill>
              </a:rPr>
              <a:t>Radiat</a:t>
            </a:r>
            <a:r>
              <a:rPr lang="en-US" sz="1600" b="1" i="1" dirty="0">
                <a:solidFill>
                  <a:schemeClr val="bg1">
                    <a:lumMod val="75000"/>
                  </a:schemeClr>
                </a:solidFill>
              </a:rPr>
              <a:t>. </a:t>
            </a:r>
            <a:r>
              <a:rPr lang="en-US" sz="1600" b="1" i="1" dirty="0" err="1">
                <a:solidFill>
                  <a:schemeClr val="bg1">
                    <a:lumMod val="75000"/>
                  </a:schemeClr>
                </a:solidFill>
              </a:rPr>
              <a:t>Isot</a:t>
            </a:r>
            <a:r>
              <a:rPr lang="en-US" sz="1600" b="1" i="1" dirty="0">
                <a:solidFill>
                  <a:schemeClr val="bg1">
                    <a:lumMod val="75000"/>
                  </a:schemeClr>
                </a:solidFill>
              </a:rPr>
              <a:t>. 194, 110666 (2023)</a:t>
            </a:r>
          </a:p>
        </p:txBody>
      </p:sp>
      <p:sp>
        <p:nvSpPr>
          <p:cNvPr id="24" name="TextBox 23">
            <a:extLst>
              <a:ext uri="{FF2B5EF4-FFF2-40B4-BE49-F238E27FC236}">
                <a16:creationId xmlns:a16="http://schemas.microsoft.com/office/drawing/2014/main" id="{23D9C3D5-BE98-9097-25D0-31DC78AE4C10}"/>
              </a:ext>
            </a:extLst>
          </p:cNvPr>
          <p:cNvSpPr txBox="1"/>
          <p:nvPr/>
        </p:nvSpPr>
        <p:spPr>
          <a:xfrm>
            <a:off x="2982895" y="5331565"/>
            <a:ext cx="1678752" cy="893899"/>
          </a:xfrm>
          <a:prstGeom prst="rect">
            <a:avLst/>
          </a:prstGeom>
          <a:solidFill>
            <a:schemeClr val="bg1"/>
          </a:solidFill>
        </p:spPr>
        <p:txBody>
          <a:bodyPr wrap="square">
            <a:spAutoFit/>
          </a:bodyPr>
          <a:lstStyle/>
          <a:p>
            <a:pPr algn="ctr">
              <a:lnSpc>
                <a:spcPct val="80000"/>
              </a:lnSpc>
            </a:pPr>
            <a:r>
              <a:rPr lang="en-US" sz="3200" b="1" baseline="30000" dirty="0">
                <a:solidFill>
                  <a:srgbClr val="006E68"/>
                </a:solidFill>
                <a:latin typeface="Helvetica" pitchFamily="2" charset="0"/>
              </a:rPr>
              <a:t>222</a:t>
            </a:r>
            <a:r>
              <a:rPr lang="en-US" sz="3200" b="1" dirty="0">
                <a:solidFill>
                  <a:srgbClr val="006E68"/>
                </a:solidFill>
                <a:latin typeface="Helvetica" pitchFamily="2" charset="0"/>
              </a:rPr>
              <a:t>Rn Sample </a:t>
            </a:r>
            <a:endParaRPr lang="en-US" sz="3200" b="1" dirty="0">
              <a:solidFill>
                <a:srgbClr val="006E68"/>
              </a:solidFill>
            </a:endParaRPr>
          </a:p>
        </p:txBody>
      </p:sp>
      <p:pic>
        <p:nvPicPr>
          <p:cNvPr id="28" name="Picture 27">
            <a:extLst>
              <a:ext uri="{FF2B5EF4-FFF2-40B4-BE49-F238E27FC236}">
                <a16:creationId xmlns:a16="http://schemas.microsoft.com/office/drawing/2014/main" id="{D93B004C-CA39-CE6F-6C8B-C1C2258B48F1}"/>
              </a:ext>
            </a:extLst>
          </p:cNvPr>
          <p:cNvPicPr>
            <a:picLocks noChangeAspect="1"/>
          </p:cNvPicPr>
          <p:nvPr/>
        </p:nvPicPr>
        <p:blipFill>
          <a:blip r:embed="rId5"/>
          <a:stretch>
            <a:fillRect/>
          </a:stretch>
        </p:blipFill>
        <p:spPr>
          <a:xfrm>
            <a:off x="6243291" y="397"/>
            <a:ext cx="5952392" cy="6185468"/>
          </a:xfrm>
          <a:prstGeom prst="rect">
            <a:avLst/>
          </a:prstGeom>
        </p:spPr>
      </p:pic>
      <p:pic>
        <p:nvPicPr>
          <p:cNvPr id="29" name="Picture 28">
            <a:extLst>
              <a:ext uri="{FF2B5EF4-FFF2-40B4-BE49-F238E27FC236}">
                <a16:creationId xmlns:a16="http://schemas.microsoft.com/office/drawing/2014/main" id="{A33361DA-5FD5-C821-E2DA-56F02256EE69}"/>
              </a:ext>
            </a:extLst>
          </p:cNvPr>
          <p:cNvPicPr>
            <a:picLocks noChangeAspect="1"/>
          </p:cNvPicPr>
          <p:nvPr/>
        </p:nvPicPr>
        <p:blipFill>
          <a:blip r:embed="rId6"/>
          <a:srcRect l="84302" t="5761" r="4775" b="60497"/>
          <a:stretch>
            <a:fillRect/>
          </a:stretch>
        </p:blipFill>
        <p:spPr>
          <a:xfrm>
            <a:off x="11394554" y="3283836"/>
            <a:ext cx="615137" cy="943897"/>
          </a:xfrm>
          <a:prstGeom prst="rect">
            <a:avLst/>
          </a:prstGeom>
        </p:spPr>
      </p:pic>
      <p:grpSp>
        <p:nvGrpSpPr>
          <p:cNvPr id="10" name="Group 9">
            <a:extLst>
              <a:ext uri="{FF2B5EF4-FFF2-40B4-BE49-F238E27FC236}">
                <a16:creationId xmlns:a16="http://schemas.microsoft.com/office/drawing/2014/main" id="{E077A3E0-CF37-1DCB-6E6D-0F54AACCE948}"/>
              </a:ext>
            </a:extLst>
          </p:cNvPr>
          <p:cNvGrpSpPr/>
          <p:nvPr/>
        </p:nvGrpSpPr>
        <p:grpSpPr>
          <a:xfrm>
            <a:off x="8319815" y="6172448"/>
            <a:ext cx="3891364" cy="752360"/>
            <a:chOff x="8319815" y="6172448"/>
            <a:chExt cx="3891364" cy="752360"/>
          </a:xfrm>
        </p:grpSpPr>
        <p:sp>
          <p:nvSpPr>
            <p:cNvPr id="13" name="Slide Number Placeholder 5">
              <a:extLst>
                <a:ext uri="{FF2B5EF4-FFF2-40B4-BE49-F238E27FC236}">
                  <a16:creationId xmlns:a16="http://schemas.microsoft.com/office/drawing/2014/main" id="{F52098BA-9D74-D152-EF30-42C6CA7FD338}"/>
                </a:ext>
              </a:extLst>
            </p:cNvPr>
            <p:cNvSpPr txBox="1">
              <a:spLocks/>
            </p:cNvSpPr>
            <p:nvPr/>
          </p:nvSpPr>
          <p:spPr>
            <a:xfrm>
              <a:off x="11124000" y="6172448"/>
              <a:ext cx="720000" cy="360000"/>
            </a:xfrm>
            <a:prstGeom prst="rect">
              <a:avLst/>
            </a:prstGeom>
          </p:spPr>
          <p:txBody>
            <a:bodyPr vert="horz" lIns="0" tIns="0" rIns="0" bIns="0" rtlCol="0" anchor="b" anchorCtr="0">
              <a:noAutofit/>
            </a:bodyPr>
            <a:lstStyle>
              <a:defPPr>
                <a:defRPr lang="de-DE"/>
              </a:defPPr>
              <a:lvl1pPr marL="0" indent="0" algn="r" defTabSz="914377" rtl="0" eaLnBrk="1" latinLnBrk="0" hangingPunct="1">
                <a:lnSpc>
                  <a:spcPct val="100000"/>
                </a:lnSpc>
                <a:spcBef>
                  <a:spcPts val="0"/>
                </a:spcBef>
                <a:buFont typeface="Arial" panose="020B0604020202020204" pitchFamily="34" charset="0"/>
                <a:buNone/>
                <a:defRPr lang="de-DE" sz="1600" b="1" kern="1200" smtClean="0">
                  <a:solidFill>
                    <a:schemeClr val="tx1"/>
                  </a:solidFill>
                  <a:effectLst/>
                  <a:latin typeface="+mn-lt"/>
                  <a:ea typeface="+mn-ea"/>
                  <a:cs typeface="+mn-cs"/>
                </a:defRPr>
              </a:lvl1pPr>
              <a:lvl2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2pPr>
              <a:lvl3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3pPr>
              <a:lvl4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4pPr>
              <a:lvl5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5pPr>
              <a:lvl6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6pPr>
              <a:lvl7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7pPr>
              <a:lvl8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8pPr>
              <a:lvl9pPr marL="0" indent="0" algn="r" defTabSz="914377" rtl="0" eaLnBrk="1" latinLnBrk="0" hangingPunct="1">
                <a:lnSpc>
                  <a:spcPct val="100000"/>
                </a:lnSpc>
                <a:spcBef>
                  <a:spcPts val="0"/>
                </a:spcBef>
                <a:defRPr sz="1867" b="1" i="0" kern="1200" baseline="0">
                  <a:solidFill>
                    <a:schemeClr val="tx1"/>
                  </a:solidFill>
                  <a:latin typeface="+mj-lt"/>
                  <a:ea typeface="+mn-ea"/>
                  <a:cs typeface="+mn-cs"/>
                </a:defRPr>
              </a:lvl9pPr>
            </a:lstStyle>
            <a:p>
              <a:fld id="{D380A8B8-C7CE-8042-8182-5C8A23CAB406}" type="slidenum">
                <a:rPr lang="en-US" smtClean="0"/>
                <a:pPr/>
                <a:t>9</a:t>
              </a:fld>
              <a:endParaRPr lang="en-US" dirty="0"/>
            </a:p>
          </p:txBody>
        </p:sp>
        <p:grpSp>
          <p:nvGrpSpPr>
            <p:cNvPr id="25" name="Group 24">
              <a:extLst>
                <a:ext uri="{FF2B5EF4-FFF2-40B4-BE49-F238E27FC236}">
                  <a16:creationId xmlns:a16="http://schemas.microsoft.com/office/drawing/2014/main" id="{A3984E07-BCFC-852C-3DFA-E8B3EBE1BDBA}"/>
                </a:ext>
              </a:extLst>
            </p:cNvPr>
            <p:cNvGrpSpPr/>
            <p:nvPr/>
          </p:nvGrpSpPr>
          <p:grpSpPr>
            <a:xfrm>
              <a:off x="8319815" y="6234022"/>
              <a:ext cx="3891364" cy="690786"/>
              <a:chOff x="44433" y="6213821"/>
              <a:chExt cx="3891364" cy="690786"/>
            </a:xfrm>
          </p:grpSpPr>
          <p:grpSp>
            <p:nvGrpSpPr>
              <p:cNvPr id="26" name="Group 25">
                <a:extLst>
                  <a:ext uri="{FF2B5EF4-FFF2-40B4-BE49-F238E27FC236}">
                    <a16:creationId xmlns:a16="http://schemas.microsoft.com/office/drawing/2014/main" id="{0588103A-A43F-AB63-039F-792F0A35AA43}"/>
                  </a:ext>
                </a:extLst>
              </p:cNvPr>
              <p:cNvGrpSpPr/>
              <p:nvPr/>
            </p:nvGrpSpPr>
            <p:grpSpPr>
              <a:xfrm>
                <a:off x="44433" y="6519698"/>
                <a:ext cx="3891364" cy="384909"/>
                <a:chOff x="0" y="6570450"/>
                <a:chExt cx="3891364" cy="384909"/>
              </a:xfrm>
            </p:grpSpPr>
            <p:sp>
              <p:nvSpPr>
                <p:cNvPr id="30" name="Rectangle 29">
                  <a:extLst>
                    <a:ext uri="{FF2B5EF4-FFF2-40B4-BE49-F238E27FC236}">
                      <a16:creationId xmlns:a16="http://schemas.microsoft.com/office/drawing/2014/main" id="{72315FD9-5EDA-94B8-6172-55AD5AB36A36}"/>
                    </a:ext>
                  </a:extLst>
                </p:cNvPr>
                <p:cNvSpPr/>
                <p:nvPr/>
              </p:nvSpPr>
              <p:spPr>
                <a:xfrm>
                  <a:off x="0" y="6570450"/>
                  <a:ext cx="3135647" cy="2875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35E70D99-4400-699D-0CA9-1696B49EA73E}"/>
                    </a:ext>
                  </a:extLst>
                </p:cNvPr>
                <p:cNvSpPr txBox="1"/>
                <p:nvPr/>
              </p:nvSpPr>
              <p:spPr>
                <a:xfrm>
                  <a:off x="425901" y="6616805"/>
                  <a:ext cx="3465463" cy="338554"/>
                </a:xfrm>
                <a:prstGeom prst="rect">
                  <a:avLst/>
                </a:prstGeom>
                <a:noFill/>
              </p:spPr>
              <p:txBody>
                <a:bodyPr wrap="square">
                  <a:spAutoFit/>
                </a:bodyPr>
                <a:lstStyle/>
                <a:p>
                  <a:r>
                    <a:rPr lang="en-US" sz="1600" i="1" dirty="0">
                      <a:solidFill>
                        <a:schemeClr val="bg1">
                          <a:lumMod val="75000"/>
                        </a:schemeClr>
                      </a:solidFill>
                    </a:rPr>
                    <a:t>Ying-Ting Lin, ylin3@uni-muenster.de</a:t>
                  </a:r>
                </a:p>
              </p:txBody>
            </p:sp>
          </p:grpSp>
          <p:pic>
            <p:nvPicPr>
              <p:cNvPr id="27" name="Picture 26" descr="Blue letters on a black background&#10;&#10;Description automatically generated">
                <a:extLst>
                  <a:ext uri="{FF2B5EF4-FFF2-40B4-BE49-F238E27FC236}">
                    <a16:creationId xmlns:a16="http://schemas.microsoft.com/office/drawing/2014/main" id="{42D3BCE3-AEB4-376C-2DF4-0E727E7CFF67}"/>
                  </a:ext>
                </a:extLst>
              </p:cNvPr>
              <p:cNvPicPr>
                <a:picLocks noChangeAspect="1"/>
              </p:cNvPicPr>
              <p:nvPr/>
            </p:nvPicPr>
            <p:blipFill>
              <a:blip r:embed="rId7"/>
              <a:stretch>
                <a:fillRect/>
              </a:stretch>
            </p:blipFill>
            <p:spPr>
              <a:xfrm>
                <a:off x="1221735" y="6213821"/>
                <a:ext cx="1515878" cy="408762"/>
              </a:xfrm>
              <a:prstGeom prst="rect">
                <a:avLst/>
              </a:prstGeom>
            </p:spPr>
          </p:pic>
        </p:grpSp>
      </p:grpSp>
    </p:spTree>
    <p:extLst>
      <p:ext uri="{BB962C8B-B14F-4D97-AF65-F5344CB8AC3E}">
        <p14:creationId xmlns:p14="http://schemas.microsoft.com/office/powerpoint/2010/main" val="2762561806"/>
      </p:ext>
    </p:extLst>
  </p:cSld>
  <p:clrMapOvr>
    <a:masterClrMapping/>
  </p:clrMapOvr>
</p:sld>
</file>

<file path=ppt/theme/theme1.xml><?xml version="1.0" encoding="utf-8"?>
<a:theme xmlns:a="http://schemas.openxmlformats.org/drawingml/2006/main" name="Universität Münster PowerPoint Master">
  <a:themeElements>
    <a:clrScheme name="Universität Münster">
      <a:dk1>
        <a:srgbClr val="333F48"/>
      </a:dk1>
      <a:lt1>
        <a:srgbClr val="F4F4F4"/>
      </a:lt1>
      <a:dk2>
        <a:srgbClr val="F4F4F4"/>
      </a:dk2>
      <a:lt2>
        <a:srgbClr val="333F48"/>
      </a:lt2>
      <a:accent1>
        <a:srgbClr val="AF0078"/>
      </a:accent1>
      <a:accent2>
        <a:srgbClr val="00578A"/>
      </a:accent2>
      <a:accent3>
        <a:srgbClr val="009DD1"/>
      </a:accent3>
      <a:accent4>
        <a:srgbClr val="006E89"/>
      </a:accent4>
      <a:accent5>
        <a:srgbClr val="008E96"/>
      </a:accent5>
      <a:accent6>
        <a:srgbClr val="7AB51D"/>
      </a:accent6>
      <a:hlink>
        <a:srgbClr val="58585A"/>
      </a:hlink>
      <a:folHlink>
        <a:srgbClr val="58585A"/>
      </a:folHlink>
    </a:clrScheme>
    <a:fontScheme name="Universität Münster">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GRAPHIT">
      <a:srgbClr val="333F48"/>
    </a:custClr>
    <a:custClr name="CASSIS">
      <a:srgbClr val="AF0078"/>
    </a:custClr>
    <a:custClr name="LAPIS">
      <a:srgbClr val="00578A"/>
    </a:custClr>
    <a:custClr name="CYAN">
      <a:srgbClr val="009DD1"/>
    </a:custClr>
    <a:custClr name="OZEAN">
      <a:srgbClr val="006E89"/>
    </a:custClr>
    <a:custClr name="TÜRKIS">
      <a:srgbClr val="008E96"/>
    </a:custClr>
    <a:custClr name="APFELGRÜN">
      <a:srgbClr val="7AB51D"/>
    </a:custClr>
    <a:custClr name="PERIDOT">
      <a:srgbClr val="B1C800"/>
    </a:custClr>
  </a:custClrLst>
  <a:extLst>
    <a:ext uri="{05A4C25C-085E-4340-85A3-A5531E510DB2}">
      <thm15:themeFamily xmlns:thm15="http://schemas.microsoft.com/office/thememl/2012/main" name="PPT_UnivMs_Var1_Calibri_16x9_02.potx" id="{FCC11A58-F0FC-4909-AAB8-3C3FE25CFE08}" vid="{DDB0152F-92DE-4514-9D13-2F26A5661EA5}"/>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PPT_WWU_Var1_Meta_16x9_02</Template>
  <TotalTime>6615</TotalTime>
  <Words>4173</Words>
  <Application>Microsoft Macintosh PowerPoint</Application>
  <PresentationFormat>Custom</PresentationFormat>
  <Paragraphs>735</Paragraphs>
  <Slides>46</Slides>
  <Notes>45</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46</vt:i4>
      </vt:variant>
    </vt:vector>
  </HeadingPairs>
  <TitlesOfParts>
    <vt:vector size="58" baseType="lpstr">
      <vt:lpstr>Meta Offc Pro</vt:lpstr>
      <vt:lpstr>System Font Regular</vt:lpstr>
      <vt:lpstr>Times</vt:lpstr>
      <vt:lpstr>Arial</vt:lpstr>
      <vt:lpstr>Calibri</vt:lpstr>
      <vt:lpstr>Cambria Math</vt:lpstr>
      <vt:lpstr>Helvetica</vt:lpstr>
      <vt:lpstr>Merriweather Sans</vt:lpstr>
      <vt:lpstr>Roboto</vt:lpstr>
      <vt:lpstr>Times New Roman</vt:lpstr>
      <vt:lpstr>Wingdings</vt:lpstr>
      <vt:lpstr>Universität Münster PowerPoint Master</vt:lpstr>
      <vt:lpstr>XENONnT: Towards Solar pp Level Background in the Electron-Recoil Detection Channel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Backup Slides</vt:lpstr>
      <vt:lpstr>PowerPoint Presentation</vt:lpstr>
      <vt:lpstr>Electron Drift  and Extraction</vt:lpstr>
      <vt:lpstr>PowerPoint Presentation</vt:lpstr>
      <vt:lpstr>Electronegative Impurity in LXe</vt:lpstr>
      <vt:lpstr>PowerPoint Presentation</vt:lpstr>
      <vt:lpstr>XENON1T/nT Gas Purification</vt:lpstr>
      <vt:lpstr>XENONnT Liquid Purification</vt:lpstr>
      <vt:lpstr>XENONnT Liquid Purification Performance </vt:lpstr>
      <vt:lpstr>Noble Gas Cryogenic Distillation</vt:lpstr>
      <vt:lpstr>XENONnT Krypton Distillation</vt:lpstr>
      <vt:lpstr>XENONnT Radon Removal</vt:lpstr>
      <vt:lpstr>PowerPoint Presentation</vt:lpstr>
      <vt:lpstr>PowerPoint Presentation</vt:lpstr>
      <vt:lpstr>PowerPoint Presentation</vt:lpstr>
      <vt:lpstr>PowerPoint Presentation</vt:lpstr>
      <vt:lpstr>PowerPoint Presentation</vt:lpstr>
      <vt:lpstr>LowRAD Project Goals</vt:lpstr>
      <vt:lpstr>PowerPoint Presentation</vt:lpstr>
    </vt:vector>
  </TitlesOfParts>
  <Company>Westfälische Wilhelms-Universität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Hier steht der zweizeilige Titel der Präsentation</dc:title>
  <dc:creator>Thieleke, Christine</dc:creator>
  <cp:lastModifiedBy>Ying-Ting Lin</cp:lastModifiedBy>
  <cp:revision>1182</cp:revision>
  <dcterms:created xsi:type="dcterms:W3CDTF">2019-09-05T07:16:21Z</dcterms:created>
  <dcterms:modified xsi:type="dcterms:W3CDTF">2026-06-03T06:48:01Z</dcterms:modified>
</cp:coreProperties>
</file>