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2.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3.xml" ContentType="application/vnd.openxmlformats-officedocument.presentationml.notesSlide+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20.xml" ContentType="application/inkml+xml"/>
  <Override PartName="/ppt/ink/ink21.xml" ContentType="application/inkml+xml"/>
  <Override PartName="/ppt/ink/ink22.xml" ContentType="application/inkml+xml"/>
  <Override PartName="/ppt/ink/ink23.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24.xml" ContentType="application/inkml+xml"/>
  <Override PartName="/ppt/ink/ink25.xml" ContentType="application/inkml+xml"/>
  <Override PartName="/ppt/ink/ink26.xml" ContentType="application/inkml+xml"/>
  <Override PartName="/ppt/ink/ink27.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72"/>
  </p:notesMasterIdLst>
  <p:sldIdLst>
    <p:sldId id="843" r:id="rId2"/>
    <p:sldId id="2179" r:id="rId3"/>
    <p:sldId id="834" r:id="rId4"/>
    <p:sldId id="2169" r:id="rId5"/>
    <p:sldId id="919" r:id="rId6"/>
    <p:sldId id="2189" r:id="rId7"/>
    <p:sldId id="679" r:id="rId8"/>
    <p:sldId id="667" r:id="rId9"/>
    <p:sldId id="736" r:id="rId10"/>
    <p:sldId id="890" r:id="rId11"/>
    <p:sldId id="782" r:id="rId12"/>
    <p:sldId id="2148" r:id="rId13"/>
    <p:sldId id="735" r:id="rId14"/>
    <p:sldId id="842" r:id="rId15"/>
    <p:sldId id="745" r:id="rId16"/>
    <p:sldId id="2151" r:id="rId17"/>
    <p:sldId id="2153" r:id="rId18"/>
    <p:sldId id="2187" r:id="rId19"/>
    <p:sldId id="825" r:id="rId20"/>
    <p:sldId id="2162" r:id="rId21"/>
    <p:sldId id="2163" r:id="rId22"/>
    <p:sldId id="2172" r:id="rId23"/>
    <p:sldId id="2165" r:id="rId24"/>
    <p:sldId id="2143" r:id="rId25"/>
    <p:sldId id="2183" r:id="rId26"/>
    <p:sldId id="725" r:id="rId27"/>
    <p:sldId id="497" r:id="rId28"/>
    <p:sldId id="734" r:id="rId29"/>
    <p:sldId id="792" r:id="rId30"/>
    <p:sldId id="793" r:id="rId31"/>
    <p:sldId id="898" r:id="rId32"/>
    <p:sldId id="920" r:id="rId33"/>
    <p:sldId id="786" r:id="rId34"/>
    <p:sldId id="796" r:id="rId35"/>
    <p:sldId id="797" r:id="rId36"/>
    <p:sldId id="798" r:id="rId37"/>
    <p:sldId id="2144" r:id="rId38"/>
    <p:sldId id="922" r:id="rId39"/>
    <p:sldId id="909" r:id="rId40"/>
    <p:sldId id="917" r:id="rId41"/>
    <p:sldId id="918" r:id="rId42"/>
    <p:sldId id="742" r:id="rId43"/>
    <p:sldId id="924" r:id="rId44"/>
    <p:sldId id="923" r:id="rId45"/>
    <p:sldId id="888" r:id="rId46"/>
    <p:sldId id="751" r:id="rId47"/>
    <p:sldId id="889" r:id="rId48"/>
    <p:sldId id="666" r:id="rId49"/>
    <p:sldId id="927" r:id="rId50"/>
    <p:sldId id="2140" r:id="rId51"/>
    <p:sldId id="723" r:id="rId52"/>
    <p:sldId id="633" r:id="rId53"/>
    <p:sldId id="926" r:id="rId54"/>
    <p:sldId id="837" r:id="rId55"/>
    <p:sldId id="2184" r:id="rId56"/>
    <p:sldId id="768" r:id="rId57"/>
    <p:sldId id="840" r:id="rId58"/>
    <p:sldId id="2128" r:id="rId59"/>
    <p:sldId id="2134" r:id="rId60"/>
    <p:sldId id="2136" r:id="rId61"/>
    <p:sldId id="2137" r:id="rId62"/>
    <p:sldId id="2154" r:id="rId63"/>
    <p:sldId id="799" r:id="rId64"/>
    <p:sldId id="800" r:id="rId65"/>
    <p:sldId id="2182" r:id="rId66"/>
    <p:sldId id="2188" r:id="rId67"/>
    <p:sldId id="832" r:id="rId68"/>
    <p:sldId id="869" r:id="rId69"/>
    <p:sldId id="870" r:id="rId70"/>
    <p:sldId id="871"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CF2F"/>
    <a:srgbClr val="2038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26" autoAdjust="0"/>
    <p:restoredTop sz="94660"/>
  </p:normalViewPr>
  <p:slideViewPr>
    <p:cSldViewPr snapToGrid="0">
      <p:cViewPr varScale="1">
        <p:scale>
          <a:sx n="78" d="100"/>
          <a:sy n="78" d="100"/>
        </p:scale>
        <p:origin x="84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03T15:43:40.608"/>
    </inkml:context>
    <inkml:brush xml:id="br0">
      <inkml:brushProperty name="width" value="0.05" units="cm"/>
      <inkml:brushProperty name="height" value="0.05" units="cm"/>
      <inkml:brushProperty name="ignorePressure" value="1"/>
    </inkml:brush>
  </inkml:definitions>
  <inkml:trace contextRef="#ctx0" brushRef="#br0">1 0,'2'4,"0"0,1 1,0-2,0 1,0 0,0-2,0 2,1-1,0-1,-1 1,7 4,4 2,336 249,-178-123,-8-6,-29-31,-125-90,-1 1,2 1,8 11,-10-9,0-3,1 1,11 8,-17-14,1-1,-1 0,0 1,0-1,-1 1,6 8,-7-9,0-1,0 2,-2-1,2 0,-1 0,0 1,1-1,-2 1,1 0,0 0,-1-1,0 6,0-3,1-1,-1 0,0 1,-1 1,1-1,0 0,-4 8,3-12,0 1,0 1,0-1,0 0,-1-1,1 1,-1 0,-1 0,2-1,-1 0,-1 1,1-1,1-1,-6 4,-8 6,-1-2,0 0,-30 10,-53 10,87-26,-12 5,4 1,-3 1,3 1,-35 25,41-26,0 2,1 0,0 2,-11 15,-8 8,-3 5,-9 9,36-44,1 2,-12 18,6-8,6-10,1-2,-11 11,11-14,1 2,0 0,1 0,-1-1,0 1,-3 8,4-7,1 0,-2-1,1 1,0-1,0 0,-1-1,0 1,-1-1,1 0,1-2,-10 7,10-7,-1 1,1 1,0-2,0 1,0 1,0-1,1 1,-5 10,-12 14,9-17</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24T22:09:03.535"/>
    </inkml:context>
    <inkml:brush xml:id="br0">
      <inkml:brushProperty name="width" value="0.1" units="cm"/>
      <inkml:brushProperty name="height" value="0.1" units="cm"/>
      <inkml:brushProperty name="color" value="#548235"/>
    </inkml:brush>
  </inkml:definitions>
  <inkml:trace contextRef="#ctx0" brushRef="#br0">6 13 392,'-3'3'5793,"0"-4"-3876,4 2-1434,2 1-405,1-2 0,-1 1 0,0-1 1,1 1-1,-2 0 0,2-1 0,0 0 0,-1 0 0,6-1 1,-2 1-28,0 0-31,4 0-6,1 0 1,14-2-1,-1 1 18,-20 1-22,0 1 0,0-2 0,0 1 0,5-1 0,4-5-54,-12 5 65,0 0 1,-1 0-1,1 0 1,1 0-1,-2 1 1,1-1-1,1 1 1,-2 0-1,3 0 1,3-2 706,-14 0-5123</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24T22:09:03.532"/>
    </inkml:context>
    <inkml:brush xml:id="br0">
      <inkml:brushProperty name="width" value="0.1" units="cm"/>
      <inkml:brushProperty name="height" value="0.1" units="cm"/>
      <inkml:brushProperty name="color" value="#548235"/>
    </inkml:brush>
  </inkml:definitions>
  <inkml:trace contextRef="#ctx0" brushRef="#br0">1 1 1244,'3'4'4869,"-3"-4"-4786,0 0-77,0 0 0,0 0 0,0 0 0,0 0 0,0 0 0,1 0 0,-1 0 0,0 0 0,0 0 0,0 0 1,0 0-1,0 0 0,0 0 0,0 0 0,0 0 0,0 0 0,0 0 0,0 0 0,0 0 0,1 0 0,-1 0 0,0 0 1,0 0-1,0 0 0,0 0 0,0 0 0,0 0 0,0 0 0,0 0 0,0 0 0,0 0 0,0 0 0,0 0 0,0 0 1,0 0-1,1 0 0,-1 0 0,0 0 0,0 0 0,0 0 0,0 0 0,0 1 0,0-1 0,0 0 0,0 0 0,0 0 0,0 0 1,0 0-1,0 0 0,0 0 0,0 0 0,0 0 0,0 0 0,0 0 0,0 0 0,0 0 0,0 0 0,0 1 0,0-1 1,0 0-1,-3 2 202,3-2-203,0 0 0,0 0 0,0 0-1,0 0 1,0 0 0,0 0 0,0 0 0,0 1 0,0-1 0,0 0-1,0 0 1,0 0 0,0 0 0,1 0 0,-1 0 0,0 0 0,0 0 0,0 0-1,0 0 1,0 0 0,0 1 0,0-1 0,0 0 0,0 0 0,0 0 0,0 0-1,0 0 1,0 0 0,0 0 0,0 1 0,0-1 0,0 0 0,0 0 0,0 0-1,0 0 1,0 0 0,0 0 0,0 0 0,0 0 0,0 1 0,0-1 0,0 0-1,0 0 1,0 0 0,0 0 0,0 0 0,0 0 0,-1 0 0,1 0-1,0 0 1,0 1 0,0-1 0,0 0 0,0 0 0,0 0 0,0 0 0,0 0-1,0 0 1,0 0 0,0 0 0,0 0 0,0 0 0,0 0 0,0 0 0,0 0-1,-1 0 1,2 0 66,-1 1 0,1 0 0,0 1-1,0-1 1,0-1 0,0 1-1,-1 1 1,0-2 0,0 1 0,1 1-1,-1-1 1,1 0 0,-1 1 0,0 0-1,1 22 604,-1-5-491,3 2-73,-2-7 11,1 0 0,4 17 0,-4-27-96,10 25-22,-10-25-800,-3-11-2207,-1 0 309,0 2 943</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24T22:09:03.533"/>
    </inkml:context>
    <inkml:brush xml:id="br0">
      <inkml:brushProperty name="width" value="0.1" units="cm"/>
      <inkml:brushProperty name="height" value="0.1" units="cm"/>
      <inkml:brushProperty name="color" value="#548235"/>
    </inkml:brush>
  </inkml:definitions>
  <inkml:trace contextRef="#ctx0" brushRef="#br0">1 18 704,'0'0'201,"0"0"-1,0 1 1,0-1-1,1 1 1,-1-1-1,0 1 1,0-1 0,0 0-1,1 0 1,-1 0-1,0 1 1,1-1-1,-1 1 1,0-1-1,0 1 1,0-1 0,0 0-1,1 1 1,-1-1-1,1 0 1,-1 1-1,1-1 1,-1 0-1,1 0 1,-1 1 0,1-1-1,17 3 1418,-11-3-1503,0 0 0,-1 0 0,12-4 0,63-19 288,-81 23-393,11-2 39,-10 2-52,-1-1 1,0 1-1,1 0 1,-1 0-1,0 0 0,0 0 1,1 0-1,-1 0 1,0 0-1,0 0 1,0 0-1,0 0 1,1 0-1,-1 0 1,0 0-1,0 0 0,0 1 1,0-1-1,1 0 1,-1 0-1,0 0 1,0 0-1,1 0 1,-1 1-1,0-1 1,0 0-1,1 0 0,-1 0 1,0 1-1,0-1 1,1 0-1,-1 0 1,0 1-1,0-1 8,-1 0-10,1 0 1,0 0-1,-1 0 0,1 0 1,0 0-1,0 0 1,-1 0-1,1 0 0,0 0 1,0 1-1,-1-1 1,1 0-1,0 0 1,0 0-1,0 1 0,0-1 1,0 0-1,0 0 1,0 1-1,0-1 0,-1 0 1,1 1-1,0-1 1,0 0-1,-2 4-1291,-4-8-1812,4 0 1744,-1 1-282</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24T22:09:03.525"/>
    </inkml:context>
    <inkml:brush xml:id="br0">
      <inkml:brushProperty name="width" value="0.1" units="cm"/>
      <inkml:brushProperty name="height" value="0.1" units="cm"/>
      <inkml:brushProperty name="color" value="#548235"/>
    </inkml:brush>
  </inkml:definitions>
  <inkml:trace contextRef="#ctx0" brushRef="#br0">155 0 892,'-22'6'3855,"12"-4"-2434,9-2-1286,0 0 0,0 0 1,1 1-1,-1-1 1,0 0-1,0 0 1,0 0-1,0 1 1,1-1-1,-1 1 1,0-1-1,0 0 1,0 1-1,0 0 0,-14 4 882,13-4-971,1-1 0,-1 1 1,1 0-1,0-1 0,-1 0 1,0 1-1,-3 3 0,-11 9 200,11-11-176,1 2-1,1-1 1,-2 1 0,1-1-1,-5 7 1,5-3-21,0-1 0,1 0 0,0-1 0,1 3 0,0-2 0,-1 1 0,1 0 1,-2 13-1,2-5 34,-1 22 1,3-32-76,0 0 1,1 1-1,0-1 1,0 1 0,-1-1-1,2 1 1,2 5 0,-1-6-21,-1-2 1,1 2-1,-2-2 1,2 1-1,0 0 1,1-1-1,-1 0 1,0-1-1,1 1 1,0 0-1,6 4 1,-3-4 2,1-2 1,0 1-1,0 0 1,-1-1 0,1 0-1,1 0 1,14-1-1,-22 0-15,1-1-1,-1 1 1,1 0-1,-1-1 1,1 1-1,-1-1 1,0 0 0,1 1-1,-1-1 1,0 0-1,0 0 1,0 1-1,1-1 1,0-2-1,16-16-817,-12 12 776,-4 3 58,-1 2 1,1-2-1,0 1 1,-1 0-1,0-1 1,1 2-1,0-6 1,-1 1 26,0 6-18,-1 0-1,1-1 0,-1 0 1,0 1-1,0-1 0,1 1 1,-1-1-1,-1 1 1,1-1-1,0 0 0,0 1 1,-1 0-1,1-1 0,-1 1 1,1-1-1,-1-1 1,-1 2-1,1-1 1,-1 0 0,1 0-1,-1 0 1,0 1 0,1 0-1,-2-1 1,1 1 0,1-1-1,-2 1 1,-1-1 0,-1 0-9,-27-13 48,30 15-44,1-1 0,-1 0 1,0 0-1,1 1 0,-2-1 1,1 1-1,1 0 1,-2 0-1,1 0 0,1 0 1,-2 0-1,2 0 0,-2 0 1,-2 1-1,5-1-21,0 1 0,0-1 0,-1 0 0,1 0 0,0 0 0,0 0 0,0 0-1,0 0 1,0 0 0,0 0 0,-1 0 0,1 0 0,0 0 0,0 0 0,0 0 0,0 1 0,0-1 0,0 0 0,0 0-1,0 0 1,-1 0 0,1 0 0,0 0 0,0 0 0,0 1 0,0-1 0,0 0 0,0 0 0,0 0 0,0 0-1,0 0 1,0 0 0,0 1 0,0-1 0,0 0 0,0 0 0,0 0 0,0 0 0,0 0 0,0 1 0,0-1 0,0 0-1,1 0 1,-1 0 0,0 0 0,0 0 0,0 0 0,0 0 0,0 0 0,0 0 0,0 0 0,0 0 0,1 0-1,-1 0 1,0 0 0,0 0 0,0 0 0,0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24T22:09:03.526"/>
    </inkml:context>
    <inkml:brush xml:id="br0">
      <inkml:brushProperty name="width" value="0.1" units="cm"/>
      <inkml:brushProperty name="height" value="0.1" units="cm"/>
      <inkml:brushProperty name="color" value="#548235"/>
    </inkml:brush>
  </inkml:definitions>
  <inkml:trace contextRef="#ctx0" brushRef="#br0">94 30 224,'-3'1'4134,"-1"-6"-2508,3 4-1446,0 1-1,0-1 0,0 0 0,1 0 0,-1 1 1,1 0-1,0-1 0,-1 0 0,1 0 0,-1 1 1,1-1-1,-1-2 0,1 3-160,-1 0 0,1 0-1,0-1 1,0 1 0,-1 0 0,1 0 0,0 0-1,0 0 1,0 0 0,0 0 0,-1 0 0,1 0-1,0 0 1,-1 0 0,1-1 0,0 1 0,-1 0-1,1 0 1,0 0 0,-1 0 0,1 0 0,0 0-1,-1 0 1,1 0 0,0 0 0,-1 0 0,1 0-1,0 1 1,0-1 0,0 0 0,-1 0 0,1 0-1,0 0 1,-1 0 0,-11 5 61,10-5-76,-29 22 104,30-20-114,-2 0 0,1 0 1,2-1-1,-3 1 0,2 1 0,-1-1 0,1-1 0,-1 1 0,1 1 0,0-1 0,-2 5 0,0 17-38,2-23 44,1 0 0,0 0 0,0 1 0,0-2 0,0 1 1,0 0-1,1 0 0,-1 1 0,0-1 0,1 0 0,-1 0 0,1 0 1,-1-1-1,0 1 0,1 0 0,-1 0 0,1 0 0,0 0 0,0 0 1,0 0-1,-1 0 0,0 0 0,2-1 0,-1 0 0,0 1 0,0 0 0,0-1 1,-1 1-1,1-1 0,1 1 0,-1-1 0,-1 0 0,0 1 0,4-1 0,0 0-8,1 0-1,0-1 1,-1 0-1,1 0 1,0 0-1,-1 0 1,0 0-1,1-1 1,-1 0-1,0-1 1,6-2-1,-3 1-41,-4 3-11,0-2-1,1 0 1,0 0-1,-1 2 1,5-7-1,2-3-380,-9 10 407,0 0-49,1 0 1,0-1 0,-2 2 0,2-1-1,-1-1 1,0 1 0,1-4-1,-1 5 62,-1-1 0,0 1 0,0-1-1,1 0 1,-1 0 0,0 0 0,0-1 0,-1 1-1,1 1 1,0-1 0,0 0 0,-1 0-1,1 0 1,0 0 0,-1-2 0,1 3 18,-2-5 8,1 1 1,-1 1 0,1 0 0,-1 0-1,0 0 1,1-1 0,-1 2 0,0-2-1,-6-3 1,8 6 4,3 15 158,-1-11-63,-1-1 0,1 0 0,0 1 0,0 0 0,-2 0 0,3-2 0,0 2 0,2 2 0,13 12 493,-14-13-605,-1 0-1,0-1 0,1 0 1,1 0-1,-1 0 0,0 0 1,1 0-1,-1-1 0,9 3 1,-13-5-44,0 0 0,0 0 0,0 0 1,1 0-1,-1 0 0,0 0 0,0 0 0,0 0 0,0 0 1,1 0-1,-1 0 0,0 0 0,0 0 0,0 0 0,0 0 1,0 0-1,0 0 0,0 0 0,0 0 0,1 0 1,-1 0-1,0 0 0,0 0 0,0 0 0,0 0 0,1 0 1,-1 0-1,0 0 0,0 0 0,0 0 0,1 0 0,-1 0 1,0 0-1,0 0 0,0 0 0,0 0 0,0 0 1,0 0-1,1 0 0,-1 0 0,0 0 0,0 0 0,0-9-3872,-2 4 1950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24T22:09:03.527"/>
    </inkml:context>
    <inkml:brush xml:id="br0">
      <inkml:brushProperty name="width" value="0.1" units="cm"/>
      <inkml:brushProperty name="height" value="0.1" units="cm"/>
      <inkml:brushProperty name="color" value="#548235"/>
    </inkml:brush>
  </inkml:definitions>
  <inkml:trace contextRef="#ctx0" brushRef="#br0">130 28 92,'-6'-8'5182,"6"7"-5100,0 0 0,0 1 0,-1-1 0,0 0 0,1 0 0,-1 0-1,0 0 1,1 1 0,0 0 0,-1-1 0,0 0 0,0 0 0,0 1 0,-1-2 0,1 2-78,-2-2 5,1 1 0,-1 0 0,0 1-1,0-1 1,1 0 0,-6-1-1,6 2 0,1 1 0,-1-1 0,1 0 0,-1 1 0,0-1 0,1 1 0,0-1 0,-1 1 0,0-1 0,1 0 0,0 1 0,-1 0 0,1 0-1,0 0 1,0 1 0,-2 0 0,-13 9 238,13-9-204,0 0 1,-1 1-1,1-2 1,-1 2-1,2 0 1,-2-1-1,2 1 1,-1 0-1,2-1 1,-2 2-1,2-1 1,-4 4-1,5-6-25,0 0 0,0-1 0,0 1 0,0-1-1,0 1 1,0-1 0,0 1 0,0 0 0,0-1 0,0 1-1,0 0 1,0-1 0,0 1 0,0 0 0,0-1-1,0 1 1,1 0 0,-1-1 0,0 0 0,1 1-1,-1-1 1,1 1 0,1 1-6,-1-1 1,0 0-1,1 0 0,-1 0 1,-1 0-1,2-1 0,0 1 1,2 1-1,4 0-34,2 0 0,13 1-1,-14-2 57,-5-1-158,1 1-1,-1 0 1,0 1 0,1-1 0,0 0 0,-1 1 0,1 0-1,6 3 1,-11-3 73,3 0-1,-1 0 1,-1 0 0,1-1-1,0 1 1,-1 0-1,1 1 1,0-2 0,-1 0-1,0 2 1,0-1 0,0 0-1,1 1 1,-1-1-1,-1 1 1,0-1 0,1 4-1,-1-5 101,0 2-1,0-1 1,0 0-1,0 0 1,-1 0-1,1 0 1,0 0-1,-1 0 1,0 0 0,0 0-1,0 0 1,0 0-1,1-1 1,-2 1-1,1 0 1,-1 0-1,1 0 1,-1-1-1,-2 4 1,0-2 78,3-2-1,-3 1 1,1 0-1,0 1 1,-1-2 0,1 1-1,0 0 1,-1-1 0,0 1-1,-4 0 1,-29 2 218,34-4-323,1 1 1,-1-2 0,1 1 0,0 0 0,-1 0-1,1-1 1,0 1 0,0-1 0,0 0-1,-1 0 1,1 0 0,0 1 0,0-1-1,-2-2 1,-2-2 37,5 5-127,1 0-1,-1 0 1,0-1-1,1 1 1,-1 0 0,0-1-1,1 1 1,0-1-1,0 1 1,-1-1-1,1 0 1,-1 1-1,1 0 1,-1-1 0,1 0-87,0 1 0,0-1 0,0 1 1,1-1-1,-1 1 0,0-1 0,0 1 1,1-1-1,-1 0 0,0 1 0,1-1 1,-1 0-1,0 1 0,0-1 1,1 1-1,-1-1 0,1 1 0,-1-1 1,1 1-1,0 0 0,0 0 0,2-5-1407,0 2-258</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24T22:09:03.528"/>
    </inkml:context>
    <inkml:brush xml:id="br0">
      <inkml:brushProperty name="width" value="0.1" units="cm"/>
      <inkml:brushProperty name="height" value="0.1" units="cm"/>
      <inkml:brushProperty name="color" value="#548235"/>
    </inkml:brush>
  </inkml:definitions>
  <inkml:trace contextRef="#ctx0" brushRef="#br0">15 42 844,'-7'3'3978,"-1"0"-720,11-3-2595,16 6 567,-12-6-902,1 1 0,0-2 0,0 1 0,-1 0 0,8-3 0,-14 3-309,205-49 854,-201 47-989,-21 12-5490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24T22:09:03.529"/>
    </inkml:context>
    <inkml:brush xml:id="br0">
      <inkml:brushProperty name="width" value="0.1" units="cm"/>
      <inkml:brushProperty name="height" value="0.1" units="cm"/>
      <inkml:brushProperty name="color" value="#548235"/>
    </inkml:brush>
  </inkml:definitions>
  <inkml:trace contextRef="#ctx0" brushRef="#br0">0 18 580,'4'6'5563,"-4"-6"-5487,12 12 828,-10-6-896,-1 0-1,1 0 0,-1 0 0,1 12 0,3 7 31,6 33 74,-14-44-95,2-14-12,1 1-1,0-1 1,-1 0 0,1 1 0,0 0 0,-1 0 0,1-1-1,0 1 1,0 0 0,0 0 0,0-1 0,0 1 0,0 0-1,0-1 1,0 0 0,0 1 0,0 0 0,1 0 0,-1-1-1,0 1 1,0 0 0,1-1 0,-1 1 0,1 1 0,0-2 158,-6-16 159,-5-27-305,9 40-14,0-1 0,0 2 0,0-2 0,-2-6 0,1 7-5,1 1 0,0-2 1,0 1-1,0 1 0,0-2 0,0 1 0,1-4 0,-5-60 1,4 53 14,1 13-14,15 14-114,-9-8 118,2-2 1,0 2 0,0-1-1,0 0 1,0 0-1,0-2 1,1 1 0,-1 0-1,11 0 1,21 7-34,-33-7 22,-4-2 4,0 0 1,-1-1 0,2 1 0,-1 1-1,-1-1 1,1 1 0,0 0 0,5 3-1,5 1-7,3 0-1,-16-6 12,1 0 0,-1 0 0,1 0 0,0 0 0,-1 0 0,0 0 1,1 1-1,-1-1 0,1 1 0,-1-1 0,0 1 0,0-1 0,0 0 0,1 1 1,-1-1-1,0 1 0,0-1 0,1 1 0,-1 0 0,0-1 0,0 1 0,0-1 1,0 1-1,0 0 4,0 0 0,-1 0 1,1 0-1,-1 0 1,1 0-1,0 0 0,-1 1 1,0-2-1,0 1 0,0 0 1,0 0-1,1-1 1,-1 1-1,0 0 0,0 0 1,0 0-1,0-1 0,-2 2 1,-20 8 9,22-9-15,-108 43-391,108-44 313,1 1 0,-1-1 0,1 0 0,0 1 0,-1-1 0,1 0 0,-1 1 0,1-1 0,-1 0 0,1 1 0,-1-1-1,1 1 1,-1-1 0,1 0 0,0 0 0,0 1 0,0-1 0,0 1 0,-1 0 0,1-1 0,0 1 0,0-1 0,0 1 0,-1 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24T22:09:03.530"/>
    </inkml:context>
    <inkml:brush xml:id="br0">
      <inkml:brushProperty name="width" value="0.1" units="cm"/>
      <inkml:brushProperty name="height" value="0.1" units="cm"/>
      <inkml:brushProperty name="color" value="#548235"/>
    </inkml:brush>
  </inkml:definitions>
  <inkml:trace contextRef="#ctx0" brushRef="#br0">23 51 808,'0'7'4693,"3"1"-3524,1 11-1274,-3 3 367,2 0 1,6 29-1,-9-49-235,4 20 234,0 1 0,-2 26 0,-2-48-247,-5-17-2,-14-76-79,17 76-99,-2-1 1,1 1 0,-8-19-1,2-7 90,9 41 85,0 0 0,0-1 0,0 2 0,0-1-1,1-1 1,-1 1 0,0 0 0,1-1 0,-1 1 0,1 0 0,-1 1 0,0-2 0,1 1 0,0 0 0,-1 0 0,1 0 0,0 0 0,0 0 0,-1 0 0,1 1 0,1-1 0,-1 0 0,0 1 0,0-1 0,-1 1 0,2 0 0,-1-1 0,0 0 0,4-2-1,1 1 0,0-1 0,-1 1 0,10-2 0,-8 3-19,0 1 1,1-1-1,-2 1 0,8 1 1,7 0-42,-20-1 52,0 1-1,1-1 0,-1 1 1,0-1-1,1 0 1,-1 1-1,1-1 1,-1 1-1,0 0 1,1 0-1,-1 0 1,0 0-1,0 1 1,0-1-1,1-1 1,-1 1-1,-1 1 1,1-1-1,0 0 1,0 0-1,0 0 1,0 0-1,-1 1 1,0-1-1,1 2 1,1 2 1,0 0 0,-1 0 0,1 0-1,-1 1 1,0-3 0,0 9 0,-1-10 5,0 0 0,-1 0-1,1 0 1,0 0 0,-1 1-1,0-2 1,1 1 0,-1 1-1,0-1 1,0-2 0,0 2-1,0 0 1,-1 0 0,1 0-1,0-1 1,0 1 0,-1 0-1,1 0 1,-1-1 0,0 1-1,0-2 1,1 2 0,-2-1-1,2 0 1,-1 0 0,-2 1-1,-6 1 56,0 1 0,-1-2-1,2 0 1,-17 1 0,5 0 48,2-6-1358,22-3-3669,0 2 3208</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24T22:09:03.531"/>
    </inkml:context>
    <inkml:brush xml:id="br0">
      <inkml:brushProperty name="width" value="0.1" units="cm"/>
      <inkml:brushProperty name="height" value="0.1" units="cm"/>
      <inkml:brushProperty name="color" value="#548235"/>
    </inkml:brush>
  </inkml:definitions>
  <inkml:trace contextRef="#ctx0" brushRef="#br0">2 30 92,'0'-8'4042,"0"8"-3933,-1 0 0,1 0 0,0-1 0,0 1 1,0-1-1,0 1 0,0-1 0,0 1 0,0 0 1,0 0-1,0-1 0,1 1 0,-1-1 0,0 1 1,0 0-1,0-1 0,1 1 0,-1-1 0,0 1 1,0-1-1,1 1 0,-1 0 0,0 0 1,0 0-1,0 0 0,1-1 0,-1 1 0,1-1 45,16 3 1691,-6-1-1616,0 0 0,-2 0 0,2-1 0,20-3 0,6 1-173,-35 2-57,1 0-1,-1-1 1,0 1-1,1-1 1,-2 1 0,2-1-1,-1 0 1,3-1 0,-4 1-11,0 1-1,1-1 1,-1 0 0,0 1 0,1-1 0,1 1 0,1-1 0,-3 1-15,-16 6-1295,13-4 649,-1 0 0,-1 0 0,2-1 0,-2-1 0,1 1-1,-1 0 1,-6 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03T15:43:40.609"/>
    </inkml:context>
    <inkml:brush xml:id="br0">
      <inkml:brushProperty name="width" value="0.05" units="cm"/>
      <inkml:brushProperty name="height" value="0.05" units="cm"/>
      <inkml:brushProperty name="ignorePressure" value="1"/>
    </inkml:brush>
  </inkml:definitions>
  <inkml:trace contextRef="#ctx0" brushRef="#br0">1 449,'0'-20,"0"-4,2-29,0 45,-1-1,0 0,1 2,1-2,-1 0,1 2,3-8,3-4,1 2,0 0,2 1,18-23,-7 8,-16 21,0 0,10-11,3-2,-14 16,0-2,2 2,-1 0,11-9,-17 15,1-1,1 1,-2 1,1-1,0 0,0 0,0 0,0 1,0-1,0 1,0 0,0 0,0 0,-1 0,2 0,-1 1,0 0,0-1,-1 1,1 0,1 0,-1-1,-1 1,1 1,2 1,-1 0,-1 0,1 0,-1-1,0 2,1-2,-1 2,0 0,0-1,1 6,1 2,6 22,-7-22,9 23,14 22,-11-23,-1 0,18 60,-29-87,-1 0,1 0,-1 0,2-1,-1 0,0 1,0 0,1-2,0 2,1-2,-2 1,2-2,-1 2,1-2,0 0,-1 1,1-2,1 1,8 3,-12-5,2-1,-2 0,0 1,2-1,-2 0,1-1,-1 1,2 0,-2-1,0 0,1 0,-1 0,1 0,-1 1,1-3,0 1,-2 1,2-1,-1 0,0 0,0-1,0 1,0 0,3-6,-1 1,-1 1,1-1,-1-2,0 3,-1-2,1 0,-1 0,2-15,-2 10,0 1,1-1,0 1,0 0,2 0,-1 1,1 0,0 0,1 0,0 1,7-11,-7 14,-1 0,-1-1,0 0,0-1,-1 1,5-10,-6 10,2 1,-1-1,1 1,1 1,-1-1,0 1,1-1,7-7,16-20,-26 30,0 1,0 0,0 1,1-1,0 1,-1 0,1-1,0 1,0 0,-1 1,1-1,1 0,-2 2,1-1,0 0,0 0,0 1,1-1,-1 1,0 0,0 0,1 0,0 1,-2 0,2 0,-2-1,0 1,2 1,0-1,-2 0,1 1,0 1,-1-3,1 3,4 5,38 49,-40-52,-1 0,0 2,0-1,0 0,-1 1,4 7,14 47,-16-46,0 2,1-1,10 19,3-2,37 49,-51-75,0-1,1 0,-1-2,1 1,1-1,-1 2,0-3,0 0,0 1,1-2,0 1,0-1,0 0,0-1,0 1,0-2,9 0,-13 0,1-2,-1 1,0 0,0 0,0-1,0 0,0 1,0-2,1 1,-2-1,0 0,1 2,0-3,-1 1,0 0,1 0,1-6,0 3,-1 0,0 0,0 0,0-1,-2 0,1 1,1 0,-2-2,1-9,0-4,-2 14,0-1,1 1,0-2,0 2,0 0,1-1,0 1,4-8,-1 4</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1-18T23:39:29.106"/>
    </inkml:context>
    <inkml:brush xml:id="br0">
      <inkml:brushProperty name="width" value="0.05" units="cm"/>
      <inkml:brushProperty name="height" value="0.05" units="cm"/>
      <inkml:brushProperty name="ignorePressure" value="1"/>
    </inkml:brush>
  </inkml:definitions>
  <inkml:trace contextRef="#ctx0" brushRef="#br0">1 0,'2'4,"0"0,1 0,-1-1,1 1,0 0,0-2,-1 2,2-1,0-1,-1 0,6 5,4 2,312 238,-165-118,-8-6,-26-29,-117-86,-1 0,2 2,8 10,-10-8,1-4,0 2,11 7,-17-13,2-1,-1 0,-1 0,1 0,-1 1,5 8,-6-10,0 0,0 2,-2-1,2 0,-1 0,0 1,0-1,-1 0,1 1,0 0,-1-1,0 6,0-4,1 0,-1 0,0 1,-1 0,1 0,0 0,-3 7,2-11,0 1,0 1,0-1,0 0,-1-2,1 2,-1 0,-1 0,2-1,0 0,-2 1,1-1,1-1,-5 3,-8 7,-1-2,0-1,-28 10,-49 10,81-25,-11 5,3 0,-2 2,2 0,-32 25,38-26,0 3,1-1,0 3,-10 14,-8 7,-3 5,-7 9,32-42,2 1,-12 18,6-8,5-9,2-2,-11 10,11-13,0 1,0 1,2 0,-2-1,0 0,-2 9,3-7,1-1,-1 0,0 1,0-2,1 1,-2-1,0 1,0-2,0 1,1-2,-9 7,10-7,-2 0,1 2,1-2,-1 1,0 1,0-1,2 0,-6 11,-10 12,7-15</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1-18T23:39:29.107"/>
    </inkml:context>
    <inkml:brush xml:id="br0">
      <inkml:brushProperty name="width" value="0.05" units="cm"/>
      <inkml:brushProperty name="height" value="0.05" units="cm"/>
      <inkml:brushProperty name="ignorePressure" value="1"/>
    </inkml:brush>
  </inkml:definitions>
  <inkml:trace contextRef="#ctx0" brushRef="#br0">1 430,'0'-19,"0"-4,2-28,0 43,-1 0,0-1,0 2,2-1,-1-1,1 2,2-7,4-4,0 2,0-1,3 2,15-22,-5 7,-16 20,1 1,9-11,2-2,-12 15,-1-2,3 3,-2-1,11-8,-16 14,1-1,0 1,-1 1,1-1,0 0,0 0,0 0,0 1,0-1,-1 1,1 0,0 0,0 0,-1 0,2 0,-1 1,-1 0,1-1,-1 1,1 0,1 0,-1-1,-1 1,1 1,1 1,0 0,-1-1,1 1,-1-1,-1 2,2-2,-1 2,0 0,0-2,1 7,0 2,7 20,-8-20,9 21,14 22,-11-23,-1 1,16 57,-26-83,-1 0,1-1,-1 1,1-1,0 0,0 0,0 1,0-2,1 2,1-2,-3 0,3-1,-1 2,0-2,1 0,-1 1,0-3,2 2,7 3,-11-5,2-1,-3 0,1 1,2-1,-2 0,1-1,-1 1,1 0,-1-1,0 0,1 0,-1 0,0 0,0 1,1-3,0 1,-2 1,2 0,-2-1,1 0,0-1,0 1,0 0,3-6,-2 2,0 0,1-1,-1-1,-1 2,0-2,1 1,-1-1,2-14,-3 9,1 2,1-1,0 0,0 1,1-1,0 2,1-1,-1 0,2 1,-1 0,7-10,-6 14,-1-1,-2-1,1 1,0-2,-1 1,4-9,-5 9,2 2,-2-2,2 1,1 2,-2-2,1 1,1-1,6-6,15-19,-24 28,0 1,0 0,-1 1,2-1,0 1,-1 0,1-1,-1 2,1-1,-1 1,1-1,1 0,-3 2,2-1,0 0,0 0,0 1,0-1,0 1,0 0,0 0,0 0,1 1,-2 0,2 0,-2-1,-1 1,3 1,0-1,-2 0,0 1,1 0,-1-2,1 3,3 5,36 47,-37-51,-1 1,-1 2,1-1,0-1,-2 2,5 6,12 46,-14-45,0 2,0 0,10 17,3-1,34 46,-47-71,-1-1,2-1,-2-1,2 1,0-1,0 2,0-3,-1-1,1 2,0-2,1 1,-1-1,1 0,-1-1,1 1,-1-2,9 0,-12 0,1-2,-2 1,1 0,0 0,0-1,0 0,-1 1,1-2,1 1,-2 0,0-1,0 2,1-3,-1 1,0 0,1 0,0-5,1 2,-1 0,0 0,-1 1,1-2,-2 0,1 2,1-1,-2-2,1-8,-1-4,-1 13,0-1,1 2,0-3,0 2,0 1,1-2,0 1,3-7,0 3</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1-18T23:39:29.108"/>
    </inkml:context>
    <inkml:brush xml:id="br0">
      <inkml:brushProperty name="width" value="0.05" units="cm"/>
      <inkml:brushProperty name="height" value="0.05" units="cm"/>
      <inkml:brushProperty name="ignorePressure" value="1"/>
    </inkml:brush>
  </inkml:definitions>
  <inkml:trace contextRef="#ctx0" brushRef="#br0">1 921,'2'-4,"0"2,-1-3,1 2,0 0,-1 1,2-9,1 0,38-95,97-187,-58 166,-40 54,-28 50,0 1,24-31,-14 20,-17 22,3 0,11-13,-10 13,2-4,-1 3,-3-3,13-18,-15 23,0 2</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1-18T23:39:29.109"/>
    </inkml:context>
    <inkml:brush xml:id="br0">
      <inkml:brushProperty name="width" value="0.05" units="cm"/>
      <inkml:brushProperty name="height" value="0.05" units="cm"/>
      <inkml:brushProperty name="ignorePressure" value="1"/>
    </inkml:brush>
  </inkml:definitions>
  <inkml:trace contextRef="#ctx0" brushRef="#br0">1 0,'0'2,"1"-1,-1 0,0-1,1 2,-1-1,2 0,-2 0,0 0,1 0,0 0,0-1,-1 0,1 2,0-1,-1-1,2 0,-1 3,2-3,10 11,20 8,-17-11,15 14,-25-18,85 63,-71-55,-1 0,39 13,-34-14,25 15,-15-9,-24-12,-2 1,11 9,-11-9,1 0,11 6,-8-6,43 24,-49-25,2-1,-2 2,2 0,-2 1,8 9,-10-11,-1-2,-1 0,1 2,2-2,-2 0,0 1,0-2,2 2,-1-3,-1 2,1 0,1-3,7 5,-5-3,1 1,0-2,0 3,-1-1,0 0,0 2,0 0,8 6,-9-7,0 0,1 0,11 4,-10-5,-2-1,14 10,-13-6</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1-20T23:28:10"/>
    </inkml:context>
    <inkml:brush xml:id="br0">
      <inkml:brushProperty name="width" value="0.07938" units="cm"/>
      <inkml:brushProperty name="height" value="0.07938" units="cm"/>
      <inkml:brushProperty name="color" value="#2F5597"/>
      <inkml:brushProperty name="ignorePressure" value="1"/>
    </inkml:brush>
  </inkml:definitions>
  <inkml:trace contextRef="#ctx0" brushRef="#br0">1 0,'2'4,"0"-1,0 2,1-2,0 1,0-1,-1-1,1 2,1-1,0-1,-2 1,8 3,2 3,311 232,-165-114,-7-7,-27-28,-115-84,-1 0,3 1,6 11,-9-9,1-2,0 0,10 8,-15-13,0-2,0 1,0 1,-1-1,0 1,5 7,-6-8,0-1,0 1,-2 0,2 0,-1 0,0 0,0 0,-1 1,1 0,0-1,-1 0,0 6,0-4,1 0,-1 0,0 0,-1 2,1-2,0 1,-3 7,2-11,0 1,0 1,0-2,0 1,-1-1,1 1,-1 0,0 0,1-2,-1 1,-1 1,1-1,1-1,-5 4,-8 5,-1-2,1 1,-29 9,-48 9,80-25,-11 6,4 0,-3 2,2 0,-31 24,37-25,0 2,1 1,0 1,-10 14,-8 8,-2 4,-8 9,32-42,2 3,-12 16,6-7,6-10,0-1,-9 10,9-14,2 3,-1-1,1 1,0-1,-1 0,-2 9,3-8,1 1,-1-2,0 2,0-2,1 1,-2-1,1 0,-2 0,1 0,2-3,-10 8,9-7,0 0,0 2,0-2,1 1,-1 0,0 0,1 1,-4 9,-11 13,8-16</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1-20T23:28:10.001"/>
    </inkml:context>
    <inkml:brush xml:id="br0">
      <inkml:brushProperty name="width" value="0.07938" units="cm"/>
      <inkml:brushProperty name="height" value="0.07938" units="cm"/>
      <inkml:brushProperty name="color" value="#2F5597"/>
      <inkml:brushProperty name="ignorePressure" value="1"/>
    </inkml:brush>
  </inkml:definitions>
  <inkml:trace contextRef="#ctx0" brushRef="#br0">1 420,'0'-18,"0"-5,2-26,0 41,-1 0,0-1,0 3,2-3,-1 1,1 1,2-7,4-3,0 1,0 0,2 1,17-22,-7 8,-15 20,1-1,8-9,4-3,-14 16,1-3,1 3,0-1,9-8,-15 14,1-1,1 1,-2 1,0-1,1 1,0-1,0 0,0 1,0-1,-1 1,1 0,0 0,0 0,-1 0,2 0,-2 1,1 0,0-1,-1 1,1-1,1 1,-2-1,0 1,1 1,2 1,-1 0,-1 0,0-1,0 0,0 2,1-2,-1 2,-1-1,1 0,1 6,1 1,5 21,-6-21,8 22,13 20,-11-21,0 0,17 56,-27-81,-2 0,2-1,-1 1,2-2,-2 1,1 1,0-1,1-1,-1 2,2-2,-2 0,1-1,0 2,1-3,-1 1,0 1,0-2,2 1,7 2,-11-4,1-1,-1 0,0 1,2-1,-2 0,0-1,0 1,2 0,-2-1,-1 0,2 0,-1 1,1-1,-1 1,0-3,1 1,-2 1,2-1,-1 0,0 0,-1 0,1 0,0 0,3-6,-2 2,0 0,1 0,-1-3,-1 4,0-3,1 1,-1-1,1-13,-1 8,0 2,1-1,0 1,-1-1,3 1,-1 1,0 0,1-1,0 1,1 1,6-11,-7 13,0 1,-1-2,-1 1,1-2,-1 2,4-10,-5 10,2 0,-2 0,2 0,1 1,-2 0,1 0,1 0,6-7,15-19,-25 28,1 1,0 0,0 2,1-2,-1 1,0 0,1-1,0 1,0 0,-2 1,2 0,1-1,-2 2,0-1,1 0,0 0,0 1,0-1,0 1,0 0,0 0,0 0,1 1,-2 0,2 0,-3-1,1 1,2 1,0-1,-3-1,2 2,0 1,-1-3,1 3,3 4,35 47,-36-49,-1-1,-1 3,1-2,0 1,-2 1,5 6,12 44,-14-43,-1 2,2-1,9 17,2-1,35 46,-48-70,1-2,0 1,0-2,1 0,0 0,-1 2,1-3,0-1,-1 2,1-2,1 1,-1-1,1 0,-1-2,1 2,-1-2,9 0,-12 0,0-2,0 2,0-1,0 0,-1-1,1 0,0 1,0-2,0 1,-1 0,0-1,1 2,0-3,-2 1,1 0,1 1,1-7,-1 4,0-1,0 0,0 1,-1-2,-1 1,1 0,1 0,-2-1,1-9,-1-4,-1 14,0-2,1 2,0-3,0 3,0-1,1 0,0 0,3-7,0 4</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1-20T23:28:10.002"/>
    </inkml:context>
    <inkml:brush xml:id="br0">
      <inkml:brushProperty name="width" value="0.07938" units="cm"/>
      <inkml:brushProperty name="height" value="0.07938" units="cm"/>
      <inkml:brushProperty name="color" value="#2F5597"/>
      <inkml:brushProperty name="ignorePressure" value="1"/>
    </inkml:brush>
  </inkml:definitions>
  <inkml:trace contextRef="#ctx0" brushRef="#br0">1 901,'2'-4,"0"2,-1-3,0 3,2-2,-2 2,2-8,1-1,37-92,97-184,-58 162,-39 54,-29 49,1 0,24-30,-14 20,-16 21,1 0,12-12,-10 12,1-3,0 2,-2-3,11-17,-14 21,0 4</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1-20T23:28:10.003"/>
    </inkml:context>
    <inkml:brush xml:id="br0">
      <inkml:brushProperty name="width" value="0.07938" units="cm"/>
      <inkml:brushProperty name="height" value="0.07938" units="cm"/>
      <inkml:brushProperty name="color" value="#2F5597"/>
      <inkml:brushProperty name="ignorePressure" value="1"/>
    </inkml:brush>
  </inkml:definitions>
  <inkml:trace contextRef="#ctx0" brushRef="#br0">1 0,'0'2,"1"-1,-1 0,0-1,1 2,-1-1,2-1,-2 1,0 0,1 0,0 1,-1-2,0 0,2 2,-1-1,-1-1,2 0,-1 3,2-3,10 10,20 9,-18-11,16 13,-25-16,84 60,-70-54,-1 1,38 13,-33-15,25 15,-16-8,-23-11,-2-1,11 10,-11-9,1 0,10 6,-7-6,43 23,-49-25,2 1,-2 1,1-1,0 2,7 9,-11-12,0-1,0 1,0 1,1-3,-1 1,1 1,-2-2,3 2,0-3,-3 2,2 0,1-3,7 5,-5-3,1 0,0-1,0 3,-2 0,2-1,-2 1,1 1,8 6,-9-7,0 0,1-1,11 6,-11-6,0-1,12 9,-12-5</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7T10:59:59.734"/>
    </inkml:context>
    <inkml:brush xml:id="br0">
      <inkml:brushProperty name="width" value="0.2" units="cm"/>
      <inkml:brushProperty name="height" value="1.2" units="cm"/>
      <inkml:brushProperty name="inkEffects" value="pencil"/>
    </inkml:brush>
  </inkml:definitions>
  <inkml:trace contextRef="#ctx0" brushRef="#br0">169 3 1708,'-3'0'2280,"-3"0"-531,-2 0-609,-5 0-440,0 0-228,0 0-156,0 0-92,0 0-20,0 0-12,2-1-32,0 1-8,1 0-4,2-1-12,0 1-12,1 0-16,1 0-4,2 0-12,1 0-8,1 0-20,0 0-20,1 1-4,1 0-4,0-1-12,0 1 4,1 1 56,1 1 40,0 1 4,3 1 20,1 1 60,1 3 12,2 1-28,1 1-16,2 3 16,1 1 4,2 2-16,2 1 44,3 1 40,1 3 24,1 1 0,2 2-24,2 2-16,2 0-64,1 3-52,9 6 44,1 4-112,2 2-16,-1-1 20,1 0 40,-1-2 32,0 0 20,1 1 0,0 1 44,0 0 20,1 4-16,1-1 0,1 4 36,0 1 28,0 1 1,1 2-57,0 0-12,0 1-4,0 2-20,1 1 12,-1 1 0,-1 1 20,0 3 32,-1 3 0,0 1-16,-2 2-32,1 3-36,-1 3-36,-2-1-52,1 2-28,-3 3-20,0 0-20,-2 4 0,1 17 28,-1 6-12,-2 1-8,-4-3 8,-5-5 4,-3-2 0,-4-4 4,-2-2 36,-3 0 12,-2-2 32,-3 1 16,-1 0 16,-2 1 12,-3 1-4,-1 1 4,-2 0-16,0 1 8,-3 2-4,0 0 8,-1 1-20,-1-1-20,-1 1-20,-2-2-16,0 1-8,0-1-16,-1 0 4,0-1 0,0-1 4,-1 1 4,-1-1-20,0-1-8,-2 0-12,-1 1-12,-1 14 16,-2 4-24,1-1 0,2-5 0,-1-5 0,3-5-8,1-5 0,0-3 12,0-4 8,1-1 4,-2-1 12,2-3-4,0 0 8,-1-1-12,1-2-4,0-1 12,0 0-28,0-2 4,0-2 4,1-3 0,0 0 0,-2-2-8,2-2 16,1 0-8,-1-1-4,0-1-4,1-1 0,0-1 4,0-2 4,1-2 4,1-2 0,1-1 4,-1-1-8,3-3 0,-2 0 8,1-2 4,2-3-8,-1-1 4,0-1 8,1-2 0,0-2 8,1 0 4,0-2 8,1-2-4,-2-1 0,1-1 0,1-2-8,-1-2-12,0-1 4,0 0 0,0-4 4,1 0 0,-2-3 4,1-1 0,1-2 0,0-2-8,-1-2-4,2-1-4,0-1-4,0-1-8,-1-2 0,0-2-4,0 0 4,0-1-4,1-1 4,1 0 4,0 1-12,-1-2-36,1 0-24,0 0-52,0-2-80,-1 0-144,-1 0-60,0-2-280,-3-2-444,1-4-508,-4-2-577,1-4-819,-3-4-712,-2-4-104,-5-4 247,3 3 1721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7T10:59:59.736"/>
    </inkml:context>
    <inkml:brush xml:id="br0">
      <inkml:brushProperty name="width" value="0.05" units="cm"/>
      <inkml:brushProperty name="height" value="0.3" units="cm"/>
      <inkml:brushProperty name="color" value="#00A0D7"/>
      <inkml:brushProperty name="inkEffects" value="pencil"/>
    </inkml:brush>
  </inkml:definitions>
  <inkml:trace contextRef="#ctx0" brushRef="#br0">34 18 372,'0'0'652,"0"0"-180,-1 0-152,-1-2-120,0 1-88,0-1-44,-1 1-36,0-1-16,1 1 0,0-1-8,1 0-4,-1 0-12,1 1-12,0-1-8,0 2-36,0 1 24,1 0 12,-2 1-8,1-1 8,0 1-12,0-1 4,-1 0 4,1 0-8,0 1-16,1-1-36,-1 1-64,1-1-104,0 1-152,0-2-184,0 0 296</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03T15:43:40.610"/>
    </inkml:context>
    <inkml:brush xml:id="br0">
      <inkml:brushProperty name="width" value="0.05" units="cm"/>
      <inkml:brushProperty name="height" value="0.05" units="cm"/>
      <inkml:brushProperty name="ignorePressure" value="1"/>
    </inkml:brush>
  </inkml:definitions>
  <inkml:trace contextRef="#ctx0" brushRef="#br0">1 962,'2'-4,"0"2,-1-3,1 2,1-1,-2 2,2-9,1-1,41-98,105-196,-63 173,-42 57,-32 52,1 1,26-33,-15 22,-18 22,2 1,13-14,-11 13,1-3,0 2,-3-3,13-18,-15 23,-1 3</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7T10:59:59.737"/>
    </inkml:context>
    <inkml:brush xml:id="br0">
      <inkml:brushProperty name="width" value="0.05" units="cm"/>
      <inkml:brushProperty name="height" value="0.3" units="cm"/>
      <inkml:brushProperty name="color" value="#00A0D7"/>
      <inkml:brushProperty name="inkEffects" value="pencil"/>
    </inkml:brush>
  </inkml:definitions>
  <inkml:trace contextRef="#ctx0" brushRef="#br0">8 103 2016,'-1'-1'640,"0"-1"-212,0-1-132,0-2-84,-1 1-48,1-1-48,1 1-28,0 1-20,1-2-16,0 2-20,0 0-20,-1-1-4,1 1 4,0 1-12,0-1-8,0 2 8,2-2 8,-1 1 0,-1 0-8,1-1 8,-1 0 12,1 1-16,0 0 0,0-1 0,0 1 4,1-2-16,1 1-52,1-1-296,0-1-16,3 2-192,-2-2-260,1 2-304,-3 1 240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7T10:59:59.738"/>
    </inkml:context>
    <inkml:brush xml:id="br0">
      <inkml:brushProperty name="width" value="0.05" units="cm"/>
      <inkml:brushProperty name="height" value="0.3" units="cm"/>
      <inkml:brushProperty name="color" value="#00A0D7"/>
      <inkml:brushProperty name="inkEffects" value="pencil"/>
    </inkml:brush>
  </inkml:definitions>
  <inkml:trace contextRef="#ctx0" brushRef="#br0">59 3874 1360,'-1'0'1028,"0"0"-324,-2 0-244,1 1-164,-1 0-96,0 0-60,-1 0-44,1 0-36,1 2-8,0-2-12,1 1 0,1-1 12,0 1 24,0 0 36,0-1 36,0 1 32,0-1 44,0 1 17,0-1 15,0 0 8,0 0-4,0 0 0,-1-1-36,0 1-16,0-1-20,-1 1-24,1 0-32,-2 1-24,2 0-24,0 0-8,0 0-20,0 1-4,1-1-12,-1-1-8,1-1 4,-1-1-20,1 1-12,-1-2 8,1 2 24,-1-1 4,1 1 12,0-1 12,-1 0 64,0 0-64,1 0 16,-1-1-24,0 0 4,0 0 0,0 0-4,0 0-8,-2 0-20,2-2-4,-1-2-8,0-1-8,1-1 4,0-2-16,1-2 4,0 0 0,1-2 0,-1 1 0,1-2-12,1-1 20,-1 0-4,1-2-8,-1 1 0,2-3 4,-1 0-4,0-2-24,-1 0 16,1-1 24,0 1 0,0-1-8,-1 1 8,1 0 12,0 1-12,0 0-20,0 1 4,-1 1 4,1-1 0,0 1 4,1 1 4,0 0 0,0 1-4,0 0 0,0 1-20,0-1 4,1 0 8,2 0 4,0 1 4,0-1-4,2 1 4,-2 0 4,2 1-4,-2 2-4,1 0-8,1 0 8,-2 0 8,2 1-8,-1-1-8,1 1 8,-1 0 0,0 0 0,2-1 0,-2 2 0,3-1 4,-2-2-8,3 2 24,0 0-16,0 0 8,2 0-8,2 0 4,0 1-4,1-1-16,2-1 20,1 1-8,2-2 4,0 2-4,2 1 0,-1 0 0,0 4-12,0 0 8,0 3-12,-1 1 16,-1 2 0,2 4 4,-1-1 8,0 3-4,-1 2 12,-1 1 4,0 0 0,1 2 8,-2 1-8,-3 0 4,1 2-4,-1 1-16,-1 0 12,0 0-12,-1 3 8,-1-1 12,0 3 4,0-1 20,-1 4 24,1 0-4,-1 3 4,-1-1-16,1 0-8,-1 1-16,-2 2 0,1 0 12,-2 0 16,-1 1 0,1 0 16,-1 2 16,-1-1-12,0-1-8,-1 0-16,-1-1 4,0 0-24,-2-1-12,0-3 8,-1 0-4,0-2 0,0-1 32,-1-2 24,0-1 16,-1-1-8,0 0 12,0-3-20,-1 1-8,-1-2-20,1 0-20,0-1-4,0 0-4,-1-1-8,0 0 0,1-1 0,0-1 4,-1-1-4,1 0 0,-2 0-4,0-1 12,0 1-12,0-1-8,-2 0 0,1 0-8,0 0-8,-1-1 0,0 1 4,0-2 4,0 2 0,-2-3 4,2-1 20,-2 2-4,1-2-20,-1-1-4,1-1 0,-2 0-4,2-1-24,-1-1 16,2-1 8,-2-2 4,2-1 4,0 0-8,-1-3 4,1-1 4,-1-2-4,0-1 0,-1-1-4,1-3-4,-1-1-12,2 0 0,-2-1 8,3 0 0,0-1 12,-2-1 0,3-1 12,-2-1-8,3 0-4,-1-1 0,0 1-4,0-1 0,1 0 4,0 1-8,1 0 8,1 0-8,-1 0 4,2 1 4,0 0-4,1 1 8,1 0-4,-1 1 0,1 2 4,2-1 4,-1 1 0,1 2 4,1 2-8,0-1-4,2 1-12,-1 0 4,2-1-12,1 0 8,0-1 8,2 0 4,3-1 4,0 0-8,2 1 8,2-1 0,1 0 0,1 0 0,1 0 4,-1 0 0,0 1 0,0-2-12,0 2 0,0-1-12,-1 2 8,0-1 4,0 2-4,0 0 8,0-1-4,0 3-4,1 0-4,-2 2 4,-2 1 0,1 0 4,0 1 32,0 0-8,-1 3-12,0-1 8,-1 1-8,1 2-8,-2-2-32,2 3 12,0 0 4,0 1 4,-1 0 4,1 0 4,-1 1 4,-1 1 0,1 0 0,-1 0-4,0 1 8,-2 0 0,1-1-4,0 1 4,-1 2 8,2-2 12,0 1-20,1 2 4,-2-2 0,4 4 12,1 1-20,0 1 8,-1 2-4,1 0 0,-1 1 0,-1 1 0,0 1 4,1 0 0,-1 1 8,0 2-8,-1 0 4,1 1 0,0 1-8,0-2-4,-1 2 0,0-1 4,-2 1 0,0 0-12,0 0 4,-2-1 0,1 1 12,0-2-8,-2 2-4,1-1 8,-2-1 0,1 0-4,-3 0-8,0 0 4,-1-1 8,-1 1-4,0-1 4,-1 1-4,1-1 0,-1 1 20,-1-1-20,0 1-8,0-1 4,-1 1 4,0-1 16,-1-1-28,0 2 8,0-2 4,-1 0 0,-1-1-4,1-1-4,0 1 8,-1 1 4,0-2 0,0 0 4,-2 1 8,1-1-12,0 0-4,0 0 0,0-1 0,-1-1 0,0-1-8,1-3-12,-1 1 8,2-2 0,-2-2 12,2 0-12,0 0 16,-1-1 12,1-2 0,0 1 4,-1-1-12,0 2 20,0-2-20,0 0 4,1 0-4,-2 0 4,0 0-8,0 0 4,0-1-4,0 1-4,-2-2 0,1 1-12,0-2 4,-2 0 0,0-2 8,0 0-4,-2-1-4,0-1 0,-1-2 8,-1 1-8,1-2 0,-2-1 8,0-1-4,0-1 12,0-1-8,0-2-4,2 0 0,-1 0-4,1-2 0,1 0-16,0-1 12,2 1 4,0-1 0,0-1 0,2 2 4,0-3 8,1-4-4,2-2 0,1 0 0,1 2 0,0 0-8,3 1 4,1 1-4,1 0 4,1 1 8,2 0 0,0 0 8,2-1-8,0 1-4,2-1 0,1 1 0,1-1 4,-1 0-4,2 2 8,1-2-4,1 1 0,-1 0 4,2 1-8,0 0 0,-1 1 0,1 0 0,1 1 0,-1 1 0,2 1 0,-1 2 0,0 0 0,2 1 0,0-1 0,-1 1-4,2 0-4,-1 1 4,0 1-4,-1 0 8,-1 1-4,1 1-4,-1-1-4,0 3 0,1-2 4,1 1 0,0 1 0,3-1-4,-1 0 12,2 0 0,-1 1-12,-1 1 4,0 1 8,-1 0-4,1 2-8,0 0 8,0 1 0,-1-1 0,1 2-8,-2 1 8,0 1-8,-1 1-20,0 0 4,0 1 24,-1 1 0,0 2 4,-1 0 0,1 2 16,0 0 4,0 1-8,1-1-12,0 3 4,0 0 8,0 3-4,0 0 0,0 1 0,-1 2 0,1-1-4,0 2 0,-2 0-4,0 1 0,0 0 4,-1 0 4,-2 0 0,-2 0 4,1 0 0,-3 0-4,-1 0 8,0 2-4,-2 0-4,0 1-4,-3 1 0,-1 0 0,0 2-4,-2 1-4,-1 0 0,0-1 4,-2 2 12,1-2 0,-2-1 4,0 0 8,-1 0 0,2-1 12,-1-1 0,-1 0-4,1-1 12,-1 0 4,-1-1 4,0-1-8,-1-1 4,0-1 4,-1-1-16,1 0 12,-1-1-16,-1 0-4,0 0-8,1-1-8,-2-2 8,2-1-20,-2-1 4,1-1 4,-1-1 0,2 2 0,-1 1 4,0-1-4,1 0 4,-2-1-4,3-1 120,-1-2-60,2 1-32,-1-3-8,2 1-4,0-2-16,-1 0-116,0-1 48,1 0 24,1 0 12,0 0 8,0 0 8,0-1 8,0-1 8,1 1 0,0-1-4,-1 0 4,2 0 0,0-1-8,-1 1-12,1-1 12,-1 0 0,1-1-4,-1-1 0,0 0-8,0-1 0,0-2 0,0-1-4,1-4-4,-1-1 4,1-2 8,0 0 4,1 0 0,0-2 0,0 1 12,1-1-8,1-2-4,2 0-4,0 1 8,1-2 0,1 2-20,1-2 0,2 1 0,0-1-4,2 0-12,2-1 8,0 1 8,1 2 12,1-2 4,-1 3 0,1-1 8,0 1 8,1 0 4,0 1-12,1 2-4,-1 0 0,0 2 0,0 0-12,-1 1 4,0 1 8,-1 1 0,1 1 4,0 1-4,0 2 0,1 1 4,0 2-4,0 1 0,0 0 4,1 1 0,1 2 0,0 0 4,1-1-4,-1 1-4,-1 1 0,2 0-4,-3-1 8,0 2-4,-2 0 8,1 1 0,-2-1-4,1 3 4,-1 0-12,-1 0 0,-2 1 0,0 1 4,-2 0 0,0 0 0,-1 0 0,0 0 4,-2 1-16,2 0 4,-2 0 8,-1 1-4,1 1-20,-3 1 12,1 3 20,-1-1-4,-1 2-4,-1-1 4,1 1 24,-4 1-16,1-1-4,-1 2-4,-1 3 12,-1 1-4,0-1 8,-1-1-4,-1-1-4,1-1-8,-3-1 4,1-2 4,-1 0-8,0-1 12,-1-2 0,0 1 0,-2-2-8,1 0-4,-2 0-4,0 2 0,1-1-8,-1-1 0,1 0 8,1-2 0,-1-1 0,0-1 0,2-1 4,0-2-4,1 0-16,0-1 16,1 0-4,0-1-8,1-1 0,0 1 8,-1-2 4,2 0 52,0 0-28,-2-2 0,2 0-24,-1 0 4,1-1-40,0-1 16,2 1 4,0 0 16,1-2 8,1 0-4,0-1-4,0-3 0,0-1 0,1-1 0,0-2-4,0-3 0,0 0 0,1-1-8,-1-2 0,1 1 8,1-2 0,0 1 4,1-1-4,1-2-8,2 2 4,-1-2 4,3-1-12,1 0 4,2-1 0,3-3-8,3-2 16,4 1 0,-3 2 0,1 2 4,0 1 4,1 1 4,-1 2 8,1 0 4,-1 0 0,1 3-4,-1 0 0,0-1-12,1 2-4,0 1-4,0 0 4,2 1-4,-1 0 4,0-1 12,1 4 8,1-2-16,1 0-4,0 0 4,3-2 4,1 3-8,0 0 8,3 0 4,1 1 4,0 1-4,1 2 0,1 0-8,-1 1-8,0-1-4,-2 2-16,2-1 8,-2 1 0,-1 1 8,0-1-12,-2 1 4,-1 1 16,-2 1 0,0 0 0,-2 1 4,-1 0 4,0 2 20,-2 0-4,0 3-12,-2-1 4,0 0-16,-1 4-4,-1-1-20,-2 1 8,-3 0 4,0 1-16,-2 1 16,-1 0 4,-2 1 0,1 1-8,-2 0 8,-1 2 0,0 0 12,-2 1-8,-1-1 4,1 2 8,-1 0 8,-1 1-4,0 0 0,0 0 24,0 1-16,-1 2-4,0-2 8,1 1-12,-1 0 0,0-1-8,0 1 0,0 0 12,-3-2-12,1 2 0,0-1 0,-1-2-4,-3 1 8,1-1-4,-1 1-8,-3-1 4,-1 1 8,0-1 0,-2 1-4,-1-2 4,-1-1 12,-1-1-36,-1 2 32,1-3 48,-1 0 44,0 0 20,2-2 12,1 1 32,-1-2-40,2 0-48,1 0-28,3-2 12,-1-1-28,2 1-4,-1-1-8,1-2-12,0 0-12,1 0-32,1-1 4,-1-1 12,1-1 12,2-1 8,-2-1-16,3-1 4,-1-4 8,0 0 4,-1-2-8,2 0 4,0-1-4,1-1 0,0-2-4,1-1-20,1 0 16,1 0-4,1 1 4,1-1 0,-1 0 0,1-1 0,2 1-4,-1 0 8,0 0-8,3-2 0,-1-1 8,1 1-4,1-2 0,-1 2-4,2-2-4,0 1 4,1-1 0,0 0 0,1-1 0,1 1 8,-1-1 0,1 2-8,0 0 0,1 2 4,-2 0 4,2-1-4,0 2 0,-1 1-4,2 0 8,1 1 0,0 0 0,3-2-16,1 1 16,2-1 4,0 1 0,-1 1 4,-1-1 4,1 2-4,0 0 8,1 0-8,0 1 0,0 1-4,1 1 0,0 0 4,1 0-12,-1 2 128,-1 1-60,1 1-24,-2 2-16,-1 1-8,0 1 0,-1 2-132,0 1 68,-1 1 16,-1 2 20,-2 2 8,0 0 8,-3 2 0,1 2-4,-1 0 8,-2 2-4,-1 2 8,-1 0 0,-2 1 0,0 1 0,-1-1-8,-2 2 8,0 0-8,0 1-8,0 0 16,-1 0-4,-1-2-4,0 2 0,-1-1-4,0 0-4,-1 0 4,-1-2 0,-1 2 4,-2 0 0,1-2 0,-1 1 8,-2 0 4,1-1 0,-2 0 8,1 0 4,-2-2 0,2 1-8,-3-1-16,0-2 4,2-2-8,-3 1-12,2-4 4,-2 0 12,-1 0 0,2-1 0,-1-1 4,0 0 4,0-3-4,2 1 4,-1-2-4,1-1-4,-1-1 0,0-1 4,1-2 12,0 0 4,3-2-8,-2-2-8,3-1-4,-2-1 0,3-1-4,-1-3-24,0-1 16,1-2 0,0-2 12,1-2 0,-2-1 0,2-1 12,1-2-8,-1-2-4,0 0-4,1-3 4,0 0-8,0-1 8,1 1 8,0-2-8,1 0 8,1 2-4,0-2 4,1-1-4,-1 2-8,1 0 8,-1 1 4,2 0 0,1 2-4,1-2-4,1 2 16,0 0-8,0 0-8,0 1 16,0 0 0,-1-1 16,1 2-28,1-1-4,-1 0-4,1-1-20,1 1-4,-1 0-4,1 0 4,1-1 8,0 1-8,1 1 12,-1 1 8,1 2 0,-1 1 0,1 3 8,-1-1 0,1 2 0,-1 0-12,2 2 4,-2 0 0,2-2 4,-1 2-8,1 0-4,1-1 20,-2 0 8,2 1-8,-1-2-4,0 3-12,0-1 12,-1 1-8,1 1 0,-1 0 4,1-1 4,-2 0 8,3 2-8,-2-1 0,2 1-4,0 0 0,-2 1-8,1 2-8,-1 0 8,0 0 0,-1 2 8,1 0 0,-2 1 4,1 0 12,-1 1-12,0-1 0,-2 2-4,0 1-4,2 0-16,-1 1 16,0 1 0,0 1 0,1 1 8,-1 1 4,3 4 0,-1 0 4,3 4 12,0 3-4,-1 2 0,2 4-16,1 2 0,0 2 36,1 0-12,0 1 0,-1 1-16,-2-2 12,1-2 40,-1-1-60,-3-3 0,0-1 12,-2-2 8,-2 0 8,0-2-48,-2-1 28,-2-1 4,-1-1 8,-2-1-12,0-3 8,0 0-68,-2-1 32,-2 0 16,2-1 4,-1-1 4,-1 0 4,-2 1 72,-3-3-44,-1-1-16,-3-2-4,1-2-4,-4-1-12,2-2 0,-1 0 0,-3-5 24,-1-2 20,-1 0 24,1 1 12,2 0 20,1 0 8,1 0-8,2 0-20,0 0-28,2 0-4,0 1-8,2-1-4,0-2-4,0 2 8,1-1 40,1 1 16,1 1 0,-1-1 0,2 0 4,-1 0-24,2 0-32,-2 0-16,3 0 20,-2-2 36,2 1 36,1 1 20,-1-1-4,1 0 12,0-1-32,-1 0-44,2-2-40,-2 0-32,0-2 0,1 1 0,0 0-12,0-1 0,0-1 12,1 0 20,0 2-4,0-2-8,0 1 0,1 1 4,1 0-12,0 0-12,0 1 0,1 0-8,-1 1 0,-1-1 4,3 2 8,0-1 0,2-1 8,-1 1 0,1-1 8,-1 0-12,1-1-12,1 1 12,0 1-8,0 1-96,2 0 40,-1 1 28,1 1 12,1 0-4,-1-1 8,1 2 108,2 0-44,0 0-12,0 1-12,0 1-16,1 2-20,-1-1 8,1 1 0,-2 0 4,2 1 4,-1-1 4,-1 0 0,3 1-4,-1-2 0,0 1-12,3 0 0,-2 2-16,0-1 16,1 1 0,-1 1 12,0 1-8,-2-1-12,1 2 24,-2-1 0,1 2 0,-3-1-108,1 2 60,0 0 44,0 1-12,1 2 8,1 1 0,2 0 92,2 1-40,0 1-12,1 1-12,0 0-12,1 0-8,0 2 4,1 1 0,-1-1-16,-1 1-4,1 2 12,-1 1 4,2 2 4,-1 0 0,-2 0 0,2 2-8,-1 0 8,0-1-4,-2 1 4,1-2 0,-2 0 0,0 1 0,-1-2-4,-1-2 0,0 0 0,-2 0-4,0-2 8,-1-1 12,-1 1 0,0-2-12,-1 1 8,0-2 0,0 2-4,-2-2 8,-1 1-12,0 0 16,0-2-12,-1 1-8,-2-1 16,2-2-12,0 2 4,0-3 0,0 0 4,-1-1-4,1-1 4,0 0 12,0 1-4,0 0-8,-1 1 4,0-1-4,1 0 8,-1 0-8,2-1 4,0 0 0,-1 0 0,1-1 4,-2 0-16,0-2 0,0 0 12,-1 0-16,-1-2 0,-3-1 0,0-1 0,-1-2-16,-1-2 4,0-1 4,0 0 0,0-1 8,1-2 4,-1 0 12,2-1-12,-1 0-4,2-1 0,-1-1-20,0 2 4,2-2 0,1 2-4,-1-1 8,1 0-4,1 0 4,0 1 4,0-1 4,1 1 0,0-1-4,1 1 8,1-1-4,0 2 4,1-1 0,1-1 8,0 1 0,-1-1 4,1 1-4,1 0 4,-1 1-8,1 1-4,-1 0 0,1 1-8,0 1-104,-1 0 52,1 1 28,0 1 12,-1 0 24,0 2-4,1 0 104,0 0-60,1 0-44,0 1 0,1-1-40,0-1 16,0 2 4,0-2 16,2-1 12,0 0-4,1 0 16,0 0-4,1 0-8,0-1 20,1 2-24,0-1-4,1-1-4,0 1 0,-1 0 4,1 0-24,-2 0 16,2 1 8,-1 1 0,-1 0-8,2 0 4,-2 0-4,1 2-4,-3 0 8,2 1-4,-2-1-4,0 3-28,0 0 24,1 1 100,-1 0-56,0 2-12,2 0-8,-1 2 20,2 0-12,0 2-104,-1 1 48,2 2 16,0 3 16,2 1 4,0 2 0,1 3 20,-1 0-16,1 2 4,0 2 0,1 2 8,-1-1-8,0 1-4,-2 0 12,-1 0 0,-2-1-4,0-1-8,-1-1 0,-1-3 4,-2-1-4,-1-2 4,1-1-4,-2-1 8,-1-2 12,0-2-4,-1 1 12,0-1-8,0-1 8,-1 0 0,0-2 0,-1 0-20,0 0 8,1-1-12,-1-1-4,-1-1 8,1 0 12,0 0 4,0-1 0,1 0 8,-1-1 0,0 0-4,0 1-4,-2-2 8,0 0-8,-1-1-8,-3-3-4,-2 0-28,0-3 12,-3-2 0,-1-1 0,-1-2-4,0-1 0,1 0 20,-2-2-20,0 0-16,1-2-8,1-1 4,1-1 0,1-1 4,0 1 8,2-1 8,0 3 0,2-1-4,1 2-8,-1 1 4,3 0-12,1 2 0,1 0-12,1 0 24,1 2 4,1 0-4,1 0 0,2 0 16,0-1-4,1 2 0,1-1-12,0 0 12,2 1 4,0 1-12,1 0 4,-1 1 4,2 0 0,-1 1-4,1 0 4,-1 3 4,2-2-4,-1 3-4,1-1 8,1 2-8,0-2 8,-1 2 0,2 0 4,-1-1-12,0 1-4,0-1 8,0 3-8,0 0 8,-2 0-20,2 0 20,-1 0 4,2 4-4,1-1-4,1 1-4,1 2 12,0 1-4,0 0-4,2 2 4,0 0 4,0 2 8,1 1-4,-2 1-4,0 0 16,-2 2-8,0 2 4,0 0 0,-2 0-4,1 2 8,-1 0-16,0 1 0,-1 0-12,0 0 8,2 5-32,0 1 20,-2 2 8,0-2 8,-2 0 0,-1-2 0,0 0 12,-3-1 4,0-2 8,-1-1-8,-1 0-4,-1-2 0,-1 1-4,-1-3 0,-1-1-8,0-1 8,-1-2-4,1-1 4,-1-2-96,0-1 52,0 0 20,0-2 12,-1-1 8,1 1 4,-1-2 96,1 0-44,0 0-24,0-1-8,1 0-20,0-1 16,-2 0-20,1 0 8,1 0 4,0 0 4,-1-1-4,0 0-4,0 0-8,1-1 4,-2-1-8,1-1-16,-1-1 4,0-2-8,1-2 4,-1 0-8,-1-2 4,2-4 8,-1 0-8,0-4 12,1 1-4,1-3 4,0 0-16,2-1 12,0 0-8,3 0-16,-1 0-8,1 2-8,2-1 4,0 3 0,1-1 4,2 1 4,1 1 12,0 0 12,2 2 8,0-2-12,1 3 20,-1 0-4,2 1 0,1 1-12,1 0-8,0-1 0,0 2-4,1 0 4,-1 2-12,1-1 12,0 1 4,-1 0 12,0 1 0,0 1-4,-1 0 12,0 1 0,0 1-4,1 2-24,-1 0 8,1 0 12,1 2 4,0 1-8,1 1 8,1 2 12,1-1 4,-1 1-12,0 1 0,0 1-4,0 1-4,0 1 16,0 1-12,-1 2 4,-1 1 0,0 0 4,1 4 0,-1 1 0,0 3-8,-1-1 4,-3-2-4,-3 1 4,1-2-4,-2-1 4,-3 3 8,1 0 4,-3 2-4,0 1 0,-2 1 0,2 0 8,-3-2-8,0 1 4,-2 0 0,1-3-8,-1 0 4,-1-1 0,0-1-4,0-1 4,-1-1-8,-1 0 16,1 2-12,0-2 0,0-2 0,0 0 0,1-2 4,-1-1 0,0-1-8,1-2 4,0 0 0,1-2 0,0 0 12,-2-1-4,2-2 8,-1 1 0,1-1 4,-1 1-4,0-1-20,1 0 4,-1 0 12,1 0-8,-1 0 0,1 0 12,0-1 4,1-2-12,-1 1-8,1-1-8,-2-3-8,0-1-4,-1-3 4,-1-2-4,0-1 0,1-3 0,-2-1 12,1-1 0,1-1-8,0 0 8,1-1-4,1-1 16,0-1-16,0 1-4,1 0 12,1 1-16,0 1 8,0-1-12,2 1 8,-1 2-8,1-2-4,1 0-8,2 1-32,0-2-32,3-1-24,-2 0-4,3 0 0,-1 1 12,1 2 32,1-2 24,-1 2 28,1 3 8,1 0 4,-1 0 4,0 2-8,0 0 16,0 0-4,-1 1 0,0 1-4,1-1 0,-2 1 0,2 0-12,-2 1 12,2 0-8,0 1 12,-2 1-4,2 1 8,-1 0 4,0 2 8,1 0 4,-1 1-12,0 1 0,1-1-4,-1 2 0,-1 0-16,-1 0 4,-1 2 12,1 1 0,-2 0 0,0 0 4,0 0 0,-1 0 0,2 0-8,-1 1 4,1 1 8,0 0-8,1 1 8,-1 1-4,1 1 8,-2 1 4,-1 2-8,2 0-8,-1-1 0,1 3 0,-1 1-4,0 0 0,-1 1 12,-1 0 8,2 0 8,-2 1-12,0 0 8,-1 1 0,1 0 8,-2 1-4,0-1 0,0 0 8,-1 1-12,-1-1-4,-1-1 0,0 2-8,-2 0-4,0 0-20,0-1 16,-1 1 156,0 0-64,0-2-40,-1-1-12,0-2 12,1 0-20,-1-2-148,1-2 60,-1 0 36,0-1 20,1 0 4,-1 0 8,0-2-4,1 0 8,0-1-4,-1-1-4,0 0 4,0 1-4,1-2 0,0 0 4,1 0-8,0 0 16,1-1 0,0 1-4,0-1 0,1-1-8,0 1 4,0-1-8,0-1 4,0 1 4,0-2-4,-1 1 0,-2-2 4,2-1-20,0-2-4,0-2-8,0-2 0,1-1 8,0-4-4,0 0 12,1-2 8,2 0 0,1-3 8,-1 0-8,2-1-20,0-1 0,2 0-4,0-2 0,1-1 0,-1 1 12,3-1 8,-1-1 0,1 1 8,-1 1-4,2-1 4,-2 2-4,1 2 0,1 1-4,-2 2 0,1 0 0,0 2 0,0 1 0,0 1-4,-1-1 8,0 2-4,-1 1-8,1 1 0,-2 0 0,1 2 8,0 2 4,-2 1 0,2 1 44,-1 0-20,1 2-8,-1-2-16,2 2-12,-1-2 4,0 1-40,0 1 24,-2-1 12,1 2 0,-1-2 32,0 2-20,0 0 4,-1 1-4,-1-2-8,1 2 0,-1 0-24,1 0 16,-1 1-8,2 0 12,-1 0 12,1 1-8,0 1 0,1 0 4,-1 2 4,3 0 0,-2 2-4,2 1 4,-1 1 0,2 2-4,-2 1-76,2 1 36,0 1 28,-2 1 4,1 0 16,-1 2 4,-1 1 84,1 1-36,-2 1-24,0 2-8,-2-2-8,0 0-4,-1-2 8,0 0-12,-2-2-4,-1-1 20,2-2-12,-4 0 8,1 0 4,0 0 8,-1 0 0,1-1-4,-1-1-8,0-1-4,1-2 4,-1 0 8,0-2-16,1-2 4,-1 0 0,2 1-32,-1-2 12,1 0-8,0-1 12,0 0 8,1 0 8,-1 0 40,0 0 0,0-1 16,0 0 40,0 0 24,0-1 12,0 0 12,0 0-24,0-2-8,0-1-52,0-2-40,2-2-20,-1-3-16,1-1-4,0-2-8,1-1-8,0-3 12,0 0-4,1-1 8,0-2-4,1-2-8,0 1 8,1-1-20,-1 0 0,1 1 0,1 0 0,0 1 0,1 1 12,1-3 0,2 0 16,1 0-8,-1 1 8,0 1 0,1 2 0,-2 2 0,1 2-4,-1-1 4,1 3-8,-1-1-4,-1 0 0,0 2 4,0 0 4,0 0-4,-1 1 8,0 1 0,-1 1-24,0-1 20,1 1 92,1 1-56,0 0-20,-1 2-4,0 0 0,0 0-8,1 0-104,0 0 52,1 1 24,0-1 4,0 0 20,-1 2-4,-1-1-8,0 2 0,-2 1-4,-1 0 12,1 1 20,-2 0-8,-1 1 0,1 1 0,-1 0-4,1 0 0,-1 1-4,0 0-4,1 0-20,-2 0 16,2 2 4,-1-2-4,0 1-8,-1-1 12,1 0 28,-1 0 28,-1-1-20,2 0-8,-1 0-16,-1 0-12,0 1 4,0-1-44,1 1 16,-1 0 4,0 1 20,0 0 12,0-1-16,-1 1-12,0-1-72,0 0-132,0 1-140,0 1-196,0 0-216,0 0-212,0 2-176,0 0-200,0 3-276,-1 1-2773,0 1 1981,-1-3 1532</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7T10:59:59.735"/>
    </inkml:context>
    <inkml:brush xml:id="br0">
      <inkml:brushProperty name="width" value="0.05" units="cm"/>
      <inkml:brushProperty name="height" value="0.3" units="cm"/>
      <inkml:brushProperty name="color" value="#00A0D7"/>
      <inkml:brushProperty name="inkEffects" value="pencil"/>
    </inkml:brush>
  </inkml:definitions>
  <inkml:trace contextRef="#ctx0" brushRef="#br0">409 22 500,'0'0'760,"0"0"-164,0 1-148,0 0-100,0-1-60,0 1-40,0-1 4,0 0 20,1 0 12,-1 0 12,0-1-16,1 0-12,-1 0-20,1 0-48,0 0-32,0 0-39,0 0-17,0 0-12,2 0-12,-2 1-4,1-1 96,-1 1-88,1-1-16,-1 0 12,1 1 4,0-1 20,-1 1 20,1 0 24,-1-1 24,0 1 0,-1 0 0,1 0-12,0 0-16,0 0-20,-1 0-24,0 1-20,1-1-4,-1 0 8,0 0 4,0 0 12,0 0 28,0 0-8,0 0-8,0 0-20,0 0-16,0 0-20,-1 0-44,1 0 4,-1 0-12,1 0 4,1 0 4,-1 0-4,0 0-4,1 0 4,1 0 8,-2 0 4,1 0 0,-1 0 4,0 1 16,-1-1-4,1 0 12,0 0 8,0 0 16,0 0 4,0 0 104,0 0-84,1 0-8,-1 0 0,1 0-8,-1 0-8,0 0 0,0 0-16,0 0 4,0 0 0,0 0-8,0 0 8,0 0-8,0 0 16,0 0 4,0 0-12,0 0 20,0 0 4,0 0 0,0 0-8,0 0-8,0 0-4,0 0-4,0 0-16,0 0-8,0 0-16,0 0-8,0 0-12,0 0-8,-1 0 0,1 0-4,-1 1-20,-2 0 16,1 1 4,-1 1 8,0 0 0,-3 3 0,-1-1 24,1 2-12,-2 1-4,1 0-12,-2 1 8,-1-1 12,0 2 8,-1-1-20,-1 1 8,0 1-4,-1-1 8,-1 2-12,0 0-12,0-1 4,0 3 8,-2 0 8,1 0-16,-2 1 8,1-2-8,-1 2 20,2-1 0,0 0-4,1 1-8,0-3 0,2 2 0,-1-1-4,1-1-8,0-1 8,1-1 12,1 1 4,1-3 4,1 1 4,1-2 4,1-1-4,1 0-8,0-1-12,2-1 0,1-1-4,0 1 4,-1-1 8,2-1 0,0 0-12,0 0 0,0-1 8,2-1-4,-1 0 0,0 0 8,0 0 0,1 0 4,-1-1 8,0 1 8,0-1 4,1 1 16,0 0 4,0 0 0,1 0 0,-1 0-12,0 0-8,-1 0-16,0 1-12,0-1 4,0 1-8,0-1 4,0 0-8,0 0 4,-1 1 8,2-1-12,0 1 12,-1 0-4,1 0 16,1 1 28,-1-1 28,0-1 20,2 1 28,-2-1 24,1 0 8,0 1-12,0-1-12,2 1-28,-2 0-20,1-1-8,0 1-12,1 0-12,0 0 0,0 0-4,1 0-12,0 0-12,0 0 12,1 0 16,2 0 20,0 1 20,0 0 4,3-1 0,-1 0-8,2 0-20,1 0-16,2 0 48,2 0-56,2 0 4,0-1-4,1 0-4,-1 0-16,1-1-16,0-1 4,0 1 0,0 0-16,-1 0 20,2-2-8,-1 2 12,1 0-12,-1 0 24,-1 0 20,0 0-12,0 0 8,-1 1-4,0 0 8,-2 1-20,1 0-4,-2 0 4,1 2-8,-2 0 8,0 0-8,-2 0-12,0 0 0,-1 0-4,-1 1 0,-2-2-16,0 1 0,-2-1 17,0 0-17,-2 0 0,1 0-4,-3 0 4,0 1-8,0-2 8,-1-1-5,-1 1 5,0 0 5,1-1 7,-1 0 0,-1 1-8,1-1 8,0 0-8,1 0 8,-1 0-12,0-1 4,1 1 24,-1 1 0,-1-1 24,0 0 8,1 1 28,-1-1 48,1-1-32,-1 0 12,2 1-12,-1-1-12,1 0-28,0 1-32,0-1 12,1 1-12,-1 0-4,0 0-8,-1 0 8,1-1-8,-1-1 0,0 2-4,-1-1 16,1 1-12,-1 1-4,0-1-16,1 2 0,-3-2 4,2 0-8,0-2-8,-1 2 0,0-2 12,0 1 0,-2 0-4,1 0-4,0-1 4,-1 1 4,1 0 4,0 0-4,-1-1 0,1 1 8,0-1 4,0-2-8,-1 2-4,0-1 4,1-1 4,-1 0-8,1-1-8,1 0 8,0-1 0,-1 0-8,1 0-8,-1-1 8,1 0-4,-2 0-4,1-2 0,0 2 8,0-2 4,-2 2 0,2-2 4,-2 1-4,1-2 12,0 1-4,0 0 0,0 0 32,-2 0-24,2 1 0,0-1-12,-1 1 4,0 0-8,-1 1-28,2-1 12,-2 1 16,1-2 0,1 1-8,-2 1 16,2-2-8,-2 1 0,1 0-4,-1 1 0,1-1 4,-1 2 0,1-2 4,-1 2-4,2-1-4,-2-1 4,2 1-12,0-1 4,-1 1-4,0-1 8,-1 1 4,2 1 0,-2-1 0,2 2-8,-2 0 4,1 0 0,0 1 16,0 0 20,1 1-16,-1-1 0,1 0-4,1 1-12,-1 1-12,1-1-16,1 1 20,0 1 0,0-1 12,0-1 4,1 2-8,0-1 0,0 0 4,0 1 8,-1-1-12,-1 1 0,2-1 8,-1 0-4,1 1-4,0-2 0,0 2 4,-1 0 0,1 0-4,-1 0 8,1 0-4,0 0 0,1 0-8,-1 0 8,1 0 0,-1 0-20,1 0 12,0 0 4,0 1 12,-1-1-20,1 1 12,-1 0 16,0-1-8,0 1 4,0-2-12,-1 1 12,2 0-20,0 0 4,0 0 4,0 1-16,0-1 16,0 0-8,0 0 4,0 0 0,0 1 4,0 0 0,-1-1-4,1 1-4,0-1 20,-1 1-4,1-1-8,0-1 8,-1 1-8,0 0 12,0-1-8,1 0-16,0 1 8,-1 1-4,1-1 12,-1 1-4,1 0 0,0 0 20,-1 0-16,1 0-4,0 0-8,0-1 0,0 1-4,0-1-8,1 0 8,-1 1 4,0 0 4,0-1 8,0 1 4,0 1-8,0-1 4,0 0 0,0 0 8,0 0-24,0 0 8,0 0 0,0 0-4,0 0-4,0 0 12,1-1-4,-1 1-8,0 0-116,1 0 60,-1 0 28,1 1 12,0-1 12,-1 1 20,1 0 116,-1 0-60,1 0-20,-1 0-16,1 0-12,1 0 4,-2 2-4,1-2-4,-1 0-8,1 0 0,-1 0-4,1 0 0,0 0 4,0-1 0,0 1 0,-1-1 0,0 1 0,1 0-8,-1-1 0,0 1 4,1 0-4,0 0-8,1 1 4,-1 0-72,0 0-104,0 0-152,0 0-141,0 0-199,0 0-220,0 0-204,0 0-232,2 1-348,-1 0-712,1-1-421,-2-1-99,1 0 620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03T15:43:40.611"/>
    </inkml:context>
    <inkml:brush xml:id="br0">
      <inkml:brushProperty name="width" value="0.05" units="cm"/>
      <inkml:brushProperty name="height" value="0.05" units="cm"/>
      <inkml:brushProperty name="ignorePressure" value="1"/>
    </inkml:brush>
  </inkml:definitions>
  <inkml:trace contextRef="#ctx0" brushRef="#br0">1 0,'0'2,"1"-1,-1 0,0-1,1 2,-1-1,2 0,-2 0,0 0,1 0,0 1,0-2,-1 0,2 2,-1-1,-1-1,2 0,-1 3,2-3,11 11,22 9,-19-11,16 13,-26-17,91 65,-77-58,0 1,41 13,-36-15,27 16,-17-9,-25-12,-2 0,11 9,-11-8,1-1,11 7,-8-7,46 25,-52-26,1 0,-1 1,1 0,-1 1,8 10,-11-12,-1-2,0 1,0 1,2-2,-2 0,1 1,-1-2,2 2,0-2,-2 1,1 0,1-3,8 5,-5-3,1 1,-1-2,1 3,-2 0,1-1,-1 2,1 0,8 7,-10-8,1 0,0 0,13 5,-12-6,-1-1,14 10,-13-5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5T09:53:39.476"/>
    </inkml:context>
    <inkml:brush xml:id="br0">
      <inkml:brushProperty name="width" value="0.05" units="cm"/>
      <inkml:brushProperty name="height" value="0.05" units="cm"/>
      <inkml:brushProperty name="color" value="#385723"/>
      <inkml:brushProperty name="ignorePressure" value="1"/>
    </inkml:brush>
  </inkml:definitions>
  <inkml:trace contextRef="#ctx0" brushRef="#br0">1 0,'2'3,"-1"0,2 0,-2 0,2 0,-1 0,0-1,0 1,1-1,0 0,0-1,4 5,3 1,249 189,-131-94,-7-5,-21-23,-92-67,-2-1,2 2,6 8,-7-7,0-3,0 2,9 6,-14-11,2-1,0 1,-2-1,1 0,0 2,3 5,-4-7,-1-1,1 2,-2 0,1-1,0 1,0 0,0-1,-1 0,1 2,-1-1,0-1,0 5,0-3,1 0,-1 0,0 1,-1 0,1-1,0 1,-2 5,1-8,0 0,1 2,-1-2,0 0,-1-1,2 1,-2 1,0-1,1 0,0-1,-1 2,0-2,1 0,-4 2,-6 6,-1-2,0-1,-22 9,-39 7,64-20,-9 5,3-1,-1 2,0 0,-24 19,29-20,1 3,0-1,1 2,-9 11,-6 6,-2 3,-6 8,26-33,1 0,-9 14,4-5,5-8,1-2,-9 9,9-11,0 1,0 1,1-1,-1 0,0 0,-1 7,2-5,0-1,0-1,0 2,0-2,0 1,-1-1,0 0,0 0,0-1,1 0,-7 5,7-6,-1 1,1 0,1 0,-1 0,0 1,-1-1,3 0,-6 9,-7 10,5-13</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5T09:53:39.491"/>
    </inkml:context>
    <inkml:brush xml:id="br0">
      <inkml:brushProperty name="width" value="0.05" units="cm"/>
      <inkml:brushProperty name="height" value="0.05" units="cm"/>
      <inkml:brushProperty name="color" value="#385723"/>
      <inkml:brushProperty name="ignorePressure" value="1"/>
    </inkml:brush>
  </inkml:definitions>
  <inkml:trace contextRef="#ctx0" brushRef="#br0">1 340,'0'-15,"0"-3,2-22,-1 33,0 1,0-1,0 1,1 0,0-1,0 2,2-7,3-2,0 2,0-2,3 2,12-17,-5 5,-12 16,0 1,8-9,2-1,-11 11,0-1,3 3,-3-2,10-6,-13 11,0 0,1 0,-1 1,0-1,1 0,0 1,-1-1,1 1,-1-1,0 1,1 0,-1 0,1 0,-1 0,1 0,0 1,-1 0,0-1,0 0,1 1,0 0,0-1,-2 1,2 0,0 2,1-1,-2 0,2 0,-2 0,0 1,1-2,0 3,0-1,-1-2,2 6,-1 2,6 16,-6-17,6 18,12 16,-9-17,0 0,12 46,-21-67,0 1,0-1,0 1,0-1,1 0,-1 0,0 0,1 0,0 0,1 0,-2-1,2-1,-1 2,0-2,1 1,-1 0,0-2,2 1,6 3,-10-4,2-1,-2 0,1 0,1 0,-2 0,2 0,-2 0,2 0,-2-1,1 0,0 0,0 0,0 1,-1 0,2-3,-1 2,-1 0,1 0,-1 0,1-1,-1 0,1 0,-1 0,3-4,-1 1,-1 1,1-2,0 0,-2 1,1-1,0 0,0 0,1-12,-2 8,0 1,2 0,-1-1,1 2,0-2,0 2,1 0,-1-1,2 1,-1 0,6-8,-6 12,0-2,-1 0,0 0,0-1,-1 1,4-8,-4 8,1 1,-2-1,3 0,0 2,-2-1,1 0,1-1,5-4,12-15,-20 22,1 0,-1 1,0 0,2 0,-1 0,0 1,0-2,0 3,0-2,0 1,0 0,1-1,-2 2,1-1,1 1,-1-1,1 1,-1-1,0 1,1 0,-1 0,0 0,2 1,-3 0,2-1,-1 0,-1 1,2 1,0-1,-1-1,-1 2,2-1,-2-1,2 3,2 3,28 38,-29-41,-1 1,0 1,0 0,0-1,-1 2,3 4,10 37,-11-36,0 1,0 1,8 13,3-1,26 37,-37-56,-1-2,2 0,-2-1,2 1,0 0,0 0,-1-1,0-2,1 2,0-1,0 0,0 0,1 0,-1-2,0 2,0-2,7 0,-10 0,1-2,-1 2,0-1,1 0,-1-1,1 1,-2 0,2-1,0 0,-2 1,1-2,0 2,0-2,0 1,-1-1,2 1,-1-4,1 1,0 0,-1 0,0 2,0-3,-1 0,0 3,2-2,-2-2,0-5,0-4,-1 10,0 0,1 1,-1-2,1 2,0 0,1-1,-1 0,3-5,0 2</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5T09:53:39.492"/>
    </inkml:context>
    <inkml:brush xml:id="br0">
      <inkml:brushProperty name="width" value="0.05" units="cm"/>
      <inkml:brushProperty name="height" value="0.05" units="cm"/>
      <inkml:brushProperty name="color" value="#385723"/>
      <inkml:brushProperty name="ignorePressure" value="1"/>
    </inkml:brush>
  </inkml:definitions>
  <inkml:trace contextRef="#ctx0" brushRef="#br0">1 729,'2'-4,"-1"3,0-3,1 2,-1-1,0 2,1-8,2 0,29-75,78-147,-47 130,-31 43,-23 40,1 1,18-25,-10 16,-15 17,4 0,8-10,-8 11,1-4,0 2,-3-2,11-14,-12 18,0 2</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5T09:53:39.493"/>
    </inkml:context>
    <inkml:brush xml:id="br0">
      <inkml:brushProperty name="width" value="0.05" units="cm"/>
      <inkml:brushProperty name="height" value="0.05" units="cm"/>
      <inkml:brushProperty name="ignorePressure" value="1"/>
    </inkml:brush>
  </inkml:definitions>
  <inkml:trace contextRef="#ctx0" brushRef="#br0">1 0,'0'2,"1"-2,-1 1,0-1,1 2,-1-1,1-1,-1 1,0 0,1 0,0-1,0 0,-1 0,0 2,1-1,-1-1,2 0,-1 2,1-2,8 9,17 6,-15-9,13 12,-20-15,67 50,-56-44,0 1,30 10,-27-12,20 13,-12-8,-19-9,-2 1,10 7,-10-7,1-1,9 6,-6-5,33 18,-38-19,2 0,-3 0,3 1,-2 1,6 6,-8-8,-1-1,0-1,0 2,2-2,-1 1,-1 0,0-2,2 3,0-4,-2 3,1-1,1-2,6 4,-5-2,2 0,-1-1,0 2,0-1,0 1,-1 1,1 0,6 4,-7-5,-1 1,2-1,8 3,-7-4,-3 0,12 8,-10-6</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24T22:09:03.534"/>
    </inkml:context>
    <inkml:brush xml:id="br0">
      <inkml:brushProperty name="width" value="0.1" units="cm"/>
      <inkml:brushProperty name="height" value="0.1" units="cm"/>
      <inkml:brushProperty name="color" value="#548235"/>
    </inkml:brush>
  </inkml:definitions>
  <inkml:trace contextRef="#ctx0" brushRef="#br0">17 92 260,'0'1'146,"0"-1"0,0 1 0,0-1 1,1 0-1,-1 1 0,0-1 0,0 1 0,0-1 0,0 1 0,0-1 1,1 1-1,-1-1 0,0 0 0,0 0 0,0 0 0,0 1 0,0-1 1,0 1-1,0-1 0,0 0 0,1 1 0,-1-1 0,1 0 0,-1 0 1,1 1-1,-1-1 0,1 0 0,-1 0 0,1 1 0,-1-1 0,0 0 0,0 0 1,4 0 1698,-7 0-1411,3 1-423,0-1 1,0 0-1,1 0 1,-1 0 0,0 0-1,0 0 1,0 0-1,0 0 1,0 0 0,0 0-1,0 0 1,0 0-1,0 0 1,0 0 0,0 0-1,0 0 1,0 0-1,0 0 1,0 0 0,0 0-1,0 1 1,0-1 0,0 0-1,0 0 1,0 0-1,0 0 1,0 0 0,0 0-1,0 0 1,-1 0-1,1 0 1,0 0 0,0 0-1,0 0 1,0 0-1,0 0 1,0 0 0,0 0-1,0 0 1,0 0-1,2 2 280,0 0 0,-1 1 0,1-1-1,-1 0 1,1 1 0,-2 0 0,1 0-1,0-2 1,0 1 0,0 4-1,7 38-317,-3-18 218,28 111 130,-30-129-261,-1 3 11,1 1-1,0-3 0,-1 3 1,1 12-1,-4-19 10,-1-4-33,-2-9-16,-3-12-26,-12-55-94,15 54 101,0 0 1,-2 2 0,-9-25-1,9 30-19,-6-23-1,9 23-39,-11-21 0,14 33 48,0 0 0,-1 0 0,0 0 0,1 1 0,0-1 0,-1 0 0,1 0 0,0 0 0,0 1 0,0-1 0,1-3 0,0-6-26,-1 7 32,0 1 4,0-1-1,0 0 0,0 1 0,1 0 0,-1 0 0,0 0 0,2-1 0,1-3 0,-1 1 1,-2 5-13,1-1 0,-1 1 0,1 0 0,-1 0-1,1 0 1,0 0 0,-1 0 0,0-1 0,1 1-1,0 0 1,0 0 0,0 1 0,-1-1 0,1 0 0,0 0-1,0 1 1,1 0 0,-2-1 0,1 0 0,1 1-1,-1-1 1,1 0 0,-2 1 0,2 0 0,1-1-1,16-4-14,-15 3 10,2 1 0,-1 0 0,0 0 0,11-1 0,-8 2 13,-7 0-9,1-1 0,0 1 0,-1 0-1,1 0 1,0 0 0,-1 1 0,1-1-1,1 0 1,-2 0 0,1 1 0,0 0-1,-1-1 1,0 1 0,1-1 0,-1 1-1,0 0 1,1 0 0,-1 0 0,1 0-1,-1 0 1,0 0 0,2 1 0,37 51-24,-38-51 27,-1 0 0,0 1 0,0-2-1,0 1 1,0 0 0,0 1 0,-1-2 0,0 1 0,1 1-1,-1-1 1,1-1 0,-1 1 0,0 0 0,0 1 0,0-2 0,0 2-1,-1-1 1,1 1 0,-1-2 0,1 1 0,-1 1 0,0-1-1,0 0 1,-1 2 0,-7 9 37,7-10-30,0 1 0,-1-1 0,1 1 0,-1-1 0,-5 6 0,-3-1-1,-1 0 0,-22 12 0,14-10-24,11-7 62,3-4-903,10-2 14,-2 0 1,2 0-1,-2 0 0,0 1 0,0-2 1,1 0-1,-1 1 0,-1-1 0,3-6 1,-4 6-1032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608299-93C9-47E5-973C-C5B5A765344E}" type="datetimeFigureOut">
              <a:rPr lang="en-GB" smtClean="0"/>
              <a:t>31/05/2026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CF8D38-E5DF-4A7A-9C26-52A0419ED0DC}" type="slidenum">
              <a:rPr lang="en-GB" smtClean="0"/>
              <a:t>‹#›</a:t>
            </a:fld>
            <a:endParaRPr lang="en-GB"/>
          </a:p>
        </p:txBody>
      </p:sp>
    </p:spTree>
    <p:extLst>
      <p:ext uri="{BB962C8B-B14F-4D97-AF65-F5344CB8AC3E}">
        <p14:creationId xmlns:p14="http://schemas.microsoft.com/office/powerpoint/2010/main" val="1435896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E4177BB-201C-4BE1-8CA1-39FC9F8BC8F0}" type="slidenum">
              <a:rPr lang="en-GB" smtClean="0"/>
              <a:t>1</a:t>
            </a:fld>
            <a:endParaRPr lang="en-GB"/>
          </a:p>
        </p:txBody>
      </p:sp>
    </p:spTree>
    <p:extLst>
      <p:ext uri="{BB962C8B-B14F-4D97-AF65-F5344CB8AC3E}">
        <p14:creationId xmlns:p14="http://schemas.microsoft.com/office/powerpoint/2010/main" val="560439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Times New Roman" panose="02020603050405020304" pitchFamily="18" charset="0"/>
                <a:cs typeface="Times New Roman" panose="02020603050405020304" pitchFamily="18" charset="0"/>
              </a:rPr>
              <a:t>Sub-halos has been proposed as a way to mitigate this tension (boost factors of  ~1000), but it seems also unlikely that this can work without screwing up other observables</a:t>
            </a:r>
          </a:p>
          <a:p>
            <a:endParaRPr lang="en-SE" dirty="0"/>
          </a:p>
        </p:txBody>
      </p:sp>
      <p:sp>
        <p:nvSpPr>
          <p:cNvPr id="4" name="Slide Number Placeholder 3"/>
          <p:cNvSpPr>
            <a:spLocks noGrp="1"/>
          </p:cNvSpPr>
          <p:nvPr>
            <p:ph type="sldNum" sz="quarter" idx="5"/>
          </p:nvPr>
        </p:nvSpPr>
        <p:spPr/>
        <p:txBody>
          <a:bodyPr/>
          <a:lstStyle/>
          <a:p>
            <a:fld id="{97CF8D38-E5DF-4A7A-9C26-52A0419ED0DC}" type="slidenum">
              <a:rPr lang="en-GB" smtClean="0"/>
              <a:t>20</a:t>
            </a:fld>
            <a:endParaRPr lang="en-GB"/>
          </a:p>
        </p:txBody>
      </p:sp>
    </p:spTree>
    <p:extLst>
      <p:ext uri="{BB962C8B-B14F-4D97-AF65-F5344CB8AC3E}">
        <p14:creationId xmlns:p14="http://schemas.microsoft.com/office/powerpoint/2010/main" val="39100700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a:t>Looking</a:t>
            </a:r>
            <a:r>
              <a:rPr lang="es-ES" dirty="0"/>
              <a:t> </a:t>
            </a:r>
            <a:r>
              <a:rPr lang="es-ES" dirty="0" err="1"/>
              <a:t>to</a:t>
            </a:r>
            <a:r>
              <a:rPr lang="es-ES" dirty="0"/>
              <a:t> </a:t>
            </a:r>
            <a:r>
              <a:rPr lang="es-ES" dirty="0" err="1"/>
              <a:t>the</a:t>
            </a:r>
            <a:r>
              <a:rPr lang="es-ES" dirty="0"/>
              <a:t> </a:t>
            </a:r>
            <a:r>
              <a:rPr lang="es-ES" dirty="0" err="1"/>
              <a:t>near</a:t>
            </a:r>
            <a:r>
              <a:rPr lang="es-ES" dirty="0"/>
              <a:t> future, </a:t>
            </a:r>
            <a:r>
              <a:rPr lang="es-ES" dirty="0" err="1"/>
              <a:t>the</a:t>
            </a:r>
            <a:r>
              <a:rPr lang="es-ES" dirty="0"/>
              <a:t> AMS-02 </a:t>
            </a:r>
            <a:r>
              <a:rPr lang="es-ES" dirty="0" err="1"/>
              <a:t>collaboration</a:t>
            </a:r>
            <a:r>
              <a:rPr lang="es-ES" dirty="0"/>
              <a:t> </a:t>
            </a:r>
            <a:r>
              <a:rPr lang="es-ES" dirty="0" err="1"/>
              <a:t>promises</a:t>
            </a:r>
            <a:r>
              <a:rPr lang="es-ES" dirty="0"/>
              <a:t> </a:t>
            </a:r>
            <a:r>
              <a:rPr lang="es-ES" dirty="0" err="1"/>
              <a:t>that</a:t>
            </a:r>
            <a:r>
              <a:rPr lang="es-ES" dirty="0"/>
              <a:t> </a:t>
            </a:r>
            <a:r>
              <a:rPr lang="es-ES" dirty="0" err="1"/>
              <a:t>they’ll</a:t>
            </a:r>
            <a:r>
              <a:rPr lang="es-ES" dirty="0"/>
              <a:t> be </a:t>
            </a:r>
            <a:r>
              <a:rPr lang="es-ES" dirty="0" err="1"/>
              <a:t>able</a:t>
            </a:r>
            <a:r>
              <a:rPr lang="es-ES" dirty="0"/>
              <a:t> </a:t>
            </a:r>
            <a:r>
              <a:rPr lang="es-ES" dirty="0" err="1"/>
              <a:t>to</a:t>
            </a:r>
            <a:r>
              <a:rPr lang="es-ES" dirty="0"/>
              <a:t> </a:t>
            </a:r>
            <a:r>
              <a:rPr lang="es-ES" dirty="0" err="1"/>
              <a:t>provide</a:t>
            </a:r>
            <a:r>
              <a:rPr lang="es-ES" dirty="0"/>
              <a:t> a data </a:t>
            </a:r>
            <a:r>
              <a:rPr lang="es-ES" dirty="0" err="1"/>
              <a:t>point</a:t>
            </a:r>
            <a:r>
              <a:rPr lang="es-ES" dirty="0"/>
              <a:t> </a:t>
            </a:r>
            <a:r>
              <a:rPr lang="es-ES" dirty="0" err="1"/>
              <a:t>near</a:t>
            </a:r>
            <a:r>
              <a:rPr lang="es-ES" dirty="0"/>
              <a:t> </a:t>
            </a:r>
            <a:r>
              <a:rPr lang="es-ES" dirty="0" err="1"/>
              <a:t>the</a:t>
            </a:r>
            <a:r>
              <a:rPr lang="es-ES" dirty="0"/>
              <a:t> TeV, </a:t>
            </a:r>
            <a:r>
              <a:rPr lang="es-ES" dirty="0" err="1"/>
              <a:t>that</a:t>
            </a:r>
            <a:r>
              <a:rPr lang="es-ES" dirty="0"/>
              <a:t> can </a:t>
            </a:r>
            <a:r>
              <a:rPr lang="es-ES" dirty="0" err="1"/>
              <a:t>help</a:t>
            </a:r>
            <a:r>
              <a:rPr lang="es-ES" dirty="0"/>
              <a:t> </a:t>
            </a:r>
            <a:r>
              <a:rPr lang="es-ES" dirty="0" err="1"/>
              <a:t>us</a:t>
            </a:r>
            <a:r>
              <a:rPr lang="es-ES" dirty="0"/>
              <a:t> </a:t>
            </a:r>
            <a:r>
              <a:rPr lang="es-ES" dirty="0" err="1"/>
              <a:t>understand</a:t>
            </a:r>
            <a:r>
              <a:rPr lang="es-ES" dirty="0"/>
              <a:t> </a:t>
            </a:r>
            <a:r>
              <a:rPr lang="es-ES" dirty="0" err="1"/>
              <a:t>better</a:t>
            </a:r>
            <a:r>
              <a:rPr lang="es-ES" dirty="0"/>
              <a:t> </a:t>
            </a:r>
            <a:r>
              <a:rPr lang="es-ES" dirty="0" err="1"/>
              <a:t>the</a:t>
            </a:r>
            <a:r>
              <a:rPr lang="es-ES" dirty="0"/>
              <a:t> positrón </a:t>
            </a:r>
            <a:r>
              <a:rPr lang="es-ES" dirty="0" err="1"/>
              <a:t>spectrum</a:t>
            </a:r>
            <a:endParaRPr lang="en-SE" dirty="0"/>
          </a:p>
        </p:txBody>
      </p:sp>
      <p:sp>
        <p:nvSpPr>
          <p:cNvPr id="4" name="Slide Number Placeholder 3"/>
          <p:cNvSpPr>
            <a:spLocks noGrp="1"/>
          </p:cNvSpPr>
          <p:nvPr>
            <p:ph type="sldNum" sz="quarter" idx="5"/>
          </p:nvPr>
        </p:nvSpPr>
        <p:spPr/>
        <p:txBody>
          <a:bodyPr/>
          <a:lstStyle/>
          <a:p>
            <a:fld id="{97CF8D38-E5DF-4A7A-9C26-52A0419ED0DC}" type="slidenum">
              <a:rPr lang="en-GB" smtClean="0"/>
              <a:t>21</a:t>
            </a:fld>
            <a:endParaRPr lang="en-GB"/>
          </a:p>
        </p:txBody>
      </p:sp>
    </p:spTree>
    <p:extLst>
      <p:ext uri="{BB962C8B-B14F-4D97-AF65-F5344CB8AC3E}">
        <p14:creationId xmlns:p14="http://schemas.microsoft.com/office/powerpoint/2010/main" val="2197100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 observations were used to set </a:t>
            </a:r>
            <a:r>
              <a:rPr lang="en-US" sz="1800" b="0" i="0" u="none" strike="noStrike" baseline="0" dirty="0">
                <a:latin typeface="CMR10"/>
              </a:rPr>
              <a:t>upper limits on (</a:t>
            </a:r>
            <a:r>
              <a:rPr lang="en-US" sz="1800" b="0" i="0" u="none" strike="noStrike" baseline="0" dirty="0" err="1">
                <a:latin typeface="CMR10"/>
              </a:rPr>
              <a:t>i</a:t>
            </a:r>
            <a:r>
              <a:rPr lang="en-US" sz="1800" b="0" i="0" u="none" strike="noStrike" baseline="0" dirty="0">
                <a:latin typeface="CMR10"/>
              </a:rPr>
              <a:t>) the local PBH explosion rate, (ii) the fraction of the Universe’s mass into PBHs, and (iii) the average density of PBHs in the Universe.</a:t>
            </a:r>
            <a:r>
              <a:rPr lang="es-ES" dirty="0"/>
              <a:t> </a:t>
            </a:r>
          </a:p>
        </p:txBody>
      </p:sp>
      <p:sp>
        <p:nvSpPr>
          <p:cNvPr id="4" name="Slide Number Placeholder 3"/>
          <p:cNvSpPr>
            <a:spLocks noGrp="1"/>
          </p:cNvSpPr>
          <p:nvPr>
            <p:ph type="sldNum" sz="quarter" idx="5"/>
          </p:nvPr>
        </p:nvSpPr>
        <p:spPr/>
        <p:txBody>
          <a:bodyPr/>
          <a:lstStyle/>
          <a:p>
            <a:fld id="{97CF8D38-E5DF-4A7A-9C26-52A0419ED0DC}" type="slidenum">
              <a:rPr lang="en-GB" smtClean="0"/>
              <a:t>24</a:t>
            </a:fld>
            <a:endParaRPr lang="en-GB"/>
          </a:p>
        </p:txBody>
      </p:sp>
    </p:spTree>
    <p:extLst>
      <p:ext uri="{BB962C8B-B14F-4D97-AF65-F5344CB8AC3E}">
        <p14:creationId xmlns:p14="http://schemas.microsoft.com/office/powerpoint/2010/main" val="40312909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Many BSM particles can be constrained in the same way (e.g. sterile neutrinos) Not only ALPs may be produced similarly in the core of such extreme systems…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endParaRPr lang="en-GB" dirty="0"/>
          </a:p>
        </p:txBody>
      </p:sp>
      <p:sp>
        <p:nvSpPr>
          <p:cNvPr id="4" name="Slide Number Placeholder 3"/>
          <p:cNvSpPr>
            <a:spLocks noGrp="1"/>
          </p:cNvSpPr>
          <p:nvPr>
            <p:ph type="sldNum" sz="quarter" idx="5"/>
          </p:nvPr>
        </p:nvSpPr>
        <p:spPr/>
        <p:txBody>
          <a:bodyPr/>
          <a:lstStyle/>
          <a:p>
            <a:fld id="{97CF8D38-E5DF-4A7A-9C26-52A0419ED0DC}" type="slidenum">
              <a:rPr lang="en-GB" smtClean="0"/>
              <a:t>25</a:t>
            </a:fld>
            <a:endParaRPr lang="en-GB"/>
          </a:p>
        </p:txBody>
      </p:sp>
    </p:spTree>
    <p:extLst>
      <p:ext uri="{BB962C8B-B14F-4D97-AF65-F5344CB8AC3E}">
        <p14:creationId xmlns:p14="http://schemas.microsoft.com/office/powerpoint/2010/main" val="2936406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chemeClr val="bg1"/>
                </a:solidFill>
              </a:rPr>
              <a:t>Publication of AMS-02 correlation matrix or upcoming GAPS data may help us. </a:t>
            </a:r>
            <a:r>
              <a:rPr lang="en-GB" sz="1200" b="1" dirty="0">
                <a:solidFill>
                  <a:schemeClr val="bg1"/>
                </a:solidFill>
              </a:rPr>
              <a:t>for WIMPs coupling to quarks</a:t>
            </a:r>
            <a:endParaRPr lang="en-GB" dirty="0"/>
          </a:p>
        </p:txBody>
      </p:sp>
      <p:sp>
        <p:nvSpPr>
          <p:cNvPr id="4" name="Slide Number Placeholder 3"/>
          <p:cNvSpPr>
            <a:spLocks noGrp="1"/>
          </p:cNvSpPr>
          <p:nvPr>
            <p:ph type="sldNum" sz="quarter" idx="5"/>
          </p:nvPr>
        </p:nvSpPr>
        <p:spPr/>
        <p:txBody>
          <a:bodyPr/>
          <a:lstStyle/>
          <a:p>
            <a:fld id="{97CF8D38-E5DF-4A7A-9C26-52A0419ED0DC}" type="slidenum">
              <a:rPr lang="en-GB" smtClean="0"/>
              <a:t>26</a:t>
            </a:fld>
            <a:endParaRPr lang="en-GB"/>
          </a:p>
        </p:txBody>
      </p:sp>
    </p:spTree>
    <p:extLst>
      <p:ext uri="{BB962C8B-B14F-4D97-AF65-F5344CB8AC3E}">
        <p14:creationId xmlns:p14="http://schemas.microsoft.com/office/powerpoint/2010/main" val="31388189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7CF8D38-E5DF-4A7A-9C26-52A0419ED0DC}" type="slidenum">
              <a:rPr lang="en-GB" smtClean="0"/>
              <a:t>27</a:t>
            </a:fld>
            <a:endParaRPr lang="en-GB"/>
          </a:p>
        </p:txBody>
      </p:sp>
    </p:spTree>
    <p:extLst>
      <p:ext uri="{BB962C8B-B14F-4D97-AF65-F5344CB8AC3E}">
        <p14:creationId xmlns:p14="http://schemas.microsoft.com/office/powerpoint/2010/main" val="11560123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7CF8D38-E5DF-4A7A-9C26-52A0419ED0DC}" type="slidenum">
              <a:rPr lang="en-GB" smtClean="0"/>
              <a:t>30</a:t>
            </a:fld>
            <a:endParaRPr lang="en-GB"/>
          </a:p>
        </p:txBody>
      </p:sp>
    </p:spTree>
    <p:extLst>
      <p:ext uri="{BB962C8B-B14F-4D97-AF65-F5344CB8AC3E}">
        <p14:creationId xmlns:p14="http://schemas.microsoft.com/office/powerpoint/2010/main" val="13764255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F6C6D-2FA5-B13D-0782-12372BC376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8AAC82-D8F8-88B4-E39A-445B5DDF9B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214DBA-0362-5598-B232-62FD85B4D74B}"/>
              </a:ext>
            </a:extLst>
          </p:cNvPr>
          <p:cNvSpPr>
            <a:spLocks noGrp="1"/>
          </p:cNvSpPr>
          <p:nvPr>
            <p:ph type="body" idx="1"/>
          </p:nvPr>
        </p:nvSpPr>
        <p:spPr/>
        <p:txBody>
          <a:bodyPr/>
          <a:lstStyle/>
          <a:p>
            <a:r>
              <a:rPr lang="en-GB" dirty="0"/>
              <a:t>Meaning that secondary CRs are extremely sensitive to the propagation parameters</a:t>
            </a:r>
          </a:p>
        </p:txBody>
      </p:sp>
      <p:sp>
        <p:nvSpPr>
          <p:cNvPr id="4" name="Slide Number Placeholder 3">
            <a:extLst>
              <a:ext uri="{FF2B5EF4-FFF2-40B4-BE49-F238E27FC236}">
                <a16:creationId xmlns:a16="http://schemas.microsoft.com/office/drawing/2014/main" id="{A564F8B8-861D-3FE4-EF1D-99656ECF2FB8}"/>
              </a:ext>
            </a:extLst>
          </p:cNvPr>
          <p:cNvSpPr>
            <a:spLocks noGrp="1"/>
          </p:cNvSpPr>
          <p:nvPr>
            <p:ph type="sldNum" sz="quarter" idx="5"/>
          </p:nvPr>
        </p:nvSpPr>
        <p:spPr/>
        <p:txBody>
          <a:bodyPr/>
          <a:lstStyle/>
          <a:p>
            <a:fld id="{97CF8D38-E5DF-4A7A-9C26-52A0419ED0DC}" type="slidenum">
              <a:rPr lang="en-GB" smtClean="0"/>
              <a:t>31</a:t>
            </a:fld>
            <a:endParaRPr lang="en-GB"/>
          </a:p>
        </p:txBody>
      </p:sp>
    </p:spTree>
    <p:extLst>
      <p:ext uri="{BB962C8B-B14F-4D97-AF65-F5344CB8AC3E}">
        <p14:creationId xmlns:p14="http://schemas.microsoft.com/office/powerpoint/2010/main" val="1351148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last thing: There is another parameter, the halo height, which controls the propagation volume (where DM the products of DM ann. Or decay can reach Earth). This parameter is also usually determined from other secondary CRs, which suffer from similar uncertainties related to cross sections</a:t>
            </a:r>
            <a:endParaRPr lang="en-SE" dirty="0"/>
          </a:p>
        </p:txBody>
      </p:sp>
      <p:sp>
        <p:nvSpPr>
          <p:cNvPr id="4" name="Slide Number Placeholder 3"/>
          <p:cNvSpPr>
            <a:spLocks noGrp="1"/>
          </p:cNvSpPr>
          <p:nvPr>
            <p:ph type="sldNum" sz="quarter" idx="5"/>
          </p:nvPr>
        </p:nvSpPr>
        <p:spPr/>
        <p:txBody>
          <a:bodyPr/>
          <a:lstStyle/>
          <a:p>
            <a:fld id="{97CF8D38-E5DF-4A7A-9C26-52A0419ED0DC}" type="slidenum">
              <a:rPr lang="en-GB" smtClean="0"/>
              <a:t>32</a:t>
            </a:fld>
            <a:endParaRPr lang="en-GB"/>
          </a:p>
        </p:txBody>
      </p:sp>
    </p:spTree>
    <p:extLst>
      <p:ext uri="{BB962C8B-B14F-4D97-AF65-F5344CB8AC3E}">
        <p14:creationId xmlns:p14="http://schemas.microsoft.com/office/powerpoint/2010/main" val="12521489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97CF8D38-E5DF-4A7A-9C26-52A0419ED0DC}" type="slidenum">
              <a:rPr lang="en-GB" smtClean="0"/>
              <a:t>35</a:t>
            </a:fld>
            <a:endParaRPr lang="en-GB"/>
          </a:p>
        </p:txBody>
      </p:sp>
    </p:spTree>
    <p:extLst>
      <p:ext uri="{BB962C8B-B14F-4D97-AF65-F5344CB8AC3E}">
        <p14:creationId xmlns:p14="http://schemas.microsoft.com/office/powerpoint/2010/main" val="3814676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C24F7-0E31-8B9D-4443-B4A256D0FF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75697E-C1AD-E95D-8D45-68BFB17BB3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AA3D94-7ADC-F7D3-A2C4-7429C6EA937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Times New Roman" panose="02020603050405020304" pitchFamily="18" charset="0"/>
                <a:cs typeface="Times New Roman" panose="02020603050405020304" pitchFamily="18" charset="0"/>
              </a:rPr>
              <a:t>produce them in detectable amounts for our experiments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Times New Roman" panose="02020603050405020304" pitchFamily="18" charset="0"/>
                <a:cs typeface="Times New Roman" panose="02020603050405020304" pitchFamily="18" charset="0"/>
              </a:rPr>
              <a:t>such   as the bino, neutral wino or neutral Higgsinos expected to couple to quarks</a:t>
            </a:r>
          </a:p>
          <a:p>
            <a:endParaRPr lang="en-SE" dirty="0"/>
          </a:p>
        </p:txBody>
      </p:sp>
      <p:sp>
        <p:nvSpPr>
          <p:cNvPr id="4" name="Slide Number Placeholder 3">
            <a:extLst>
              <a:ext uri="{FF2B5EF4-FFF2-40B4-BE49-F238E27FC236}">
                <a16:creationId xmlns:a16="http://schemas.microsoft.com/office/drawing/2014/main" id="{3C4C4DD3-4B9E-8889-41C3-ED544A8E8CB4}"/>
              </a:ext>
            </a:extLst>
          </p:cNvPr>
          <p:cNvSpPr>
            <a:spLocks noGrp="1"/>
          </p:cNvSpPr>
          <p:nvPr>
            <p:ph type="sldNum" sz="quarter" idx="5"/>
          </p:nvPr>
        </p:nvSpPr>
        <p:spPr/>
        <p:txBody>
          <a:bodyPr/>
          <a:lstStyle/>
          <a:p>
            <a:fld id="{97CF8D38-E5DF-4A7A-9C26-52A0419ED0DC}" type="slidenum">
              <a:rPr lang="en-GB" smtClean="0"/>
              <a:t>2</a:t>
            </a:fld>
            <a:endParaRPr lang="en-GB"/>
          </a:p>
        </p:txBody>
      </p:sp>
    </p:spTree>
    <p:extLst>
      <p:ext uri="{BB962C8B-B14F-4D97-AF65-F5344CB8AC3E}">
        <p14:creationId xmlns:p14="http://schemas.microsoft.com/office/powerpoint/2010/main" val="37992570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7CF8D38-E5DF-4A7A-9C26-52A0419ED0DC}" type="slidenum">
              <a:rPr lang="en-GB" smtClean="0"/>
              <a:t>42</a:t>
            </a:fld>
            <a:endParaRPr lang="en-GB"/>
          </a:p>
        </p:txBody>
      </p:sp>
    </p:spTree>
    <p:extLst>
      <p:ext uri="{BB962C8B-B14F-4D97-AF65-F5344CB8AC3E}">
        <p14:creationId xmlns:p14="http://schemas.microsoft.com/office/powerpoint/2010/main" val="12429793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Leaving clear that is not easy at all to identify DM signals in the antiproton spectrum</a:t>
            </a:r>
            <a:endParaRPr lang="en-SE" dirty="0"/>
          </a:p>
        </p:txBody>
      </p:sp>
      <p:sp>
        <p:nvSpPr>
          <p:cNvPr id="4" name="Slide Number Placeholder 3"/>
          <p:cNvSpPr>
            <a:spLocks noGrp="1"/>
          </p:cNvSpPr>
          <p:nvPr>
            <p:ph type="sldNum" sz="quarter" idx="5"/>
          </p:nvPr>
        </p:nvSpPr>
        <p:spPr/>
        <p:txBody>
          <a:bodyPr/>
          <a:lstStyle/>
          <a:p>
            <a:fld id="{97CF8D38-E5DF-4A7A-9C26-52A0419ED0DC}" type="slidenum">
              <a:rPr lang="en-GB" smtClean="0"/>
              <a:t>47</a:t>
            </a:fld>
            <a:endParaRPr lang="en-GB"/>
          </a:p>
        </p:txBody>
      </p:sp>
    </p:spTree>
    <p:extLst>
      <p:ext uri="{BB962C8B-B14F-4D97-AF65-F5344CB8AC3E}">
        <p14:creationId xmlns:p14="http://schemas.microsoft.com/office/powerpoint/2010/main" val="14948988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97CF8D38-E5DF-4A7A-9C26-52A0419ED0DC}" type="slidenum">
              <a:rPr lang="en-GB" smtClean="0"/>
              <a:t>49</a:t>
            </a:fld>
            <a:endParaRPr lang="en-GB"/>
          </a:p>
        </p:txBody>
      </p:sp>
    </p:spTree>
    <p:extLst>
      <p:ext uri="{BB962C8B-B14F-4D97-AF65-F5344CB8AC3E}">
        <p14:creationId xmlns:p14="http://schemas.microsoft.com/office/powerpoint/2010/main" val="40919353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a:t>Ap</a:t>
            </a:r>
            <a:r>
              <a:rPr lang="es-ES" dirty="0"/>
              <a:t> </a:t>
            </a:r>
            <a:r>
              <a:rPr lang="es-ES" dirty="0" err="1"/>
              <a:t>spectra</a:t>
            </a:r>
            <a:r>
              <a:rPr lang="es-ES" dirty="0"/>
              <a:t> </a:t>
            </a:r>
            <a:r>
              <a:rPr lang="es-ES" dirty="0" err="1"/>
              <a:t>need</a:t>
            </a:r>
            <a:r>
              <a:rPr lang="es-ES" dirty="0"/>
              <a:t> </a:t>
            </a:r>
            <a:r>
              <a:rPr lang="es-ES" dirty="0" err="1"/>
              <a:t>less</a:t>
            </a:r>
            <a:r>
              <a:rPr lang="es-ES" dirty="0"/>
              <a:t> </a:t>
            </a:r>
            <a:r>
              <a:rPr lang="es-ES" dirty="0" err="1"/>
              <a:t>grammange</a:t>
            </a:r>
            <a:r>
              <a:rPr lang="es-ES" dirty="0"/>
              <a:t> (D</a:t>
            </a:r>
            <a:r>
              <a:rPr lang="es-ES" baseline="-25000" dirty="0"/>
              <a:t>0</a:t>
            </a:r>
            <a:r>
              <a:rPr lang="es-ES" dirty="0"/>
              <a:t>), </a:t>
            </a:r>
            <a:r>
              <a:rPr lang="es-ES" dirty="0" err="1"/>
              <a:t>than</a:t>
            </a:r>
            <a:r>
              <a:rPr lang="es-ES" dirty="0"/>
              <a:t> </a:t>
            </a:r>
            <a:r>
              <a:rPr lang="es-ES" dirty="0" err="1"/>
              <a:t>the</a:t>
            </a:r>
            <a:r>
              <a:rPr lang="es-ES" dirty="0"/>
              <a:t> </a:t>
            </a:r>
            <a:r>
              <a:rPr lang="es-ES" dirty="0" err="1"/>
              <a:t>rest</a:t>
            </a:r>
            <a:r>
              <a:rPr lang="es-ES" dirty="0"/>
              <a:t> </a:t>
            </a:r>
            <a:r>
              <a:rPr lang="es-ES" dirty="0" err="1"/>
              <a:t>of</a:t>
            </a:r>
            <a:r>
              <a:rPr lang="es-ES" dirty="0"/>
              <a:t> ratios.</a:t>
            </a:r>
            <a:endParaRPr lang="en-GB" dirty="0"/>
          </a:p>
        </p:txBody>
      </p:sp>
      <p:sp>
        <p:nvSpPr>
          <p:cNvPr id="4" name="Slide Number Placeholder 3"/>
          <p:cNvSpPr>
            <a:spLocks noGrp="1"/>
          </p:cNvSpPr>
          <p:nvPr>
            <p:ph type="sldNum" sz="quarter" idx="5"/>
          </p:nvPr>
        </p:nvSpPr>
        <p:spPr/>
        <p:txBody>
          <a:bodyPr/>
          <a:lstStyle/>
          <a:p>
            <a:fld id="{97CF8D38-E5DF-4A7A-9C26-52A0419ED0DC}" type="slidenum">
              <a:rPr lang="en-GB" smtClean="0"/>
              <a:t>51</a:t>
            </a:fld>
            <a:endParaRPr lang="en-GB"/>
          </a:p>
        </p:txBody>
      </p:sp>
    </p:spTree>
    <p:extLst>
      <p:ext uri="{BB962C8B-B14F-4D97-AF65-F5344CB8AC3E}">
        <p14:creationId xmlns:p14="http://schemas.microsoft.com/office/powerpoint/2010/main" val="20790231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a:t>Ap</a:t>
            </a:r>
            <a:r>
              <a:rPr lang="es-ES" dirty="0"/>
              <a:t> </a:t>
            </a:r>
            <a:r>
              <a:rPr lang="es-ES" dirty="0" err="1"/>
              <a:t>spectra</a:t>
            </a:r>
            <a:r>
              <a:rPr lang="es-ES" dirty="0"/>
              <a:t> </a:t>
            </a:r>
            <a:r>
              <a:rPr lang="es-ES" dirty="0" err="1"/>
              <a:t>need</a:t>
            </a:r>
            <a:r>
              <a:rPr lang="es-ES" dirty="0"/>
              <a:t> </a:t>
            </a:r>
            <a:r>
              <a:rPr lang="es-ES" dirty="0" err="1"/>
              <a:t>less</a:t>
            </a:r>
            <a:r>
              <a:rPr lang="es-ES" dirty="0"/>
              <a:t> </a:t>
            </a:r>
            <a:r>
              <a:rPr lang="es-ES" dirty="0" err="1"/>
              <a:t>grammange</a:t>
            </a:r>
            <a:r>
              <a:rPr lang="es-ES" dirty="0"/>
              <a:t> (D</a:t>
            </a:r>
            <a:r>
              <a:rPr lang="es-ES" baseline="-25000" dirty="0"/>
              <a:t>0</a:t>
            </a:r>
            <a:r>
              <a:rPr lang="es-ES" dirty="0"/>
              <a:t>), </a:t>
            </a:r>
            <a:r>
              <a:rPr lang="es-ES" dirty="0" err="1"/>
              <a:t>than</a:t>
            </a:r>
            <a:r>
              <a:rPr lang="es-ES" dirty="0"/>
              <a:t> </a:t>
            </a:r>
            <a:r>
              <a:rPr lang="es-ES" dirty="0" err="1"/>
              <a:t>the</a:t>
            </a:r>
            <a:r>
              <a:rPr lang="es-ES" dirty="0"/>
              <a:t> </a:t>
            </a:r>
            <a:r>
              <a:rPr lang="es-ES" dirty="0" err="1"/>
              <a:t>rest</a:t>
            </a:r>
            <a:r>
              <a:rPr lang="es-ES" dirty="0"/>
              <a:t> </a:t>
            </a:r>
            <a:r>
              <a:rPr lang="es-ES" dirty="0" err="1"/>
              <a:t>of</a:t>
            </a:r>
            <a:r>
              <a:rPr lang="es-ES" dirty="0"/>
              <a:t> ratios.</a:t>
            </a:r>
            <a:endParaRPr lang="en-GB" dirty="0"/>
          </a:p>
        </p:txBody>
      </p:sp>
      <p:sp>
        <p:nvSpPr>
          <p:cNvPr id="4" name="Slide Number Placeholder 3"/>
          <p:cNvSpPr>
            <a:spLocks noGrp="1"/>
          </p:cNvSpPr>
          <p:nvPr>
            <p:ph type="sldNum" sz="quarter" idx="5"/>
          </p:nvPr>
        </p:nvSpPr>
        <p:spPr/>
        <p:txBody>
          <a:bodyPr/>
          <a:lstStyle/>
          <a:p>
            <a:fld id="{97CF8D38-E5DF-4A7A-9C26-52A0419ED0DC}" type="slidenum">
              <a:rPr lang="en-GB" smtClean="0"/>
              <a:t>53</a:t>
            </a:fld>
            <a:endParaRPr lang="en-GB"/>
          </a:p>
        </p:txBody>
      </p:sp>
    </p:spTree>
    <p:extLst>
      <p:ext uri="{BB962C8B-B14F-4D97-AF65-F5344CB8AC3E}">
        <p14:creationId xmlns:p14="http://schemas.microsoft.com/office/powerpoint/2010/main" val="24636957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7CF8D38-E5DF-4A7A-9C26-52A0419ED0DC}" type="slidenum">
              <a:rPr lang="en-GB" smtClean="0"/>
              <a:t>55</a:t>
            </a:fld>
            <a:endParaRPr lang="en-GB"/>
          </a:p>
        </p:txBody>
      </p:sp>
    </p:spTree>
    <p:extLst>
      <p:ext uri="{BB962C8B-B14F-4D97-AF65-F5344CB8AC3E}">
        <p14:creationId xmlns:p14="http://schemas.microsoft.com/office/powerpoint/2010/main" val="25090654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97CF8D38-E5DF-4A7A-9C26-52A0419ED0DC}" type="slidenum">
              <a:rPr lang="en-GB" smtClean="0"/>
              <a:t>57</a:t>
            </a:fld>
            <a:endParaRPr lang="en-GB"/>
          </a:p>
        </p:txBody>
      </p:sp>
    </p:spTree>
    <p:extLst>
      <p:ext uri="{BB962C8B-B14F-4D97-AF65-F5344CB8AC3E}">
        <p14:creationId xmlns:p14="http://schemas.microsoft.com/office/powerpoint/2010/main" val="14946593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Can further boost antihelium formation through the inclusion of a dark mediator that lies just above the antihelium mass.</a:t>
            </a:r>
          </a:p>
          <a:p>
            <a:endParaRPr lang="en-GB" dirty="0"/>
          </a:p>
        </p:txBody>
      </p:sp>
      <p:sp>
        <p:nvSpPr>
          <p:cNvPr id="4" name="Slide Number Placeholder 3"/>
          <p:cNvSpPr>
            <a:spLocks noGrp="1"/>
          </p:cNvSpPr>
          <p:nvPr>
            <p:ph type="sldNum" sz="quarter" idx="5"/>
          </p:nvPr>
        </p:nvSpPr>
        <p:spPr/>
        <p:txBody>
          <a:bodyPr/>
          <a:lstStyle/>
          <a:p>
            <a:fld id="{97CF8D38-E5DF-4A7A-9C26-52A0419ED0DC}" type="slidenum">
              <a:rPr lang="en-GB" smtClean="0"/>
              <a:t>61</a:t>
            </a:fld>
            <a:endParaRPr lang="en-GB"/>
          </a:p>
        </p:txBody>
      </p:sp>
    </p:spTree>
    <p:extLst>
      <p:ext uri="{BB962C8B-B14F-4D97-AF65-F5344CB8AC3E}">
        <p14:creationId xmlns:p14="http://schemas.microsoft.com/office/powerpoint/2010/main" val="42913609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541BA-AF76-D653-346B-F91F3E8454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F8DA65-A956-0301-FBF5-4214395EDC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5F253B-A6DB-36A4-2515-27CBDFA9B57B}"/>
              </a:ext>
            </a:extLst>
          </p:cNvPr>
          <p:cNvSpPr>
            <a:spLocks noGrp="1"/>
          </p:cNvSpPr>
          <p:nvPr>
            <p:ph type="body" idx="1"/>
          </p:nvPr>
        </p:nvSpPr>
        <p:spPr/>
        <p:txBody>
          <a:bodyPr/>
          <a:lstStyle/>
          <a:p>
            <a:r>
              <a:rPr lang="en-GB" dirty="0"/>
              <a:t>Have we seen signatures of the anti-world? </a:t>
            </a:r>
            <a:r>
              <a:rPr lang="en-GB" sz="1200" b="0" i="0" u="none" strike="noStrike" baseline="0" dirty="0">
                <a:solidFill>
                  <a:srgbClr val="000000"/>
                </a:solidFill>
                <a:latin typeface="Times New Roman" panose="02020603050405020304" pitchFamily="18" charset="0"/>
                <a:cs typeface="Times New Roman" panose="02020603050405020304" pitchFamily="18" charset="0"/>
              </a:rPr>
              <a:t>In the Big Bang </a:t>
            </a:r>
            <a:r>
              <a:rPr lang="en-US" sz="1200" b="0" i="0" u="none" strike="noStrike" baseline="0" dirty="0">
                <a:solidFill>
                  <a:srgbClr val="000000"/>
                </a:solidFill>
                <a:latin typeface="Times New Roman" panose="02020603050405020304" pitchFamily="18" charset="0"/>
                <a:cs typeface="Times New Roman" panose="02020603050405020304" pitchFamily="18" charset="0"/>
              </a:rPr>
              <a:t>equal quantities of matter and antimatter </a:t>
            </a:r>
            <a:r>
              <a:rPr lang="en-GB" sz="1200" b="0" i="0" u="none" strike="noStrike" baseline="0" dirty="0">
                <a:solidFill>
                  <a:srgbClr val="000000"/>
                </a:solidFill>
                <a:latin typeface="Times New Roman" panose="02020603050405020304" pitchFamily="18" charset="0"/>
                <a:cs typeface="Times New Roman" panose="02020603050405020304" pitchFamily="18" charset="0"/>
              </a:rPr>
              <a:t>must be created: The laws of physics are quite symmetric</a:t>
            </a:r>
          </a:p>
          <a:p>
            <a:endParaRPr lang="en-GB" sz="100" b="0" i="0" u="none" strike="noStrike" baseline="0" dirty="0">
              <a:solidFill>
                <a:srgbClr val="000000"/>
              </a:solidFill>
              <a:latin typeface="Times New Roman" panose="02020603050405020304" pitchFamily="18" charset="0"/>
              <a:cs typeface="Times New Roman" panose="02020603050405020304" pitchFamily="18" charset="0"/>
            </a:endParaRPr>
          </a:p>
          <a:p>
            <a:r>
              <a:rPr lang="en-GB" sz="800" dirty="0">
                <a:solidFill>
                  <a:srgbClr val="000000"/>
                </a:solidFill>
                <a:latin typeface="Times New Roman" panose="02020603050405020304" pitchFamily="18" charset="0"/>
                <a:cs typeface="Times New Roman" panose="02020603050405020304" pitchFamily="18" charset="0"/>
              </a:rPr>
              <a:t>However, there are many open questions:  </a:t>
            </a:r>
          </a:p>
          <a:p>
            <a:pPr marL="342900" indent="-342900">
              <a:buFontTx/>
              <a:buChar char="-"/>
            </a:pPr>
            <a:r>
              <a:rPr lang="en-GB" sz="800" dirty="0">
                <a:solidFill>
                  <a:srgbClr val="000000"/>
                </a:solidFill>
                <a:latin typeface="Times New Roman" panose="02020603050405020304" pitchFamily="18" charset="0"/>
                <a:cs typeface="Times New Roman" panose="02020603050405020304" pitchFamily="18" charset="0"/>
              </a:rPr>
              <a:t>How are these systems stable? </a:t>
            </a:r>
          </a:p>
          <a:p>
            <a:pPr marL="342900" indent="-342900">
              <a:buFontTx/>
              <a:buChar char="-"/>
            </a:pPr>
            <a:r>
              <a:rPr lang="en-GB" sz="800" dirty="0">
                <a:solidFill>
                  <a:srgbClr val="000000"/>
                </a:solidFill>
                <a:latin typeface="Times New Roman" panose="02020603050405020304" pitchFamily="18" charset="0"/>
                <a:cs typeface="Times New Roman" panose="02020603050405020304" pitchFamily="18" charset="0"/>
              </a:rPr>
              <a:t>How do they evolve to supernova? </a:t>
            </a:r>
          </a:p>
          <a:p>
            <a:pPr marL="342900" indent="-342900">
              <a:buFontTx/>
              <a:buChar char="-"/>
            </a:pPr>
            <a:r>
              <a:rPr lang="en-GB" sz="800" dirty="0">
                <a:solidFill>
                  <a:srgbClr val="000000"/>
                </a:solidFill>
                <a:latin typeface="Times New Roman" panose="02020603050405020304" pitchFamily="18" charset="0"/>
                <a:cs typeface="Times New Roman" panose="02020603050405020304" pitchFamily="18" charset="0"/>
              </a:rPr>
              <a:t>How can these systems explain the antihelium isotope ratios?</a:t>
            </a:r>
          </a:p>
          <a:p>
            <a:endParaRPr lang="en-GB" sz="100" b="0" i="0" u="none" strike="noStrike" baseline="0" dirty="0">
              <a:solidFill>
                <a:srgbClr val="000000"/>
              </a:solidFill>
              <a:latin typeface="Times New Roman" panose="02020603050405020304" pitchFamily="18" charset="0"/>
              <a:cs typeface="Times New Roman" panose="02020603050405020304" pitchFamily="18" charset="0"/>
            </a:endParaRPr>
          </a:p>
          <a:p>
            <a:r>
              <a:rPr lang="es-ES" sz="1200" dirty="0" err="1">
                <a:latin typeface="Times New Roman" panose="02020603050405020304" pitchFamily="18" charset="0"/>
                <a:cs typeface="Times New Roman" panose="02020603050405020304" pitchFamily="18" charset="0"/>
              </a:rPr>
              <a:t>Why</a:t>
            </a:r>
            <a:r>
              <a:rPr lang="es-ES" sz="1200" dirty="0">
                <a:latin typeface="Times New Roman" panose="02020603050405020304" pitchFamily="18" charset="0"/>
                <a:cs typeface="Times New Roman" panose="02020603050405020304" pitchFamily="18" charset="0"/>
              </a:rPr>
              <a:t> </a:t>
            </a:r>
            <a:r>
              <a:rPr lang="es-ES" sz="1200" dirty="0" err="1">
                <a:latin typeface="Times New Roman" panose="02020603050405020304" pitchFamily="18" charset="0"/>
                <a:cs typeface="Times New Roman" panose="02020603050405020304" pitchFamily="18" charset="0"/>
              </a:rPr>
              <a:t>aren’t</a:t>
            </a:r>
            <a:r>
              <a:rPr lang="es-ES" sz="1200" dirty="0">
                <a:latin typeface="Times New Roman" panose="02020603050405020304" pitchFamily="18" charset="0"/>
                <a:cs typeface="Times New Roman" panose="02020603050405020304" pitchFamily="18" charset="0"/>
              </a:rPr>
              <a:t> </a:t>
            </a:r>
            <a:r>
              <a:rPr lang="es-ES" sz="1200" dirty="0" err="1">
                <a:latin typeface="Times New Roman" panose="02020603050405020304" pitchFamily="18" charset="0"/>
                <a:cs typeface="Times New Roman" panose="02020603050405020304" pitchFamily="18" charset="0"/>
              </a:rPr>
              <a:t>there</a:t>
            </a:r>
            <a:r>
              <a:rPr lang="es-ES" sz="1200" dirty="0">
                <a:latin typeface="Times New Roman" panose="02020603050405020304" pitchFamily="18" charset="0"/>
                <a:cs typeface="Times New Roman" panose="02020603050405020304" pitchFamily="18" charset="0"/>
              </a:rPr>
              <a:t> </a:t>
            </a:r>
            <a:r>
              <a:rPr lang="es-ES" sz="1200" dirty="0" err="1">
                <a:latin typeface="Times New Roman" panose="02020603050405020304" pitchFamily="18" charset="0"/>
                <a:cs typeface="Times New Roman" panose="02020603050405020304" pitchFamily="18" charset="0"/>
              </a:rPr>
              <a:t>complex</a:t>
            </a:r>
            <a:r>
              <a:rPr lang="es-ES" sz="1200" dirty="0">
                <a:latin typeface="Times New Roman" panose="02020603050405020304" pitchFamily="18" charset="0"/>
                <a:cs typeface="Times New Roman" panose="02020603050405020304" pitchFamily="18" charset="0"/>
              </a:rPr>
              <a:t> </a:t>
            </a:r>
            <a:r>
              <a:rPr lang="es-ES" sz="1200" dirty="0" err="1">
                <a:latin typeface="Times New Roman" panose="02020603050405020304" pitchFamily="18" charset="0"/>
                <a:cs typeface="Times New Roman" panose="02020603050405020304" pitchFamily="18" charset="0"/>
              </a:rPr>
              <a:t>systems</a:t>
            </a:r>
            <a:r>
              <a:rPr lang="es-ES" sz="1200" dirty="0">
                <a:latin typeface="Times New Roman" panose="02020603050405020304" pitchFamily="18" charset="0"/>
                <a:cs typeface="Times New Roman" panose="02020603050405020304" pitchFamily="18" charset="0"/>
              </a:rPr>
              <a:t> </a:t>
            </a:r>
            <a:r>
              <a:rPr lang="es-ES" sz="1200" dirty="0" err="1">
                <a:latin typeface="Times New Roman" panose="02020603050405020304" pitchFamily="18" charset="0"/>
                <a:cs typeface="Times New Roman" panose="02020603050405020304" pitchFamily="18" charset="0"/>
              </a:rPr>
              <a:t>made</a:t>
            </a:r>
            <a:r>
              <a:rPr lang="es-ES" sz="1200" dirty="0">
                <a:latin typeface="Times New Roman" panose="02020603050405020304" pitchFamily="18" charset="0"/>
                <a:cs typeface="Times New Roman" panose="02020603050405020304" pitchFamily="18" charset="0"/>
              </a:rPr>
              <a:t> </a:t>
            </a:r>
            <a:r>
              <a:rPr lang="es-ES" sz="1200" dirty="0" err="1">
                <a:latin typeface="Times New Roman" panose="02020603050405020304" pitchFamily="18" charset="0"/>
                <a:cs typeface="Times New Roman" panose="02020603050405020304" pitchFamily="18" charset="0"/>
              </a:rPr>
              <a:t>of</a:t>
            </a:r>
            <a:r>
              <a:rPr lang="es-ES" sz="1200" dirty="0">
                <a:latin typeface="Times New Roman" panose="02020603050405020304" pitchFamily="18" charset="0"/>
                <a:cs typeface="Times New Roman" panose="02020603050405020304" pitchFamily="18" charset="0"/>
              </a:rPr>
              <a:t> </a:t>
            </a:r>
            <a:r>
              <a:rPr lang="es-ES" sz="1200" dirty="0" err="1">
                <a:latin typeface="Times New Roman" panose="02020603050405020304" pitchFamily="18" charset="0"/>
                <a:cs typeface="Times New Roman" panose="02020603050405020304" pitchFamily="18" charset="0"/>
              </a:rPr>
              <a:t>antimatter</a:t>
            </a:r>
            <a:r>
              <a:rPr lang="es-ES" sz="1200" dirty="0">
                <a:latin typeface="Times New Roman" panose="02020603050405020304" pitchFamily="18" charset="0"/>
                <a:cs typeface="Times New Roman" panose="02020603050405020304" pitchFamily="18" charset="0"/>
              </a:rPr>
              <a:t>?</a:t>
            </a:r>
          </a:p>
          <a:p>
            <a:r>
              <a:rPr lang="es-ES" sz="1200" dirty="0">
                <a:latin typeface="Times New Roman" panose="02020603050405020304" pitchFamily="18" charset="0"/>
                <a:cs typeface="Times New Roman" panose="02020603050405020304" pitchFamily="18" charset="0"/>
              </a:rPr>
              <a:t>“</a:t>
            </a:r>
            <a:r>
              <a:rPr lang="en-US" sz="1200" dirty="0">
                <a:latin typeface="Times New Roman" panose="02020603050405020304" pitchFamily="18" charset="0"/>
                <a:cs typeface="Times New Roman" panose="02020603050405020304" pitchFamily="18" charset="0"/>
              </a:rPr>
              <a:t>Thus, we have ruled out a B = 0 universe with domains smaller than a size</a:t>
            </a:r>
          </a:p>
          <a:p>
            <a:r>
              <a:rPr lang="en-US" sz="1200" dirty="0">
                <a:latin typeface="Times New Roman" panose="02020603050405020304" pitchFamily="18" charset="0"/>
                <a:cs typeface="Times New Roman" panose="02020603050405020304" pitchFamily="18" charset="0"/>
              </a:rPr>
              <a:t>comparable to that of the visible universe. It follows that the detection of</a:t>
            </a:r>
          </a:p>
          <a:p>
            <a:r>
              <a:rPr lang="en-US" sz="1200" dirty="0">
                <a:latin typeface="Times New Roman" panose="02020603050405020304" pitchFamily="18" charset="0"/>
                <a:cs typeface="Times New Roman" panose="02020603050405020304" pitchFamily="18" charset="0"/>
              </a:rPr>
              <a:t>Z &gt; 1 </a:t>
            </a:r>
            <a:r>
              <a:rPr lang="en-US" sz="1200" dirty="0" err="1">
                <a:latin typeface="Times New Roman" panose="02020603050405020304" pitchFamily="18" charset="0"/>
                <a:cs typeface="Times New Roman" panose="02020603050405020304" pitchFamily="18" charset="0"/>
              </a:rPr>
              <a:t>antinuclei</a:t>
            </a:r>
            <a:r>
              <a:rPr lang="en-US" sz="1200" dirty="0">
                <a:latin typeface="Times New Roman" panose="02020603050405020304" pitchFamily="18" charset="0"/>
                <a:cs typeface="Times New Roman" panose="02020603050405020304" pitchFamily="18" charset="0"/>
              </a:rPr>
              <a:t> among cosmic rays would shatter our current understanding</a:t>
            </a:r>
          </a:p>
          <a:p>
            <a:r>
              <a:rPr lang="en-US" sz="1200" dirty="0">
                <a:latin typeface="Times New Roman" panose="02020603050405020304" pitchFamily="18" charset="0"/>
                <a:cs typeface="Times New Roman" panose="02020603050405020304" pitchFamily="18" charset="0"/>
              </a:rPr>
              <a:t>of cosmology, or reveal something unforeseen in the realm of astrophysical</a:t>
            </a:r>
          </a:p>
          <a:p>
            <a:r>
              <a:rPr lang="en-US" sz="1200" dirty="0">
                <a:latin typeface="Times New Roman" panose="02020603050405020304" pitchFamily="18" charset="0"/>
                <a:cs typeface="Times New Roman" panose="02020603050405020304" pitchFamily="18" charset="0"/>
              </a:rPr>
              <a:t>objects</a:t>
            </a:r>
            <a:r>
              <a:rPr lang="es-ES" sz="1200" dirty="0">
                <a:latin typeface="Times New Roman" panose="02020603050405020304" pitchFamily="18" charset="0"/>
                <a:cs typeface="Times New Roman" panose="02020603050405020304" pitchFamily="18" charset="0"/>
              </a:rPr>
              <a:t>” (Cohen, De </a:t>
            </a:r>
            <a:r>
              <a:rPr lang="es-ES" sz="1200" dirty="0" err="1">
                <a:latin typeface="Times New Roman" panose="02020603050405020304" pitchFamily="18" charset="0"/>
                <a:cs typeface="Times New Roman" panose="02020603050405020304" pitchFamily="18" charset="0"/>
              </a:rPr>
              <a:t>Rujula</a:t>
            </a:r>
            <a:r>
              <a:rPr lang="es-ES" sz="1200" dirty="0">
                <a:latin typeface="Times New Roman" panose="02020603050405020304" pitchFamily="18" charset="0"/>
                <a:cs typeface="Times New Roman" panose="02020603050405020304" pitchFamily="18" charset="0"/>
              </a:rPr>
              <a:t>, </a:t>
            </a:r>
            <a:r>
              <a:rPr lang="es-ES" sz="1200" dirty="0" err="1">
                <a:latin typeface="Times New Roman" panose="02020603050405020304" pitchFamily="18" charset="0"/>
                <a:cs typeface="Times New Roman" panose="02020603050405020304" pitchFamily="18" charset="0"/>
              </a:rPr>
              <a:t>Glashow</a:t>
            </a:r>
            <a:r>
              <a:rPr lang="es-ES" sz="1200" dirty="0">
                <a:latin typeface="Times New Roman" panose="02020603050405020304" pitchFamily="18" charset="0"/>
                <a:cs typeface="Times New Roman" panose="02020603050405020304" pitchFamily="18" charset="0"/>
              </a:rPr>
              <a:t> Astrophys.J.495:539-549,1998) (</a:t>
            </a:r>
            <a:r>
              <a:rPr lang="es-ES" sz="1200" dirty="0" err="1">
                <a:latin typeface="Times New Roman" panose="02020603050405020304" pitchFamily="18" charset="0"/>
                <a:cs typeface="Times New Roman" panose="02020603050405020304" pitchFamily="18" charset="0"/>
              </a:rPr>
              <a:t>see</a:t>
            </a:r>
            <a:r>
              <a:rPr lang="es-ES" sz="1200" dirty="0">
                <a:latin typeface="Times New Roman" panose="02020603050405020304" pitchFamily="18" charset="0"/>
                <a:cs typeface="Times New Roman" panose="02020603050405020304" pitchFamily="18" charset="0"/>
              </a:rPr>
              <a:t> </a:t>
            </a:r>
            <a:r>
              <a:rPr lang="es-ES" sz="1200" dirty="0" err="1">
                <a:latin typeface="Times New Roman" panose="02020603050405020304" pitchFamily="18" charset="0"/>
                <a:cs typeface="Times New Roman" panose="02020603050405020304" pitchFamily="18" charset="0"/>
              </a:rPr>
              <a:t>slide</a:t>
            </a:r>
            <a:r>
              <a:rPr lang="es-ES" sz="1200" dirty="0">
                <a:latin typeface="Times New Roman" panose="02020603050405020304" pitchFamily="18" charset="0"/>
                <a:cs typeface="Times New Roman" panose="02020603050405020304" pitchFamily="18" charset="0"/>
              </a:rPr>
              <a:t> 18 </a:t>
            </a:r>
            <a:r>
              <a:rPr lang="es-ES" sz="1200" dirty="0" err="1">
                <a:latin typeface="Times New Roman" panose="02020603050405020304" pitchFamily="18" charset="0"/>
                <a:cs typeface="Times New Roman" panose="02020603050405020304" pitchFamily="18" charset="0"/>
              </a:rPr>
              <a:t>of</a:t>
            </a:r>
            <a:r>
              <a:rPr lang="es-ES" sz="1200" dirty="0">
                <a:latin typeface="Times New Roman" panose="02020603050405020304" pitchFamily="18" charset="0"/>
                <a:cs typeface="Times New Roman" panose="02020603050405020304" pitchFamily="18" charset="0"/>
              </a:rPr>
              <a:t> https://agenda.infn.it/event/10546/contributions/3664/attachments/2651/2936/2016-BERTUCCI-CRIS-July.pdf)</a:t>
            </a:r>
            <a:endParaRPr lang="en-SE" sz="1200" dirty="0">
              <a:latin typeface="Times New Roman" panose="02020603050405020304" pitchFamily="18"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E5DBDB3D-7516-942B-2DAB-A486E368C415}"/>
              </a:ext>
            </a:extLst>
          </p:cNvPr>
          <p:cNvSpPr>
            <a:spLocks noGrp="1"/>
          </p:cNvSpPr>
          <p:nvPr>
            <p:ph type="sldNum" sz="quarter" idx="5"/>
          </p:nvPr>
        </p:nvSpPr>
        <p:spPr/>
        <p:txBody>
          <a:bodyPr/>
          <a:lstStyle/>
          <a:p>
            <a:fld id="{97CF8D38-E5DF-4A7A-9C26-52A0419ED0DC}" type="slidenum">
              <a:rPr lang="en-GB" smtClean="0"/>
              <a:t>65</a:t>
            </a:fld>
            <a:endParaRPr lang="en-GB"/>
          </a:p>
        </p:txBody>
      </p:sp>
    </p:spTree>
    <p:extLst>
      <p:ext uri="{BB962C8B-B14F-4D97-AF65-F5344CB8AC3E}">
        <p14:creationId xmlns:p14="http://schemas.microsoft.com/office/powerpoint/2010/main" val="32280217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31FBE-88CA-E4E3-DBBA-35AB9A7CD9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F3C6EF-681E-FDB6-E9EE-C77F4806A3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5113D0-58DF-A8C9-B4CB-162DBD574B54}"/>
              </a:ext>
            </a:extLst>
          </p:cNvPr>
          <p:cNvSpPr>
            <a:spLocks noGrp="1"/>
          </p:cNvSpPr>
          <p:nvPr>
            <p:ph type="body" idx="1"/>
          </p:nvPr>
        </p:nvSpPr>
        <p:spPr/>
        <p:txBody>
          <a:bodyPr/>
          <a:lstStyle/>
          <a:p>
            <a:pPr>
              <a:buNone/>
            </a:pPr>
            <a:r>
              <a:rPr lang="es-ES" dirty="0"/>
              <a:t>Not </a:t>
            </a:r>
            <a:r>
              <a:rPr lang="es-ES" dirty="0" err="1"/>
              <a:t>yet</a:t>
            </a:r>
            <a:r>
              <a:rPr lang="es-ES" dirty="0"/>
              <a:t> “</a:t>
            </a:r>
            <a:r>
              <a:rPr lang="es-ES" dirty="0" err="1"/>
              <a:t>cosmic-ray</a:t>
            </a:r>
            <a:r>
              <a:rPr lang="es-ES" dirty="0"/>
              <a:t> </a:t>
            </a:r>
            <a:r>
              <a:rPr lang="es-ES" dirty="0" err="1"/>
              <a:t>positrons</a:t>
            </a:r>
            <a:r>
              <a:rPr lang="es-ES" dirty="0"/>
              <a:t> at Earth”, </a:t>
            </a:r>
            <a:r>
              <a:rPr lang="es-ES" dirty="0" err="1"/>
              <a:t>but</a:t>
            </a:r>
            <a:r>
              <a:rPr lang="es-ES" dirty="0"/>
              <a:t>:</a:t>
            </a:r>
          </a:p>
          <a:p>
            <a:pPr>
              <a:buNone/>
            </a:pPr>
            <a:r>
              <a:rPr lang="es-ES" dirty="0" err="1"/>
              <a:t>established</a:t>
            </a:r>
            <a:r>
              <a:rPr lang="es-ES" dirty="0"/>
              <a:t> </a:t>
            </a:r>
            <a:r>
              <a:rPr lang="es-ES" dirty="0" err="1"/>
              <a:t>pulsars</a:t>
            </a:r>
            <a:r>
              <a:rPr lang="es-ES" dirty="0"/>
              <a:t> as </a:t>
            </a:r>
            <a:r>
              <a:rPr lang="es-ES" dirty="0" err="1"/>
              <a:t>powerful</a:t>
            </a:r>
            <a:r>
              <a:rPr lang="es-ES" dirty="0"/>
              <a:t> </a:t>
            </a:r>
            <a:r>
              <a:rPr lang="es-ES" dirty="0" err="1"/>
              <a:t>pair</a:t>
            </a:r>
            <a:r>
              <a:rPr lang="es-ES" dirty="0"/>
              <a:t> </a:t>
            </a:r>
            <a:r>
              <a:rPr lang="es-ES" dirty="0" err="1"/>
              <a:t>factories</a:t>
            </a:r>
            <a:endParaRPr lang="es-ES" dirty="0"/>
          </a:p>
          <a:p>
            <a:endParaRPr lang="en-SE" dirty="0"/>
          </a:p>
        </p:txBody>
      </p:sp>
      <p:sp>
        <p:nvSpPr>
          <p:cNvPr id="4" name="Slide Number Placeholder 3">
            <a:extLst>
              <a:ext uri="{FF2B5EF4-FFF2-40B4-BE49-F238E27FC236}">
                <a16:creationId xmlns:a16="http://schemas.microsoft.com/office/drawing/2014/main" id="{71068664-F015-B40B-A43F-16A11FE0B9BE}"/>
              </a:ext>
            </a:extLst>
          </p:cNvPr>
          <p:cNvSpPr>
            <a:spLocks noGrp="1"/>
          </p:cNvSpPr>
          <p:nvPr>
            <p:ph type="sldNum" sz="quarter" idx="5"/>
          </p:nvPr>
        </p:nvSpPr>
        <p:spPr/>
        <p:txBody>
          <a:bodyPr/>
          <a:lstStyle/>
          <a:p>
            <a:fld id="{97CF8D38-E5DF-4A7A-9C26-52A0419ED0DC}" type="slidenum">
              <a:rPr lang="en-GB" smtClean="0"/>
              <a:t>66</a:t>
            </a:fld>
            <a:endParaRPr lang="en-GB"/>
          </a:p>
        </p:txBody>
      </p:sp>
    </p:spTree>
    <p:extLst>
      <p:ext uri="{BB962C8B-B14F-4D97-AF65-F5344CB8AC3E}">
        <p14:creationId xmlns:p14="http://schemas.microsoft.com/office/powerpoint/2010/main" val="4021844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D03BC-DCBC-DE9F-09D3-3E0E12F80F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6CA4B7-3E31-B181-5609-6502C2FA06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1218D1-4765-C36D-7D8C-2ECBBA8B5BBA}"/>
              </a:ext>
            </a:extLst>
          </p:cNvPr>
          <p:cNvSpPr>
            <a:spLocks noGrp="1"/>
          </p:cNvSpPr>
          <p:nvPr>
            <p:ph type="body" idx="1"/>
          </p:nvPr>
        </p:nvSpPr>
        <p:spPr/>
        <p:txBody>
          <a:bodyPr/>
          <a:lstStyle/>
          <a:p>
            <a:endParaRPr lang="en-SE" dirty="0"/>
          </a:p>
        </p:txBody>
      </p:sp>
      <p:sp>
        <p:nvSpPr>
          <p:cNvPr id="4" name="Slide Number Placeholder 3">
            <a:extLst>
              <a:ext uri="{FF2B5EF4-FFF2-40B4-BE49-F238E27FC236}">
                <a16:creationId xmlns:a16="http://schemas.microsoft.com/office/drawing/2014/main" id="{ADBB84E9-4CA5-C0A0-9048-FF090D71F0A8}"/>
              </a:ext>
            </a:extLst>
          </p:cNvPr>
          <p:cNvSpPr>
            <a:spLocks noGrp="1"/>
          </p:cNvSpPr>
          <p:nvPr>
            <p:ph type="sldNum" sz="quarter" idx="5"/>
          </p:nvPr>
        </p:nvSpPr>
        <p:spPr/>
        <p:txBody>
          <a:bodyPr/>
          <a:lstStyle/>
          <a:p>
            <a:fld id="{97CF8D38-E5DF-4A7A-9C26-52A0419ED0DC}" type="slidenum">
              <a:rPr lang="en-GB" smtClean="0"/>
              <a:t>6</a:t>
            </a:fld>
            <a:endParaRPr lang="en-GB"/>
          </a:p>
        </p:txBody>
      </p:sp>
    </p:spTree>
    <p:extLst>
      <p:ext uri="{BB962C8B-B14F-4D97-AF65-F5344CB8AC3E}">
        <p14:creationId xmlns:p14="http://schemas.microsoft.com/office/powerpoint/2010/main" val="33049071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97CF8D38-E5DF-4A7A-9C26-52A0419ED0DC}" type="slidenum">
              <a:rPr lang="en-GB" smtClean="0"/>
              <a:t>67</a:t>
            </a:fld>
            <a:endParaRPr lang="en-GB"/>
          </a:p>
        </p:txBody>
      </p:sp>
    </p:spTree>
    <p:extLst>
      <p:ext uri="{BB962C8B-B14F-4D97-AF65-F5344CB8AC3E}">
        <p14:creationId xmlns:p14="http://schemas.microsoft.com/office/powerpoint/2010/main" val="25366574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97CF8D38-E5DF-4A7A-9C26-52A0419ED0DC}" type="slidenum">
              <a:rPr lang="en-GB" smtClean="0"/>
              <a:t>68</a:t>
            </a:fld>
            <a:endParaRPr lang="en-GB"/>
          </a:p>
        </p:txBody>
      </p:sp>
    </p:spTree>
    <p:extLst>
      <p:ext uri="{BB962C8B-B14F-4D97-AF65-F5344CB8AC3E}">
        <p14:creationId xmlns:p14="http://schemas.microsoft.com/office/powerpoint/2010/main" val="38740121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97CF8D38-E5DF-4A7A-9C26-52A0419ED0DC}" type="slidenum">
              <a:rPr lang="en-GB" smtClean="0"/>
              <a:t>69</a:t>
            </a:fld>
            <a:endParaRPr lang="en-GB"/>
          </a:p>
        </p:txBody>
      </p:sp>
    </p:spTree>
    <p:extLst>
      <p:ext uri="{BB962C8B-B14F-4D97-AF65-F5344CB8AC3E}">
        <p14:creationId xmlns:p14="http://schemas.microsoft.com/office/powerpoint/2010/main" val="19313501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97CF8D38-E5DF-4A7A-9C26-52A0419ED0DC}" type="slidenum">
              <a:rPr lang="en-GB" smtClean="0"/>
              <a:t>70</a:t>
            </a:fld>
            <a:endParaRPr lang="en-GB"/>
          </a:p>
        </p:txBody>
      </p:sp>
    </p:spTree>
    <p:extLst>
      <p:ext uri="{BB962C8B-B14F-4D97-AF65-F5344CB8AC3E}">
        <p14:creationId xmlns:p14="http://schemas.microsoft.com/office/powerpoint/2010/main" val="17941418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should the cross sections be modified (deformed) from their actual state?</a:t>
            </a:r>
          </a:p>
        </p:txBody>
      </p:sp>
      <p:sp>
        <p:nvSpPr>
          <p:cNvPr id="4" name="Slide Number Placeholder 3"/>
          <p:cNvSpPr>
            <a:spLocks noGrp="1"/>
          </p:cNvSpPr>
          <p:nvPr>
            <p:ph type="sldNum" sz="quarter" idx="5"/>
          </p:nvPr>
        </p:nvSpPr>
        <p:spPr/>
        <p:txBody>
          <a:bodyPr/>
          <a:lstStyle/>
          <a:p>
            <a:fld id="{97CF8D38-E5DF-4A7A-9C26-52A0419ED0DC}" type="slidenum">
              <a:rPr lang="en-GB" smtClean="0"/>
              <a:t>7</a:t>
            </a:fld>
            <a:endParaRPr lang="en-GB"/>
          </a:p>
        </p:txBody>
      </p:sp>
    </p:spTree>
    <p:extLst>
      <p:ext uri="{BB962C8B-B14F-4D97-AF65-F5344CB8AC3E}">
        <p14:creationId xmlns:p14="http://schemas.microsoft.com/office/powerpoint/2010/main" val="960080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Leaving clear that is not easy at all to identify DM signals in the antiproton spectrum</a:t>
            </a:r>
            <a:endParaRPr lang="en-SE" dirty="0"/>
          </a:p>
        </p:txBody>
      </p:sp>
      <p:sp>
        <p:nvSpPr>
          <p:cNvPr id="4" name="Slide Number Placeholder 3"/>
          <p:cNvSpPr>
            <a:spLocks noGrp="1"/>
          </p:cNvSpPr>
          <p:nvPr>
            <p:ph type="sldNum" sz="quarter" idx="5"/>
          </p:nvPr>
        </p:nvSpPr>
        <p:spPr/>
        <p:txBody>
          <a:bodyPr/>
          <a:lstStyle/>
          <a:p>
            <a:fld id="{97CF8D38-E5DF-4A7A-9C26-52A0419ED0DC}" type="slidenum">
              <a:rPr lang="en-GB" smtClean="0"/>
              <a:t>11</a:t>
            </a:fld>
            <a:endParaRPr lang="en-GB"/>
          </a:p>
        </p:txBody>
      </p:sp>
    </p:spTree>
    <p:extLst>
      <p:ext uri="{BB962C8B-B14F-4D97-AF65-F5344CB8AC3E}">
        <p14:creationId xmlns:p14="http://schemas.microsoft.com/office/powerpoint/2010/main" val="40414664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Coalescence parameter may depend on many kinematical parameters, including the size of the projectile and target. </a:t>
            </a:r>
            <a:r>
              <a:rPr lang="es-ES" dirty="0"/>
              <a:t>ignores </a:t>
            </a:r>
            <a:r>
              <a:rPr lang="es-ES" dirty="0" err="1"/>
              <a:t>spatial</a:t>
            </a:r>
            <a:r>
              <a:rPr lang="es-ES" dirty="0"/>
              <a:t> </a:t>
            </a:r>
            <a:r>
              <a:rPr lang="es-ES" dirty="0" err="1"/>
              <a:t>information</a:t>
            </a:r>
            <a:r>
              <a:rPr lang="es-ES" dirty="0"/>
              <a:t> ignores </a:t>
            </a:r>
            <a:r>
              <a:rPr lang="es-ES" dirty="0" err="1"/>
              <a:t>wavefunctions</a:t>
            </a:r>
            <a:r>
              <a:rPr lang="es-ES" dirty="0"/>
              <a:t> ignores quantum </a:t>
            </a:r>
            <a:r>
              <a:rPr lang="es-ES" dirty="0" err="1"/>
              <a:t>mechanics</a:t>
            </a:r>
            <a:r>
              <a:rPr lang="es-ES" dirty="0"/>
              <a:t>; </a:t>
            </a:r>
            <a:r>
              <a:rPr lang="es-ES" dirty="0" err="1"/>
              <a:t>depends</a:t>
            </a:r>
            <a:r>
              <a:rPr lang="es-ES" dirty="0"/>
              <a:t> </a:t>
            </a:r>
            <a:r>
              <a:rPr lang="es-ES" dirty="0" err="1"/>
              <a:t>on</a:t>
            </a:r>
            <a:r>
              <a:rPr lang="es-ES" dirty="0"/>
              <a:t> </a:t>
            </a:r>
            <a:r>
              <a:rPr lang="es-ES" dirty="0" err="1"/>
              <a:t>an</a:t>
            </a:r>
            <a:r>
              <a:rPr lang="es-ES" dirty="0"/>
              <a:t> ad hoc </a:t>
            </a:r>
            <a:r>
              <a:rPr lang="es-ES" dirty="0" err="1"/>
              <a:t>parameter</a:t>
            </a:r>
            <a:r>
              <a:rPr lang="es-ES" dirty="0"/>
              <a:t> </a:t>
            </a:r>
            <a:r>
              <a:rPr lang="es-ES" dirty="0" err="1"/>
              <a:t>that</a:t>
            </a:r>
            <a:r>
              <a:rPr lang="es-ES" dirty="0"/>
              <a:t> </a:t>
            </a:r>
            <a:r>
              <a:rPr lang="es-ES" dirty="0" err="1"/>
              <a:t>is</a:t>
            </a:r>
            <a:r>
              <a:rPr lang="es-ES" dirty="0"/>
              <a:t> </a:t>
            </a:r>
            <a:r>
              <a:rPr lang="es-ES" dirty="0" err="1"/>
              <a:t>fitted</a:t>
            </a:r>
            <a:r>
              <a:rPr lang="es-ES" dirty="0"/>
              <a:t> </a:t>
            </a:r>
            <a:r>
              <a:rPr lang="es-ES" dirty="0" err="1"/>
              <a:t>to</a:t>
            </a:r>
            <a:r>
              <a:rPr lang="es-ES" dirty="0"/>
              <a:t> </a:t>
            </a:r>
            <a:r>
              <a:rPr lang="es-ES" dirty="0" err="1"/>
              <a:t>very</a:t>
            </a:r>
            <a:r>
              <a:rPr lang="es-ES" dirty="0"/>
              <a:t> </a:t>
            </a:r>
            <a:r>
              <a:rPr lang="es-ES" dirty="0" err="1"/>
              <a:t>scarce</a:t>
            </a:r>
            <a:r>
              <a:rPr lang="es-ES" dirty="0"/>
              <a:t> data in </a:t>
            </a:r>
            <a:r>
              <a:rPr lang="es-ES" dirty="0" err="1"/>
              <a:t>very</a:t>
            </a:r>
            <a:r>
              <a:rPr lang="es-ES" dirty="0"/>
              <a:t> </a:t>
            </a:r>
            <a:r>
              <a:rPr lang="es-ES" dirty="0" err="1"/>
              <a:t>limited</a:t>
            </a:r>
            <a:r>
              <a:rPr lang="es-ES" dirty="0"/>
              <a:t> </a:t>
            </a:r>
            <a:r>
              <a:rPr lang="es-ES" dirty="0" err="1"/>
              <a:t>channels</a:t>
            </a:r>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two nucleons moving ultra-</a:t>
            </a:r>
            <a:r>
              <a:rPr lang="en-US" dirty="0" err="1"/>
              <a:t>relativistically</a:t>
            </a:r>
            <a:r>
              <a:rPr lang="en-US" dirty="0"/>
              <a:t> in the same direction can still bind if their relative momentum is small.</a:t>
            </a:r>
            <a:endParaRPr lang="en-SE" sz="1200" dirty="0"/>
          </a:p>
          <a:p>
            <a:endParaRPr lang="en-GB" dirty="0"/>
          </a:p>
        </p:txBody>
      </p:sp>
      <p:sp>
        <p:nvSpPr>
          <p:cNvPr id="4" name="Slide Number Placeholder 3"/>
          <p:cNvSpPr>
            <a:spLocks noGrp="1"/>
          </p:cNvSpPr>
          <p:nvPr>
            <p:ph type="sldNum" sz="quarter" idx="5"/>
          </p:nvPr>
        </p:nvSpPr>
        <p:spPr/>
        <p:txBody>
          <a:bodyPr/>
          <a:lstStyle/>
          <a:p>
            <a:fld id="{97CF8D38-E5DF-4A7A-9C26-52A0419ED0DC}" type="slidenum">
              <a:rPr lang="en-GB" smtClean="0"/>
              <a:t>15</a:t>
            </a:fld>
            <a:endParaRPr lang="en-GB"/>
          </a:p>
        </p:txBody>
      </p:sp>
    </p:spTree>
    <p:extLst>
      <p:ext uri="{BB962C8B-B14F-4D97-AF65-F5344CB8AC3E}">
        <p14:creationId xmlns:p14="http://schemas.microsoft.com/office/powerpoint/2010/main" val="3221082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97CF8D38-E5DF-4A7A-9C26-52A0419ED0DC}" type="slidenum">
              <a:rPr lang="en-GB" smtClean="0"/>
              <a:t>16</a:t>
            </a:fld>
            <a:endParaRPr lang="en-GB"/>
          </a:p>
        </p:txBody>
      </p:sp>
    </p:spTree>
    <p:extLst>
      <p:ext uri="{BB962C8B-B14F-4D97-AF65-F5344CB8AC3E}">
        <p14:creationId xmlns:p14="http://schemas.microsoft.com/office/powerpoint/2010/main" val="809529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But a non detection would actually yield similar limits to those from </a:t>
            </a:r>
            <a:r>
              <a:rPr lang="en-GB" dirty="0" err="1"/>
              <a:t>antip</a:t>
            </a:r>
            <a:endParaRPr lang="en-GB" dirty="0"/>
          </a:p>
        </p:txBody>
      </p:sp>
      <p:sp>
        <p:nvSpPr>
          <p:cNvPr id="4" name="Slide Number Placeholder 3"/>
          <p:cNvSpPr>
            <a:spLocks noGrp="1"/>
          </p:cNvSpPr>
          <p:nvPr>
            <p:ph type="sldNum" sz="quarter" idx="5"/>
          </p:nvPr>
        </p:nvSpPr>
        <p:spPr/>
        <p:txBody>
          <a:bodyPr/>
          <a:lstStyle/>
          <a:p>
            <a:fld id="{97CF8D38-E5DF-4A7A-9C26-52A0419ED0DC}" type="slidenum">
              <a:rPr lang="en-GB" smtClean="0"/>
              <a:t>17</a:t>
            </a:fld>
            <a:endParaRPr lang="en-GB"/>
          </a:p>
        </p:txBody>
      </p:sp>
    </p:spTree>
    <p:extLst>
      <p:ext uri="{BB962C8B-B14F-4D97-AF65-F5344CB8AC3E}">
        <p14:creationId xmlns:p14="http://schemas.microsoft.com/office/powerpoint/2010/main" val="17679037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s-ES" dirty="0"/>
              <a:t>Not </a:t>
            </a:r>
            <a:r>
              <a:rPr lang="es-ES" dirty="0" err="1"/>
              <a:t>yet</a:t>
            </a:r>
            <a:r>
              <a:rPr lang="es-ES" dirty="0"/>
              <a:t> “</a:t>
            </a:r>
            <a:r>
              <a:rPr lang="es-ES" dirty="0" err="1"/>
              <a:t>cosmic-ray</a:t>
            </a:r>
            <a:r>
              <a:rPr lang="es-ES" dirty="0"/>
              <a:t> </a:t>
            </a:r>
            <a:r>
              <a:rPr lang="es-ES" dirty="0" err="1"/>
              <a:t>positrons</a:t>
            </a:r>
            <a:r>
              <a:rPr lang="es-ES" dirty="0"/>
              <a:t> at Earth”, </a:t>
            </a:r>
            <a:r>
              <a:rPr lang="es-ES" dirty="0" err="1"/>
              <a:t>but</a:t>
            </a:r>
            <a:r>
              <a:rPr lang="es-ES" dirty="0"/>
              <a:t>:</a:t>
            </a:r>
          </a:p>
          <a:p>
            <a:pPr>
              <a:buNone/>
            </a:pPr>
            <a:r>
              <a:rPr lang="es-ES" dirty="0" err="1"/>
              <a:t>established</a:t>
            </a:r>
            <a:r>
              <a:rPr lang="es-ES" dirty="0"/>
              <a:t> </a:t>
            </a:r>
            <a:r>
              <a:rPr lang="es-ES" dirty="0" err="1"/>
              <a:t>pulsars</a:t>
            </a:r>
            <a:r>
              <a:rPr lang="es-ES" dirty="0"/>
              <a:t> as </a:t>
            </a:r>
            <a:r>
              <a:rPr lang="es-ES" dirty="0" err="1"/>
              <a:t>powerful</a:t>
            </a:r>
            <a:r>
              <a:rPr lang="es-ES" dirty="0"/>
              <a:t> </a:t>
            </a:r>
            <a:r>
              <a:rPr lang="es-ES" dirty="0" err="1"/>
              <a:t>pair</a:t>
            </a:r>
            <a:r>
              <a:rPr lang="es-ES" dirty="0"/>
              <a:t> </a:t>
            </a:r>
            <a:r>
              <a:rPr lang="es-ES" dirty="0" err="1"/>
              <a:t>factories</a:t>
            </a:r>
            <a:endParaRPr lang="es-ES" dirty="0"/>
          </a:p>
          <a:p>
            <a:endParaRPr lang="en-SE" dirty="0"/>
          </a:p>
        </p:txBody>
      </p:sp>
      <p:sp>
        <p:nvSpPr>
          <p:cNvPr id="4" name="Slide Number Placeholder 3"/>
          <p:cNvSpPr>
            <a:spLocks noGrp="1"/>
          </p:cNvSpPr>
          <p:nvPr>
            <p:ph type="sldNum" sz="quarter" idx="5"/>
          </p:nvPr>
        </p:nvSpPr>
        <p:spPr/>
        <p:txBody>
          <a:bodyPr/>
          <a:lstStyle/>
          <a:p>
            <a:fld id="{97CF8D38-E5DF-4A7A-9C26-52A0419ED0DC}" type="slidenum">
              <a:rPr lang="en-GB" smtClean="0"/>
              <a:t>19</a:t>
            </a:fld>
            <a:endParaRPr lang="en-GB"/>
          </a:p>
        </p:txBody>
      </p:sp>
    </p:spTree>
    <p:extLst>
      <p:ext uri="{BB962C8B-B14F-4D97-AF65-F5344CB8AC3E}">
        <p14:creationId xmlns:p14="http://schemas.microsoft.com/office/powerpoint/2010/main" val="3142771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4D3BF-05EA-4BE4-96BB-FBEAC604AE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28C0DEC-B1BA-4745-A25B-9C8A6E3D8C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57B6EA6-E12D-45F3-AC24-114A908E964D}"/>
              </a:ext>
            </a:extLst>
          </p:cNvPr>
          <p:cNvSpPr>
            <a:spLocks noGrp="1"/>
          </p:cNvSpPr>
          <p:nvPr>
            <p:ph type="dt" sz="half" idx="10"/>
          </p:nvPr>
        </p:nvSpPr>
        <p:spPr/>
        <p:txBody>
          <a:bodyPr/>
          <a:lstStyle/>
          <a:p>
            <a:fld id="{E6531CF6-C8F0-4744-AB64-72AF750F6F16}" type="datetime1">
              <a:rPr lang="en-GB" smtClean="0"/>
              <a:t>31/05/2026</a:t>
            </a:fld>
            <a:endParaRPr lang="en-GB"/>
          </a:p>
        </p:txBody>
      </p:sp>
      <p:sp>
        <p:nvSpPr>
          <p:cNvPr id="5" name="Footer Placeholder 4">
            <a:extLst>
              <a:ext uri="{FF2B5EF4-FFF2-40B4-BE49-F238E27FC236}">
                <a16:creationId xmlns:a16="http://schemas.microsoft.com/office/drawing/2014/main" id="{6B42C0E2-D7A6-49E3-9FCA-DA3156F653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568C6F-D2B8-4C26-8FCD-4D1B56D77366}"/>
              </a:ext>
            </a:extLst>
          </p:cNvPr>
          <p:cNvSpPr>
            <a:spLocks noGrp="1"/>
          </p:cNvSpPr>
          <p:nvPr>
            <p:ph type="sldNum" sz="quarter" idx="12"/>
          </p:nvPr>
        </p:nvSpPr>
        <p:spPr/>
        <p:txBody>
          <a:bodyPr/>
          <a:lstStyle/>
          <a:p>
            <a:fld id="{22575A84-A01E-4477-BEC3-178D27864C62}" type="slidenum">
              <a:rPr lang="en-GB" smtClean="0"/>
              <a:t>‹#›</a:t>
            </a:fld>
            <a:endParaRPr lang="en-GB"/>
          </a:p>
        </p:txBody>
      </p:sp>
    </p:spTree>
    <p:extLst>
      <p:ext uri="{BB962C8B-B14F-4D97-AF65-F5344CB8AC3E}">
        <p14:creationId xmlns:p14="http://schemas.microsoft.com/office/powerpoint/2010/main" val="2299249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58533-D1A6-4BFB-AB81-1F44DD61ABB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29C2C9B-93A4-4BA0-8486-1F15F66C2E1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18D6BC5-7522-4E89-B4D1-58A3B736AA06}"/>
              </a:ext>
            </a:extLst>
          </p:cNvPr>
          <p:cNvSpPr>
            <a:spLocks noGrp="1"/>
          </p:cNvSpPr>
          <p:nvPr>
            <p:ph type="dt" sz="half" idx="10"/>
          </p:nvPr>
        </p:nvSpPr>
        <p:spPr/>
        <p:txBody>
          <a:bodyPr/>
          <a:lstStyle/>
          <a:p>
            <a:fld id="{1806FC85-8DD3-412A-96CE-9F5E4496F22A}" type="datetime1">
              <a:rPr lang="en-GB" smtClean="0"/>
              <a:t>31/05/2026</a:t>
            </a:fld>
            <a:endParaRPr lang="en-GB"/>
          </a:p>
        </p:txBody>
      </p:sp>
      <p:sp>
        <p:nvSpPr>
          <p:cNvPr id="5" name="Footer Placeholder 4">
            <a:extLst>
              <a:ext uri="{FF2B5EF4-FFF2-40B4-BE49-F238E27FC236}">
                <a16:creationId xmlns:a16="http://schemas.microsoft.com/office/drawing/2014/main" id="{D6E109A5-3908-484B-B576-720E23B374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D433734-43A9-4643-982E-9665CD6482B0}"/>
              </a:ext>
            </a:extLst>
          </p:cNvPr>
          <p:cNvSpPr>
            <a:spLocks noGrp="1"/>
          </p:cNvSpPr>
          <p:nvPr>
            <p:ph type="sldNum" sz="quarter" idx="12"/>
          </p:nvPr>
        </p:nvSpPr>
        <p:spPr/>
        <p:txBody>
          <a:bodyPr/>
          <a:lstStyle/>
          <a:p>
            <a:fld id="{22575A84-A01E-4477-BEC3-178D27864C62}" type="slidenum">
              <a:rPr lang="en-GB" smtClean="0"/>
              <a:t>‹#›</a:t>
            </a:fld>
            <a:endParaRPr lang="en-GB"/>
          </a:p>
        </p:txBody>
      </p:sp>
    </p:spTree>
    <p:extLst>
      <p:ext uri="{BB962C8B-B14F-4D97-AF65-F5344CB8AC3E}">
        <p14:creationId xmlns:p14="http://schemas.microsoft.com/office/powerpoint/2010/main" val="3374359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D675D9-E1AC-4A83-A12C-687F35F770C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8636DE-DF9D-4A47-9787-3769A41E54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4F6AB2A-0CF6-4ABD-BE00-848B09FBD26E}"/>
              </a:ext>
            </a:extLst>
          </p:cNvPr>
          <p:cNvSpPr>
            <a:spLocks noGrp="1"/>
          </p:cNvSpPr>
          <p:nvPr>
            <p:ph type="dt" sz="half" idx="10"/>
          </p:nvPr>
        </p:nvSpPr>
        <p:spPr/>
        <p:txBody>
          <a:bodyPr/>
          <a:lstStyle/>
          <a:p>
            <a:fld id="{3A18323B-623E-46CD-BD3F-4E3F0DAF249C}" type="datetime1">
              <a:rPr lang="en-GB" smtClean="0"/>
              <a:t>31/05/2026</a:t>
            </a:fld>
            <a:endParaRPr lang="en-GB"/>
          </a:p>
        </p:txBody>
      </p:sp>
      <p:sp>
        <p:nvSpPr>
          <p:cNvPr id="5" name="Footer Placeholder 4">
            <a:extLst>
              <a:ext uri="{FF2B5EF4-FFF2-40B4-BE49-F238E27FC236}">
                <a16:creationId xmlns:a16="http://schemas.microsoft.com/office/drawing/2014/main" id="{C3CB651B-4927-41B9-9EBB-59B59A4752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58A99E-2D7C-4AC4-B346-8D3DCD01EF76}"/>
              </a:ext>
            </a:extLst>
          </p:cNvPr>
          <p:cNvSpPr>
            <a:spLocks noGrp="1"/>
          </p:cNvSpPr>
          <p:nvPr>
            <p:ph type="sldNum" sz="quarter" idx="12"/>
          </p:nvPr>
        </p:nvSpPr>
        <p:spPr/>
        <p:txBody>
          <a:bodyPr/>
          <a:lstStyle/>
          <a:p>
            <a:fld id="{22575A84-A01E-4477-BEC3-178D27864C62}" type="slidenum">
              <a:rPr lang="en-GB" smtClean="0"/>
              <a:t>‹#›</a:t>
            </a:fld>
            <a:endParaRPr lang="en-GB"/>
          </a:p>
        </p:txBody>
      </p:sp>
    </p:spTree>
    <p:extLst>
      <p:ext uri="{BB962C8B-B14F-4D97-AF65-F5344CB8AC3E}">
        <p14:creationId xmlns:p14="http://schemas.microsoft.com/office/powerpoint/2010/main" val="401240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23F50-B261-4E66-B0F9-1156F78D275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B3E0BF7-4FA0-48B8-8919-101B7A738C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BCA0D7-2976-45D3-8E64-8DD940E5F850}"/>
              </a:ext>
            </a:extLst>
          </p:cNvPr>
          <p:cNvSpPr>
            <a:spLocks noGrp="1"/>
          </p:cNvSpPr>
          <p:nvPr>
            <p:ph type="dt" sz="half" idx="10"/>
          </p:nvPr>
        </p:nvSpPr>
        <p:spPr/>
        <p:txBody>
          <a:bodyPr/>
          <a:lstStyle/>
          <a:p>
            <a:fld id="{3A89563F-563C-462C-9F9A-A0728C624EDD}" type="datetime1">
              <a:rPr lang="en-GB" smtClean="0"/>
              <a:t>31/05/2026</a:t>
            </a:fld>
            <a:endParaRPr lang="en-GB"/>
          </a:p>
        </p:txBody>
      </p:sp>
      <p:sp>
        <p:nvSpPr>
          <p:cNvPr id="5" name="Footer Placeholder 4">
            <a:extLst>
              <a:ext uri="{FF2B5EF4-FFF2-40B4-BE49-F238E27FC236}">
                <a16:creationId xmlns:a16="http://schemas.microsoft.com/office/drawing/2014/main" id="{DED1573D-D182-4B1B-8115-E1976067D3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10A6E7-9E3D-4B47-A7B9-3128E60D1DD3}"/>
              </a:ext>
            </a:extLst>
          </p:cNvPr>
          <p:cNvSpPr>
            <a:spLocks noGrp="1"/>
          </p:cNvSpPr>
          <p:nvPr>
            <p:ph type="sldNum" sz="quarter" idx="12"/>
          </p:nvPr>
        </p:nvSpPr>
        <p:spPr/>
        <p:txBody>
          <a:bodyPr/>
          <a:lstStyle/>
          <a:p>
            <a:fld id="{22575A84-A01E-4477-BEC3-178D27864C62}" type="slidenum">
              <a:rPr lang="en-GB" smtClean="0"/>
              <a:t>‹#›</a:t>
            </a:fld>
            <a:endParaRPr lang="en-GB"/>
          </a:p>
        </p:txBody>
      </p:sp>
    </p:spTree>
    <p:extLst>
      <p:ext uri="{BB962C8B-B14F-4D97-AF65-F5344CB8AC3E}">
        <p14:creationId xmlns:p14="http://schemas.microsoft.com/office/powerpoint/2010/main" val="2734175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322BD-72F1-4D72-9680-3DA1212580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8A4FE0D-F3CE-4A4A-A24F-860A1FEDEA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1358FBB-5705-4EB1-B2D7-E8FB5F4A62C6}"/>
              </a:ext>
            </a:extLst>
          </p:cNvPr>
          <p:cNvSpPr>
            <a:spLocks noGrp="1"/>
          </p:cNvSpPr>
          <p:nvPr>
            <p:ph type="dt" sz="half" idx="10"/>
          </p:nvPr>
        </p:nvSpPr>
        <p:spPr/>
        <p:txBody>
          <a:bodyPr/>
          <a:lstStyle/>
          <a:p>
            <a:fld id="{9DC9A86D-9438-441D-96D4-E02EE3A6E07F}" type="datetime1">
              <a:rPr lang="en-GB" smtClean="0"/>
              <a:t>31/05/2026</a:t>
            </a:fld>
            <a:endParaRPr lang="en-GB"/>
          </a:p>
        </p:txBody>
      </p:sp>
      <p:sp>
        <p:nvSpPr>
          <p:cNvPr id="5" name="Footer Placeholder 4">
            <a:extLst>
              <a:ext uri="{FF2B5EF4-FFF2-40B4-BE49-F238E27FC236}">
                <a16:creationId xmlns:a16="http://schemas.microsoft.com/office/drawing/2014/main" id="{F57E916C-A168-499A-94CE-0A18D1CFD4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15C9B0-0DE1-408A-90F4-A0BDAF148B04}"/>
              </a:ext>
            </a:extLst>
          </p:cNvPr>
          <p:cNvSpPr>
            <a:spLocks noGrp="1"/>
          </p:cNvSpPr>
          <p:nvPr>
            <p:ph type="sldNum" sz="quarter" idx="12"/>
          </p:nvPr>
        </p:nvSpPr>
        <p:spPr/>
        <p:txBody>
          <a:bodyPr/>
          <a:lstStyle/>
          <a:p>
            <a:fld id="{22575A84-A01E-4477-BEC3-178D27864C62}" type="slidenum">
              <a:rPr lang="en-GB" smtClean="0"/>
              <a:t>‹#›</a:t>
            </a:fld>
            <a:endParaRPr lang="en-GB"/>
          </a:p>
        </p:txBody>
      </p:sp>
    </p:spTree>
    <p:extLst>
      <p:ext uri="{BB962C8B-B14F-4D97-AF65-F5344CB8AC3E}">
        <p14:creationId xmlns:p14="http://schemas.microsoft.com/office/powerpoint/2010/main" val="1479906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62269-8046-4810-ADAE-5DCECFBEFAD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C0E0F76-005D-4627-AAAF-D5B2E365354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6282C03-77E0-48A8-B485-1C7F464D31D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7BE1DCD-BA53-404D-B032-4FBC18B85C4D}"/>
              </a:ext>
            </a:extLst>
          </p:cNvPr>
          <p:cNvSpPr>
            <a:spLocks noGrp="1"/>
          </p:cNvSpPr>
          <p:nvPr>
            <p:ph type="dt" sz="half" idx="10"/>
          </p:nvPr>
        </p:nvSpPr>
        <p:spPr/>
        <p:txBody>
          <a:bodyPr/>
          <a:lstStyle/>
          <a:p>
            <a:fld id="{81C6E78E-4AB1-435A-8327-785CD88A1515}" type="datetime1">
              <a:rPr lang="en-GB" smtClean="0"/>
              <a:t>31/05/2026</a:t>
            </a:fld>
            <a:endParaRPr lang="en-GB"/>
          </a:p>
        </p:txBody>
      </p:sp>
      <p:sp>
        <p:nvSpPr>
          <p:cNvPr id="6" name="Footer Placeholder 5">
            <a:extLst>
              <a:ext uri="{FF2B5EF4-FFF2-40B4-BE49-F238E27FC236}">
                <a16:creationId xmlns:a16="http://schemas.microsoft.com/office/drawing/2014/main" id="{F1D524DF-C3D1-4CD8-9E52-1B913CF9C54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9ACC31-AC43-4F69-9F32-08D980D41E41}"/>
              </a:ext>
            </a:extLst>
          </p:cNvPr>
          <p:cNvSpPr>
            <a:spLocks noGrp="1"/>
          </p:cNvSpPr>
          <p:nvPr>
            <p:ph type="sldNum" sz="quarter" idx="12"/>
          </p:nvPr>
        </p:nvSpPr>
        <p:spPr/>
        <p:txBody>
          <a:bodyPr/>
          <a:lstStyle/>
          <a:p>
            <a:fld id="{22575A84-A01E-4477-BEC3-178D27864C62}" type="slidenum">
              <a:rPr lang="en-GB" smtClean="0"/>
              <a:t>‹#›</a:t>
            </a:fld>
            <a:endParaRPr lang="en-GB"/>
          </a:p>
        </p:txBody>
      </p:sp>
    </p:spTree>
    <p:extLst>
      <p:ext uri="{BB962C8B-B14F-4D97-AF65-F5344CB8AC3E}">
        <p14:creationId xmlns:p14="http://schemas.microsoft.com/office/powerpoint/2010/main" val="428481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E1C57-09DC-4328-B9D2-D26C13EED84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02C7573-E844-491D-A9A6-C4F4AB4A03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C3C430E-621F-4BA0-A4AB-D6ACA30C790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7A2A5C5-DF06-4EFC-B684-7AC0EEE678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DF946-318F-4ACD-AA03-78EE7F36485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BE944EA-F8BB-477D-95C2-D6C671BF5560}"/>
              </a:ext>
            </a:extLst>
          </p:cNvPr>
          <p:cNvSpPr>
            <a:spLocks noGrp="1"/>
          </p:cNvSpPr>
          <p:nvPr>
            <p:ph type="dt" sz="half" idx="10"/>
          </p:nvPr>
        </p:nvSpPr>
        <p:spPr/>
        <p:txBody>
          <a:bodyPr/>
          <a:lstStyle/>
          <a:p>
            <a:fld id="{7E29C553-E553-4A7B-AAF7-2ECA3148BB96}" type="datetime1">
              <a:rPr lang="en-GB" smtClean="0"/>
              <a:t>31/05/2026</a:t>
            </a:fld>
            <a:endParaRPr lang="en-GB"/>
          </a:p>
        </p:txBody>
      </p:sp>
      <p:sp>
        <p:nvSpPr>
          <p:cNvPr id="8" name="Footer Placeholder 7">
            <a:extLst>
              <a:ext uri="{FF2B5EF4-FFF2-40B4-BE49-F238E27FC236}">
                <a16:creationId xmlns:a16="http://schemas.microsoft.com/office/drawing/2014/main" id="{EF649B82-04F3-472B-A379-B1C6C150402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8E10416-29BF-4BA0-96DC-A8F76ECCA082}"/>
              </a:ext>
            </a:extLst>
          </p:cNvPr>
          <p:cNvSpPr>
            <a:spLocks noGrp="1"/>
          </p:cNvSpPr>
          <p:nvPr>
            <p:ph type="sldNum" sz="quarter" idx="12"/>
          </p:nvPr>
        </p:nvSpPr>
        <p:spPr/>
        <p:txBody>
          <a:bodyPr/>
          <a:lstStyle/>
          <a:p>
            <a:fld id="{22575A84-A01E-4477-BEC3-178D27864C62}" type="slidenum">
              <a:rPr lang="en-GB" smtClean="0"/>
              <a:t>‹#›</a:t>
            </a:fld>
            <a:endParaRPr lang="en-GB"/>
          </a:p>
        </p:txBody>
      </p:sp>
    </p:spTree>
    <p:extLst>
      <p:ext uri="{BB962C8B-B14F-4D97-AF65-F5344CB8AC3E}">
        <p14:creationId xmlns:p14="http://schemas.microsoft.com/office/powerpoint/2010/main" val="1558387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2D4D4-3C22-4FB3-A38F-98E47278FCC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0D4C917-28CE-4A02-A511-92D1C9DBD9D7}"/>
              </a:ext>
            </a:extLst>
          </p:cNvPr>
          <p:cNvSpPr>
            <a:spLocks noGrp="1"/>
          </p:cNvSpPr>
          <p:nvPr>
            <p:ph type="dt" sz="half" idx="10"/>
          </p:nvPr>
        </p:nvSpPr>
        <p:spPr/>
        <p:txBody>
          <a:bodyPr/>
          <a:lstStyle/>
          <a:p>
            <a:fld id="{105B559E-B3F5-461B-B2EE-B890E611766E}" type="datetime1">
              <a:rPr lang="en-GB" smtClean="0"/>
              <a:t>31/05/2026</a:t>
            </a:fld>
            <a:endParaRPr lang="en-GB"/>
          </a:p>
        </p:txBody>
      </p:sp>
      <p:sp>
        <p:nvSpPr>
          <p:cNvPr id="4" name="Footer Placeholder 3">
            <a:extLst>
              <a:ext uri="{FF2B5EF4-FFF2-40B4-BE49-F238E27FC236}">
                <a16:creationId xmlns:a16="http://schemas.microsoft.com/office/drawing/2014/main" id="{72A916F7-AFE8-44A6-8D2D-826A54BD59A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0638D80-56AA-4440-A803-57EC5853F702}"/>
              </a:ext>
            </a:extLst>
          </p:cNvPr>
          <p:cNvSpPr>
            <a:spLocks noGrp="1"/>
          </p:cNvSpPr>
          <p:nvPr>
            <p:ph type="sldNum" sz="quarter" idx="12"/>
          </p:nvPr>
        </p:nvSpPr>
        <p:spPr/>
        <p:txBody>
          <a:bodyPr/>
          <a:lstStyle/>
          <a:p>
            <a:fld id="{22575A84-A01E-4477-BEC3-178D27864C62}" type="slidenum">
              <a:rPr lang="en-GB" smtClean="0"/>
              <a:t>‹#›</a:t>
            </a:fld>
            <a:endParaRPr lang="en-GB"/>
          </a:p>
        </p:txBody>
      </p:sp>
    </p:spTree>
    <p:extLst>
      <p:ext uri="{BB962C8B-B14F-4D97-AF65-F5344CB8AC3E}">
        <p14:creationId xmlns:p14="http://schemas.microsoft.com/office/powerpoint/2010/main" val="1031195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54045C-C4DC-4273-BD98-52D1C93E55B6}"/>
              </a:ext>
            </a:extLst>
          </p:cNvPr>
          <p:cNvSpPr>
            <a:spLocks noGrp="1"/>
          </p:cNvSpPr>
          <p:nvPr>
            <p:ph type="dt" sz="half" idx="10"/>
          </p:nvPr>
        </p:nvSpPr>
        <p:spPr/>
        <p:txBody>
          <a:bodyPr/>
          <a:lstStyle/>
          <a:p>
            <a:fld id="{5178D782-A466-4CC1-B180-F5529FDFBE5A}" type="datetime1">
              <a:rPr lang="en-GB" smtClean="0"/>
              <a:t>31/05/2026</a:t>
            </a:fld>
            <a:endParaRPr lang="en-GB"/>
          </a:p>
        </p:txBody>
      </p:sp>
      <p:sp>
        <p:nvSpPr>
          <p:cNvPr id="3" name="Footer Placeholder 2">
            <a:extLst>
              <a:ext uri="{FF2B5EF4-FFF2-40B4-BE49-F238E27FC236}">
                <a16:creationId xmlns:a16="http://schemas.microsoft.com/office/drawing/2014/main" id="{C7D07589-92B9-4D14-8C1C-1D2A8BA33BC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E1360CF-AC43-4BF5-BE15-E7F68A6F8A13}"/>
              </a:ext>
            </a:extLst>
          </p:cNvPr>
          <p:cNvSpPr>
            <a:spLocks noGrp="1"/>
          </p:cNvSpPr>
          <p:nvPr>
            <p:ph type="sldNum" sz="quarter" idx="12"/>
          </p:nvPr>
        </p:nvSpPr>
        <p:spPr/>
        <p:txBody>
          <a:bodyPr/>
          <a:lstStyle/>
          <a:p>
            <a:fld id="{22575A84-A01E-4477-BEC3-178D27864C62}" type="slidenum">
              <a:rPr lang="en-GB" smtClean="0"/>
              <a:t>‹#›</a:t>
            </a:fld>
            <a:endParaRPr lang="en-GB"/>
          </a:p>
        </p:txBody>
      </p:sp>
    </p:spTree>
    <p:extLst>
      <p:ext uri="{BB962C8B-B14F-4D97-AF65-F5344CB8AC3E}">
        <p14:creationId xmlns:p14="http://schemas.microsoft.com/office/powerpoint/2010/main" val="791395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EE251-AB45-4A68-B8E2-756FDE44B7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76E78C6-19D6-48F5-B886-D433AA324B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428C5AB-0A30-4996-AEE7-6FC62B1351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889B8D-2300-4451-81A3-706B5FCD3FCA}"/>
              </a:ext>
            </a:extLst>
          </p:cNvPr>
          <p:cNvSpPr>
            <a:spLocks noGrp="1"/>
          </p:cNvSpPr>
          <p:nvPr>
            <p:ph type="dt" sz="half" idx="10"/>
          </p:nvPr>
        </p:nvSpPr>
        <p:spPr/>
        <p:txBody>
          <a:bodyPr/>
          <a:lstStyle/>
          <a:p>
            <a:fld id="{C8553577-B0D5-4AD2-B3C0-CCB10DA5440A}" type="datetime1">
              <a:rPr lang="en-GB" smtClean="0"/>
              <a:t>31/05/2026</a:t>
            </a:fld>
            <a:endParaRPr lang="en-GB"/>
          </a:p>
        </p:txBody>
      </p:sp>
      <p:sp>
        <p:nvSpPr>
          <p:cNvPr id="6" name="Footer Placeholder 5">
            <a:extLst>
              <a:ext uri="{FF2B5EF4-FFF2-40B4-BE49-F238E27FC236}">
                <a16:creationId xmlns:a16="http://schemas.microsoft.com/office/drawing/2014/main" id="{C5CDDFA3-1548-4DCE-8EC1-2DBC84073E7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3B5D3A-76AE-4983-8BCD-BC934B4B57DE}"/>
              </a:ext>
            </a:extLst>
          </p:cNvPr>
          <p:cNvSpPr>
            <a:spLocks noGrp="1"/>
          </p:cNvSpPr>
          <p:nvPr>
            <p:ph type="sldNum" sz="quarter" idx="12"/>
          </p:nvPr>
        </p:nvSpPr>
        <p:spPr/>
        <p:txBody>
          <a:bodyPr/>
          <a:lstStyle/>
          <a:p>
            <a:fld id="{22575A84-A01E-4477-BEC3-178D27864C62}" type="slidenum">
              <a:rPr lang="en-GB" smtClean="0"/>
              <a:t>‹#›</a:t>
            </a:fld>
            <a:endParaRPr lang="en-GB"/>
          </a:p>
        </p:txBody>
      </p:sp>
    </p:spTree>
    <p:extLst>
      <p:ext uri="{BB962C8B-B14F-4D97-AF65-F5344CB8AC3E}">
        <p14:creationId xmlns:p14="http://schemas.microsoft.com/office/powerpoint/2010/main" val="1267845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B4D1C-7F03-45C8-9DCE-040524C70A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1151952-6AD3-46A6-B4D8-E58FC51354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FB292C1-7284-49EC-BD00-DB7D05F526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FFE25A-1431-42CD-A574-FD9E8101CC29}"/>
              </a:ext>
            </a:extLst>
          </p:cNvPr>
          <p:cNvSpPr>
            <a:spLocks noGrp="1"/>
          </p:cNvSpPr>
          <p:nvPr>
            <p:ph type="dt" sz="half" idx="10"/>
          </p:nvPr>
        </p:nvSpPr>
        <p:spPr/>
        <p:txBody>
          <a:bodyPr/>
          <a:lstStyle/>
          <a:p>
            <a:fld id="{4DB4C2B3-1095-4500-B8BC-28E3A1777D7B}" type="datetime1">
              <a:rPr lang="en-GB" smtClean="0"/>
              <a:t>31/05/2026</a:t>
            </a:fld>
            <a:endParaRPr lang="en-GB"/>
          </a:p>
        </p:txBody>
      </p:sp>
      <p:sp>
        <p:nvSpPr>
          <p:cNvPr id="6" name="Footer Placeholder 5">
            <a:extLst>
              <a:ext uri="{FF2B5EF4-FFF2-40B4-BE49-F238E27FC236}">
                <a16:creationId xmlns:a16="http://schemas.microsoft.com/office/drawing/2014/main" id="{2F2860DD-6B3D-4018-8FFD-DA1E0B9D2A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C23DCC8-DA36-4EB8-BE39-0935B039A23B}"/>
              </a:ext>
            </a:extLst>
          </p:cNvPr>
          <p:cNvSpPr>
            <a:spLocks noGrp="1"/>
          </p:cNvSpPr>
          <p:nvPr>
            <p:ph type="sldNum" sz="quarter" idx="12"/>
          </p:nvPr>
        </p:nvSpPr>
        <p:spPr/>
        <p:txBody>
          <a:bodyPr/>
          <a:lstStyle/>
          <a:p>
            <a:fld id="{22575A84-A01E-4477-BEC3-178D27864C62}" type="slidenum">
              <a:rPr lang="en-GB" smtClean="0"/>
              <a:t>‹#›</a:t>
            </a:fld>
            <a:endParaRPr lang="en-GB"/>
          </a:p>
        </p:txBody>
      </p:sp>
    </p:spTree>
    <p:extLst>
      <p:ext uri="{BB962C8B-B14F-4D97-AF65-F5344CB8AC3E}">
        <p14:creationId xmlns:p14="http://schemas.microsoft.com/office/powerpoint/2010/main" val="3558229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0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3AD0C9-725C-49AA-AA5C-997393BBD4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7F1A20-0483-44C1-AD67-9F28C46784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8719476-F08E-4556-9FA0-1380B81500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1AC986-44D6-4688-B960-5E72247B448F}" type="datetime1">
              <a:rPr lang="en-GB" smtClean="0"/>
              <a:t>31/05/2026</a:t>
            </a:fld>
            <a:endParaRPr lang="en-GB"/>
          </a:p>
        </p:txBody>
      </p:sp>
      <p:sp>
        <p:nvSpPr>
          <p:cNvPr id="5" name="Footer Placeholder 4">
            <a:extLst>
              <a:ext uri="{FF2B5EF4-FFF2-40B4-BE49-F238E27FC236}">
                <a16:creationId xmlns:a16="http://schemas.microsoft.com/office/drawing/2014/main" id="{D430E5E2-AE8C-4624-8816-C3427D9D75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F4BE99F-9AE9-4542-AEB3-3680BED8C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575A84-A01E-4477-BEC3-178D27864C62}" type="slidenum">
              <a:rPr lang="en-GB" smtClean="0"/>
              <a:t>‹#›</a:t>
            </a:fld>
            <a:endParaRPr lang="en-GB"/>
          </a:p>
        </p:txBody>
      </p:sp>
    </p:spTree>
    <p:extLst>
      <p:ext uri="{BB962C8B-B14F-4D97-AF65-F5344CB8AC3E}">
        <p14:creationId xmlns:p14="http://schemas.microsoft.com/office/powerpoint/2010/main" val="97774453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511.png"/><Relationship Id="rId18" Type="http://schemas.openxmlformats.org/officeDocument/2006/relationships/image" Target="../media/image3.png"/><Relationship Id="rId3" Type="http://schemas.openxmlformats.org/officeDocument/2006/relationships/image" Target="../media/image2.png"/><Relationship Id="rId12" Type="http://schemas.openxmlformats.org/officeDocument/2006/relationships/customXml" Target="../ink/ink2.xml"/><Relationship Id="rId17" Type="http://schemas.openxmlformats.org/officeDocument/2006/relationships/image" Target="../media/image710.png"/><Relationship Id="rId2" Type="http://schemas.openxmlformats.org/officeDocument/2006/relationships/notesSlide" Target="../notesSlides/notesSlide1.xml"/><Relationship Id="rId16" Type="http://schemas.openxmlformats.org/officeDocument/2006/relationships/customXml" Target="../ink/ink4.xml"/><Relationship Id="rId20" Type="http://schemas.openxmlformats.org/officeDocument/2006/relationships/image" Target="../media/image5.jpeg"/><Relationship Id="rId1" Type="http://schemas.openxmlformats.org/officeDocument/2006/relationships/slideLayout" Target="../slideLayouts/slideLayout1.xml"/><Relationship Id="rId11" Type="http://schemas.openxmlformats.org/officeDocument/2006/relationships/image" Target="../media/image461.png"/><Relationship Id="rId15" Type="http://schemas.openxmlformats.org/officeDocument/2006/relationships/image" Target="../media/image610.png"/><Relationship Id="rId19" Type="http://schemas.openxmlformats.org/officeDocument/2006/relationships/image" Target="../media/image4.jpg"/><Relationship Id="rId4" Type="http://schemas.openxmlformats.org/officeDocument/2006/relationships/customXml" Target="../ink/ink1.xml"/><Relationship Id="rId14" Type="http://schemas.openxmlformats.org/officeDocument/2006/relationships/customXml" Target="../ink/ink3.xml"/></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1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11" Type="http://schemas.openxmlformats.org/officeDocument/2006/relationships/image" Target="../media/image56.png"/><Relationship Id="rId10" Type="http://schemas.openxmlformats.org/officeDocument/2006/relationships/image" Target="../media/image55.png"/><Relationship Id="rId9" Type="http://schemas.openxmlformats.org/officeDocument/2006/relationships/image" Target="../media/image1700.png"/></Relationships>
</file>

<file path=ppt/slides/_rels/slide17.xml.rels><?xml version="1.0" encoding="UTF-8" standalone="yes"?>
<Relationships xmlns="http://schemas.openxmlformats.org/package/2006/relationships"><Relationship Id="rId8" Type="http://schemas.openxmlformats.org/officeDocument/2006/relationships/image" Target="../media/image1180.png"/><Relationship Id="rId3" Type="http://schemas.openxmlformats.org/officeDocument/2006/relationships/image" Target="../media/image57.png"/><Relationship Id="rId7" Type="http://schemas.openxmlformats.org/officeDocument/2006/relationships/customXml" Target="../ink/ink21.xml"/><Relationship Id="rId12" Type="http://schemas.openxmlformats.org/officeDocument/2006/relationships/image" Target="../media/image120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70.png"/><Relationship Id="rId11" Type="http://schemas.openxmlformats.org/officeDocument/2006/relationships/customXml" Target="../ink/ink23.xml"/><Relationship Id="rId5" Type="http://schemas.openxmlformats.org/officeDocument/2006/relationships/customXml" Target="../ink/ink20.xml"/><Relationship Id="rId10" Type="http://schemas.openxmlformats.org/officeDocument/2006/relationships/image" Target="../media/image1190.png"/><Relationship Id="rId4" Type="http://schemas.openxmlformats.org/officeDocument/2006/relationships/image" Target="../media/image58.png"/><Relationship Id="rId9" Type="http://schemas.openxmlformats.org/officeDocument/2006/relationships/customXml" Target="../ink/ink22.xml"/></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570.png"/></Relationships>
</file>

<file path=ppt/slides/_rels/slide1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1.jp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21.xml.rels><?xml version="1.0" encoding="UTF-8" standalone="yes"?>
<Relationships xmlns="http://schemas.openxmlformats.org/package/2006/relationships"><Relationship Id="rId8" Type="http://schemas.openxmlformats.org/officeDocument/2006/relationships/customXml" Target="../ink/ink25.xml"/><Relationship Id="rId13" Type="http://schemas.openxmlformats.org/officeDocument/2006/relationships/image" Target="../media/image1360.png"/><Relationship Id="rId3" Type="http://schemas.openxmlformats.org/officeDocument/2006/relationships/image" Target="../media/image63.png"/><Relationship Id="rId7" Type="http://schemas.openxmlformats.org/officeDocument/2006/relationships/image" Target="../media/image1320.png"/><Relationship Id="rId12" Type="http://schemas.openxmlformats.org/officeDocument/2006/relationships/customXml" Target="../ink/ink27.xml"/><Relationship Id="rId2" Type="http://schemas.openxmlformats.org/officeDocument/2006/relationships/notesSlide" Target="../notesSlides/notesSlide11.xml"/><Relationship Id="rId16" Type="http://schemas.openxmlformats.org/officeDocument/2006/relationships/image" Target="../media/image68.png"/><Relationship Id="rId1" Type="http://schemas.openxmlformats.org/officeDocument/2006/relationships/slideLayout" Target="../slideLayouts/slideLayout2.xml"/><Relationship Id="rId11" Type="http://schemas.openxmlformats.org/officeDocument/2006/relationships/image" Target="../media/image134.png"/><Relationship Id="rId15" Type="http://schemas.openxmlformats.org/officeDocument/2006/relationships/image" Target="../media/image67.png"/><Relationship Id="rId10" Type="http://schemas.openxmlformats.org/officeDocument/2006/relationships/customXml" Target="../ink/ink26.xml"/><Relationship Id="rId4" Type="http://schemas.openxmlformats.org/officeDocument/2006/relationships/customXml" Target="../ink/ink24.xml"/><Relationship Id="rId9" Type="http://schemas.openxmlformats.org/officeDocument/2006/relationships/image" Target="../media/image1330.png"/><Relationship Id="rId14" Type="http://schemas.openxmlformats.org/officeDocument/2006/relationships/image" Target="../media/image64.png"/></Relationships>
</file>

<file path=ppt/slides/_rels/slide2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67.png"/><Relationship Id="rId4" Type="http://schemas.openxmlformats.org/officeDocument/2006/relationships/image" Target="../media/image71.png"/></Relationships>
</file>

<file path=ppt/slides/_rels/slide2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75.png"/></Relationships>
</file>

<file path=ppt/slides/_rels/slide2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25.xml.rels><?xml version="1.0" encoding="UTF-8" standalone="yes"?>
<Relationships xmlns="http://schemas.openxmlformats.org/package/2006/relationships"><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88.png"/><Relationship Id="rId1" Type="http://schemas.openxmlformats.org/officeDocument/2006/relationships/slideLayout" Target="../slideLayouts/slideLayout2.xml"/><Relationship Id="rId4" Type="http://schemas.openxmlformats.org/officeDocument/2006/relationships/image" Target="../media/image89.wmf"/></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71.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image" Target="../media/image91.jpg"/></Relationships>
</file>

<file path=ppt/slides/_rels/slide31.xml.rels><?xml version="1.0" encoding="UTF-8" standalone="yes"?>
<Relationships xmlns="http://schemas.openxmlformats.org/package/2006/relationships"><Relationship Id="rId18" Type="http://schemas.openxmlformats.org/officeDocument/2006/relationships/image" Target="NULL"/><Relationship Id="rId3" Type="http://schemas.openxmlformats.org/officeDocument/2006/relationships/image" Target="../media/image93.png"/><Relationship Id="rId21" Type="http://schemas.openxmlformats.org/officeDocument/2006/relationships/customXml" Target="../ink/ink32.xml"/><Relationship Id="rId17" Type="http://schemas.openxmlformats.org/officeDocument/2006/relationships/customXml" Target="../ink/ink30.xml"/><Relationship Id="rId2" Type="http://schemas.openxmlformats.org/officeDocument/2006/relationships/notesSlide" Target="../notesSlides/notesSlide17.xml"/><Relationship Id="rId16" Type="http://schemas.openxmlformats.org/officeDocument/2006/relationships/image" Target="NULL"/><Relationship Id="rId20" Type="http://schemas.openxmlformats.org/officeDocument/2006/relationships/image" Target="NULL"/><Relationship Id="rId29" Type="http://schemas.openxmlformats.org/officeDocument/2006/relationships/image" Target="NULL"/><Relationship Id="rId1" Type="http://schemas.openxmlformats.org/officeDocument/2006/relationships/slideLayout" Target="../slideLayouts/slideLayout2.xml"/><Relationship Id="rId5" Type="http://schemas.openxmlformats.org/officeDocument/2006/relationships/customXml" Target="../ink/ink28.xml"/><Relationship Id="rId15" Type="http://schemas.openxmlformats.org/officeDocument/2006/relationships/customXml" Target="../ink/ink29.xml"/><Relationship Id="rId19" Type="http://schemas.openxmlformats.org/officeDocument/2006/relationships/customXml" Target="../ink/ink31.xml"/><Relationship Id="rId4" Type="http://schemas.openxmlformats.org/officeDocument/2006/relationships/image" Target="../media/image94.jpg"/><Relationship Id="rId14" Type="http://schemas.openxmlformats.org/officeDocument/2006/relationships/image" Target="NULL"/></Relationships>
</file>

<file path=ppt/slides/_rels/slide32.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95.png"/><Relationship Id="rId7" Type="http://schemas.openxmlformats.org/officeDocument/2006/relationships/image" Target="../media/image9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73.png"/><Relationship Id="rId5" Type="http://schemas.openxmlformats.org/officeDocument/2006/relationships/image" Target="../media/image1.jpeg"/><Relationship Id="rId4" Type="http://schemas.openxmlformats.org/officeDocument/2006/relationships/image" Target="../media/image96.png"/><Relationship Id="rId9" Type="http://schemas.openxmlformats.org/officeDocument/2006/relationships/image" Target="../media/image1910.png"/></Relationships>
</file>

<file path=ppt/slides/_rels/slide3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100.png"/><Relationship Id="rId1" Type="http://schemas.openxmlformats.org/officeDocument/2006/relationships/slideLayout" Target="../slideLayouts/slideLayout2.xml"/><Relationship Id="rId6" Type="http://schemas.openxmlformats.org/officeDocument/2006/relationships/image" Target="../media/image101.wmf"/><Relationship Id="rId5" Type="http://schemas.openxmlformats.org/officeDocument/2006/relationships/oleObject" Target="../embeddings/oleObject2.bin"/><Relationship Id="rId4" Type="http://schemas.openxmlformats.org/officeDocument/2006/relationships/image" Target="NULL"/></Relationships>
</file>

<file path=ppt/slides/_rels/slide35.xml.rels><?xml version="1.0" encoding="UTF-8" standalone="yes"?>
<Relationships xmlns="http://schemas.openxmlformats.org/package/2006/relationships"><Relationship Id="rId8" Type="http://schemas.openxmlformats.org/officeDocument/2006/relationships/image" Target="../media/image105.wmf"/><Relationship Id="rId3" Type="http://schemas.openxmlformats.org/officeDocument/2006/relationships/image" Target="../media/image102.png"/><Relationship Id="rId7" Type="http://schemas.openxmlformats.org/officeDocument/2006/relationships/oleObject" Target="../embeddings/oleObject3.bin"/><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NULL"/><Relationship Id="rId4" Type="http://schemas.openxmlformats.org/officeDocument/2006/relationships/image" Target="../media/image103.png"/><Relationship Id="rId9" Type="http://schemas.openxmlformats.org/officeDocument/2006/relationships/image" Target="NULL"/></Relationships>
</file>

<file path=ppt/slides/_rels/slide36.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106.wmf"/><Relationship Id="rId2" Type="http://schemas.openxmlformats.org/officeDocument/2006/relationships/oleObject" Target="../embeddings/oleObject4.bin"/><Relationship Id="rId1" Type="http://schemas.openxmlformats.org/officeDocument/2006/relationships/slideLayout" Target="../slideLayouts/slideLayout2.xml"/><Relationship Id="rId5" Type="http://schemas.openxmlformats.org/officeDocument/2006/relationships/image" Target="../media/image107.wmf"/><Relationship Id="rId4" Type="http://schemas.openxmlformats.org/officeDocument/2006/relationships/oleObject" Target="../embeddings/oleObject5.bin"/></Relationships>
</file>

<file path=ppt/slides/_rels/slide3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2.xml"/><Relationship Id="rId5" Type="http://schemas.openxmlformats.org/officeDocument/2006/relationships/hyperlink" Target="https://arxiv.org/abs/2406.01705" TargetMode="External"/><Relationship Id="rId4" Type="http://schemas.openxmlformats.org/officeDocument/2006/relationships/image" Target="../media/image110.png"/></Relationships>
</file>

<file path=ppt/slides/_rels/slide3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12.png"/></Relationships>
</file>

<file path=ppt/slides/_rels/slide3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1.png"/><Relationship Id="rId1" Type="http://schemas.openxmlformats.org/officeDocument/2006/relationships/slideLayout" Target="../slideLayouts/slideLayout2.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2.png"/></Relationships>
</file>

<file path=ppt/slides/_rels/slide4.xml.rels><?xml version="1.0" encoding="UTF-8" standalone="yes"?>
<Relationships xmlns="http://schemas.openxmlformats.org/package/2006/relationships"><Relationship Id="rId8" Type="http://schemas.openxmlformats.org/officeDocument/2006/relationships/image" Target="../media/image20.emf"/><Relationship Id="rId1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customXml" Target="../ink/ink6.xml"/><Relationship Id="rId17" Type="http://schemas.openxmlformats.org/officeDocument/2006/relationships/image" Target="../media/image760.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9.emf"/><Relationship Id="rId11" Type="http://schemas.openxmlformats.org/officeDocument/2006/relationships/customXml" Target="../ink/ink8.xml"/><Relationship Id="rId5" Type="http://schemas.openxmlformats.org/officeDocument/2006/relationships/customXml" Target="../ink/ink5.xml"/><Relationship Id="rId10" Type="http://schemas.openxmlformats.org/officeDocument/2006/relationships/image" Target="../media/image21.emf"/><Relationship Id="rId4" Type="http://schemas.openxmlformats.org/officeDocument/2006/relationships/image" Target="../media/image181.png"/><Relationship Id="rId9" Type="http://schemas.openxmlformats.org/officeDocument/2006/relationships/customXml" Target="../ink/ink7.xml"/></Relationships>
</file>

<file path=ppt/slides/_rels/slide40.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2.xml"/><Relationship Id="rId4" Type="http://schemas.openxmlformats.org/officeDocument/2006/relationships/hyperlink" Target="https://arxiv.org/abs/2406.01705" TargetMode="External"/></Relationships>
</file>

<file path=ppt/slides/_rels/slide42.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120.png"/><Relationship Id="rId7" Type="http://schemas.openxmlformats.org/officeDocument/2006/relationships/image" Target="../media/image124.png"/><Relationship Id="rId12" Type="http://schemas.openxmlformats.org/officeDocument/2006/relationships/hyperlink" Target="https://arxiv.org/abs/1408.0299"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23.png"/><Relationship Id="rId11" Type="http://schemas.openxmlformats.org/officeDocument/2006/relationships/hyperlink" Target="https://arxiv.org/abs/1712.00002" TargetMode="External"/><Relationship Id="rId5" Type="http://schemas.openxmlformats.org/officeDocument/2006/relationships/image" Target="../media/image122.png"/><Relationship Id="rId10" Type="http://schemas.openxmlformats.org/officeDocument/2006/relationships/image" Target="NULL"/><Relationship Id="rId4" Type="http://schemas.openxmlformats.org/officeDocument/2006/relationships/image" Target="../media/image121.png"/><Relationship Id="rId9" Type="http://schemas.openxmlformats.org/officeDocument/2006/relationships/image" Target="../media/image126.png"/></Relationships>
</file>

<file path=ppt/slides/_rels/slide43.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2.xml"/><Relationship Id="rId4" Type="http://schemas.openxmlformats.org/officeDocument/2006/relationships/image" Target="../media/image129.png"/></Relationships>
</file>

<file path=ppt/slides/_rels/slide44.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3.png"/><Relationship Id="rId1" Type="http://schemas.openxmlformats.org/officeDocument/2006/relationships/slideLayout" Target="../slideLayouts/slideLayout2.xml"/><Relationship Id="rId5" Type="http://schemas.openxmlformats.org/officeDocument/2006/relationships/image" Target="NULL"/></Relationships>
</file>

<file path=ppt/slides/_rels/slide47.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4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39.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10.png"/></Relationships>
</file>

<file path=ppt/slides/_rels/slide50.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44.png"/><Relationship Id="rId4" Type="http://schemas.openxmlformats.org/officeDocument/2006/relationships/image" Target="../media/image143.png"/></Relationships>
</file>

<file path=ppt/slides/_rels/slide52.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2.xml"/><Relationship Id="rId4" Type="http://schemas.openxmlformats.org/officeDocument/2006/relationships/image" Target="../media/image147.png"/></Relationships>
</file>

<file path=ppt/slides/_rels/slide53.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49.png"/></Relationships>
</file>

<file path=ppt/slides/_rels/slide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0.png"/><Relationship Id="rId5" Type="http://schemas.openxmlformats.org/officeDocument/2006/relationships/image" Target="../media/image171.png"/></Relationships>
</file>

<file path=ppt/slides/_rels/slide55.xml.rels><?xml version="1.0" encoding="UTF-8" standalone="yes"?>
<Relationships xmlns="http://schemas.openxmlformats.org/package/2006/relationships"><Relationship Id="rId8" Type="http://schemas.openxmlformats.org/officeDocument/2006/relationships/image" Target="../media/image152.png"/><Relationship Id="rId3" Type="http://schemas.openxmlformats.org/officeDocument/2006/relationships/image" Target="../media/image47.png"/><Relationship Id="rId7" Type="http://schemas.openxmlformats.org/officeDocument/2006/relationships/image" Target="../media/image53.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48.png"/><Relationship Id="rId4" Type="http://schemas.openxmlformats.org/officeDocument/2006/relationships/image" Target="../media/image151.png"/><Relationship Id="rId9" Type="http://schemas.openxmlformats.org/officeDocument/2006/relationships/image" Target="../media/image1660.png"/></Relationships>
</file>

<file path=ppt/slides/_rels/slide56.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57.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customXml" Target="../ink/ink11.xml"/><Relationship Id="rId13" Type="http://schemas.openxmlformats.org/officeDocument/2006/relationships/image" Target="../media/image21.png"/><Relationship Id="rId18" Type="http://schemas.openxmlformats.org/officeDocument/2006/relationships/customXml" Target="../ink/ink16.xml"/><Relationship Id="rId26" Type="http://schemas.openxmlformats.org/officeDocument/2006/relationships/image" Target="../media/image28.png"/><Relationship Id="rId3" Type="http://schemas.openxmlformats.org/officeDocument/2006/relationships/image" Target="../media/image16.png"/><Relationship Id="rId21" Type="http://schemas.openxmlformats.org/officeDocument/2006/relationships/image" Target="../media/image25.png"/><Relationship Id="rId7" Type="http://schemas.openxmlformats.org/officeDocument/2006/relationships/image" Target="../media/image18.png"/><Relationship Id="rId12" Type="http://schemas.openxmlformats.org/officeDocument/2006/relationships/customXml" Target="../ink/ink13.xml"/><Relationship Id="rId17" Type="http://schemas.openxmlformats.org/officeDocument/2006/relationships/image" Target="../media/image23.png"/><Relationship Id="rId25" Type="http://schemas.openxmlformats.org/officeDocument/2006/relationships/image" Target="../media/image27.png"/><Relationship Id="rId2" Type="http://schemas.openxmlformats.org/officeDocument/2006/relationships/notesSlide" Target="../notesSlides/notesSlide3.xml"/><Relationship Id="rId16" Type="http://schemas.openxmlformats.org/officeDocument/2006/relationships/customXml" Target="../ink/ink15.xml"/><Relationship Id="rId20" Type="http://schemas.openxmlformats.org/officeDocument/2006/relationships/customXml" Target="../ink/ink17.xml"/><Relationship Id="rId29"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customXml" Target="../ink/ink10.xml"/><Relationship Id="rId11" Type="http://schemas.openxmlformats.org/officeDocument/2006/relationships/image" Target="../media/image20.png"/><Relationship Id="rId24" Type="http://schemas.openxmlformats.org/officeDocument/2006/relationships/customXml" Target="../ink/ink19.xml"/><Relationship Id="rId5" Type="http://schemas.openxmlformats.org/officeDocument/2006/relationships/image" Target="../media/image17.png"/><Relationship Id="rId15" Type="http://schemas.openxmlformats.org/officeDocument/2006/relationships/image" Target="../media/image22.png"/><Relationship Id="rId23" Type="http://schemas.openxmlformats.org/officeDocument/2006/relationships/image" Target="../media/image26.png"/><Relationship Id="rId28" Type="http://schemas.openxmlformats.org/officeDocument/2006/relationships/image" Target="../media/image30.png"/><Relationship Id="rId10" Type="http://schemas.openxmlformats.org/officeDocument/2006/relationships/customXml" Target="../ink/ink12.xml"/><Relationship Id="rId19" Type="http://schemas.openxmlformats.org/officeDocument/2006/relationships/image" Target="../media/image24.png"/><Relationship Id="rId4" Type="http://schemas.openxmlformats.org/officeDocument/2006/relationships/customXml" Target="../ink/ink9.xml"/><Relationship Id="rId9" Type="http://schemas.openxmlformats.org/officeDocument/2006/relationships/image" Target="../media/image19.png"/><Relationship Id="rId14" Type="http://schemas.openxmlformats.org/officeDocument/2006/relationships/customXml" Target="../ink/ink14.xml"/><Relationship Id="rId22" Type="http://schemas.openxmlformats.org/officeDocument/2006/relationships/customXml" Target="../ink/ink18.xml"/><Relationship Id="rId27" Type="http://schemas.openxmlformats.org/officeDocument/2006/relationships/image" Target="../media/image29.png"/><Relationship Id="rId30" Type="http://schemas.openxmlformats.org/officeDocument/2006/relationships/image" Target="../media/image32.png"/></Relationships>
</file>

<file path=ppt/slides/_rels/slide60.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image" Target="../media/image160.png"/><Relationship Id="rId1" Type="http://schemas.openxmlformats.org/officeDocument/2006/relationships/slideLayout" Target="../slideLayouts/slideLayout2.xml"/><Relationship Id="rId4" Type="http://schemas.openxmlformats.org/officeDocument/2006/relationships/image" Target="../media/image162.wmf"/></Relationships>
</file>

<file path=ppt/slides/_rels/slide64.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2.xml"/><Relationship Id="rId5" Type="http://schemas.openxmlformats.org/officeDocument/2006/relationships/image" Target="NULL"/><Relationship Id="rId4" Type="http://schemas.openxmlformats.org/officeDocument/2006/relationships/image" Target="../media/image161.png"/></Relationships>
</file>

<file path=ppt/slides/_rels/slide65.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167.jpg"/><Relationship Id="rId4" Type="http://schemas.openxmlformats.org/officeDocument/2006/relationships/image" Target="../media/image166.jpg"/></Relationships>
</file>

<file path=ppt/slides/_rels/slide66.xml.rels><?xml version="1.0" encoding="UTF-8" standalone="yes"?>
<Relationships xmlns="http://schemas.openxmlformats.org/package/2006/relationships"><Relationship Id="rId3" Type="http://schemas.openxmlformats.org/officeDocument/2006/relationships/image" Target="../media/image580.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68.png"/></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169.wmf"/></Relationships>
</file>

<file path=ppt/slides/_rels/slide6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611.png"/></Relationships>
</file>

<file path=ppt/slides/_rels/slide6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620.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7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630.png"/></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17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0.png"/><Relationship Id="rId9" Type="http://schemas.openxmlformats.org/officeDocument/2006/relationships/image" Target="../media/image1700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33A1F72-FD12-4CC0-95C2-80E35153C591}"/>
              </a:ext>
            </a:extLst>
          </p:cNvPr>
          <p:cNvSpPr>
            <a:spLocks noGrp="1"/>
          </p:cNvSpPr>
          <p:nvPr>
            <p:ph type="subTitle" idx="1"/>
          </p:nvPr>
        </p:nvSpPr>
        <p:spPr>
          <a:xfrm>
            <a:off x="2155956" y="1746431"/>
            <a:ext cx="7880087" cy="1485290"/>
          </a:xfrm>
          <a:effectLst/>
        </p:spPr>
        <p:txBody>
          <a:bodyPr>
            <a:normAutofit/>
          </a:bodyPr>
          <a:lstStyle/>
          <a:p>
            <a:r>
              <a:rPr lang="en-US" sz="5000" b="1" dirty="0"/>
              <a:t>Cosmic Rays in the search for Dark Matter</a:t>
            </a:r>
            <a:endParaRPr lang="en-GB" sz="5000" b="1" dirty="0"/>
          </a:p>
        </p:txBody>
      </p:sp>
      <p:sp>
        <p:nvSpPr>
          <p:cNvPr id="2" name="TextBox 1">
            <a:extLst>
              <a:ext uri="{FF2B5EF4-FFF2-40B4-BE49-F238E27FC236}">
                <a16:creationId xmlns:a16="http://schemas.microsoft.com/office/drawing/2014/main" id="{01A30A41-50CE-E797-4253-BCD0F6E1C69F}"/>
              </a:ext>
            </a:extLst>
          </p:cNvPr>
          <p:cNvSpPr txBox="1"/>
          <p:nvPr/>
        </p:nvSpPr>
        <p:spPr>
          <a:xfrm>
            <a:off x="8450335" y="6106545"/>
            <a:ext cx="5278434" cy="384721"/>
          </a:xfrm>
          <a:prstGeom prst="rect">
            <a:avLst/>
          </a:prstGeom>
          <a:noFill/>
          <a:ln>
            <a:noFill/>
          </a:ln>
        </p:spPr>
        <p:txBody>
          <a:bodyPr wrap="square">
            <a:spAutoFit/>
          </a:bodyPr>
          <a:lstStyle/>
          <a:p>
            <a:r>
              <a:rPr lang="it-IT" sz="1900" b="1" kern="150" dirty="0">
                <a:solidFill>
                  <a:schemeClr val="accent1">
                    <a:lumMod val="50000"/>
                  </a:schemeClr>
                </a:solidFill>
                <a:latin typeface="Times New Roman" panose="02020603050405020304" pitchFamily="18" charset="0"/>
                <a:ea typeface="SimSun" panose="02010600030101010101" pitchFamily="2" charset="-122"/>
                <a:cs typeface="Mangal" panose="02040503050203030202" pitchFamily="18" charset="0"/>
              </a:rPr>
              <a:t>IDM, Zaragoza – 2/6/2026</a:t>
            </a:r>
          </a:p>
        </p:txBody>
      </p:sp>
      <p:pic>
        <p:nvPicPr>
          <p:cNvPr id="6" name="Picture 5">
            <a:extLst>
              <a:ext uri="{FF2B5EF4-FFF2-40B4-BE49-F238E27FC236}">
                <a16:creationId xmlns:a16="http://schemas.microsoft.com/office/drawing/2014/main" id="{2A16A0D7-AE61-C85A-2303-FE7B12AA4624}"/>
              </a:ext>
            </a:extLst>
          </p:cNvPr>
          <p:cNvPicPr>
            <a:picLocks noChangeAspect="1"/>
          </p:cNvPicPr>
          <p:nvPr/>
        </p:nvPicPr>
        <p:blipFill>
          <a:blip r:embed="rId3"/>
          <a:stretch>
            <a:fillRect/>
          </a:stretch>
        </p:blipFill>
        <p:spPr>
          <a:xfrm>
            <a:off x="6956635" y="3669101"/>
            <a:ext cx="3211843" cy="1934084"/>
          </a:xfrm>
          <a:prstGeom prst="rect">
            <a:avLst/>
          </a:prstGeom>
          <a:effectLst>
            <a:outerShdw blurRad="50800" dist="38100" dir="2700000" algn="tl" rotWithShape="0">
              <a:prstClr val="black">
                <a:alpha val="40000"/>
              </a:prstClr>
            </a:outerShdw>
          </a:effectLst>
        </p:spPr>
      </p:pic>
      <p:grpSp>
        <p:nvGrpSpPr>
          <p:cNvPr id="8" name="Group 7">
            <a:extLst>
              <a:ext uri="{FF2B5EF4-FFF2-40B4-BE49-F238E27FC236}">
                <a16:creationId xmlns:a16="http://schemas.microsoft.com/office/drawing/2014/main" id="{C53FA890-FC84-39AF-ED61-100545E7798B}"/>
              </a:ext>
            </a:extLst>
          </p:cNvPr>
          <p:cNvGrpSpPr/>
          <p:nvPr/>
        </p:nvGrpSpPr>
        <p:grpSpPr>
          <a:xfrm>
            <a:off x="6709692" y="3334022"/>
            <a:ext cx="1547062" cy="1092115"/>
            <a:chOff x="7661292" y="3380104"/>
            <a:chExt cx="2810928" cy="1609255"/>
          </a:xfrm>
        </p:grpSpPr>
        <mc:AlternateContent xmlns:mc="http://schemas.openxmlformats.org/markup-compatibility/2006" xmlns:p14="http://schemas.microsoft.com/office/powerpoint/2010/main">
          <mc:Choice Requires="p14">
            <p:contentPart p14:bwMode="auto" r:id="rId4">
              <p14:nvContentPartPr>
                <p14:cNvPr id="9" name="Ink 8">
                  <a:extLst>
                    <a:ext uri="{FF2B5EF4-FFF2-40B4-BE49-F238E27FC236}">
                      <a16:creationId xmlns:a16="http://schemas.microsoft.com/office/drawing/2014/main" id="{092685DE-B4F8-7E89-8401-1D83D3C9F245}"/>
                    </a:ext>
                  </a:extLst>
                </p14:cNvPr>
                <p14:cNvContentPartPr/>
                <p14:nvPr/>
              </p14:nvContentPartPr>
              <p14:xfrm>
                <a:off x="8105851" y="3893581"/>
                <a:ext cx="670320" cy="856800"/>
              </p14:xfrm>
            </p:contentPart>
          </mc:Choice>
          <mc:Fallback xmlns="">
            <p:pic>
              <p:nvPicPr>
                <p:cNvPr id="16" name="Ink 15">
                  <a:extLst>
                    <a:ext uri="{FF2B5EF4-FFF2-40B4-BE49-F238E27FC236}">
                      <a16:creationId xmlns:a16="http://schemas.microsoft.com/office/drawing/2014/main" id="{0A3A1C73-F3B9-46B7-861E-2DA8CDDD1B61}"/>
                    </a:ext>
                  </a:extLst>
                </p:cNvPr>
                <p:cNvPicPr/>
                <p:nvPr/>
              </p:nvPicPr>
              <p:blipFill>
                <a:blip r:embed="rId11"/>
                <a:stretch>
                  <a:fillRect/>
                </a:stretch>
              </p:blipFill>
              <p:spPr>
                <a:xfrm>
                  <a:off x="8089502" y="3880326"/>
                  <a:ext cx="702365" cy="882780"/>
                </a:xfrm>
                <a:prstGeom prst="rect">
                  <a:avLst/>
                </a:prstGeom>
              </p:spPr>
            </p:pic>
          </mc:Fallback>
        </mc:AlternateContent>
        <p:grpSp>
          <p:nvGrpSpPr>
            <p:cNvPr id="20" name="Group 19">
              <a:extLst>
                <a:ext uri="{FF2B5EF4-FFF2-40B4-BE49-F238E27FC236}">
                  <a16:creationId xmlns:a16="http://schemas.microsoft.com/office/drawing/2014/main" id="{0DB1A4AD-E3EB-A36E-10A5-E0D3DE6CB53B}"/>
                </a:ext>
              </a:extLst>
            </p:cNvPr>
            <p:cNvGrpSpPr/>
            <p:nvPr/>
          </p:nvGrpSpPr>
          <p:grpSpPr>
            <a:xfrm>
              <a:off x="8763211" y="3784197"/>
              <a:ext cx="1413720" cy="781200"/>
              <a:chOff x="9184449" y="4256802"/>
              <a:chExt cx="1413720" cy="781200"/>
            </a:xfrm>
          </p:grpSpPr>
          <mc:AlternateContent xmlns:mc="http://schemas.openxmlformats.org/markup-compatibility/2006" xmlns:p14="http://schemas.microsoft.com/office/powerpoint/2010/main">
            <mc:Choice Requires="p14">
              <p:contentPart p14:bwMode="auto" r:id="rId12">
                <p14:nvContentPartPr>
                  <p14:cNvPr id="33" name="Ink 32">
                    <a:extLst>
                      <a:ext uri="{FF2B5EF4-FFF2-40B4-BE49-F238E27FC236}">
                        <a16:creationId xmlns:a16="http://schemas.microsoft.com/office/drawing/2014/main" id="{BF755DE3-492C-1FBD-D5FB-76B0327F50E2}"/>
                      </a:ext>
                    </a:extLst>
                  </p14:cNvPr>
                  <p14:cNvContentPartPr/>
                  <p14:nvPr/>
                </p14:nvContentPartPr>
                <p14:xfrm>
                  <a:off x="9184449" y="4652082"/>
                  <a:ext cx="836280" cy="248400"/>
                </p14:xfrm>
              </p:contentPart>
            </mc:Choice>
            <mc:Fallback xmlns="">
              <p:pic>
                <p:nvPicPr>
                  <p:cNvPr id="17" name="Ink 16">
                    <a:extLst>
                      <a:ext uri="{FF2B5EF4-FFF2-40B4-BE49-F238E27FC236}">
                        <a16:creationId xmlns:a16="http://schemas.microsoft.com/office/drawing/2014/main" id="{6A71E3EC-B39C-4BB4-A978-A9FDEFE68C5D}"/>
                      </a:ext>
                    </a:extLst>
                  </p:cNvPr>
                  <p:cNvPicPr/>
                  <p:nvPr/>
                </p:nvPicPr>
                <p:blipFill>
                  <a:blip r:embed="rId13"/>
                  <a:stretch>
                    <a:fillRect/>
                  </a:stretch>
                </p:blipFill>
                <p:spPr>
                  <a:xfrm>
                    <a:off x="9168103" y="4638841"/>
                    <a:ext cx="868319" cy="274352"/>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34" name="Ink 33">
                    <a:extLst>
                      <a:ext uri="{FF2B5EF4-FFF2-40B4-BE49-F238E27FC236}">
                        <a16:creationId xmlns:a16="http://schemas.microsoft.com/office/drawing/2014/main" id="{8F787DD5-8560-DBC9-E4A5-ECF1CC29CFAD}"/>
                      </a:ext>
                    </a:extLst>
                  </p14:cNvPr>
                  <p14:cNvContentPartPr/>
                  <p14:nvPr/>
                </p14:nvContentPartPr>
                <p14:xfrm>
                  <a:off x="10027569" y="4256802"/>
                  <a:ext cx="363240" cy="510120"/>
                </p14:xfrm>
              </p:contentPart>
            </mc:Choice>
            <mc:Fallback xmlns="">
              <p:pic>
                <p:nvPicPr>
                  <p:cNvPr id="19" name="Ink 18">
                    <a:extLst>
                      <a:ext uri="{FF2B5EF4-FFF2-40B4-BE49-F238E27FC236}">
                        <a16:creationId xmlns:a16="http://schemas.microsoft.com/office/drawing/2014/main" id="{4562234A-42C5-4CE1-BC3F-05270D45F256}"/>
                      </a:ext>
                    </a:extLst>
                  </p:cNvPr>
                  <p:cNvPicPr/>
                  <p:nvPr/>
                </p:nvPicPr>
                <p:blipFill>
                  <a:blip r:embed="rId15"/>
                  <a:stretch>
                    <a:fillRect/>
                  </a:stretch>
                </p:blipFill>
                <p:spPr>
                  <a:xfrm>
                    <a:off x="10011207" y="4243559"/>
                    <a:ext cx="395310" cy="536076"/>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5" name="Ink 34">
                    <a:extLst>
                      <a:ext uri="{FF2B5EF4-FFF2-40B4-BE49-F238E27FC236}">
                        <a16:creationId xmlns:a16="http://schemas.microsoft.com/office/drawing/2014/main" id="{60139548-55B3-0F83-275B-FDBC0C28929F}"/>
                      </a:ext>
                    </a:extLst>
                  </p14:cNvPr>
                  <p14:cNvContentPartPr/>
                  <p14:nvPr/>
                </p14:nvContentPartPr>
                <p14:xfrm>
                  <a:off x="10027569" y="4756842"/>
                  <a:ext cx="570600" cy="281160"/>
                </p14:xfrm>
              </p:contentPart>
            </mc:Choice>
            <mc:Fallback xmlns="">
              <p:pic>
                <p:nvPicPr>
                  <p:cNvPr id="21" name="Ink 20">
                    <a:extLst>
                      <a:ext uri="{FF2B5EF4-FFF2-40B4-BE49-F238E27FC236}">
                        <a16:creationId xmlns:a16="http://schemas.microsoft.com/office/drawing/2014/main" id="{3D71C5B7-C480-465A-8EA7-823A118BE96B}"/>
                      </a:ext>
                    </a:extLst>
                  </p:cNvPr>
                  <p:cNvPicPr/>
                  <p:nvPr/>
                </p:nvPicPr>
                <p:blipFill>
                  <a:blip r:embed="rId17"/>
                  <a:stretch>
                    <a:fillRect/>
                  </a:stretch>
                </p:blipFill>
                <p:spPr>
                  <a:xfrm>
                    <a:off x="10011210" y="4743580"/>
                    <a:ext cx="602664" cy="307154"/>
                  </a:xfrm>
                  <a:prstGeom prst="rect">
                    <a:avLst/>
                  </a:prstGeom>
                </p:spPr>
              </p:pic>
            </mc:Fallback>
          </mc:AlternateContent>
        </p:grpSp>
        <p:sp>
          <p:nvSpPr>
            <p:cNvPr id="22" name="TextBox 21">
              <a:extLst>
                <a:ext uri="{FF2B5EF4-FFF2-40B4-BE49-F238E27FC236}">
                  <a16:creationId xmlns:a16="http://schemas.microsoft.com/office/drawing/2014/main" id="{95752C1F-1225-AFD6-DFEE-7939A2A52ABA}"/>
                </a:ext>
              </a:extLst>
            </p:cNvPr>
            <p:cNvSpPr txBox="1"/>
            <p:nvPr/>
          </p:nvSpPr>
          <p:spPr>
            <a:xfrm>
              <a:off x="7661292" y="3489202"/>
              <a:ext cx="316112" cy="461665"/>
            </a:xfrm>
            <a:prstGeom prst="rect">
              <a:avLst/>
            </a:prstGeom>
            <a:noFill/>
          </p:spPr>
          <p:txBody>
            <a:bodyPr wrap="none" rtlCol="0">
              <a:spAutoFit/>
            </a:bodyPr>
            <a:lstStyle/>
            <a:p>
              <a:r>
                <a:rPr lang="el-GR" sz="2400" dirty="0"/>
                <a:t>χ</a:t>
              </a:r>
              <a:endParaRPr lang="en-GB" sz="2400" dirty="0"/>
            </a:p>
          </p:txBody>
        </p:sp>
        <p:sp>
          <p:nvSpPr>
            <p:cNvPr id="23" name="TextBox 22">
              <a:extLst>
                <a:ext uri="{FF2B5EF4-FFF2-40B4-BE49-F238E27FC236}">
                  <a16:creationId xmlns:a16="http://schemas.microsoft.com/office/drawing/2014/main" id="{AB20016D-9237-1369-34E9-2754D8DA7BB0}"/>
                </a:ext>
              </a:extLst>
            </p:cNvPr>
            <p:cNvSpPr txBox="1"/>
            <p:nvPr/>
          </p:nvSpPr>
          <p:spPr>
            <a:xfrm>
              <a:off x="7891268" y="4527694"/>
              <a:ext cx="316112" cy="461665"/>
            </a:xfrm>
            <a:prstGeom prst="rect">
              <a:avLst/>
            </a:prstGeom>
            <a:noFill/>
          </p:spPr>
          <p:txBody>
            <a:bodyPr wrap="none" rtlCol="0">
              <a:spAutoFit/>
            </a:bodyPr>
            <a:lstStyle/>
            <a:p>
              <a:r>
                <a:rPr lang="el-GR" sz="2400" dirty="0"/>
                <a:t>χ</a:t>
              </a:r>
              <a:endParaRPr lang="en-GB" sz="2400" dirty="0"/>
            </a:p>
          </p:txBody>
        </p:sp>
        <p:sp>
          <p:nvSpPr>
            <p:cNvPr id="29" name="TextBox 28">
              <a:extLst>
                <a:ext uri="{FF2B5EF4-FFF2-40B4-BE49-F238E27FC236}">
                  <a16:creationId xmlns:a16="http://schemas.microsoft.com/office/drawing/2014/main" id="{AF9468A8-F19F-9435-4118-FFCA86F6F5D5}"/>
                </a:ext>
              </a:extLst>
            </p:cNvPr>
            <p:cNvSpPr txBox="1"/>
            <p:nvPr/>
          </p:nvSpPr>
          <p:spPr>
            <a:xfrm>
              <a:off x="10024194" y="3380104"/>
              <a:ext cx="346570" cy="461665"/>
            </a:xfrm>
            <a:prstGeom prst="rect">
              <a:avLst/>
            </a:prstGeom>
            <a:noFill/>
          </p:spPr>
          <p:txBody>
            <a:bodyPr wrap="none" rtlCol="0">
              <a:spAutoFit/>
            </a:bodyPr>
            <a:lstStyle/>
            <a:p>
              <a:r>
                <a:rPr lang="en-GB" sz="2400" dirty="0"/>
                <a:t>q</a:t>
              </a:r>
            </a:p>
          </p:txBody>
        </p:sp>
        <p:sp>
          <p:nvSpPr>
            <p:cNvPr id="31" name="TextBox 30">
              <a:extLst>
                <a:ext uri="{FF2B5EF4-FFF2-40B4-BE49-F238E27FC236}">
                  <a16:creationId xmlns:a16="http://schemas.microsoft.com/office/drawing/2014/main" id="{0AD8C132-0BAD-3A4C-6830-19DAC8BB22DE}"/>
                </a:ext>
              </a:extLst>
            </p:cNvPr>
            <p:cNvSpPr txBox="1"/>
            <p:nvPr/>
          </p:nvSpPr>
          <p:spPr>
            <a:xfrm>
              <a:off x="10081230" y="4291766"/>
              <a:ext cx="346570" cy="461665"/>
            </a:xfrm>
            <a:prstGeom prst="rect">
              <a:avLst/>
            </a:prstGeom>
            <a:noFill/>
          </p:spPr>
          <p:txBody>
            <a:bodyPr wrap="none" rtlCol="0">
              <a:spAutoFit/>
            </a:bodyPr>
            <a:lstStyle/>
            <a:p>
              <a:r>
                <a:rPr lang="en-GB" sz="2400" dirty="0"/>
                <a:t>q</a:t>
              </a:r>
            </a:p>
          </p:txBody>
        </p:sp>
        <p:cxnSp>
          <p:nvCxnSpPr>
            <p:cNvPr id="32" name="Straight Connector 31">
              <a:extLst>
                <a:ext uri="{FF2B5EF4-FFF2-40B4-BE49-F238E27FC236}">
                  <a16:creationId xmlns:a16="http://schemas.microsoft.com/office/drawing/2014/main" id="{3F92A3F3-73CE-BAD8-4345-5BA780DC5853}"/>
                </a:ext>
              </a:extLst>
            </p:cNvPr>
            <p:cNvCxnSpPr>
              <a:cxnSpLocks/>
            </p:cNvCxnSpPr>
            <p:nvPr/>
          </p:nvCxnSpPr>
          <p:spPr>
            <a:xfrm flipV="1">
              <a:off x="10297560" y="4502409"/>
              <a:ext cx="174660" cy="102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4" name="Picture 3">
            <a:extLst>
              <a:ext uri="{FF2B5EF4-FFF2-40B4-BE49-F238E27FC236}">
                <a16:creationId xmlns:a16="http://schemas.microsoft.com/office/drawing/2014/main" id="{07BDAA82-62BE-E851-A194-E13D5B2B4C68}"/>
              </a:ext>
            </a:extLst>
          </p:cNvPr>
          <p:cNvPicPr>
            <a:picLocks noChangeAspect="1"/>
          </p:cNvPicPr>
          <p:nvPr/>
        </p:nvPicPr>
        <p:blipFill>
          <a:blip r:embed="rId18"/>
          <a:stretch>
            <a:fillRect/>
          </a:stretch>
        </p:blipFill>
        <p:spPr>
          <a:xfrm>
            <a:off x="328019" y="238197"/>
            <a:ext cx="3975409" cy="848780"/>
          </a:xfrm>
          <a:prstGeom prst="rect">
            <a:avLst/>
          </a:prstGeom>
          <a:ln w="12700">
            <a:solidFill>
              <a:schemeClr val="bg2">
                <a:lumMod val="75000"/>
              </a:schemeClr>
            </a:solidFill>
          </a:ln>
        </p:spPr>
      </p:pic>
      <p:grpSp>
        <p:nvGrpSpPr>
          <p:cNvPr id="7" name="Group 6">
            <a:extLst>
              <a:ext uri="{FF2B5EF4-FFF2-40B4-BE49-F238E27FC236}">
                <a16:creationId xmlns:a16="http://schemas.microsoft.com/office/drawing/2014/main" id="{04E46E16-1E97-42CC-4558-938A21092269}"/>
              </a:ext>
            </a:extLst>
          </p:cNvPr>
          <p:cNvGrpSpPr/>
          <p:nvPr/>
        </p:nvGrpSpPr>
        <p:grpSpPr>
          <a:xfrm rot="300594">
            <a:off x="1831468" y="3554771"/>
            <a:ext cx="3728951" cy="1977044"/>
            <a:chOff x="5718682" y="358581"/>
            <a:chExt cx="3742148" cy="2087005"/>
          </a:xfrm>
        </p:grpSpPr>
        <p:pic>
          <p:nvPicPr>
            <p:cNvPr id="10" name="Picture 9" descr="A galaxy in space&#10;&#10;Description automatically generated">
              <a:extLst>
                <a:ext uri="{FF2B5EF4-FFF2-40B4-BE49-F238E27FC236}">
                  <a16:creationId xmlns:a16="http://schemas.microsoft.com/office/drawing/2014/main" id="{EC118275-5805-7196-0AF0-DF6D3FC5C65E}"/>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rot="20862479">
              <a:off x="5718682" y="498042"/>
              <a:ext cx="3742148" cy="1947544"/>
            </a:xfrm>
            <a:custGeom>
              <a:avLst/>
              <a:gdLst>
                <a:gd name="csX0" fmla="*/ 0 w 3742148"/>
                <a:gd name="csY0" fmla="*/ 0 h 1947544"/>
                <a:gd name="csX1" fmla="*/ 3742148 w 3742148"/>
                <a:gd name="csY1" fmla="*/ 0 h 1947544"/>
                <a:gd name="csX2" fmla="*/ 3742148 w 3742148"/>
                <a:gd name="csY2" fmla="*/ 1947544 h 1947544"/>
                <a:gd name="csX3" fmla="*/ 0 w 3742148"/>
                <a:gd name="csY3" fmla="*/ 1947544 h 1947544"/>
                <a:gd name="csX4" fmla="*/ 0 w 3742148"/>
                <a:gd name="csY4" fmla="*/ 0 h 1947544"/>
                <a:gd name="csX0" fmla="*/ 0 w 3742148"/>
                <a:gd name="csY0" fmla="*/ 0 h 1947544"/>
                <a:gd name="csX1" fmla="*/ 3742148 w 3742148"/>
                <a:gd name="csY1" fmla="*/ 0 h 1947544"/>
                <a:gd name="csX2" fmla="*/ 3742148 w 3742148"/>
                <a:gd name="csY2" fmla="*/ 1947544 h 1947544"/>
                <a:gd name="csX3" fmla="*/ 0 w 3742148"/>
                <a:gd name="csY3" fmla="*/ 1947544 h 1947544"/>
                <a:gd name="csX4" fmla="*/ 0 w 3742148"/>
                <a:gd name="csY4" fmla="*/ 0 h 1947544"/>
              </a:gdLst>
              <a:ahLst/>
              <a:cxnLst>
                <a:cxn ang="0">
                  <a:pos x="csX0" y="csY0"/>
                </a:cxn>
                <a:cxn ang="0">
                  <a:pos x="csX1" y="csY1"/>
                </a:cxn>
                <a:cxn ang="0">
                  <a:pos x="csX2" y="csY2"/>
                </a:cxn>
                <a:cxn ang="0">
                  <a:pos x="csX3" y="csY3"/>
                </a:cxn>
                <a:cxn ang="0">
                  <a:pos x="csX4" y="csY4"/>
                </a:cxn>
              </a:cxnLst>
              <a:rect l="l" t="t" r="r" b="b"/>
              <a:pathLst>
                <a:path w="3742148" h="1947544" fill="none" extrusionOk="0">
                  <a:moveTo>
                    <a:pt x="0" y="0"/>
                  </a:moveTo>
                  <a:cubicBezTo>
                    <a:pt x="640392" y="76902"/>
                    <a:pt x="2283588" y="-56387"/>
                    <a:pt x="3742148" y="0"/>
                  </a:cubicBezTo>
                  <a:cubicBezTo>
                    <a:pt x="3624229" y="278133"/>
                    <a:pt x="3675549" y="1302269"/>
                    <a:pt x="3742148" y="1947544"/>
                  </a:cubicBezTo>
                  <a:cubicBezTo>
                    <a:pt x="3379688" y="2043869"/>
                    <a:pt x="686789" y="2049538"/>
                    <a:pt x="0" y="1947544"/>
                  </a:cubicBezTo>
                  <a:cubicBezTo>
                    <a:pt x="80703" y="1812046"/>
                    <a:pt x="72538" y="587268"/>
                    <a:pt x="0" y="0"/>
                  </a:cubicBezTo>
                  <a:close/>
                </a:path>
                <a:path w="3742148" h="1947544" stroke="0" extrusionOk="0">
                  <a:moveTo>
                    <a:pt x="0" y="0"/>
                  </a:moveTo>
                  <a:cubicBezTo>
                    <a:pt x="1900605" y="-168950"/>
                    <a:pt x="3006091" y="-37972"/>
                    <a:pt x="3742148" y="0"/>
                  </a:cubicBezTo>
                  <a:cubicBezTo>
                    <a:pt x="3879542" y="505486"/>
                    <a:pt x="3891343" y="1337167"/>
                    <a:pt x="3742148" y="1947544"/>
                  </a:cubicBezTo>
                  <a:cubicBezTo>
                    <a:pt x="2968853" y="1996453"/>
                    <a:pt x="1147869" y="1842919"/>
                    <a:pt x="0" y="1947544"/>
                  </a:cubicBezTo>
                  <a:cubicBezTo>
                    <a:pt x="5251" y="1059544"/>
                    <a:pt x="-73733" y="795764"/>
                    <a:pt x="0" y="0"/>
                  </a:cubicBezTo>
                  <a:close/>
                </a:path>
                <a:path w="3742148" h="1947544" fill="none" stroke="0" extrusionOk="0">
                  <a:moveTo>
                    <a:pt x="0" y="0"/>
                  </a:moveTo>
                  <a:cubicBezTo>
                    <a:pt x="867041" y="-225105"/>
                    <a:pt x="2547025" y="-80564"/>
                    <a:pt x="3742148" y="0"/>
                  </a:cubicBezTo>
                  <a:cubicBezTo>
                    <a:pt x="3599344" y="266412"/>
                    <a:pt x="3718386" y="1321046"/>
                    <a:pt x="3742148" y="1947544"/>
                  </a:cubicBezTo>
                  <a:cubicBezTo>
                    <a:pt x="3309149" y="1945323"/>
                    <a:pt x="682761" y="2058005"/>
                    <a:pt x="0" y="1947544"/>
                  </a:cubicBezTo>
                  <a:cubicBezTo>
                    <a:pt x="42620" y="1693714"/>
                    <a:pt x="100726" y="533545"/>
                    <a:pt x="0" y="0"/>
                  </a:cubicBezTo>
                  <a:close/>
                </a:path>
              </a:pathLst>
            </a:custGeom>
            <a:ln>
              <a:solidFill>
                <a:schemeClr val="tx1"/>
              </a:solidFill>
              <a:extLst>
                <a:ext uri="{C807C97D-BFC1-408E-A445-0C87EB9F89A2}">
                  <ask:lineSketchStyleProps xmlns:ask="http://schemas.microsoft.com/office/drawing/2018/sketchyshapes" sd="2521882555">
                    <a:custGeom>
                      <a:avLst/>
                      <a:gdLst>
                        <a:gd name="connsiteX0" fmla="*/ 0 w 4555988"/>
                        <a:gd name="connsiteY0" fmla="*/ 0 h 2209971"/>
                        <a:gd name="connsiteX1" fmla="*/ 4555988 w 4555988"/>
                        <a:gd name="connsiteY1" fmla="*/ 0 h 2209971"/>
                        <a:gd name="connsiteX2" fmla="*/ 4555988 w 4555988"/>
                        <a:gd name="connsiteY2" fmla="*/ 2209971 h 2209971"/>
                        <a:gd name="connsiteX3" fmla="*/ 0 w 4555988"/>
                        <a:gd name="connsiteY3" fmla="*/ 2209971 h 2209971"/>
                        <a:gd name="connsiteX4" fmla="*/ 0 w 4555988"/>
                        <a:gd name="connsiteY4" fmla="*/ 0 h 2209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5988" h="2209971" fill="none" extrusionOk="0">
                          <a:moveTo>
                            <a:pt x="0" y="0"/>
                          </a:moveTo>
                          <a:cubicBezTo>
                            <a:pt x="909493" y="-49112"/>
                            <a:pt x="2812582" y="-57211"/>
                            <a:pt x="4555988" y="0"/>
                          </a:cubicBezTo>
                          <a:cubicBezTo>
                            <a:pt x="4474191" y="253262"/>
                            <a:pt x="4500741" y="1496879"/>
                            <a:pt x="4555988" y="2209971"/>
                          </a:cubicBezTo>
                          <a:cubicBezTo>
                            <a:pt x="4032938" y="2182811"/>
                            <a:pt x="830734" y="2357656"/>
                            <a:pt x="0" y="2209971"/>
                          </a:cubicBezTo>
                          <a:cubicBezTo>
                            <a:pt x="54868" y="1939325"/>
                            <a:pt x="127524" y="615017"/>
                            <a:pt x="0" y="0"/>
                          </a:cubicBezTo>
                          <a:close/>
                        </a:path>
                        <a:path w="4555988" h="2209971" stroke="0" extrusionOk="0">
                          <a:moveTo>
                            <a:pt x="0" y="0"/>
                          </a:moveTo>
                          <a:cubicBezTo>
                            <a:pt x="2248558" y="-158350"/>
                            <a:pt x="3673173" y="-141008"/>
                            <a:pt x="4555988" y="0"/>
                          </a:cubicBezTo>
                          <a:cubicBezTo>
                            <a:pt x="4587378" y="636008"/>
                            <a:pt x="4671159" y="1436802"/>
                            <a:pt x="4555988" y="2209971"/>
                          </a:cubicBezTo>
                          <a:cubicBezTo>
                            <a:pt x="3831283" y="2310257"/>
                            <a:pt x="1352881" y="2203748"/>
                            <a:pt x="0" y="2209971"/>
                          </a:cubicBezTo>
                          <a:cubicBezTo>
                            <a:pt x="1354" y="1163776"/>
                            <a:pt x="-88855" y="909305"/>
                            <a:pt x="0" y="0"/>
                          </a:cubicBezTo>
                          <a:close/>
                        </a:path>
                      </a:pathLst>
                    </a:custGeom>
                    <ask:type>
                      <ask:lineSketchCurved/>
                    </ask:type>
                  </ask:lineSketchStyleProps>
                </a:ext>
              </a:extLst>
            </a:ln>
            <a:effectLst>
              <a:softEdge rad="63500"/>
            </a:effectLst>
          </p:spPr>
        </p:pic>
        <p:sp>
          <p:nvSpPr>
            <p:cNvPr id="11" name="Freeform: Shape 10">
              <a:extLst>
                <a:ext uri="{FF2B5EF4-FFF2-40B4-BE49-F238E27FC236}">
                  <a16:creationId xmlns:a16="http://schemas.microsoft.com/office/drawing/2014/main" id="{31E4E20A-B0EC-F46B-CF37-1A33315DE107}"/>
                </a:ext>
              </a:extLst>
            </p:cNvPr>
            <p:cNvSpPr/>
            <p:nvPr/>
          </p:nvSpPr>
          <p:spPr>
            <a:xfrm>
              <a:off x="6062367" y="740095"/>
              <a:ext cx="1612429" cy="1538146"/>
            </a:xfrm>
            <a:custGeom>
              <a:avLst/>
              <a:gdLst>
                <a:gd name="csX0" fmla="*/ 1293929 w 1612429"/>
                <a:gd name="csY0" fmla="*/ 688012 h 1538146"/>
                <a:gd name="csX1" fmla="*/ 975430 w 1612429"/>
                <a:gd name="csY1" fmla="*/ 955140 h 1538146"/>
                <a:gd name="csX2" fmla="*/ 1263106 w 1612429"/>
                <a:gd name="csY2" fmla="*/ 523625 h 1538146"/>
                <a:gd name="csX3" fmla="*/ 1581605 w 1612429"/>
                <a:gd name="csY3" fmla="*/ 749657 h 1538146"/>
                <a:gd name="csX4" fmla="*/ 965156 w 1612429"/>
                <a:gd name="csY4" fmla="*/ 1489396 h 1538146"/>
                <a:gd name="csX5" fmla="*/ 102126 w 1612429"/>
                <a:gd name="csY5" fmla="*/ 1376380 h 1538146"/>
                <a:gd name="csX6" fmla="*/ 81578 w 1612429"/>
                <a:gd name="csY6" fmla="*/ 636641 h 1538146"/>
                <a:gd name="csX7" fmla="*/ 687753 w 1612429"/>
                <a:gd name="csY7" fmla="*/ 739383 h 1538146"/>
                <a:gd name="csX8" fmla="*/ 1211735 w 1612429"/>
                <a:gd name="csY8" fmla="*/ 9917 h 1538146"/>
                <a:gd name="csX9" fmla="*/ 1612428 w 1612429"/>
                <a:gd name="csY9" fmla="*/ 318142 h 15381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612429" h="1538146" extrusionOk="0">
                  <a:moveTo>
                    <a:pt x="1293929" y="688012"/>
                  </a:moveTo>
                  <a:cubicBezTo>
                    <a:pt x="1129883" y="844987"/>
                    <a:pt x="995912" y="975848"/>
                    <a:pt x="975430" y="955140"/>
                  </a:cubicBezTo>
                  <a:cubicBezTo>
                    <a:pt x="907389" y="902056"/>
                    <a:pt x="1133102" y="556185"/>
                    <a:pt x="1263106" y="523625"/>
                  </a:cubicBezTo>
                  <a:cubicBezTo>
                    <a:pt x="1415028" y="461956"/>
                    <a:pt x="1641268" y="543024"/>
                    <a:pt x="1581605" y="749657"/>
                  </a:cubicBezTo>
                  <a:cubicBezTo>
                    <a:pt x="1634459" y="996233"/>
                    <a:pt x="1407281" y="1426837"/>
                    <a:pt x="965156" y="1489396"/>
                  </a:cubicBezTo>
                  <a:cubicBezTo>
                    <a:pt x="607484" y="1577950"/>
                    <a:pt x="323321" y="1502378"/>
                    <a:pt x="102126" y="1376380"/>
                  </a:cubicBezTo>
                  <a:cubicBezTo>
                    <a:pt x="-101265" y="1183406"/>
                    <a:pt x="-73135" y="710631"/>
                    <a:pt x="81578" y="636641"/>
                  </a:cubicBezTo>
                  <a:cubicBezTo>
                    <a:pt x="233597" y="619322"/>
                    <a:pt x="504104" y="781645"/>
                    <a:pt x="687753" y="739383"/>
                  </a:cubicBezTo>
                  <a:cubicBezTo>
                    <a:pt x="878073" y="666184"/>
                    <a:pt x="1096839" y="24684"/>
                    <a:pt x="1211735" y="9917"/>
                  </a:cubicBezTo>
                  <a:cubicBezTo>
                    <a:pt x="1378909" y="-96747"/>
                    <a:pt x="1549976" y="236544"/>
                    <a:pt x="1612428" y="318142"/>
                  </a:cubicBezTo>
                </a:path>
              </a:pathLst>
            </a:custGeom>
            <a:noFill/>
            <a:ln w="19050">
              <a:solidFill>
                <a:schemeClr val="accent4">
                  <a:lumMod val="20000"/>
                  <a:lumOff val="80000"/>
                </a:schemeClr>
              </a:solidFill>
              <a:extLst>
                <a:ext uri="{C807C97D-BFC1-408E-A445-0C87EB9F89A2}">
                  <ask:lineSketchStyleProps xmlns:ask="http://schemas.microsoft.com/office/drawing/2018/sketchyshapes" sd="2645454160">
                    <a:custGeom>
                      <a:avLst/>
                      <a:gdLst>
                        <a:gd name="connsiteX0" fmla="*/ 1575333 w 1963099"/>
                        <a:gd name="connsiteY0" fmla="*/ 780721 h 1745408"/>
                        <a:gd name="connsiteX1" fmla="*/ 1187567 w 1963099"/>
                        <a:gd name="connsiteY1" fmla="*/ 1083844 h 1745408"/>
                        <a:gd name="connsiteX2" fmla="*/ 1537806 w 1963099"/>
                        <a:gd name="connsiteY2" fmla="*/ 594183 h 1745408"/>
                        <a:gd name="connsiteX3" fmla="*/ 1925572 w 1963099"/>
                        <a:gd name="connsiteY3" fmla="*/ 850672 h 1745408"/>
                        <a:gd name="connsiteX4" fmla="*/ 1175058 w 1963099"/>
                        <a:gd name="connsiteY4" fmla="*/ 1690090 h 1745408"/>
                        <a:gd name="connsiteX5" fmla="*/ 124337 w 1963099"/>
                        <a:gd name="connsiteY5" fmla="*/ 1561845 h 1745408"/>
                        <a:gd name="connsiteX6" fmla="*/ 99320 w 1963099"/>
                        <a:gd name="connsiteY6" fmla="*/ 722428 h 1745408"/>
                        <a:gd name="connsiteX7" fmla="*/ 837326 w 1963099"/>
                        <a:gd name="connsiteY7" fmla="*/ 839014 h 1745408"/>
                        <a:gd name="connsiteX8" fmla="*/ 1475263 w 1963099"/>
                        <a:gd name="connsiteY8" fmla="*/ 11254 h 1745408"/>
                        <a:gd name="connsiteX9" fmla="*/ 1963098 w 1963099"/>
                        <a:gd name="connsiteY9" fmla="*/ 361012 h 1745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3099" h="1745408" extrusionOk="0">
                          <a:moveTo>
                            <a:pt x="1575333" y="780721"/>
                          </a:moveTo>
                          <a:cubicBezTo>
                            <a:pt x="1377951" y="956067"/>
                            <a:pt x="1207859" y="1109181"/>
                            <a:pt x="1187567" y="1083844"/>
                          </a:cubicBezTo>
                          <a:cubicBezTo>
                            <a:pt x="1129387" y="1032760"/>
                            <a:pt x="1392369" y="631812"/>
                            <a:pt x="1537806" y="594183"/>
                          </a:cubicBezTo>
                          <a:cubicBezTo>
                            <a:pt x="1687133" y="541898"/>
                            <a:pt x="1990799" y="647422"/>
                            <a:pt x="1925572" y="850672"/>
                          </a:cubicBezTo>
                          <a:cubicBezTo>
                            <a:pt x="1947476" y="1098151"/>
                            <a:pt x="1635772" y="1604005"/>
                            <a:pt x="1175058" y="1690090"/>
                          </a:cubicBezTo>
                          <a:cubicBezTo>
                            <a:pt x="781572" y="1796039"/>
                            <a:pt x="369809" y="1709464"/>
                            <a:pt x="124337" y="1561845"/>
                          </a:cubicBezTo>
                          <a:cubicBezTo>
                            <a:pt x="-105229" y="1357636"/>
                            <a:pt x="-62006" y="820077"/>
                            <a:pt x="99320" y="722428"/>
                          </a:cubicBezTo>
                          <a:cubicBezTo>
                            <a:pt x="280623" y="697211"/>
                            <a:pt x="611823" y="910318"/>
                            <a:pt x="837326" y="839014"/>
                          </a:cubicBezTo>
                          <a:cubicBezTo>
                            <a:pt x="1068740" y="751682"/>
                            <a:pt x="1329037" y="36134"/>
                            <a:pt x="1475263" y="11254"/>
                          </a:cubicBezTo>
                          <a:cubicBezTo>
                            <a:pt x="1674338" y="-98519"/>
                            <a:pt x="1899484" y="279090"/>
                            <a:pt x="1963098" y="361012"/>
                          </a:cubicBezTo>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Shape 11">
              <a:extLst>
                <a:ext uri="{FF2B5EF4-FFF2-40B4-BE49-F238E27FC236}">
                  <a16:creationId xmlns:a16="http://schemas.microsoft.com/office/drawing/2014/main" id="{761E854B-850D-E200-8E1F-526ACB84D9C0}"/>
                </a:ext>
              </a:extLst>
            </p:cNvPr>
            <p:cNvSpPr/>
            <p:nvPr/>
          </p:nvSpPr>
          <p:spPr>
            <a:xfrm>
              <a:off x="6789327" y="544530"/>
              <a:ext cx="1553385" cy="1408139"/>
            </a:xfrm>
            <a:custGeom>
              <a:avLst/>
              <a:gdLst>
                <a:gd name="connsiteX0" fmla="*/ 104633 w 1553385"/>
                <a:gd name="connsiteY0" fmla="*/ 1099335 h 1408139"/>
                <a:gd name="connsiteX1" fmla="*/ 895743 w 1553385"/>
                <a:gd name="connsiteY1" fmla="*/ 441789 h 1408139"/>
                <a:gd name="connsiteX2" fmla="*/ 1090952 w 1553385"/>
                <a:gd name="connsiteY2" fmla="*/ 760288 h 1408139"/>
                <a:gd name="connsiteX3" fmla="*/ 1553289 w 1553385"/>
                <a:gd name="connsiteY3" fmla="*/ 1181528 h 1408139"/>
                <a:gd name="connsiteX4" fmla="*/ 1049855 w 1553385"/>
                <a:gd name="connsiteY4" fmla="*/ 1407560 h 1408139"/>
                <a:gd name="connsiteX5" fmla="*/ 1891 w 1553385"/>
                <a:gd name="connsiteY5" fmla="*/ 1119883 h 1408139"/>
                <a:gd name="connsiteX6" fmla="*/ 772453 w 1553385"/>
                <a:gd name="connsiteY6" fmla="*/ 0 h 1408139"/>
                <a:gd name="connsiteX7" fmla="*/ 772453 w 1553385"/>
                <a:gd name="connsiteY7" fmla="*/ 0 h 1408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3385" h="1408139">
                  <a:moveTo>
                    <a:pt x="104633" y="1099335"/>
                  </a:moveTo>
                  <a:cubicBezTo>
                    <a:pt x="417994" y="798816"/>
                    <a:pt x="731356" y="498297"/>
                    <a:pt x="895743" y="441789"/>
                  </a:cubicBezTo>
                  <a:cubicBezTo>
                    <a:pt x="1060130" y="385281"/>
                    <a:pt x="981361" y="636998"/>
                    <a:pt x="1090952" y="760288"/>
                  </a:cubicBezTo>
                  <a:cubicBezTo>
                    <a:pt x="1200543" y="883578"/>
                    <a:pt x="1560139" y="1073649"/>
                    <a:pt x="1553289" y="1181528"/>
                  </a:cubicBezTo>
                  <a:cubicBezTo>
                    <a:pt x="1546440" y="1289407"/>
                    <a:pt x="1308421" y="1417834"/>
                    <a:pt x="1049855" y="1407560"/>
                  </a:cubicBezTo>
                  <a:cubicBezTo>
                    <a:pt x="791289" y="1397286"/>
                    <a:pt x="48125" y="1354476"/>
                    <a:pt x="1891" y="1119883"/>
                  </a:cubicBezTo>
                  <a:cubicBezTo>
                    <a:pt x="-44343" y="885290"/>
                    <a:pt x="772453" y="0"/>
                    <a:pt x="772453" y="0"/>
                  </a:cubicBezTo>
                  <a:lnTo>
                    <a:pt x="772453" y="0"/>
                  </a:lnTo>
                </a:path>
              </a:pathLst>
            </a:custGeom>
            <a:noFill/>
            <a:ln w="19050">
              <a:solidFill>
                <a:schemeClr val="accent6">
                  <a:lumMod val="20000"/>
                  <a:lumOff val="80000"/>
                </a:schemeClr>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Shape 12">
              <a:extLst>
                <a:ext uri="{FF2B5EF4-FFF2-40B4-BE49-F238E27FC236}">
                  <a16:creationId xmlns:a16="http://schemas.microsoft.com/office/drawing/2014/main" id="{F54E525B-3BBB-60B7-D2B9-CFF723FE37C9}"/>
                </a:ext>
              </a:extLst>
            </p:cNvPr>
            <p:cNvSpPr/>
            <p:nvPr/>
          </p:nvSpPr>
          <p:spPr>
            <a:xfrm>
              <a:off x="7301470" y="358581"/>
              <a:ext cx="1521813" cy="1944110"/>
            </a:xfrm>
            <a:custGeom>
              <a:avLst/>
              <a:gdLst>
                <a:gd name="connsiteX0" fmla="*/ 897308 w 1521813"/>
                <a:gd name="connsiteY0" fmla="*/ 566093 h 1944110"/>
                <a:gd name="connsiteX1" fmla="*/ 1041146 w 1521813"/>
                <a:gd name="connsiteY1" fmla="*/ 1015 h 1944110"/>
                <a:gd name="connsiteX2" fmla="*/ 1482934 w 1521813"/>
                <a:gd name="connsiteY2" fmla="*/ 442803 h 1944110"/>
                <a:gd name="connsiteX3" fmla="*/ 1339096 w 1521813"/>
                <a:gd name="connsiteY3" fmla="*/ 997608 h 1944110"/>
                <a:gd name="connsiteX4" fmla="*/ 65101 w 1521813"/>
                <a:gd name="connsiteY4" fmla="*/ 1942830 h 1944110"/>
                <a:gd name="connsiteX5" fmla="*/ 229487 w 1521813"/>
                <a:gd name="connsiteY5" fmla="*/ 781850 h 1944110"/>
                <a:gd name="connsiteX6" fmla="*/ 609631 w 1521813"/>
                <a:gd name="connsiteY6" fmla="*/ 504448 h 194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1813" h="1944110">
                  <a:moveTo>
                    <a:pt x="897308" y="566093"/>
                  </a:moveTo>
                  <a:cubicBezTo>
                    <a:pt x="920425" y="293828"/>
                    <a:pt x="943542" y="21563"/>
                    <a:pt x="1041146" y="1015"/>
                  </a:cubicBezTo>
                  <a:cubicBezTo>
                    <a:pt x="1138750" y="-19533"/>
                    <a:pt x="1433276" y="276704"/>
                    <a:pt x="1482934" y="442803"/>
                  </a:cubicBezTo>
                  <a:cubicBezTo>
                    <a:pt x="1532592" y="608902"/>
                    <a:pt x="1575401" y="747604"/>
                    <a:pt x="1339096" y="997608"/>
                  </a:cubicBezTo>
                  <a:cubicBezTo>
                    <a:pt x="1102791" y="1247612"/>
                    <a:pt x="250036" y="1978790"/>
                    <a:pt x="65101" y="1942830"/>
                  </a:cubicBezTo>
                  <a:cubicBezTo>
                    <a:pt x="-119834" y="1906870"/>
                    <a:pt x="138732" y="1021580"/>
                    <a:pt x="229487" y="781850"/>
                  </a:cubicBezTo>
                  <a:cubicBezTo>
                    <a:pt x="320242" y="542120"/>
                    <a:pt x="464936" y="523284"/>
                    <a:pt x="609631" y="504448"/>
                  </a:cubicBez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Star: 5 Points 13">
              <a:extLst>
                <a:ext uri="{FF2B5EF4-FFF2-40B4-BE49-F238E27FC236}">
                  <a16:creationId xmlns:a16="http://schemas.microsoft.com/office/drawing/2014/main" id="{719C059C-F4ED-304F-7B77-1D569E6FAF32}"/>
                </a:ext>
              </a:extLst>
            </p:cNvPr>
            <p:cNvSpPr/>
            <p:nvPr/>
          </p:nvSpPr>
          <p:spPr>
            <a:xfrm>
              <a:off x="8123995" y="894375"/>
              <a:ext cx="124563" cy="127280"/>
            </a:xfrm>
            <a:prstGeom prst="star5">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Star: 5 Points 14">
              <a:extLst>
                <a:ext uri="{FF2B5EF4-FFF2-40B4-BE49-F238E27FC236}">
                  <a16:creationId xmlns:a16="http://schemas.microsoft.com/office/drawing/2014/main" id="{3FAB92F8-5347-DAAA-7D63-935DC6C2FD0F}"/>
                </a:ext>
              </a:extLst>
            </p:cNvPr>
            <p:cNvSpPr/>
            <p:nvPr/>
          </p:nvSpPr>
          <p:spPr>
            <a:xfrm>
              <a:off x="7301470" y="1381888"/>
              <a:ext cx="124563" cy="127280"/>
            </a:xfrm>
            <a:prstGeom prst="star5">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Star: 5 Points 15">
              <a:extLst>
                <a:ext uri="{FF2B5EF4-FFF2-40B4-BE49-F238E27FC236}">
                  <a16:creationId xmlns:a16="http://schemas.microsoft.com/office/drawing/2014/main" id="{D5426CFA-4A56-3CCA-501E-717253B2BD0A}"/>
                </a:ext>
              </a:extLst>
            </p:cNvPr>
            <p:cNvSpPr/>
            <p:nvPr/>
          </p:nvSpPr>
          <p:spPr>
            <a:xfrm>
              <a:off x="6828668" y="1542665"/>
              <a:ext cx="124563" cy="127280"/>
            </a:xfrm>
            <a:prstGeom prst="star5">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Explosion: 14 Points 16">
              <a:extLst>
                <a:ext uri="{FF2B5EF4-FFF2-40B4-BE49-F238E27FC236}">
                  <a16:creationId xmlns:a16="http://schemas.microsoft.com/office/drawing/2014/main" id="{659AC8E2-A6BE-4DD8-A78E-A402C989C33B}"/>
                </a:ext>
              </a:extLst>
            </p:cNvPr>
            <p:cNvSpPr/>
            <p:nvPr/>
          </p:nvSpPr>
          <p:spPr>
            <a:xfrm>
              <a:off x="7777537" y="740095"/>
              <a:ext cx="245498" cy="287321"/>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9" name="Picture 2">
            <a:extLst>
              <a:ext uri="{FF2B5EF4-FFF2-40B4-BE49-F238E27FC236}">
                <a16:creationId xmlns:a16="http://schemas.microsoft.com/office/drawing/2014/main" id="{2536C717-D7E0-1D5B-64E8-F9166713A582}"/>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717855" y="248028"/>
            <a:ext cx="4161336" cy="804633"/>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4984DB4D-80BD-9015-5A74-D2CF9A8DA07F}"/>
              </a:ext>
            </a:extLst>
          </p:cNvPr>
          <p:cNvSpPr txBox="1"/>
          <p:nvPr/>
        </p:nvSpPr>
        <p:spPr>
          <a:xfrm>
            <a:off x="329421" y="5970184"/>
            <a:ext cx="5974810" cy="677108"/>
          </a:xfrm>
          <a:prstGeom prst="rect">
            <a:avLst/>
          </a:prstGeom>
          <a:noFill/>
        </p:spPr>
        <p:txBody>
          <a:bodyPr wrap="square">
            <a:spAutoFit/>
          </a:bodyPr>
          <a:lstStyle/>
          <a:p>
            <a:pPr algn="ctr"/>
            <a:r>
              <a:rPr lang="it-IT" sz="1900" b="1" kern="150" dirty="0">
                <a:solidFill>
                  <a:schemeClr val="accent6">
                    <a:lumMod val="50000"/>
                  </a:schemeClr>
                </a:solidFill>
                <a:latin typeface="Times New Roman" panose="02020603050405020304" pitchFamily="18" charset="0"/>
                <a:ea typeface="SimSun" panose="02010600030101010101" pitchFamily="2" charset="-122"/>
                <a:cs typeface="Mangal" panose="02040503050203030202" pitchFamily="18" charset="0"/>
              </a:rPr>
              <a:t>Pedro de la Torre Luque --- pedro.delatorre@uam.es</a:t>
            </a:r>
          </a:p>
          <a:p>
            <a:pPr algn="ctr"/>
            <a:r>
              <a:rPr lang="it-IT" sz="1900" b="1" kern="150" dirty="0">
                <a:solidFill>
                  <a:schemeClr val="accent6">
                    <a:lumMod val="50000"/>
                  </a:schemeClr>
                </a:solidFill>
                <a:latin typeface="Times New Roman" panose="02020603050405020304" pitchFamily="18" charset="0"/>
                <a:ea typeface="SimSun" panose="02010600030101010101" pitchFamily="2" charset="-122"/>
                <a:cs typeface="Mangal" panose="02040503050203030202" pitchFamily="18" charset="0"/>
              </a:rPr>
              <a:t>Ramón y Cajal fellowship (UAM - Madrid)</a:t>
            </a:r>
            <a:r>
              <a:rPr lang="it-IT" sz="1900" b="1" kern="150" dirty="0">
                <a:latin typeface="Times New Roman" panose="02020603050405020304" pitchFamily="18" charset="0"/>
                <a:ea typeface="SimSun" panose="02010600030101010101" pitchFamily="2" charset="-122"/>
                <a:cs typeface="Mangal" panose="02040503050203030202" pitchFamily="18" charset="0"/>
              </a:rPr>
              <a:t> </a:t>
            </a:r>
          </a:p>
        </p:txBody>
      </p:sp>
    </p:spTree>
    <p:extLst>
      <p:ext uri="{BB962C8B-B14F-4D97-AF65-F5344CB8AC3E}">
        <p14:creationId xmlns:p14="http://schemas.microsoft.com/office/powerpoint/2010/main" val="1717283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3D2CA601-0005-5015-6D68-86D5CD155619}"/>
              </a:ext>
            </a:extLst>
          </p:cNvPr>
          <p:cNvSpPr txBox="1"/>
          <p:nvPr/>
        </p:nvSpPr>
        <p:spPr>
          <a:xfrm>
            <a:off x="1088572" y="1191384"/>
            <a:ext cx="10384972" cy="1415772"/>
          </a:xfrm>
          <a:prstGeom prst="rect">
            <a:avLst/>
          </a:prstGeom>
          <a:noFill/>
        </p:spPr>
        <p:txBody>
          <a:bodyPr wrap="square">
            <a:spAutoFit/>
          </a:bodyPr>
          <a:lstStyle/>
          <a:p>
            <a:r>
              <a:rPr lang="en-GB" sz="2200" dirty="0">
                <a:latin typeface="Calibri (Body)"/>
                <a:cs typeface="Times New Roman" panose="02020603050405020304" pitchFamily="18" charset="0"/>
              </a:rPr>
              <a:t>Detailed DM searches found different sources of uncertainties difficult to avoid in current studies: </a:t>
            </a:r>
            <a:r>
              <a:rPr lang="en-GB" sz="2200" dirty="0">
                <a:solidFill>
                  <a:schemeClr val="accent6">
                    <a:lumMod val="75000"/>
                  </a:schemeClr>
                </a:solidFill>
                <a:effectLst>
                  <a:outerShdw blurRad="38100" dist="38100" dir="2700000" algn="tl">
                    <a:srgbClr val="000000">
                      <a:alpha val="43137"/>
                    </a:srgbClr>
                  </a:outerShdw>
                </a:effectLst>
                <a:latin typeface="Calibri (Body)"/>
                <a:cs typeface="Times New Roman" panose="02020603050405020304" pitchFamily="18" charset="0"/>
              </a:rPr>
              <a:t>Cross sections</a:t>
            </a:r>
            <a:r>
              <a:rPr lang="en-GB" sz="2200" dirty="0">
                <a:effectLst>
                  <a:outerShdw blurRad="38100" dist="38100" dir="2700000" algn="tl">
                    <a:srgbClr val="000000">
                      <a:alpha val="43137"/>
                    </a:srgbClr>
                  </a:outerShdw>
                </a:effectLst>
                <a:latin typeface="Calibri (Body)"/>
                <a:cs typeface="Times New Roman" panose="02020603050405020304" pitchFamily="18" charset="0"/>
              </a:rPr>
              <a:t>, </a:t>
            </a:r>
            <a:r>
              <a:rPr lang="en-GB" sz="2200" dirty="0">
                <a:solidFill>
                  <a:srgbClr val="C00000"/>
                </a:solidFill>
                <a:effectLst>
                  <a:outerShdw blurRad="38100" dist="38100" dir="2700000" algn="tl">
                    <a:srgbClr val="000000">
                      <a:alpha val="43137"/>
                    </a:srgbClr>
                  </a:outerShdw>
                </a:effectLst>
                <a:latin typeface="Calibri (Body)"/>
                <a:cs typeface="Times New Roman" panose="02020603050405020304" pitchFamily="18" charset="0"/>
              </a:rPr>
              <a:t>correlated errors</a:t>
            </a:r>
            <a:r>
              <a:rPr lang="en-GB" sz="2200" dirty="0">
                <a:effectLst>
                  <a:outerShdw blurRad="38100" dist="38100" dir="2700000" algn="tl">
                    <a:srgbClr val="000000">
                      <a:alpha val="43137"/>
                    </a:srgbClr>
                  </a:outerShdw>
                </a:effectLst>
                <a:latin typeface="Calibri (Body)"/>
                <a:cs typeface="Times New Roman" panose="02020603050405020304" pitchFamily="18" charset="0"/>
              </a:rPr>
              <a:t>, </a:t>
            </a:r>
            <a:r>
              <a:rPr lang="en-GB" sz="2200" dirty="0">
                <a:solidFill>
                  <a:srgbClr val="0070C0"/>
                </a:solidFill>
                <a:effectLst>
                  <a:outerShdw blurRad="38100" dist="38100" dir="2700000" algn="tl">
                    <a:srgbClr val="000000">
                      <a:alpha val="43137"/>
                    </a:srgbClr>
                  </a:outerShdw>
                </a:effectLst>
                <a:latin typeface="Calibri (Body)"/>
                <a:cs typeface="Times New Roman" panose="02020603050405020304" pitchFamily="18" charset="0"/>
              </a:rPr>
              <a:t>diffusion model</a:t>
            </a:r>
            <a:r>
              <a:rPr lang="en-GB" sz="2200" dirty="0">
                <a:effectLst>
                  <a:outerShdw blurRad="38100" dist="38100" dir="2700000" algn="tl">
                    <a:srgbClr val="000000">
                      <a:alpha val="43137"/>
                    </a:srgbClr>
                  </a:outerShdw>
                </a:effectLst>
                <a:latin typeface="Calibri (Body)"/>
                <a:cs typeface="Times New Roman" panose="02020603050405020304" pitchFamily="18" charset="0"/>
              </a:rPr>
              <a:t> …  A statistical evaluation of the signal shows that </a:t>
            </a:r>
            <a:r>
              <a:rPr lang="en-GB" sz="2200" b="1" dirty="0">
                <a:effectLst>
                  <a:outerShdw blurRad="38100" dist="38100" dir="2700000" algn="tl">
                    <a:srgbClr val="000000">
                      <a:alpha val="43137"/>
                    </a:srgbClr>
                  </a:outerShdw>
                </a:effectLst>
                <a:latin typeface="Calibri (Body)"/>
                <a:cs typeface="Times New Roman" panose="02020603050405020304" pitchFamily="18" charset="0"/>
              </a:rPr>
              <a:t>there is no significant excess in the data (maximum of </a:t>
            </a:r>
            <a:r>
              <a:rPr lang="en-GB"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GB" sz="2200" b="1" dirty="0">
                <a:effectLst>
                  <a:outerShdw blurRad="38100" dist="38100" dir="2700000" algn="tl">
                    <a:srgbClr val="000000">
                      <a:alpha val="43137"/>
                    </a:srgbClr>
                  </a:outerShdw>
                </a:effectLst>
                <a:latin typeface="Calibri (Body)"/>
                <a:cs typeface="Times New Roman" panose="02020603050405020304" pitchFamily="18" charset="0"/>
              </a:rPr>
              <a:t>2</a:t>
            </a:r>
            <a:r>
              <a:rPr lang="el-GR" sz="2200" b="1" dirty="0">
                <a:effectLst>
                  <a:outerShdw blurRad="38100" dist="38100" dir="2700000" algn="tl">
                    <a:srgbClr val="000000">
                      <a:alpha val="43137"/>
                    </a:srgbClr>
                  </a:outerShdw>
                </a:effectLst>
                <a:latin typeface="Calibri (Body)"/>
                <a:cs typeface="Times New Roman" panose="02020603050405020304" pitchFamily="18" charset="0"/>
              </a:rPr>
              <a:t>σ</a:t>
            </a:r>
            <a:r>
              <a:rPr lang="en-GB" sz="2200" b="1" dirty="0">
                <a:effectLst>
                  <a:outerShdw blurRad="38100" dist="38100" dir="2700000" algn="tl">
                    <a:srgbClr val="000000">
                      <a:alpha val="43137"/>
                    </a:srgbClr>
                  </a:outerShdw>
                </a:effectLst>
                <a:latin typeface="Calibri (Body)"/>
                <a:cs typeface="Times New Roman" panose="02020603050405020304" pitchFamily="18" charset="0"/>
              </a:rPr>
              <a:t> global) </a:t>
            </a:r>
            <a:endParaRPr lang="en-GB" sz="2200" dirty="0">
              <a:effectLst>
                <a:outerShdw blurRad="38100" dist="38100" dir="2700000" algn="tl">
                  <a:srgbClr val="000000">
                    <a:alpha val="43137"/>
                  </a:srgbClr>
                </a:outerShdw>
              </a:effectLst>
              <a:latin typeface="Calibri (Body)"/>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373078F5-46AF-2A16-17D4-142C23590BA0}"/>
              </a:ext>
            </a:extLst>
          </p:cNvPr>
          <p:cNvSpPr>
            <a:spLocks noGrp="1"/>
          </p:cNvSpPr>
          <p:nvPr>
            <p:ph type="sldNum" sz="quarter" idx="12"/>
          </p:nvPr>
        </p:nvSpPr>
        <p:spPr/>
        <p:txBody>
          <a:bodyPr/>
          <a:lstStyle/>
          <a:p>
            <a:fld id="{22575A84-A01E-4477-BEC3-178D27864C62}" type="slidenum">
              <a:rPr lang="en-GB" smtClean="0"/>
              <a:t>10</a:t>
            </a:fld>
            <a:endParaRPr lang="en-GB"/>
          </a:p>
        </p:txBody>
      </p:sp>
      <p:pic>
        <p:nvPicPr>
          <p:cNvPr id="10" name="Picture 9" descr="A graph of a graph showing different types of air&#10;&#10;Description automatically generated with medium confidence">
            <a:extLst>
              <a:ext uri="{FF2B5EF4-FFF2-40B4-BE49-F238E27FC236}">
                <a16:creationId xmlns:a16="http://schemas.microsoft.com/office/drawing/2014/main" id="{8E12C902-5115-D5C5-8FC5-467909EDFB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734" y="2691287"/>
            <a:ext cx="5160295" cy="3921330"/>
          </a:xfrm>
          <a:prstGeom prst="rect">
            <a:avLst/>
          </a:prstGeom>
        </p:spPr>
      </p:pic>
      <p:sp>
        <p:nvSpPr>
          <p:cNvPr id="15" name="Title 1">
            <a:extLst>
              <a:ext uri="{FF2B5EF4-FFF2-40B4-BE49-F238E27FC236}">
                <a16:creationId xmlns:a16="http://schemas.microsoft.com/office/drawing/2014/main" id="{737CAA1C-F21E-250E-6ECE-27D4715DD06B}"/>
              </a:ext>
            </a:extLst>
          </p:cNvPr>
          <p:cNvSpPr>
            <a:spLocks noGrp="1"/>
          </p:cNvSpPr>
          <p:nvPr>
            <p:ph type="title"/>
          </p:nvPr>
        </p:nvSpPr>
        <p:spPr>
          <a:xfrm>
            <a:off x="833488" y="60251"/>
            <a:ext cx="9481457" cy="1325563"/>
          </a:xfrm>
        </p:spPr>
        <p:txBody>
          <a:bodyPr>
            <a:noAutofit/>
          </a:bodyPr>
          <a:lstStyle/>
          <a:p>
            <a:r>
              <a:rPr lang="en-GB" sz="3600" b="1" dirty="0">
                <a:solidFill>
                  <a:schemeClr val="accent1">
                    <a:lumMod val="75000"/>
                  </a:schemeClr>
                </a:solidFill>
                <a:latin typeface="Times New Roman" panose="02020603050405020304" pitchFamily="18" charset="0"/>
                <a:cs typeface="Times New Roman" panose="02020603050405020304" pitchFamily="18" charset="0"/>
              </a:rPr>
              <a:t>The difference from excess to fluctuation</a:t>
            </a:r>
            <a:endParaRPr lang="en-SE" sz="3600" b="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C63B168E-E2D8-24A3-4B23-FB198610AAC1}"/>
              </a:ext>
            </a:extLst>
          </p:cNvPr>
          <p:cNvSpPr txBox="1"/>
          <p:nvPr/>
        </p:nvSpPr>
        <p:spPr>
          <a:xfrm>
            <a:off x="4675337" y="2549976"/>
            <a:ext cx="2046514" cy="276999"/>
          </a:xfrm>
          <a:prstGeom prst="rect">
            <a:avLst/>
          </a:prstGeom>
          <a:noFill/>
        </p:spPr>
        <p:txBody>
          <a:bodyPr wrap="square">
            <a:spAutoFit/>
          </a:bodyPr>
          <a:lstStyle/>
          <a:p>
            <a:r>
              <a:rPr lang="en-GB" sz="1200" dirty="0"/>
              <a:t>PDL et al JCAP </a:t>
            </a:r>
            <a:r>
              <a:rPr lang="en-SE" sz="1200" dirty="0"/>
              <a:t>05 (2024) 104</a:t>
            </a:r>
            <a:endParaRPr lang="en-GB" sz="1200" dirty="0"/>
          </a:p>
        </p:txBody>
      </p:sp>
      <p:pic>
        <p:nvPicPr>
          <p:cNvPr id="3" name="Picture 2">
            <a:extLst>
              <a:ext uri="{FF2B5EF4-FFF2-40B4-BE49-F238E27FC236}">
                <a16:creationId xmlns:a16="http://schemas.microsoft.com/office/drawing/2014/main" id="{384CCC72-C33A-07A4-F8E9-0D9B65AFE0FE}"/>
              </a:ext>
            </a:extLst>
          </p:cNvPr>
          <p:cNvPicPr>
            <a:picLocks noChangeAspect="1"/>
          </p:cNvPicPr>
          <p:nvPr/>
        </p:nvPicPr>
        <p:blipFill>
          <a:blip r:embed="rId3"/>
          <a:stretch>
            <a:fillRect/>
          </a:stretch>
        </p:blipFill>
        <p:spPr>
          <a:xfrm>
            <a:off x="6803571" y="4131421"/>
            <a:ext cx="4449225" cy="2096446"/>
          </a:xfrm>
          <a:prstGeom prst="rect">
            <a:avLst/>
          </a:prstGeom>
        </p:spPr>
      </p:pic>
      <p:sp>
        <p:nvSpPr>
          <p:cNvPr id="6" name="TextBox 5">
            <a:extLst>
              <a:ext uri="{FF2B5EF4-FFF2-40B4-BE49-F238E27FC236}">
                <a16:creationId xmlns:a16="http://schemas.microsoft.com/office/drawing/2014/main" id="{05821AC8-F67D-96D4-C348-7C4D0801F697}"/>
              </a:ext>
            </a:extLst>
          </p:cNvPr>
          <p:cNvSpPr txBox="1"/>
          <p:nvPr/>
        </p:nvSpPr>
        <p:spPr>
          <a:xfrm>
            <a:off x="8819630" y="3865530"/>
            <a:ext cx="2896908" cy="276999"/>
          </a:xfrm>
          <a:prstGeom prst="rect">
            <a:avLst/>
          </a:prstGeom>
          <a:noFill/>
        </p:spPr>
        <p:txBody>
          <a:bodyPr wrap="square">
            <a:spAutoFit/>
          </a:bodyPr>
          <a:lstStyle/>
          <a:p>
            <a:r>
              <a:rPr lang="fr-FR" sz="1200" dirty="0" err="1"/>
              <a:t>Calore</a:t>
            </a:r>
            <a:r>
              <a:rPr lang="fr-FR" sz="1200" dirty="0"/>
              <a:t>+, </a:t>
            </a:r>
            <a:r>
              <a:rPr lang="fr-FR" sz="1200" dirty="0" err="1"/>
              <a:t>SciPost</a:t>
            </a:r>
            <a:r>
              <a:rPr lang="fr-FR" sz="1200" dirty="0"/>
              <a:t> Phys. 12, 163 (2022)</a:t>
            </a:r>
            <a:endParaRPr lang="en-SE" sz="1200" dirty="0"/>
          </a:p>
        </p:txBody>
      </p:sp>
      <p:pic>
        <p:nvPicPr>
          <p:cNvPr id="8" name="Picture 7">
            <a:extLst>
              <a:ext uri="{FF2B5EF4-FFF2-40B4-BE49-F238E27FC236}">
                <a16:creationId xmlns:a16="http://schemas.microsoft.com/office/drawing/2014/main" id="{7C378FF5-A08A-97C9-C03A-235CEA47E381}"/>
              </a:ext>
            </a:extLst>
          </p:cNvPr>
          <p:cNvPicPr>
            <a:picLocks noChangeAspect="1"/>
          </p:cNvPicPr>
          <p:nvPr/>
        </p:nvPicPr>
        <p:blipFill>
          <a:blip r:embed="rId4"/>
          <a:stretch>
            <a:fillRect/>
          </a:stretch>
        </p:blipFill>
        <p:spPr>
          <a:xfrm>
            <a:off x="3795199" y="2528322"/>
            <a:ext cx="7558601" cy="1219683"/>
          </a:xfrm>
          <a:prstGeom prst="rect">
            <a:avLst/>
          </a:prstGeom>
        </p:spPr>
      </p:pic>
      <p:sp>
        <p:nvSpPr>
          <p:cNvPr id="13" name="TextBox 12">
            <a:extLst>
              <a:ext uri="{FF2B5EF4-FFF2-40B4-BE49-F238E27FC236}">
                <a16:creationId xmlns:a16="http://schemas.microsoft.com/office/drawing/2014/main" id="{C14487C2-D2CB-2A6D-A1F5-67F5130C14A7}"/>
              </a:ext>
            </a:extLst>
          </p:cNvPr>
          <p:cNvSpPr txBox="1"/>
          <p:nvPr/>
        </p:nvSpPr>
        <p:spPr>
          <a:xfrm>
            <a:off x="9649458" y="2355997"/>
            <a:ext cx="2046514" cy="276999"/>
          </a:xfrm>
          <a:prstGeom prst="rect">
            <a:avLst/>
          </a:prstGeom>
          <a:noFill/>
        </p:spPr>
        <p:txBody>
          <a:bodyPr wrap="square">
            <a:spAutoFit/>
          </a:bodyPr>
          <a:lstStyle/>
          <a:p>
            <a:r>
              <a:rPr lang="en-GB" sz="1200" dirty="0"/>
              <a:t>PDL+, JCAP </a:t>
            </a:r>
            <a:r>
              <a:rPr lang="en-SE" sz="1200" dirty="0"/>
              <a:t>05 (2024) 104</a:t>
            </a:r>
            <a:endParaRPr lang="en-GB" sz="1200" dirty="0"/>
          </a:p>
        </p:txBody>
      </p:sp>
    </p:spTree>
    <p:extLst>
      <p:ext uri="{BB962C8B-B14F-4D97-AF65-F5344CB8AC3E}">
        <p14:creationId xmlns:p14="http://schemas.microsoft.com/office/powerpoint/2010/main" val="2814620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graph of different colored lines&#10;&#10;Description automatically generated">
            <a:extLst>
              <a:ext uri="{FF2B5EF4-FFF2-40B4-BE49-F238E27FC236}">
                <a16:creationId xmlns:a16="http://schemas.microsoft.com/office/drawing/2014/main" id="{DF4EB438-D144-0B6B-F188-9E8C5C17FC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089" y="2045932"/>
            <a:ext cx="5832482" cy="4037872"/>
          </a:xfrm>
          <a:prstGeom prst="rect">
            <a:avLst/>
          </a:prstGeom>
        </p:spPr>
      </p:pic>
      <p:sp>
        <p:nvSpPr>
          <p:cNvPr id="2" name="Title 1">
            <a:extLst>
              <a:ext uri="{FF2B5EF4-FFF2-40B4-BE49-F238E27FC236}">
                <a16:creationId xmlns:a16="http://schemas.microsoft.com/office/drawing/2014/main" id="{D0473DEA-F411-D50B-ECD9-1654D4EBB2C8}"/>
              </a:ext>
            </a:extLst>
          </p:cNvPr>
          <p:cNvSpPr>
            <a:spLocks noGrp="1"/>
          </p:cNvSpPr>
          <p:nvPr>
            <p:ph type="title"/>
          </p:nvPr>
        </p:nvSpPr>
        <p:spPr>
          <a:xfrm>
            <a:off x="597087" y="329489"/>
            <a:ext cx="5830637" cy="1344058"/>
          </a:xfrm>
        </p:spPr>
        <p:txBody>
          <a:bodyPr>
            <a:noAutofit/>
          </a:bodyPr>
          <a:lstStyle/>
          <a:p>
            <a:pPr algn="ctr"/>
            <a:r>
              <a:rPr lang="en-GB" sz="3600" b="1" dirty="0">
                <a:solidFill>
                  <a:schemeClr val="accent5">
                    <a:lumMod val="50000"/>
                  </a:schemeClr>
                </a:solidFill>
                <a:latin typeface="Times New Roman" panose="02020603050405020304" pitchFamily="18" charset="0"/>
                <a:cs typeface="Times New Roman" panose="02020603050405020304" pitchFamily="18" charset="0"/>
              </a:rPr>
              <a:t>Dark matter bounds from antiproton analyses</a:t>
            </a:r>
            <a:endParaRPr lang="en-SE" sz="3600" b="1"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78848B9-A554-29B2-9BA3-2AE51276B9D8}"/>
              </a:ext>
            </a:extLst>
          </p:cNvPr>
          <p:cNvSpPr>
            <a:spLocks noGrp="1"/>
          </p:cNvSpPr>
          <p:nvPr>
            <p:ph type="sldNum" sz="quarter" idx="12"/>
          </p:nvPr>
        </p:nvSpPr>
        <p:spPr/>
        <p:txBody>
          <a:bodyPr/>
          <a:lstStyle/>
          <a:p>
            <a:fld id="{22575A84-A01E-4477-BEC3-178D27864C62}" type="slidenum">
              <a:rPr lang="en-GB" smtClean="0"/>
              <a:t>11</a:t>
            </a:fld>
            <a:endParaRPr lang="en-GB"/>
          </a:p>
        </p:txBody>
      </p:sp>
      <p:sp>
        <p:nvSpPr>
          <p:cNvPr id="5" name="TextBox 4">
            <a:extLst>
              <a:ext uri="{FF2B5EF4-FFF2-40B4-BE49-F238E27FC236}">
                <a16:creationId xmlns:a16="http://schemas.microsoft.com/office/drawing/2014/main" id="{07918F97-24C7-DFFE-7EAE-DF6D0125D5F8}"/>
              </a:ext>
            </a:extLst>
          </p:cNvPr>
          <p:cNvSpPr txBox="1"/>
          <p:nvPr/>
        </p:nvSpPr>
        <p:spPr>
          <a:xfrm>
            <a:off x="6945084" y="4321618"/>
            <a:ext cx="4931227" cy="1892826"/>
          </a:xfrm>
          <a:prstGeom prst="rect">
            <a:avLst/>
          </a:prstGeom>
          <a:noFill/>
        </p:spPr>
        <p:txBody>
          <a:bodyPr wrap="square">
            <a:spAutoFit/>
          </a:bodyPr>
          <a:lstStyle/>
          <a:p>
            <a:r>
              <a:rPr lang="en-GB" sz="2200" dirty="0">
                <a:latin typeface="Times New Roman" panose="02020603050405020304" pitchFamily="18" charset="0"/>
                <a:cs typeface="Times New Roman" panose="02020603050405020304" pitchFamily="18" charset="0"/>
              </a:rPr>
              <a:t>No excess found in the latest p analyses</a:t>
            </a:r>
          </a:p>
          <a:p>
            <a:endParaRPr lang="en-GB" sz="700" dirty="0">
              <a:latin typeface="Times New Roman" panose="02020603050405020304" pitchFamily="18" charset="0"/>
              <a:cs typeface="Times New Roman" panose="02020603050405020304" pitchFamily="18" charset="0"/>
            </a:endParaRPr>
          </a:p>
          <a:p>
            <a:r>
              <a:rPr lang="en-GB" sz="2200" b="1" dirty="0">
                <a:latin typeface="Times New Roman" panose="02020603050405020304" pitchFamily="18" charset="0"/>
                <a:cs typeface="Times New Roman" panose="02020603050405020304" pitchFamily="18" charset="0"/>
              </a:rPr>
              <a:t>Leading constraints for WIMPs annihilating into hadronic final states</a:t>
            </a:r>
            <a:r>
              <a:rPr lang="en-GB" sz="2200" dirty="0">
                <a:latin typeface="Times New Roman" panose="02020603050405020304" pitchFamily="18" charset="0"/>
                <a:cs typeface="Times New Roman" panose="02020603050405020304" pitchFamily="18" charset="0"/>
              </a:rPr>
              <a:t>, and able to rule out the thermal relic cross sections for masses below ~200 GeV</a:t>
            </a:r>
            <a:endParaRPr lang="en-GB" sz="2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cxnSp>
        <p:nvCxnSpPr>
          <p:cNvPr id="6" name="Straight Connector 5">
            <a:extLst>
              <a:ext uri="{FF2B5EF4-FFF2-40B4-BE49-F238E27FC236}">
                <a16:creationId xmlns:a16="http://schemas.microsoft.com/office/drawing/2014/main" id="{89446565-9B5C-8FA3-E3B3-1565CAC7E6C6}"/>
              </a:ext>
            </a:extLst>
          </p:cNvPr>
          <p:cNvCxnSpPr>
            <a:cxnSpLocks/>
          </p:cNvCxnSpPr>
          <p:nvPr/>
        </p:nvCxnSpPr>
        <p:spPr>
          <a:xfrm>
            <a:off x="10313695" y="4470314"/>
            <a:ext cx="1515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E8566E68-C2B5-6B07-9DB9-BF539214BAAF}"/>
              </a:ext>
            </a:extLst>
          </p:cNvPr>
          <p:cNvGrpSpPr/>
          <p:nvPr/>
        </p:nvGrpSpPr>
        <p:grpSpPr>
          <a:xfrm>
            <a:off x="1366632" y="3904750"/>
            <a:ext cx="1099981" cy="307777"/>
            <a:chOff x="1365579" y="5295123"/>
            <a:chExt cx="1099981" cy="307777"/>
          </a:xfrm>
        </p:grpSpPr>
        <p:sp>
          <p:nvSpPr>
            <p:cNvPr id="9" name="TextBox 8">
              <a:extLst>
                <a:ext uri="{FF2B5EF4-FFF2-40B4-BE49-F238E27FC236}">
                  <a16:creationId xmlns:a16="http://schemas.microsoft.com/office/drawing/2014/main" id="{5021A089-E0CC-F69D-C84C-0A14BF048647}"/>
                </a:ext>
              </a:extLst>
            </p:cNvPr>
            <p:cNvSpPr txBox="1"/>
            <p:nvPr/>
          </p:nvSpPr>
          <p:spPr>
            <a:xfrm>
              <a:off x="1365579" y="5295123"/>
              <a:ext cx="1099981" cy="307777"/>
            </a:xfrm>
            <a:prstGeom prst="rect">
              <a:avLst/>
            </a:prstGeom>
            <a:noFill/>
          </p:spPr>
          <p:txBody>
            <a:bodyPr wrap="none" rtlCol="0">
              <a:spAutoFit/>
            </a:bodyPr>
            <a:lstStyle/>
            <a:p>
              <a:r>
                <a:rPr lang="en-GB" sz="1400" dirty="0"/>
                <a:t>(bb channel)</a:t>
              </a:r>
              <a:endParaRPr lang="en-SE" sz="1400" dirty="0"/>
            </a:p>
          </p:txBody>
        </p:sp>
        <p:cxnSp>
          <p:nvCxnSpPr>
            <p:cNvPr id="10" name="Straight Connector 9">
              <a:extLst>
                <a:ext uri="{FF2B5EF4-FFF2-40B4-BE49-F238E27FC236}">
                  <a16:creationId xmlns:a16="http://schemas.microsoft.com/office/drawing/2014/main" id="{3D988A07-3B3A-E42F-ADA2-FDFCA54EF4BF}"/>
                </a:ext>
              </a:extLst>
            </p:cNvPr>
            <p:cNvCxnSpPr>
              <a:cxnSpLocks/>
            </p:cNvCxnSpPr>
            <p:nvPr/>
          </p:nvCxnSpPr>
          <p:spPr>
            <a:xfrm>
              <a:off x="1569015" y="5366609"/>
              <a:ext cx="935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3" name="Picture 2" descr="A graph of a graph of a number of numbers and a line&#10;&#10;Description automatically generated with medium confidence">
            <a:extLst>
              <a:ext uri="{FF2B5EF4-FFF2-40B4-BE49-F238E27FC236}">
                <a16:creationId xmlns:a16="http://schemas.microsoft.com/office/drawing/2014/main" id="{FAACAD31-3C1F-7C44-6A11-E12E4FBA2B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2055" y="883048"/>
            <a:ext cx="5040454" cy="3214904"/>
          </a:xfrm>
          <a:prstGeom prst="rect">
            <a:avLst/>
          </a:prstGeom>
        </p:spPr>
      </p:pic>
      <p:sp>
        <p:nvSpPr>
          <p:cNvPr id="15" name="TextBox 14">
            <a:extLst>
              <a:ext uri="{FF2B5EF4-FFF2-40B4-BE49-F238E27FC236}">
                <a16:creationId xmlns:a16="http://schemas.microsoft.com/office/drawing/2014/main" id="{4683A273-D8D4-0C0D-536E-3E5D5E1EC505}"/>
              </a:ext>
            </a:extLst>
          </p:cNvPr>
          <p:cNvSpPr txBox="1"/>
          <p:nvPr/>
        </p:nvSpPr>
        <p:spPr>
          <a:xfrm>
            <a:off x="4381210" y="5380261"/>
            <a:ext cx="2046514" cy="276999"/>
          </a:xfrm>
          <a:prstGeom prst="rect">
            <a:avLst/>
          </a:prstGeom>
          <a:noFill/>
        </p:spPr>
        <p:txBody>
          <a:bodyPr wrap="square">
            <a:spAutoFit/>
          </a:bodyPr>
          <a:lstStyle/>
          <a:p>
            <a:r>
              <a:rPr lang="en-GB" sz="1200" dirty="0"/>
              <a:t>PDL et al JCAP </a:t>
            </a:r>
            <a:r>
              <a:rPr lang="en-SE" sz="1200" dirty="0"/>
              <a:t>05 (2024) 104</a:t>
            </a:r>
            <a:endParaRPr lang="en-GB" sz="1200" dirty="0"/>
          </a:p>
        </p:txBody>
      </p:sp>
      <p:sp>
        <p:nvSpPr>
          <p:cNvPr id="8" name="TextBox 7">
            <a:extLst>
              <a:ext uri="{FF2B5EF4-FFF2-40B4-BE49-F238E27FC236}">
                <a16:creationId xmlns:a16="http://schemas.microsoft.com/office/drawing/2014/main" id="{A288C97A-C1CB-C663-5EA0-5CD81CB1EEE1}"/>
              </a:ext>
            </a:extLst>
          </p:cNvPr>
          <p:cNvSpPr txBox="1"/>
          <p:nvPr/>
        </p:nvSpPr>
        <p:spPr>
          <a:xfrm>
            <a:off x="7565571" y="575926"/>
            <a:ext cx="4136937" cy="369332"/>
          </a:xfrm>
          <a:prstGeom prst="rect">
            <a:avLst/>
          </a:prstGeom>
          <a:noFill/>
        </p:spPr>
        <p:txBody>
          <a:bodyPr wrap="square" rtlCol="0">
            <a:spAutoFit/>
          </a:bodyPr>
          <a:lstStyle/>
          <a:p>
            <a:r>
              <a:rPr lang="en-GB" dirty="0">
                <a:effectLst>
                  <a:outerShdw blurRad="38100" dist="38100" dir="2700000" algn="tl">
                    <a:srgbClr val="000000">
                      <a:alpha val="43137"/>
                    </a:srgbClr>
                  </a:outerShdw>
                </a:effectLst>
              </a:rPr>
              <a:t>Maximal DM-induced signal (at 95% CL)</a:t>
            </a:r>
            <a:endParaRPr lang="en-SE"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01733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4F966-D3DD-4221-AD8F-9CF7CC07922E}"/>
              </a:ext>
            </a:extLst>
          </p:cNvPr>
          <p:cNvSpPr>
            <a:spLocks noGrp="1"/>
          </p:cNvSpPr>
          <p:nvPr>
            <p:ph type="title"/>
          </p:nvPr>
        </p:nvSpPr>
        <p:spPr>
          <a:xfrm>
            <a:off x="858520" y="1615440"/>
            <a:ext cx="10515600" cy="491808"/>
          </a:xfrm>
        </p:spPr>
        <p:txBody>
          <a:bodyPr>
            <a:normAutofit/>
          </a:bodyPr>
          <a:lstStyle/>
          <a:p>
            <a:r>
              <a:rPr lang="en-GB" sz="2400" b="1" dirty="0">
                <a:solidFill>
                  <a:schemeClr val="accent1">
                    <a:lumMod val="50000"/>
                  </a:schemeClr>
                </a:solidFill>
              </a:rPr>
              <a:t>The window to prove (or disprove) many possible astrophysical excesses </a:t>
            </a:r>
            <a:endParaRPr lang="en-SE" sz="2400" b="1" dirty="0">
              <a:solidFill>
                <a:schemeClr val="accent1">
                  <a:lumMod val="50000"/>
                </a:schemeClr>
              </a:solidFill>
            </a:endParaRPr>
          </a:p>
        </p:txBody>
      </p:sp>
      <p:sp>
        <p:nvSpPr>
          <p:cNvPr id="4" name="Slide Number Placeholder 3">
            <a:extLst>
              <a:ext uri="{FF2B5EF4-FFF2-40B4-BE49-F238E27FC236}">
                <a16:creationId xmlns:a16="http://schemas.microsoft.com/office/drawing/2014/main" id="{5E39562F-96F4-437E-8DC7-27DC5255532C}"/>
              </a:ext>
            </a:extLst>
          </p:cNvPr>
          <p:cNvSpPr>
            <a:spLocks noGrp="1"/>
          </p:cNvSpPr>
          <p:nvPr>
            <p:ph type="sldNum" sz="quarter" idx="12"/>
          </p:nvPr>
        </p:nvSpPr>
        <p:spPr>
          <a:xfrm>
            <a:off x="8610600" y="6451553"/>
            <a:ext cx="1520613" cy="269922"/>
          </a:xfrm>
        </p:spPr>
        <p:txBody>
          <a:bodyPr/>
          <a:lstStyle/>
          <a:p>
            <a:fld id="{22575A84-A01E-4477-BEC3-178D27864C62}" type="slidenum">
              <a:rPr lang="en-GB" smtClean="0"/>
              <a:t>12</a:t>
            </a:fld>
            <a:endParaRPr lang="en-GB"/>
          </a:p>
        </p:txBody>
      </p:sp>
      <p:sp>
        <p:nvSpPr>
          <p:cNvPr id="3" name="TextBox 2">
            <a:extLst>
              <a:ext uri="{FF2B5EF4-FFF2-40B4-BE49-F238E27FC236}">
                <a16:creationId xmlns:a16="http://schemas.microsoft.com/office/drawing/2014/main" id="{46B7AEC3-6524-482B-BB89-6434B2D38D02}"/>
              </a:ext>
            </a:extLst>
          </p:cNvPr>
          <p:cNvSpPr txBox="1"/>
          <p:nvPr/>
        </p:nvSpPr>
        <p:spPr>
          <a:xfrm>
            <a:off x="6473402" y="2165492"/>
            <a:ext cx="4733836" cy="1107996"/>
          </a:xfrm>
          <a:prstGeom prst="rect">
            <a:avLst/>
          </a:prstGeom>
          <a:noFill/>
        </p:spPr>
        <p:txBody>
          <a:bodyPr wrap="square" rtlCol="0">
            <a:spAutoFit/>
          </a:bodyPr>
          <a:lstStyle/>
          <a:p>
            <a:r>
              <a:rPr lang="en-GB" sz="2200" dirty="0">
                <a:latin typeface="Times New Roman" panose="02020603050405020304" pitchFamily="18" charset="0"/>
                <a:cs typeface="Times New Roman" panose="02020603050405020304" pitchFamily="18" charset="0"/>
              </a:rPr>
              <a:t>Secondary </a:t>
            </a:r>
            <a:r>
              <a:rPr lang="en-GB" sz="2200" dirty="0" err="1">
                <a:latin typeface="Times New Roman" panose="02020603050405020304" pitchFamily="18" charset="0"/>
                <a:cs typeface="Times New Roman" panose="02020603050405020304" pitchFamily="18" charset="0"/>
              </a:rPr>
              <a:t>antinuclei</a:t>
            </a:r>
            <a:r>
              <a:rPr lang="en-GB" sz="2200" dirty="0">
                <a:latin typeface="Times New Roman" panose="02020603050405020304" pitchFamily="18" charset="0"/>
                <a:cs typeface="Times New Roman" panose="02020603050405020304" pitchFamily="18" charset="0"/>
              </a:rPr>
              <a:t> produced from homologous interactions as for p, but highly suppressed (due to coalescence)!</a:t>
            </a:r>
            <a:endParaRPr lang="en-SE" sz="2200" dirty="0">
              <a:latin typeface="Times New Roman" panose="020206030504050203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6ACDBF89-61C4-46CA-A53B-AD3F7A762E70}"/>
              </a:ext>
            </a:extLst>
          </p:cNvPr>
          <p:cNvSpPr txBox="1">
            <a:spLocks/>
          </p:cNvSpPr>
          <p:nvPr/>
        </p:nvSpPr>
        <p:spPr>
          <a:xfrm>
            <a:off x="1788886" y="518977"/>
            <a:ext cx="8606971" cy="782955"/>
          </a:xfrm>
          <a:prstGeom prst="rect">
            <a:avLst/>
          </a:prstGeom>
          <a:ln w="19050">
            <a:solidFill>
              <a:schemeClr val="accent2">
                <a:lumMod val="60000"/>
                <a:lumOff val="40000"/>
              </a:schemeClr>
            </a:solidFill>
          </a:ln>
          <a:effectLst>
            <a:outerShdw blurRad="63500" sx="102000" sy="102000" algn="ctr" rotWithShape="0">
              <a:prstClr val="black">
                <a:alpha val="40000"/>
              </a:prstClr>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900" b="1" dirty="0">
                <a:effectLst>
                  <a:outerShdw blurRad="38100" dist="38100" dir="2700000" algn="tl">
                    <a:srgbClr val="000000">
                      <a:alpha val="43137"/>
                    </a:srgbClr>
                  </a:outerShdw>
                </a:effectLst>
              </a:rPr>
              <a:t>Anti-nuclei as the dark matter smoking gun</a:t>
            </a:r>
            <a:endParaRPr lang="en-SE" sz="3900" b="1" i="1" dirty="0">
              <a:effectLst>
                <a:outerShdw blurRad="38100" dist="38100" dir="2700000" algn="tl">
                  <a:srgbClr val="000000">
                    <a:alpha val="43137"/>
                  </a:srgbClr>
                </a:outerShdw>
              </a:effectLst>
            </a:endParaRPr>
          </a:p>
        </p:txBody>
      </p:sp>
      <p:cxnSp>
        <p:nvCxnSpPr>
          <p:cNvPr id="5" name="Straight Connector 4">
            <a:extLst>
              <a:ext uri="{FF2B5EF4-FFF2-40B4-BE49-F238E27FC236}">
                <a16:creationId xmlns:a16="http://schemas.microsoft.com/office/drawing/2014/main" id="{B51FEC81-509D-1355-3C70-F5016039BEE1}"/>
              </a:ext>
            </a:extLst>
          </p:cNvPr>
          <p:cNvCxnSpPr>
            <a:cxnSpLocks/>
          </p:cNvCxnSpPr>
          <p:nvPr/>
        </p:nvCxnSpPr>
        <p:spPr>
          <a:xfrm>
            <a:off x="10080369" y="2667988"/>
            <a:ext cx="1515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61872F0A-4192-F718-9439-5585BB8FE521}"/>
              </a:ext>
            </a:extLst>
          </p:cNvPr>
          <p:cNvPicPr>
            <a:picLocks noChangeAspect="1"/>
          </p:cNvPicPr>
          <p:nvPr/>
        </p:nvPicPr>
        <p:blipFill>
          <a:blip r:embed="rId2"/>
          <a:stretch>
            <a:fillRect/>
          </a:stretch>
        </p:blipFill>
        <p:spPr>
          <a:xfrm>
            <a:off x="1190672" y="2195739"/>
            <a:ext cx="4460732" cy="3988015"/>
          </a:xfrm>
          <a:prstGeom prst="rect">
            <a:avLst/>
          </a:prstGeom>
        </p:spPr>
      </p:pic>
      <p:pic>
        <p:nvPicPr>
          <p:cNvPr id="6" name="Picture 5">
            <a:extLst>
              <a:ext uri="{FF2B5EF4-FFF2-40B4-BE49-F238E27FC236}">
                <a16:creationId xmlns:a16="http://schemas.microsoft.com/office/drawing/2014/main" id="{860F7B45-4C5B-0100-508A-6AB4486B42B9}"/>
              </a:ext>
            </a:extLst>
          </p:cNvPr>
          <p:cNvPicPr>
            <a:picLocks noChangeAspect="1"/>
          </p:cNvPicPr>
          <p:nvPr/>
        </p:nvPicPr>
        <p:blipFill>
          <a:blip r:embed="rId3"/>
          <a:stretch>
            <a:fillRect/>
          </a:stretch>
        </p:blipFill>
        <p:spPr>
          <a:xfrm>
            <a:off x="7068596" y="3424397"/>
            <a:ext cx="3412593" cy="2822276"/>
          </a:xfrm>
          <a:prstGeom prst="rect">
            <a:avLst/>
          </a:prstGeom>
          <a:ln w="12700">
            <a:solidFill>
              <a:schemeClr val="tx1"/>
            </a:solidFill>
          </a:ln>
        </p:spPr>
      </p:pic>
      <p:pic>
        <p:nvPicPr>
          <p:cNvPr id="8" name="Picture 7">
            <a:extLst>
              <a:ext uri="{FF2B5EF4-FFF2-40B4-BE49-F238E27FC236}">
                <a16:creationId xmlns:a16="http://schemas.microsoft.com/office/drawing/2014/main" id="{9997B8A3-E604-D5B3-39F2-8D222E3A7567}"/>
              </a:ext>
            </a:extLst>
          </p:cNvPr>
          <p:cNvPicPr>
            <a:picLocks noChangeAspect="1"/>
          </p:cNvPicPr>
          <p:nvPr/>
        </p:nvPicPr>
        <p:blipFill>
          <a:blip r:embed="rId4"/>
          <a:stretch>
            <a:fillRect/>
          </a:stretch>
        </p:blipFill>
        <p:spPr>
          <a:xfrm>
            <a:off x="7152246" y="3453893"/>
            <a:ext cx="1619250" cy="514350"/>
          </a:xfrm>
          <a:prstGeom prst="rect">
            <a:avLst/>
          </a:prstGeom>
        </p:spPr>
      </p:pic>
      <p:sp>
        <p:nvSpPr>
          <p:cNvPr id="7" name="TextBox 6">
            <a:extLst>
              <a:ext uri="{FF2B5EF4-FFF2-40B4-BE49-F238E27FC236}">
                <a16:creationId xmlns:a16="http://schemas.microsoft.com/office/drawing/2014/main" id="{26F18C93-17FD-A999-7506-BDF04D565011}"/>
              </a:ext>
            </a:extLst>
          </p:cNvPr>
          <p:cNvSpPr txBox="1"/>
          <p:nvPr/>
        </p:nvSpPr>
        <p:spPr>
          <a:xfrm>
            <a:off x="611724" y="6130556"/>
            <a:ext cx="6700156" cy="276999"/>
          </a:xfrm>
          <a:prstGeom prst="rect">
            <a:avLst/>
          </a:prstGeom>
          <a:noFill/>
        </p:spPr>
        <p:txBody>
          <a:bodyPr wrap="square">
            <a:spAutoFit/>
          </a:bodyPr>
          <a:lstStyle/>
          <a:p>
            <a:r>
              <a:rPr lang="en-GB" sz="1200" dirty="0"/>
              <a:t>  Shukla </a:t>
            </a:r>
            <a:r>
              <a:rPr lang="en-GB" sz="1200" i="1" dirty="0"/>
              <a:t>PRD</a:t>
            </a:r>
            <a:r>
              <a:rPr lang="en-GB" sz="1200" dirty="0"/>
              <a:t> </a:t>
            </a:r>
            <a:r>
              <a:rPr lang="es-ES" sz="1200" dirty="0"/>
              <a:t>102, 063004 (2020)</a:t>
            </a:r>
            <a:endParaRPr lang="en-GB" sz="1200" dirty="0"/>
          </a:p>
        </p:txBody>
      </p:sp>
      <p:sp>
        <p:nvSpPr>
          <p:cNvPr id="10" name="TextBox 9">
            <a:extLst>
              <a:ext uri="{FF2B5EF4-FFF2-40B4-BE49-F238E27FC236}">
                <a16:creationId xmlns:a16="http://schemas.microsoft.com/office/drawing/2014/main" id="{A5C729D7-339B-3A14-FF05-A522BA04F023}"/>
              </a:ext>
            </a:extLst>
          </p:cNvPr>
          <p:cNvSpPr txBox="1"/>
          <p:nvPr/>
        </p:nvSpPr>
        <p:spPr>
          <a:xfrm>
            <a:off x="2666319" y="2483322"/>
            <a:ext cx="1172885" cy="338554"/>
          </a:xfrm>
          <a:prstGeom prst="rect">
            <a:avLst/>
          </a:prstGeom>
          <a:noFill/>
        </p:spPr>
        <p:txBody>
          <a:bodyPr wrap="none" rtlCol="0">
            <a:spAutoFit/>
          </a:bodyPr>
          <a:lstStyle/>
          <a:p>
            <a:r>
              <a:rPr lang="en-GB" sz="1600" dirty="0"/>
              <a:t>Antiprotons</a:t>
            </a:r>
          </a:p>
        </p:txBody>
      </p:sp>
      <p:sp>
        <p:nvSpPr>
          <p:cNvPr id="12" name="TextBox 11">
            <a:extLst>
              <a:ext uri="{FF2B5EF4-FFF2-40B4-BE49-F238E27FC236}">
                <a16:creationId xmlns:a16="http://schemas.microsoft.com/office/drawing/2014/main" id="{BABE674C-470F-000B-2C22-1C38139BB4D2}"/>
              </a:ext>
            </a:extLst>
          </p:cNvPr>
          <p:cNvSpPr txBox="1"/>
          <p:nvPr/>
        </p:nvSpPr>
        <p:spPr>
          <a:xfrm>
            <a:off x="2666319" y="3625210"/>
            <a:ext cx="1376274" cy="338554"/>
          </a:xfrm>
          <a:prstGeom prst="rect">
            <a:avLst/>
          </a:prstGeom>
          <a:noFill/>
        </p:spPr>
        <p:txBody>
          <a:bodyPr wrap="none" rtlCol="0">
            <a:spAutoFit/>
          </a:bodyPr>
          <a:lstStyle/>
          <a:p>
            <a:r>
              <a:rPr lang="en-GB" sz="1600" dirty="0"/>
              <a:t>Antideuterons</a:t>
            </a:r>
          </a:p>
        </p:txBody>
      </p:sp>
      <p:sp>
        <p:nvSpPr>
          <p:cNvPr id="13" name="TextBox 12">
            <a:extLst>
              <a:ext uri="{FF2B5EF4-FFF2-40B4-BE49-F238E27FC236}">
                <a16:creationId xmlns:a16="http://schemas.microsoft.com/office/drawing/2014/main" id="{30EA44D3-2EC5-5914-21BF-8DDC61523E56}"/>
              </a:ext>
            </a:extLst>
          </p:cNvPr>
          <p:cNvSpPr txBox="1"/>
          <p:nvPr/>
        </p:nvSpPr>
        <p:spPr>
          <a:xfrm>
            <a:off x="2061584" y="4710846"/>
            <a:ext cx="921727" cy="338554"/>
          </a:xfrm>
          <a:prstGeom prst="rect">
            <a:avLst/>
          </a:prstGeom>
          <a:noFill/>
        </p:spPr>
        <p:txBody>
          <a:bodyPr wrap="none" rtlCol="0">
            <a:spAutoFit/>
          </a:bodyPr>
          <a:lstStyle/>
          <a:p>
            <a:r>
              <a:rPr lang="en-GB" sz="1600" dirty="0"/>
              <a:t>Anti-</a:t>
            </a:r>
            <a:r>
              <a:rPr lang="en-GB" sz="1600" baseline="30000" dirty="0"/>
              <a:t>3</a:t>
            </a:r>
            <a:r>
              <a:rPr lang="en-GB" sz="1600" dirty="0"/>
              <a:t>He</a:t>
            </a:r>
          </a:p>
        </p:txBody>
      </p:sp>
      <p:sp>
        <p:nvSpPr>
          <p:cNvPr id="14" name="TextBox 13">
            <a:extLst>
              <a:ext uri="{FF2B5EF4-FFF2-40B4-BE49-F238E27FC236}">
                <a16:creationId xmlns:a16="http://schemas.microsoft.com/office/drawing/2014/main" id="{BE2D7D43-F21D-1126-D230-E2D57496A740}"/>
              </a:ext>
            </a:extLst>
          </p:cNvPr>
          <p:cNvSpPr txBox="1"/>
          <p:nvPr/>
        </p:nvSpPr>
        <p:spPr>
          <a:xfrm>
            <a:off x="3767480" y="5193040"/>
            <a:ext cx="886461" cy="338554"/>
          </a:xfrm>
          <a:prstGeom prst="rect">
            <a:avLst/>
          </a:prstGeom>
          <a:noFill/>
        </p:spPr>
        <p:txBody>
          <a:bodyPr wrap="none" rtlCol="0">
            <a:spAutoFit/>
          </a:bodyPr>
          <a:lstStyle/>
          <a:p>
            <a:r>
              <a:rPr lang="en-GB" sz="1600" dirty="0"/>
              <a:t>Anti-</a:t>
            </a:r>
            <a:r>
              <a:rPr lang="en-GB" sz="1600" baseline="30000" dirty="0"/>
              <a:t>4</a:t>
            </a:r>
            <a:r>
              <a:rPr lang="en-GB" sz="1600" dirty="0"/>
              <a:t>He</a:t>
            </a:r>
          </a:p>
        </p:txBody>
      </p:sp>
    </p:spTree>
    <p:extLst>
      <p:ext uri="{BB962C8B-B14F-4D97-AF65-F5344CB8AC3E}">
        <p14:creationId xmlns:p14="http://schemas.microsoft.com/office/powerpoint/2010/main" val="4113085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AF5E6-13AF-622E-3BB4-678EFD74C172}"/>
              </a:ext>
            </a:extLst>
          </p:cNvPr>
          <p:cNvSpPr>
            <a:spLocks noGrp="1"/>
          </p:cNvSpPr>
          <p:nvPr>
            <p:ph type="title"/>
          </p:nvPr>
        </p:nvSpPr>
        <p:spPr/>
        <p:txBody>
          <a:bodyPr/>
          <a:lstStyle/>
          <a:p>
            <a:r>
              <a:rPr lang="en-GB" b="1" dirty="0">
                <a:solidFill>
                  <a:schemeClr val="bg1"/>
                </a:solidFill>
              </a:rPr>
              <a:t>ANTI-NUCLEI: AMS-02 mass-charge spectra</a:t>
            </a:r>
            <a:endParaRPr lang="en-SE" b="1" dirty="0">
              <a:solidFill>
                <a:schemeClr val="bg1"/>
              </a:solidFill>
            </a:endParaRPr>
          </a:p>
        </p:txBody>
      </p:sp>
      <p:sp>
        <p:nvSpPr>
          <p:cNvPr id="3" name="Content Placeholder 2">
            <a:extLst>
              <a:ext uri="{FF2B5EF4-FFF2-40B4-BE49-F238E27FC236}">
                <a16:creationId xmlns:a16="http://schemas.microsoft.com/office/drawing/2014/main" id="{FAFB059B-FC73-501E-4CAA-3E9CCCDA9F04}"/>
              </a:ext>
            </a:extLst>
          </p:cNvPr>
          <p:cNvSpPr>
            <a:spLocks noGrp="1"/>
          </p:cNvSpPr>
          <p:nvPr>
            <p:ph idx="1"/>
          </p:nvPr>
        </p:nvSpPr>
        <p:spPr/>
        <p:txBody>
          <a:bodyPr/>
          <a:lstStyle/>
          <a:p>
            <a:endParaRPr lang="en-SE" dirty="0"/>
          </a:p>
        </p:txBody>
      </p:sp>
      <p:sp>
        <p:nvSpPr>
          <p:cNvPr id="4" name="Slide Number Placeholder 3">
            <a:extLst>
              <a:ext uri="{FF2B5EF4-FFF2-40B4-BE49-F238E27FC236}">
                <a16:creationId xmlns:a16="http://schemas.microsoft.com/office/drawing/2014/main" id="{5D55A28C-1682-6BF6-237C-4D2FA5B29755}"/>
              </a:ext>
            </a:extLst>
          </p:cNvPr>
          <p:cNvSpPr>
            <a:spLocks noGrp="1"/>
          </p:cNvSpPr>
          <p:nvPr>
            <p:ph type="sldNum" sz="quarter" idx="12"/>
          </p:nvPr>
        </p:nvSpPr>
        <p:spPr/>
        <p:txBody>
          <a:bodyPr/>
          <a:lstStyle/>
          <a:p>
            <a:fld id="{22575A84-A01E-4477-BEC3-178D27864C62}" type="slidenum">
              <a:rPr lang="en-GB" smtClean="0"/>
              <a:t>13</a:t>
            </a:fld>
            <a:endParaRPr lang="en-GB"/>
          </a:p>
        </p:txBody>
      </p:sp>
      <p:pic>
        <p:nvPicPr>
          <p:cNvPr id="6" name="Picture 5">
            <a:extLst>
              <a:ext uri="{FF2B5EF4-FFF2-40B4-BE49-F238E27FC236}">
                <a16:creationId xmlns:a16="http://schemas.microsoft.com/office/drawing/2014/main" id="{64FD31C2-7ECA-1E8F-FAED-CE615F01D94D}"/>
              </a:ext>
            </a:extLst>
          </p:cNvPr>
          <p:cNvPicPr>
            <a:picLocks noChangeAspect="1"/>
          </p:cNvPicPr>
          <p:nvPr/>
        </p:nvPicPr>
        <p:blipFill>
          <a:blip r:embed="rId2"/>
          <a:stretch>
            <a:fillRect/>
          </a:stretch>
        </p:blipFill>
        <p:spPr>
          <a:xfrm>
            <a:off x="411953" y="2003077"/>
            <a:ext cx="4957238" cy="3603066"/>
          </a:xfrm>
          <a:prstGeom prst="rect">
            <a:avLst/>
          </a:prstGeom>
        </p:spPr>
      </p:pic>
      <p:pic>
        <p:nvPicPr>
          <p:cNvPr id="8" name="Picture 7">
            <a:extLst>
              <a:ext uri="{FF2B5EF4-FFF2-40B4-BE49-F238E27FC236}">
                <a16:creationId xmlns:a16="http://schemas.microsoft.com/office/drawing/2014/main" id="{B6673E27-74C3-A215-78CA-A402FBA91746}"/>
              </a:ext>
            </a:extLst>
          </p:cNvPr>
          <p:cNvPicPr>
            <a:picLocks noChangeAspect="1"/>
          </p:cNvPicPr>
          <p:nvPr/>
        </p:nvPicPr>
        <p:blipFill>
          <a:blip r:embed="rId3"/>
          <a:stretch>
            <a:fillRect/>
          </a:stretch>
        </p:blipFill>
        <p:spPr>
          <a:xfrm>
            <a:off x="6266629" y="1920267"/>
            <a:ext cx="4914808" cy="3682409"/>
          </a:xfrm>
          <a:prstGeom prst="rect">
            <a:avLst/>
          </a:prstGeom>
        </p:spPr>
      </p:pic>
      <p:sp>
        <p:nvSpPr>
          <p:cNvPr id="9" name="TextBox 8">
            <a:extLst>
              <a:ext uri="{FF2B5EF4-FFF2-40B4-BE49-F238E27FC236}">
                <a16:creationId xmlns:a16="http://schemas.microsoft.com/office/drawing/2014/main" id="{D5AC71D3-52C0-2A30-F253-CC98D84EA0C4}"/>
              </a:ext>
            </a:extLst>
          </p:cNvPr>
          <p:cNvSpPr txBox="1"/>
          <p:nvPr/>
        </p:nvSpPr>
        <p:spPr>
          <a:xfrm>
            <a:off x="906953" y="5872065"/>
            <a:ext cx="2352182" cy="338554"/>
          </a:xfrm>
          <a:prstGeom prst="rect">
            <a:avLst/>
          </a:prstGeom>
          <a:noFill/>
        </p:spPr>
        <p:txBody>
          <a:bodyPr wrap="none" rtlCol="0">
            <a:spAutoFit/>
          </a:bodyPr>
          <a:lstStyle/>
          <a:p>
            <a:r>
              <a:rPr lang="en-GB" sz="1600" dirty="0">
                <a:solidFill>
                  <a:schemeClr val="bg1">
                    <a:lumMod val="65000"/>
                  </a:schemeClr>
                </a:solidFill>
              </a:rPr>
              <a:t>Paolo </a:t>
            </a:r>
            <a:r>
              <a:rPr lang="en-GB" sz="1600" dirty="0" err="1">
                <a:solidFill>
                  <a:schemeClr val="bg1">
                    <a:lumMod val="65000"/>
                  </a:schemeClr>
                </a:solidFill>
              </a:rPr>
              <a:t>Zuccon</a:t>
            </a:r>
            <a:r>
              <a:rPr lang="en-GB" sz="1600" dirty="0">
                <a:solidFill>
                  <a:schemeClr val="bg1">
                    <a:lumMod val="65000"/>
                  </a:schemeClr>
                </a:solidFill>
              </a:rPr>
              <a:t> MIAPP 2021</a:t>
            </a:r>
            <a:endParaRPr lang="en-SE" sz="1600" dirty="0">
              <a:solidFill>
                <a:schemeClr val="bg1">
                  <a:lumMod val="65000"/>
                </a:schemeClr>
              </a:solidFill>
            </a:endParaRPr>
          </a:p>
        </p:txBody>
      </p:sp>
    </p:spTree>
    <p:extLst>
      <p:ext uri="{BB962C8B-B14F-4D97-AF65-F5344CB8AC3E}">
        <p14:creationId xmlns:p14="http://schemas.microsoft.com/office/powerpoint/2010/main" val="2310587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AF5E6-13AF-622E-3BB4-678EFD74C172}"/>
              </a:ext>
            </a:extLst>
          </p:cNvPr>
          <p:cNvSpPr>
            <a:spLocks noGrp="1"/>
          </p:cNvSpPr>
          <p:nvPr>
            <p:ph type="title"/>
          </p:nvPr>
        </p:nvSpPr>
        <p:spPr/>
        <p:txBody>
          <a:bodyPr/>
          <a:lstStyle/>
          <a:p>
            <a:r>
              <a:rPr lang="en-GB" b="1" dirty="0">
                <a:solidFill>
                  <a:schemeClr val="bg1"/>
                </a:solidFill>
              </a:rPr>
              <a:t>ANTI-NUCLEI: AMS-02 mass-charge spectra</a:t>
            </a:r>
            <a:endParaRPr lang="en-SE" b="1" dirty="0">
              <a:solidFill>
                <a:schemeClr val="bg1"/>
              </a:solidFill>
            </a:endParaRPr>
          </a:p>
        </p:txBody>
      </p:sp>
      <p:sp>
        <p:nvSpPr>
          <p:cNvPr id="3" name="Content Placeholder 2">
            <a:extLst>
              <a:ext uri="{FF2B5EF4-FFF2-40B4-BE49-F238E27FC236}">
                <a16:creationId xmlns:a16="http://schemas.microsoft.com/office/drawing/2014/main" id="{FAFB059B-FC73-501E-4CAA-3E9CCCDA9F04}"/>
              </a:ext>
            </a:extLst>
          </p:cNvPr>
          <p:cNvSpPr>
            <a:spLocks noGrp="1"/>
          </p:cNvSpPr>
          <p:nvPr>
            <p:ph idx="1"/>
          </p:nvPr>
        </p:nvSpPr>
        <p:spPr/>
        <p:txBody>
          <a:bodyPr/>
          <a:lstStyle/>
          <a:p>
            <a:endParaRPr lang="en-SE" dirty="0"/>
          </a:p>
        </p:txBody>
      </p:sp>
      <p:sp>
        <p:nvSpPr>
          <p:cNvPr id="4" name="Slide Number Placeholder 3">
            <a:extLst>
              <a:ext uri="{FF2B5EF4-FFF2-40B4-BE49-F238E27FC236}">
                <a16:creationId xmlns:a16="http://schemas.microsoft.com/office/drawing/2014/main" id="{5D55A28C-1682-6BF6-237C-4D2FA5B29755}"/>
              </a:ext>
            </a:extLst>
          </p:cNvPr>
          <p:cNvSpPr>
            <a:spLocks noGrp="1"/>
          </p:cNvSpPr>
          <p:nvPr>
            <p:ph type="sldNum" sz="quarter" idx="12"/>
          </p:nvPr>
        </p:nvSpPr>
        <p:spPr/>
        <p:txBody>
          <a:bodyPr/>
          <a:lstStyle/>
          <a:p>
            <a:fld id="{22575A84-A01E-4477-BEC3-178D27864C62}" type="slidenum">
              <a:rPr lang="en-GB" smtClean="0"/>
              <a:t>14</a:t>
            </a:fld>
            <a:endParaRPr lang="en-GB"/>
          </a:p>
        </p:txBody>
      </p:sp>
      <p:pic>
        <p:nvPicPr>
          <p:cNvPr id="6" name="Picture 5">
            <a:extLst>
              <a:ext uri="{FF2B5EF4-FFF2-40B4-BE49-F238E27FC236}">
                <a16:creationId xmlns:a16="http://schemas.microsoft.com/office/drawing/2014/main" id="{64FD31C2-7ECA-1E8F-FAED-CE615F01D94D}"/>
              </a:ext>
            </a:extLst>
          </p:cNvPr>
          <p:cNvPicPr>
            <a:picLocks noChangeAspect="1"/>
          </p:cNvPicPr>
          <p:nvPr/>
        </p:nvPicPr>
        <p:blipFill>
          <a:blip r:embed="rId2"/>
          <a:stretch>
            <a:fillRect/>
          </a:stretch>
        </p:blipFill>
        <p:spPr>
          <a:xfrm>
            <a:off x="411953" y="2003077"/>
            <a:ext cx="4957238" cy="3603066"/>
          </a:xfrm>
          <a:prstGeom prst="rect">
            <a:avLst/>
          </a:prstGeom>
        </p:spPr>
      </p:pic>
      <p:pic>
        <p:nvPicPr>
          <p:cNvPr id="12" name="Picture 11">
            <a:extLst>
              <a:ext uri="{FF2B5EF4-FFF2-40B4-BE49-F238E27FC236}">
                <a16:creationId xmlns:a16="http://schemas.microsoft.com/office/drawing/2014/main" id="{D344E3AA-FADF-0726-9E03-2093E5D15164}"/>
              </a:ext>
            </a:extLst>
          </p:cNvPr>
          <p:cNvPicPr>
            <a:picLocks noChangeAspect="1"/>
          </p:cNvPicPr>
          <p:nvPr/>
        </p:nvPicPr>
        <p:blipFill>
          <a:blip r:embed="rId3"/>
          <a:stretch>
            <a:fillRect/>
          </a:stretch>
        </p:blipFill>
        <p:spPr>
          <a:xfrm>
            <a:off x="5758409" y="1930580"/>
            <a:ext cx="5286196" cy="3609421"/>
          </a:xfrm>
          <a:prstGeom prst="rect">
            <a:avLst/>
          </a:prstGeom>
        </p:spPr>
      </p:pic>
      <p:sp>
        <p:nvSpPr>
          <p:cNvPr id="9" name="TextBox 8">
            <a:extLst>
              <a:ext uri="{FF2B5EF4-FFF2-40B4-BE49-F238E27FC236}">
                <a16:creationId xmlns:a16="http://schemas.microsoft.com/office/drawing/2014/main" id="{D5AC71D3-52C0-2A30-F253-CC98D84EA0C4}"/>
              </a:ext>
            </a:extLst>
          </p:cNvPr>
          <p:cNvSpPr txBox="1"/>
          <p:nvPr/>
        </p:nvSpPr>
        <p:spPr>
          <a:xfrm>
            <a:off x="906953" y="5872065"/>
            <a:ext cx="2352182" cy="338554"/>
          </a:xfrm>
          <a:prstGeom prst="rect">
            <a:avLst/>
          </a:prstGeom>
          <a:noFill/>
        </p:spPr>
        <p:txBody>
          <a:bodyPr wrap="none" rtlCol="0">
            <a:spAutoFit/>
          </a:bodyPr>
          <a:lstStyle/>
          <a:p>
            <a:r>
              <a:rPr lang="en-GB" sz="1600" dirty="0">
                <a:solidFill>
                  <a:schemeClr val="bg1">
                    <a:lumMod val="65000"/>
                  </a:schemeClr>
                </a:solidFill>
              </a:rPr>
              <a:t>Paolo </a:t>
            </a:r>
            <a:r>
              <a:rPr lang="en-GB" sz="1600" dirty="0" err="1">
                <a:solidFill>
                  <a:schemeClr val="bg1">
                    <a:lumMod val="65000"/>
                  </a:schemeClr>
                </a:solidFill>
              </a:rPr>
              <a:t>Zuccon</a:t>
            </a:r>
            <a:r>
              <a:rPr lang="en-GB" sz="1600" dirty="0">
                <a:solidFill>
                  <a:schemeClr val="bg1">
                    <a:lumMod val="65000"/>
                  </a:schemeClr>
                </a:solidFill>
              </a:rPr>
              <a:t> MIAPP 2021</a:t>
            </a:r>
            <a:endParaRPr lang="en-SE" sz="1600" dirty="0">
              <a:solidFill>
                <a:schemeClr val="bg1">
                  <a:lumMod val="65000"/>
                </a:schemeClr>
              </a:solidFill>
            </a:endParaRPr>
          </a:p>
        </p:txBody>
      </p:sp>
    </p:spTree>
    <p:extLst>
      <p:ext uri="{BB962C8B-B14F-4D97-AF65-F5344CB8AC3E}">
        <p14:creationId xmlns:p14="http://schemas.microsoft.com/office/powerpoint/2010/main" val="2477483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99F10A8F-7137-704F-C65C-AB8BE9CA3B39}"/>
              </a:ext>
            </a:extLst>
          </p:cNvPr>
          <p:cNvSpPr/>
          <p:nvPr/>
        </p:nvSpPr>
        <p:spPr>
          <a:xfrm>
            <a:off x="304802" y="1652518"/>
            <a:ext cx="11723914" cy="4887685"/>
          </a:xfrm>
          <a:prstGeom prst="round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Title 1">
            <a:extLst>
              <a:ext uri="{FF2B5EF4-FFF2-40B4-BE49-F238E27FC236}">
                <a16:creationId xmlns:a16="http://schemas.microsoft.com/office/drawing/2014/main" id="{734F7CC4-3946-515B-0C90-D1DC12FE5D3A}"/>
              </a:ext>
            </a:extLst>
          </p:cNvPr>
          <p:cNvSpPr>
            <a:spLocks noGrp="1"/>
          </p:cNvSpPr>
          <p:nvPr>
            <p:ph type="title"/>
          </p:nvPr>
        </p:nvSpPr>
        <p:spPr/>
        <p:txBody>
          <a:bodyPr/>
          <a:lstStyle/>
          <a:p>
            <a:r>
              <a:rPr lang="en-GB" b="1" dirty="0">
                <a:effectLst>
                  <a:outerShdw blurRad="38100" dist="38100" dir="2700000" algn="tl">
                    <a:srgbClr val="000000">
                      <a:alpha val="43137"/>
                    </a:srgbClr>
                  </a:outerShdw>
                </a:effectLst>
              </a:rPr>
              <a:t>Formation of anti-nuclei </a:t>
            </a:r>
            <a:endParaRPr lang="en-SE"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D17CD3A5-0D8F-FF7F-4497-79423CC9B1F2}"/>
              </a:ext>
            </a:extLst>
          </p:cNvPr>
          <p:cNvSpPr>
            <a:spLocks noGrp="1"/>
          </p:cNvSpPr>
          <p:nvPr>
            <p:ph idx="1"/>
          </p:nvPr>
        </p:nvSpPr>
        <p:spPr/>
        <p:txBody>
          <a:bodyPr>
            <a:normAutofit/>
          </a:bodyPr>
          <a:lstStyle/>
          <a:p>
            <a:pPr>
              <a:buFont typeface="Wingdings" panose="05000000000000000000" pitchFamily="2" charset="2"/>
              <a:buChar char="Ø"/>
            </a:pPr>
            <a:r>
              <a:rPr lang="en-GB" sz="2400" dirty="0"/>
              <a:t> Simplest coalescence model: </a:t>
            </a:r>
            <a:r>
              <a:rPr lang="en-GB" sz="2400" i="1" dirty="0">
                <a:effectLst>
                  <a:outerShdw blurRad="38100" dist="38100" dir="2700000" algn="tl">
                    <a:srgbClr val="000000">
                      <a:alpha val="43137"/>
                    </a:srgbClr>
                  </a:outerShdw>
                </a:effectLst>
              </a:rPr>
              <a:t>Factorised coalescence</a:t>
            </a:r>
          </a:p>
          <a:p>
            <a:pPr>
              <a:buFont typeface="Wingdings" panose="05000000000000000000" pitchFamily="2" charset="2"/>
              <a:buChar char="Ø"/>
            </a:pPr>
            <a:endParaRPr lang="en-GB" sz="2400" i="1" dirty="0">
              <a:effectLst>
                <a:outerShdw blurRad="38100" dist="38100" dir="2700000" algn="tl">
                  <a:srgbClr val="000000">
                    <a:alpha val="43137"/>
                  </a:srgbClr>
                </a:outerShdw>
              </a:effectLst>
            </a:endParaRPr>
          </a:p>
          <a:p>
            <a:pPr>
              <a:buFont typeface="Wingdings" panose="05000000000000000000" pitchFamily="2" charset="2"/>
              <a:buChar char="Ø"/>
            </a:pPr>
            <a:endParaRPr lang="en-GB" sz="2000" i="1" dirty="0">
              <a:effectLst>
                <a:outerShdw blurRad="38100" dist="38100" dir="2700000" algn="tl">
                  <a:srgbClr val="000000">
                    <a:alpha val="43137"/>
                  </a:srgbClr>
                </a:outerShdw>
              </a:effectLst>
            </a:endParaRPr>
          </a:p>
          <a:p>
            <a:pPr>
              <a:buFont typeface="Wingdings" panose="05000000000000000000" pitchFamily="2" charset="2"/>
              <a:buChar char="Ø"/>
            </a:pPr>
            <a:endParaRPr lang="en-GB" sz="1600" i="1" dirty="0">
              <a:effectLst>
                <a:outerShdw blurRad="38100" dist="38100" dir="2700000" algn="tl">
                  <a:srgbClr val="000000">
                    <a:alpha val="43137"/>
                  </a:srgbClr>
                </a:outerShdw>
              </a:effectLst>
            </a:endParaRPr>
          </a:p>
          <a:p>
            <a:pPr marL="0" indent="0">
              <a:buNone/>
            </a:pPr>
            <a:r>
              <a:rPr lang="en-GB" sz="2000" dirty="0"/>
              <a:t>But antineutrons and antiprotons are produced uncorrelated!</a:t>
            </a:r>
          </a:p>
          <a:p>
            <a:pPr marL="0" indent="0">
              <a:buNone/>
            </a:pPr>
            <a:endParaRPr lang="en-GB" sz="2000" dirty="0"/>
          </a:p>
        </p:txBody>
      </p:sp>
      <p:sp>
        <p:nvSpPr>
          <p:cNvPr id="4" name="Slide Number Placeholder 3">
            <a:extLst>
              <a:ext uri="{FF2B5EF4-FFF2-40B4-BE49-F238E27FC236}">
                <a16:creationId xmlns:a16="http://schemas.microsoft.com/office/drawing/2014/main" id="{60F4B0D4-0FF3-BC60-C1F6-82BFD335DD8F}"/>
              </a:ext>
            </a:extLst>
          </p:cNvPr>
          <p:cNvSpPr>
            <a:spLocks noGrp="1"/>
          </p:cNvSpPr>
          <p:nvPr>
            <p:ph type="sldNum" sz="quarter" idx="12"/>
          </p:nvPr>
        </p:nvSpPr>
        <p:spPr>
          <a:xfrm>
            <a:off x="9166476" y="6399894"/>
            <a:ext cx="2743200" cy="365125"/>
          </a:xfrm>
        </p:spPr>
        <p:txBody>
          <a:bodyPr/>
          <a:lstStyle/>
          <a:p>
            <a:fld id="{22575A84-A01E-4477-BEC3-178D27864C62}" type="slidenum">
              <a:rPr lang="en-GB" smtClean="0"/>
              <a:t>15</a:t>
            </a:fld>
            <a:endParaRPr lang="en-GB" dirty="0"/>
          </a:p>
        </p:txBody>
      </p:sp>
      <p:pic>
        <p:nvPicPr>
          <p:cNvPr id="6" name="Picture 5">
            <a:extLst>
              <a:ext uri="{FF2B5EF4-FFF2-40B4-BE49-F238E27FC236}">
                <a16:creationId xmlns:a16="http://schemas.microsoft.com/office/drawing/2014/main" id="{813F677E-725D-B562-AD4C-06F1A2C03DA7}"/>
              </a:ext>
            </a:extLst>
          </p:cNvPr>
          <p:cNvPicPr>
            <a:picLocks noChangeAspect="1"/>
          </p:cNvPicPr>
          <p:nvPr/>
        </p:nvPicPr>
        <p:blipFill>
          <a:blip r:embed="rId3"/>
          <a:stretch>
            <a:fillRect/>
          </a:stretch>
        </p:blipFill>
        <p:spPr>
          <a:xfrm>
            <a:off x="8322993" y="108858"/>
            <a:ext cx="3683948" cy="3046692"/>
          </a:xfrm>
          <a:prstGeom prst="rect">
            <a:avLst/>
          </a:prstGeom>
          <a:ln w="12700">
            <a:solidFill>
              <a:schemeClr val="tx1"/>
            </a:solidFill>
          </a:ln>
        </p:spPr>
      </p:pic>
      <p:pic>
        <p:nvPicPr>
          <p:cNvPr id="13" name="Picture 12">
            <a:extLst>
              <a:ext uri="{FF2B5EF4-FFF2-40B4-BE49-F238E27FC236}">
                <a16:creationId xmlns:a16="http://schemas.microsoft.com/office/drawing/2014/main" id="{89F03F3E-31C0-3F97-4A82-C5F88B8CDEFC}"/>
              </a:ext>
            </a:extLst>
          </p:cNvPr>
          <p:cNvPicPr>
            <a:picLocks noChangeAspect="1"/>
          </p:cNvPicPr>
          <p:nvPr/>
        </p:nvPicPr>
        <p:blipFill>
          <a:blip r:embed="rId4"/>
          <a:stretch>
            <a:fillRect/>
          </a:stretch>
        </p:blipFill>
        <p:spPr>
          <a:xfrm>
            <a:off x="8475885" y="134709"/>
            <a:ext cx="1619250" cy="514350"/>
          </a:xfrm>
          <a:prstGeom prst="rect">
            <a:avLst/>
          </a:prstGeom>
        </p:spPr>
      </p:pic>
      <p:pic>
        <p:nvPicPr>
          <p:cNvPr id="11" name="Picture 10">
            <a:extLst>
              <a:ext uri="{FF2B5EF4-FFF2-40B4-BE49-F238E27FC236}">
                <a16:creationId xmlns:a16="http://schemas.microsoft.com/office/drawing/2014/main" id="{AEE8CD9F-3911-689E-2732-6EB5712BDBC6}"/>
              </a:ext>
            </a:extLst>
          </p:cNvPr>
          <p:cNvPicPr>
            <a:picLocks noChangeAspect="1"/>
          </p:cNvPicPr>
          <p:nvPr/>
        </p:nvPicPr>
        <p:blipFill>
          <a:blip r:embed="rId5"/>
          <a:stretch>
            <a:fillRect/>
          </a:stretch>
        </p:blipFill>
        <p:spPr>
          <a:xfrm>
            <a:off x="1704292" y="2377845"/>
            <a:ext cx="6410325" cy="904875"/>
          </a:xfrm>
          <a:prstGeom prst="rect">
            <a:avLst/>
          </a:prstGeom>
        </p:spPr>
      </p:pic>
      <p:pic>
        <p:nvPicPr>
          <p:cNvPr id="7" name="Picture 6">
            <a:extLst>
              <a:ext uri="{FF2B5EF4-FFF2-40B4-BE49-F238E27FC236}">
                <a16:creationId xmlns:a16="http://schemas.microsoft.com/office/drawing/2014/main" id="{6B797AAF-B8FF-2E5D-8CBE-3481F6C389CE}"/>
              </a:ext>
            </a:extLst>
          </p:cNvPr>
          <p:cNvPicPr>
            <a:picLocks noChangeAspect="1"/>
          </p:cNvPicPr>
          <p:nvPr/>
        </p:nvPicPr>
        <p:blipFill>
          <a:blip r:embed="rId6"/>
          <a:stretch>
            <a:fillRect/>
          </a:stretch>
        </p:blipFill>
        <p:spPr>
          <a:xfrm>
            <a:off x="7426775" y="3321196"/>
            <a:ext cx="2897098" cy="715333"/>
          </a:xfrm>
          <a:prstGeom prst="rect">
            <a:avLst/>
          </a:prstGeom>
        </p:spPr>
      </p:pic>
      <p:pic>
        <p:nvPicPr>
          <p:cNvPr id="8" name="Picture 7">
            <a:extLst>
              <a:ext uri="{FF2B5EF4-FFF2-40B4-BE49-F238E27FC236}">
                <a16:creationId xmlns:a16="http://schemas.microsoft.com/office/drawing/2014/main" id="{D9CD56C1-B69F-49D4-CDD3-F38AFBA13092}"/>
              </a:ext>
            </a:extLst>
          </p:cNvPr>
          <p:cNvPicPr>
            <a:picLocks noChangeAspect="1"/>
          </p:cNvPicPr>
          <p:nvPr/>
        </p:nvPicPr>
        <p:blipFill>
          <a:blip r:embed="rId7"/>
          <a:stretch>
            <a:fillRect/>
          </a:stretch>
        </p:blipFill>
        <p:spPr>
          <a:xfrm>
            <a:off x="838200" y="3930725"/>
            <a:ext cx="3291348" cy="2759130"/>
          </a:xfrm>
          <a:prstGeom prst="rect">
            <a:avLst/>
          </a:prstGeom>
        </p:spPr>
      </p:pic>
      <p:sp>
        <p:nvSpPr>
          <p:cNvPr id="10" name="TextBox 9">
            <a:extLst>
              <a:ext uri="{FF2B5EF4-FFF2-40B4-BE49-F238E27FC236}">
                <a16:creationId xmlns:a16="http://schemas.microsoft.com/office/drawing/2014/main" id="{9EA44970-D70C-934D-9B3C-3BE4E1941B4F}"/>
              </a:ext>
            </a:extLst>
          </p:cNvPr>
          <p:cNvSpPr txBox="1"/>
          <p:nvPr/>
        </p:nvSpPr>
        <p:spPr>
          <a:xfrm>
            <a:off x="4444181" y="4144580"/>
            <a:ext cx="7318009" cy="2154436"/>
          </a:xfrm>
          <a:prstGeom prst="rect">
            <a:avLst/>
          </a:prstGeom>
          <a:noFill/>
        </p:spPr>
        <p:txBody>
          <a:bodyPr wrap="square">
            <a:spAutoFit/>
          </a:bodyPr>
          <a:lstStyle/>
          <a:p>
            <a:r>
              <a:rPr lang="en-GB" sz="2000" b="1" dirty="0">
                <a:solidFill>
                  <a:schemeClr val="accent5">
                    <a:lumMod val="50000"/>
                  </a:schemeClr>
                </a:solidFill>
                <a:latin typeface="Times New Roman" panose="02020603050405020304" pitchFamily="18" charset="0"/>
                <a:cs typeface="Times New Roman" panose="02020603050405020304" pitchFamily="18" charset="0"/>
              </a:rPr>
              <a:t>Other treatments, mostly based on Monte Carlo event generators</a:t>
            </a:r>
            <a:r>
              <a:rPr lang="en-GB" sz="2000" dirty="0">
                <a:latin typeface="Times New Roman" panose="02020603050405020304" pitchFamily="18" charset="0"/>
                <a:cs typeface="Times New Roman" panose="02020603050405020304" pitchFamily="18" charset="0"/>
              </a:rPr>
              <a:t>, like Pythia, are used to account for correlations. </a:t>
            </a:r>
          </a:p>
          <a:p>
            <a:endParaRPr lang="en-GB" sz="7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The main requirement is that the nucleons coalesce if they are close enough in space and momentum.</a:t>
            </a:r>
          </a:p>
          <a:p>
            <a:endParaRPr lang="en-GB" sz="7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Other approaches have used the Wigner formalism, which  allows to compute the coalescence probability in an event-by-event basis</a:t>
            </a:r>
            <a:endParaRPr lang="es-ES" sz="1600" b="1"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27B7D44A-0489-FF94-F4FA-309E17A5A03C}"/>
              </a:ext>
            </a:extLst>
          </p:cNvPr>
          <p:cNvSpPr txBox="1"/>
          <p:nvPr/>
        </p:nvSpPr>
        <p:spPr>
          <a:xfrm>
            <a:off x="6666271" y="6261523"/>
            <a:ext cx="6096000" cy="276999"/>
          </a:xfrm>
          <a:prstGeom prst="rect">
            <a:avLst/>
          </a:prstGeom>
          <a:noFill/>
        </p:spPr>
        <p:txBody>
          <a:bodyPr wrap="square">
            <a:spAutoFit/>
          </a:bodyPr>
          <a:lstStyle/>
          <a:p>
            <a:r>
              <a:rPr lang="es-ES" sz="1200" dirty="0">
                <a:solidFill>
                  <a:schemeClr val="accent1">
                    <a:lumMod val="50000"/>
                  </a:schemeClr>
                </a:solidFill>
              </a:rPr>
              <a:t>2404.13114, 2006.16251, 2012.04352, 2411.04815</a:t>
            </a:r>
            <a:endParaRPr lang="en-GB" sz="1200" dirty="0">
              <a:solidFill>
                <a:schemeClr val="accent1">
                  <a:lumMod val="50000"/>
                </a:schemeClr>
              </a:solidFill>
            </a:endParaRPr>
          </a:p>
        </p:txBody>
      </p:sp>
    </p:spTree>
    <p:extLst>
      <p:ext uri="{BB962C8B-B14F-4D97-AF65-F5344CB8AC3E}">
        <p14:creationId xmlns:p14="http://schemas.microsoft.com/office/powerpoint/2010/main" val="2139836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D2629-FBE9-5BA2-E50A-DFEF4CF966AF}"/>
              </a:ext>
            </a:extLst>
          </p:cNvPr>
          <p:cNvSpPr>
            <a:spLocks noGrp="1"/>
          </p:cNvSpPr>
          <p:nvPr>
            <p:ph type="title"/>
          </p:nvPr>
        </p:nvSpPr>
        <p:spPr>
          <a:xfrm>
            <a:off x="738346" y="179026"/>
            <a:ext cx="10515600" cy="1325563"/>
          </a:xfrm>
        </p:spPr>
        <p:txBody>
          <a:bodyPr/>
          <a:lstStyle/>
          <a:p>
            <a:r>
              <a:rPr lang="en-GB" b="1" dirty="0">
                <a:effectLst>
                  <a:outerShdw blurRad="38100" dist="38100" dir="2700000" algn="tl">
                    <a:srgbClr val="000000">
                      <a:alpha val="43137"/>
                    </a:srgbClr>
                  </a:outerShdw>
                </a:effectLst>
              </a:rPr>
              <a:t>Astrophysical production</a:t>
            </a:r>
            <a:endParaRPr lang="en-SE" b="1" dirty="0">
              <a:effectLst>
                <a:outerShdw blurRad="38100" dist="38100" dir="2700000" algn="tl">
                  <a:srgbClr val="000000">
                    <a:alpha val="43137"/>
                  </a:srgbClr>
                </a:outerShdw>
              </a:effectLst>
            </a:endParaRPr>
          </a:p>
        </p:txBody>
      </p:sp>
      <p:sp>
        <p:nvSpPr>
          <p:cNvPr id="4" name="Slide Number Placeholder 3">
            <a:extLst>
              <a:ext uri="{FF2B5EF4-FFF2-40B4-BE49-F238E27FC236}">
                <a16:creationId xmlns:a16="http://schemas.microsoft.com/office/drawing/2014/main" id="{26750B7E-506F-B0F6-0C5A-7D2030232A07}"/>
              </a:ext>
            </a:extLst>
          </p:cNvPr>
          <p:cNvSpPr>
            <a:spLocks noGrp="1"/>
          </p:cNvSpPr>
          <p:nvPr>
            <p:ph type="sldNum" sz="quarter" idx="12"/>
          </p:nvPr>
        </p:nvSpPr>
        <p:spPr/>
        <p:txBody>
          <a:bodyPr/>
          <a:lstStyle/>
          <a:p>
            <a:fld id="{22575A84-A01E-4477-BEC3-178D27864C62}" type="slidenum">
              <a:rPr lang="en-GB" smtClean="0"/>
              <a:t>16</a:t>
            </a:fld>
            <a:endParaRPr lang="en-GB"/>
          </a:p>
        </p:txBody>
      </p:sp>
      <p:sp>
        <p:nvSpPr>
          <p:cNvPr id="3" name="TextBox 2">
            <a:extLst>
              <a:ext uri="{FF2B5EF4-FFF2-40B4-BE49-F238E27FC236}">
                <a16:creationId xmlns:a16="http://schemas.microsoft.com/office/drawing/2014/main" id="{826E1F6E-8A2F-F0FF-3AC5-3111634B6E9E}"/>
              </a:ext>
            </a:extLst>
          </p:cNvPr>
          <p:cNvSpPr txBox="1"/>
          <p:nvPr/>
        </p:nvSpPr>
        <p:spPr>
          <a:xfrm>
            <a:off x="857373" y="1325019"/>
            <a:ext cx="10886608" cy="1461939"/>
          </a:xfrm>
          <a:prstGeom prst="rect">
            <a:avLst/>
          </a:prstGeom>
          <a:noFill/>
        </p:spPr>
        <p:txBody>
          <a:bodyPr wrap="square">
            <a:spAutoFit/>
          </a:bodyPr>
          <a:lstStyle/>
          <a:p>
            <a:r>
              <a:rPr lang="en-GB" sz="2300" dirty="0">
                <a:effectLst>
                  <a:outerShdw blurRad="38100" dist="38100" dir="2700000" algn="tl">
                    <a:srgbClr val="000000">
                      <a:alpha val="43137"/>
                    </a:srgbClr>
                  </a:outerShdw>
                </a:effectLst>
              </a:rPr>
              <a:t>Can we explain the AMS-02 measurements without invoking any exotic source?</a:t>
            </a:r>
            <a:r>
              <a:rPr lang="en-GB" sz="2300" dirty="0"/>
              <a:t> </a:t>
            </a:r>
          </a:p>
          <a:p>
            <a:r>
              <a:rPr lang="en-GB" sz="2200" dirty="0"/>
              <a:t>Main uncertainty is the coalescence parameter; the rest of uncertainties are under </a:t>
            </a:r>
            <a:r>
              <a:rPr lang="en-GB" sz="2200" dirty="0">
                <a:latin typeface="Times New Roman" panose="02020603050405020304" pitchFamily="18" charset="0"/>
                <a:cs typeface="Times New Roman" panose="02020603050405020304" pitchFamily="18" charset="0"/>
              </a:rPr>
              <a:t>~10%</a:t>
            </a:r>
          </a:p>
          <a:p>
            <a:r>
              <a:rPr lang="en-GB" sz="2200" dirty="0">
                <a:latin typeface="Times New Roman" panose="02020603050405020304" pitchFamily="18" charset="0"/>
                <a:cs typeface="Times New Roman" panose="02020603050405020304" pitchFamily="18" charset="0"/>
              </a:rPr>
              <a:t>We expect to have measurements of the d flux in the next years!! But no He until ALADInO   or AMS-100 (foreseen to 2039)</a:t>
            </a:r>
          </a:p>
        </p:txBody>
      </p:sp>
      <p:grpSp>
        <p:nvGrpSpPr>
          <p:cNvPr id="5" name="Group 4">
            <a:extLst>
              <a:ext uri="{FF2B5EF4-FFF2-40B4-BE49-F238E27FC236}">
                <a16:creationId xmlns:a16="http://schemas.microsoft.com/office/drawing/2014/main" id="{A3543BF4-0168-1703-5384-01861A926DB4}"/>
              </a:ext>
            </a:extLst>
          </p:cNvPr>
          <p:cNvGrpSpPr/>
          <p:nvPr/>
        </p:nvGrpSpPr>
        <p:grpSpPr>
          <a:xfrm>
            <a:off x="10190243" y="225152"/>
            <a:ext cx="1697901" cy="1064639"/>
            <a:chOff x="10166735" y="225152"/>
            <a:chExt cx="1721410" cy="1254759"/>
          </a:xfrm>
        </p:grpSpPr>
        <p:pic>
          <p:nvPicPr>
            <p:cNvPr id="7" name="Picture 6">
              <a:extLst>
                <a:ext uri="{FF2B5EF4-FFF2-40B4-BE49-F238E27FC236}">
                  <a16:creationId xmlns:a16="http://schemas.microsoft.com/office/drawing/2014/main" id="{0A3F5A29-59B8-49BD-A3F1-128959FD9088}"/>
                </a:ext>
              </a:extLst>
            </p:cNvPr>
            <p:cNvPicPr>
              <a:picLocks noChangeAspect="1"/>
            </p:cNvPicPr>
            <p:nvPr/>
          </p:nvPicPr>
          <p:blipFill>
            <a:blip r:embed="rId3"/>
            <a:stretch>
              <a:fillRect/>
            </a:stretch>
          </p:blipFill>
          <p:spPr>
            <a:xfrm>
              <a:off x="10166735" y="225152"/>
              <a:ext cx="1721410" cy="1254759"/>
            </a:xfrm>
            <a:prstGeom prst="rect">
              <a:avLst/>
            </a:prstGeom>
          </p:spPr>
        </p:pic>
        <p:sp>
          <p:nvSpPr>
            <p:cNvPr id="9" name="Explosion: 14 Points 8">
              <a:extLst>
                <a:ext uri="{FF2B5EF4-FFF2-40B4-BE49-F238E27FC236}">
                  <a16:creationId xmlns:a16="http://schemas.microsoft.com/office/drawing/2014/main" id="{6CCC74BE-3E33-7056-B2AA-BCBE64872193}"/>
                </a:ext>
              </a:extLst>
            </p:cNvPr>
            <p:cNvSpPr/>
            <p:nvPr/>
          </p:nvSpPr>
          <p:spPr>
            <a:xfrm rot="20765126">
              <a:off x="10498484" y="587422"/>
              <a:ext cx="1045044" cy="671394"/>
            </a:xfrm>
            <a:prstGeom prst="irregularSeal2">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70D3799-D4B4-6F1F-CD7D-554FC88F4D5C}"/>
                    </a:ext>
                  </a:extLst>
                </p:cNvPr>
                <p:cNvSpPr txBox="1"/>
                <p:nvPr/>
              </p:nvSpPr>
              <p:spPr>
                <a:xfrm>
                  <a:off x="10944183" y="268857"/>
                  <a:ext cx="233269" cy="2308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1500" b="1" i="1" smtClean="0">
                            <a:solidFill>
                              <a:srgbClr val="C00000"/>
                            </a:solidFill>
                            <a:latin typeface="Cambria Math" panose="02040503050406030204" pitchFamily="18" charset="0"/>
                          </a:rPr>
                          <m:t>𝑪𝑹</m:t>
                        </m:r>
                      </m:oMath>
                    </m:oMathPara>
                  </a14:m>
                  <a:endParaRPr lang="en-GB" sz="1500" b="1" dirty="0">
                    <a:solidFill>
                      <a:srgbClr val="C00000"/>
                    </a:solidFill>
                  </a:endParaRPr>
                </a:p>
              </p:txBody>
            </p:sp>
          </mc:Choice>
          <mc:Fallback xmlns="">
            <p:sp>
              <p:nvSpPr>
                <p:cNvPr id="27" name="TextBox 26">
                  <a:extLst>
                    <a:ext uri="{FF2B5EF4-FFF2-40B4-BE49-F238E27FC236}">
                      <a16:creationId xmlns:a16="http://schemas.microsoft.com/office/drawing/2014/main" id="{16B8739B-3B3C-F46B-F2B8-3BE69E26A6B1}"/>
                    </a:ext>
                  </a:extLst>
                </p:cNvPr>
                <p:cNvSpPr txBox="1">
                  <a:spLocks noRot="1" noChangeAspect="1" noMove="1" noResize="1" noEditPoints="1" noAdjustHandles="1" noChangeArrowheads="1" noChangeShapeType="1" noTextEdit="1"/>
                </p:cNvSpPr>
                <p:nvPr/>
              </p:nvSpPr>
              <p:spPr>
                <a:xfrm>
                  <a:off x="10944183" y="268857"/>
                  <a:ext cx="233269" cy="230832"/>
                </a:xfrm>
                <a:prstGeom prst="rect">
                  <a:avLst/>
                </a:prstGeom>
                <a:blipFill>
                  <a:blip r:embed="rId9"/>
                  <a:stretch>
                    <a:fillRect l="-28205" r="-33333" b="-5263"/>
                  </a:stretch>
                </a:blipFill>
              </p:spPr>
              <p:txBody>
                <a:bodyPr/>
                <a:lstStyle/>
                <a:p>
                  <a:r>
                    <a:rPr lang="en-SE">
                      <a:noFill/>
                    </a:rPr>
                    <a:t> </a:t>
                  </a:r>
                </a:p>
              </p:txBody>
            </p:sp>
          </mc:Fallback>
        </mc:AlternateContent>
      </p:grpSp>
      <p:sp>
        <p:nvSpPr>
          <p:cNvPr id="12" name="TextBox 11">
            <a:extLst>
              <a:ext uri="{FF2B5EF4-FFF2-40B4-BE49-F238E27FC236}">
                <a16:creationId xmlns:a16="http://schemas.microsoft.com/office/drawing/2014/main" id="{1B3B0F86-8C1E-DB8B-A730-786D176D2A1F}"/>
              </a:ext>
            </a:extLst>
          </p:cNvPr>
          <p:cNvSpPr txBox="1"/>
          <p:nvPr/>
        </p:nvSpPr>
        <p:spPr>
          <a:xfrm>
            <a:off x="7909231" y="623666"/>
            <a:ext cx="2113078" cy="400110"/>
          </a:xfrm>
          <a:prstGeom prst="rect">
            <a:avLst/>
          </a:prstGeom>
          <a:noFill/>
        </p:spPr>
        <p:txBody>
          <a:bodyPr wrap="none" rtlCol="0">
            <a:spAutoFit/>
          </a:bodyPr>
          <a:lstStyle/>
          <a:p>
            <a:pPr algn="ctr"/>
            <a:r>
              <a:rPr lang="en-GB" sz="2000" b="1" dirty="0">
                <a:solidFill>
                  <a:schemeClr val="accent1">
                    <a:lumMod val="75000"/>
                  </a:schemeClr>
                </a:solidFill>
                <a:latin typeface="Cambria Math" panose="02040503050406030204" pitchFamily="18" charset="0"/>
                <a:ea typeface="Cambria Math" panose="02040503050406030204" pitchFamily="18" charset="0"/>
              </a:rPr>
              <a:t>CR + ISM </a:t>
            </a:r>
            <a:r>
              <a:rPr lang="en-SE" b="1" dirty="0">
                <a:solidFill>
                  <a:schemeClr val="accent1">
                    <a:lumMod val="75000"/>
                  </a:schemeClr>
                </a:solidFill>
              </a:rPr>
              <a:t>→</a:t>
            </a:r>
            <a:r>
              <a:rPr lang="en-GB" sz="2000" b="1" dirty="0">
                <a:solidFill>
                  <a:schemeClr val="accent1">
                    <a:lumMod val="75000"/>
                  </a:schemeClr>
                </a:solidFill>
              </a:rPr>
              <a:t> He, d</a:t>
            </a:r>
            <a:r>
              <a:rPr lang="en-GB" sz="500"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rPr>
              <a:t>   </a:t>
            </a:r>
            <a:endParaRPr lang="en-GB" sz="200"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endParaRPr>
          </a:p>
        </p:txBody>
      </p:sp>
      <p:cxnSp>
        <p:nvCxnSpPr>
          <p:cNvPr id="23" name="Straight Connector 22">
            <a:extLst>
              <a:ext uri="{FF2B5EF4-FFF2-40B4-BE49-F238E27FC236}">
                <a16:creationId xmlns:a16="http://schemas.microsoft.com/office/drawing/2014/main" id="{8A4119ED-B4B2-CE71-DC10-462A556312C7}"/>
              </a:ext>
            </a:extLst>
          </p:cNvPr>
          <p:cNvCxnSpPr>
            <a:cxnSpLocks/>
          </p:cNvCxnSpPr>
          <p:nvPr/>
        </p:nvCxnSpPr>
        <p:spPr>
          <a:xfrm>
            <a:off x="9367032" y="716936"/>
            <a:ext cx="17357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C89D47C-DB7C-C455-485E-0924C30B0930}"/>
              </a:ext>
            </a:extLst>
          </p:cNvPr>
          <p:cNvCxnSpPr>
            <a:cxnSpLocks/>
          </p:cNvCxnSpPr>
          <p:nvPr/>
        </p:nvCxnSpPr>
        <p:spPr>
          <a:xfrm>
            <a:off x="9739771" y="704081"/>
            <a:ext cx="151541"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B32C9F2-EAA0-036F-5C2F-D3715EFDE269}"/>
              </a:ext>
            </a:extLst>
          </p:cNvPr>
          <p:cNvCxnSpPr>
            <a:cxnSpLocks/>
          </p:cNvCxnSpPr>
          <p:nvPr/>
        </p:nvCxnSpPr>
        <p:spPr>
          <a:xfrm>
            <a:off x="5452367" y="2101385"/>
            <a:ext cx="1515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5BEAC5E-D46C-4680-8093-2D316AF502DC}"/>
              </a:ext>
            </a:extLst>
          </p:cNvPr>
          <p:cNvCxnSpPr>
            <a:cxnSpLocks/>
          </p:cNvCxnSpPr>
          <p:nvPr/>
        </p:nvCxnSpPr>
        <p:spPr>
          <a:xfrm>
            <a:off x="9148859" y="2101677"/>
            <a:ext cx="21729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A0FB67B3-197C-F13F-DE94-C30A825D4A6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4020" y="2941989"/>
            <a:ext cx="5505605" cy="3670403"/>
          </a:xfrm>
          <a:prstGeom prst="rect">
            <a:avLst/>
          </a:prstGeom>
        </p:spPr>
      </p:pic>
      <p:pic>
        <p:nvPicPr>
          <p:cNvPr id="8" name="Picture 7">
            <a:extLst>
              <a:ext uri="{FF2B5EF4-FFF2-40B4-BE49-F238E27FC236}">
                <a16:creationId xmlns:a16="http://schemas.microsoft.com/office/drawing/2014/main" id="{1CC4A4A9-8784-EC79-D5D0-935F0132B95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036593" y="2943060"/>
            <a:ext cx="5505605" cy="3670403"/>
          </a:xfrm>
          <a:prstGeom prst="rect">
            <a:avLst/>
          </a:prstGeom>
        </p:spPr>
      </p:pic>
      <p:sp>
        <p:nvSpPr>
          <p:cNvPr id="11" name="TextBox 10">
            <a:extLst>
              <a:ext uri="{FF2B5EF4-FFF2-40B4-BE49-F238E27FC236}">
                <a16:creationId xmlns:a16="http://schemas.microsoft.com/office/drawing/2014/main" id="{78371A50-4B9E-B1F1-67B6-CA3950C8C5E1}"/>
              </a:ext>
            </a:extLst>
          </p:cNvPr>
          <p:cNvSpPr txBox="1"/>
          <p:nvPr/>
        </p:nvSpPr>
        <p:spPr>
          <a:xfrm>
            <a:off x="9596149" y="2742524"/>
            <a:ext cx="2096561" cy="461665"/>
          </a:xfrm>
          <a:prstGeom prst="rect">
            <a:avLst/>
          </a:prstGeom>
          <a:noFill/>
        </p:spPr>
        <p:txBody>
          <a:bodyPr wrap="square">
            <a:spAutoFit/>
          </a:bodyPr>
          <a:lstStyle/>
          <a:p>
            <a:pPr eaLnBrk="0" fontAlgn="base" hangingPunct="0">
              <a:spcBef>
                <a:spcPct val="0"/>
              </a:spcBef>
              <a:spcAft>
                <a:spcPct val="0"/>
              </a:spcAft>
            </a:pPr>
            <a:r>
              <a:rPr lang="en-GB" sz="1200" b="1" dirty="0">
                <a:effectLst/>
              </a:rPr>
              <a:t>PDL </a:t>
            </a:r>
            <a:r>
              <a:rPr lang="en-GB" sz="1200" dirty="0">
                <a:effectLst/>
              </a:rPr>
              <a:t>e</a:t>
            </a:r>
            <a:r>
              <a:rPr lang="en-GB" sz="1200" dirty="0"/>
              <a:t>t al, ArXiv:</a:t>
            </a:r>
            <a:r>
              <a:rPr lang="en-GB" sz="1050" dirty="0"/>
              <a:t> </a:t>
            </a:r>
            <a:r>
              <a:rPr lang="en-SE" sz="1200" dirty="0"/>
              <a:t>2404.13114</a:t>
            </a:r>
            <a:endParaRPr lang="en-GB" sz="1200" dirty="0"/>
          </a:p>
          <a:p>
            <a:pPr eaLnBrk="0" fontAlgn="base" hangingPunct="0">
              <a:spcBef>
                <a:spcPct val="0"/>
              </a:spcBef>
              <a:spcAft>
                <a:spcPct val="0"/>
              </a:spcAft>
            </a:pPr>
            <a:endParaRPr lang="en-GB" sz="1200" b="1" dirty="0"/>
          </a:p>
        </p:txBody>
      </p:sp>
    </p:spTree>
    <p:extLst>
      <p:ext uri="{BB962C8B-B14F-4D97-AF65-F5344CB8AC3E}">
        <p14:creationId xmlns:p14="http://schemas.microsoft.com/office/powerpoint/2010/main" val="1169293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A graph of energy and energy&#10;&#10;AI-generated content may be incorrect.">
            <a:extLst>
              <a:ext uri="{FF2B5EF4-FFF2-40B4-BE49-F238E27FC236}">
                <a16:creationId xmlns:a16="http://schemas.microsoft.com/office/drawing/2014/main" id="{22A65C9B-93FF-5ECB-D064-AF776CC0DE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61410" y="2992925"/>
            <a:ext cx="5556079" cy="3704052"/>
          </a:xfrm>
          <a:prstGeom prst="rect">
            <a:avLst/>
          </a:prstGeom>
        </p:spPr>
      </p:pic>
      <p:pic>
        <p:nvPicPr>
          <p:cNvPr id="8" name="Picture 7" descr="A diagram of a graph&#10;&#10;AI-generated content may be incorrect.">
            <a:extLst>
              <a:ext uri="{FF2B5EF4-FFF2-40B4-BE49-F238E27FC236}">
                <a16:creationId xmlns:a16="http://schemas.microsoft.com/office/drawing/2014/main" id="{3ED1911A-CD54-2CE4-0837-E852DD73C9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5670" y="2957306"/>
            <a:ext cx="5556078" cy="3704052"/>
          </a:xfrm>
          <a:prstGeom prst="rect">
            <a:avLst/>
          </a:prstGeom>
        </p:spPr>
      </p:pic>
      <p:sp>
        <p:nvSpPr>
          <p:cNvPr id="2" name="Title 1">
            <a:extLst>
              <a:ext uri="{FF2B5EF4-FFF2-40B4-BE49-F238E27FC236}">
                <a16:creationId xmlns:a16="http://schemas.microsoft.com/office/drawing/2014/main" id="{A2D13A5F-DD61-6C67-E264-C4838F75CD27}"/>
              </a:ext>
            </a:extLst>
          </p:cNvPr>
          <p:cNvSpPr>
            <a:spLocks noGrp="1"/>
          </p:cNvSpPr>
          <p:nvPr>
            <p:ph type="title"/>
          </p:nvPr>
        </p:nvSpPr>
        <p:spPr>
          <a:xfrm>
            <a:off x="838200" y="265972"/>
            <a:ext cx="10515600" cy="1325563"/>
          </a:xfrm>
        </p:spPr>
        <p:txBody>
          <a:bodyPr/>
          <a:lstStyle/>
          <a:p>
            <a:r>
              <a:rPr lang="en-GB" b="1" dirty="0">
                <a:effectLst>
                  <a:outerShdw blurRad="38100" dist="38100" dir="2700000" algn="tl">
                    <a:srgbClr val="000000">
                      <a:alpha val="43137"/>
                    </a:srgbClr>
                  </a:outerShdw>
                </a:effectLst>
              </a:rPr>
              <a:t>DM production: Upper Limits</a:t>
            </a:r>
            <a:endParaRPr lang="en-SE" b="1" dirty="0">
              <a:effectLst>
                <a:outerShdw blurRad="38100" dist="38100" dir="2700000" algn="tl">
                  <a:srgbClr val="000000">
                    <a:alpha val="43137"/>
                  </a:srgbClr>
                </a:outerShdw>
              </a:effectLst>
            </a:endParaRPr>
          </a:p>
        </p:txBody>
      </p:sp>
      <p:sp>
        <p:nvSpPr>
          <p:cNvPr id="4" name="Slide Number Placeholder 3">
            <a:extLst>
              <a:ext uri="{FF2B5EF4-FFF2-40B4-BE49-F238E27FC236}">
                <a16:creationId xmlns:a16="http://schemas.microsoft.com/office/drawing/2014/main" id="{78DABFDF-038C-3BCE-D4F3-236ED1BDBE9D}"/>
              </a:ext>
            </a:extLst>
          </p:cNvPr>
          <p:cNvSpPr>
            <a:spLocks noGrp="1"/>
          </p:cNvSpPr>
          <p:nvPr>
            <p:ph type="sldNum" sz="quarter" idx="12"/>
          </p:nvPr>
        </p:nvSpPr>
        <p:spPr/>
        <p:txBody>
          <a:bodyPr/>
          <a:lstStyle/>
          <a:p>
            <a:fld id="{22575A84-A01E-4477-BEC3-178D27864C62}" type="slidenum">
              <a:rPr lang="en-GB" smtClean="0"/>
              <a:t>17</a:t>
            </a:fld>
            <a:endParaRPr lang="en-GB"/>
          </a:p>
        </p:txBody>
      </p:sp>
      <p:sp>
        <p:nvSpPr>
          <p:cNvPr id="3" name="TextBox 2">
            <a:extLst>
              <a:ext uri="{FF2B5EF4-FFF2-40B4-BE49-F238E27FC236}">
                <a16:creationId xmlns:a16="http://schemas.microsoft.com/office/drawing/2014/main" id="{305DD76F-A9D9-B021-0810-34C5547465D2}"/>
              </a:ext>
            </a:extLst>
          </p:cNvPr>
          <p:cNvSpPr txBox="1"/>
          <p:nvPr/>
        </p:nvSpPr>
        <p:spPr>
          <a:xfrm>
            <a:off x="5203169" y="2780190"/>
            <a:ext cx="2096561" cy="276999"/>
          </a:xfrm>
          <a:prstGeom prst="rect">
            <a:avLst/>
          </a:prstGeom>
          <a:noFill/>
        </p:spPr>
        <p:txBody>
          <a:bodyPr wrap="square">
            <a:spAutoFit/>
          </a:bodyPr>
          <a:lstStyle/>
          <a:p>
            <a:pPr eaLnBrk="0" fontAlgn="base" hangingPunct="0">
              <a:spcBef>
                <a:spcPct val="0"/>
              </a:spcBef>
              <a:spcAft>
                <a:spcPct val="0"/>
              </a:spcAft>
            </a:pPr>
            <a:r>
              <a:rPr lang="en-GB" sz="1200" b="1" dirty="0">
                <a:effectLst/>
              </a:rPr>
              <a:t>PDL </a:t>
            </a:r>
            <a:r>
              <a:rPr lang="en-GB" sz="1200" dirty="0">
                <a:effectLst/>
              </a:rPr>
              <a:t>e</a:t>
            </a:r>
            <a:r>
              <a:rPr lang="en-GB" sz="1200" dirty="0"/>
              <a:t>t al, ArXiv:</a:t>
            </a:r>
            <a:r>
              <a:rPr lang="en-GB" sz="1050" dirty="0"/>
              <a:t> </a:t>
            </a:r>
            <a:r>
              <a:rPr lang="en-SE" sz="1200" dirty="0"/>
              <a:t>2404.13114</a:t>
            </a:r>
            <a:endParaRPr lang="en-GB" sz="1200" dirty="0"/>
          </a:p>
        </p:txBody>
      </p:sp>
      <p:grpSp>
        <p:nvGrpSpPr>
          <p:cNvPr id="5" name="Group 4">
            <a:extLst>
              <a:ext uri="{FF2B5EF4-FFF2-40B4-BE49-F238E27FC236}">
                <a16:creationId xmlns:a16="http://schemas.microsoft.com/office/drawing/2014/main" id="{3FC1AF33-A265-F203-A2D2-2C59B3A25E3C}"/>
              </a:ext>
            </a:extLst>
          </p:cNvPr>
          <p:cNvGrpSpPr/>
          <p:nvPr/>
        </p:nvGrpSpPr>
        <p:grpSpPr>
          <a:xfrm>
            <a:off x="7949374" y="254955"/>
            <a:ext cx="1436996" cy="1045387"/>
            <a:chOff x="7661292" y="3380104"/>
            <a:chExt cx="2810928" cy="1609255"/>
          </a:xfrm>
        </p:grpSpPr>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2DACB3B4-9738-CDFB-E4BE-D68090033019}"/>
                    </a:ext>
                  </a:extLst>
                </p14:cNvPr>
                <p14:cNvContentPartPr/>
                <p14:nvPr/>
              </p14:nvContentPartPr>
              <p14:xfrm>
                <a:off x="8105851" y="3893581"/>
                <a:ext cx="670320" cy="856800"/>
              </p14:xfrm>
            </p:contentPart>
          </mc:Choice>
          <mc:Fallback xmlns="">
            <p:pic>
              <p:nvPicPr>
                <p:cNvPr id="7" name="Ink 6">
                  <a:extLst>
                    <a:ext uri="{FF2B5EF4-FFF2-40B4-BE49-F238E27FC236}">
                      <a16:creationId xmlns:a16="http://schemas.microsoft.com/office/drawing/2014/main" id="{2DACB3B4-9738-CDFB-E4BE-D68090033019}"/>
                    </a:ext>
                  </a:extLst>
                </p:cNvPr>
                <p:cNvPicPr/>
                <p:nvPr/>
              </p:nvPicPr>
              <p:blipFill>
                <a:blip r:embed="rId6"/>
                <a:stretch>
                  <a:fillRect/>
                </a:stretch>
              </p:blipFill>
              <p:spPr>
                <a:xfrm>
                  <a:off x="8088248" y="3879735"/>
                  <a:ext cx="704822" cy="883938"/>
                </a:xfrm>
                <a:prstGeom prst="rect">
                  <a:avLst/>
                </a:prstGeom>
              </p:spPr>
            </p:pic>
          </mc:Fallback>
        </mc:AlternateContent>
        <p:grpSp>
          <p:nvGrpSpPr>
            <p:cNvPr id="9" name="Group 8">
              <a:extLst>
                <a:ext uri="{FF2B5EF4-FFF2-40B4-BE49-F238E27FC236}">
                  <a16:creationId xmlns:a16="http://schemas.microsoft.com/office/drawing/2014/main" id="{F30BA1E5-1A91-4BE0-AD75-60C8EBEA5ED0}"/>
                </a:ext>
              </a:extLst>
            </p:cNvPr>
            <p:cNvGrpSpPr/>
            <p:nvPr/>
          </p:nvGrpSpPr>
          <p:grpSpPr>
            <a:xfrm>
              <a:off x="8763211" y="3784197"/>
              <a:ext cx="1413720" cy="781200"/>
              <a:chOff x="9184449" y="4256802"/>
              <a:chExt cx="1413720" cy="781200"/>
            </a:xfrm>
          </p:grpSpPr>
          <mc:AlternateContent xmlns:mc="http://schemas.openxmlformats.org/markup-compatibility/2006" xmlns:p14="http://schemas.microsoft.com/office/powerpoint/2010/main">
            <mc:Choice Requires="p14">
              <p:contentPart p14:bwMode="auto" r:id="rId7">
                <p14:nvContentPartPr>
                  <p14:cNvPr id="15" name="Ink 14">
                    <a:extLst>
                      <a:ext uri="{FF2B5EF4-FFF2-40B4-BE49-F238E27FC236}">
                        <a16:creationId xmlns:a16="http://schemas.microsoft.com/office/drawing/2014/main" id="{EF2CE451-EDE6-B902-9015-D8F3E5D2AF80}"/>
                      </a:ext>
                    </a:extLst>
                  </p14:cNvPr>
                  <p14:cNvContentPartPr/>
                  <p14:nvPr/>
                </p14:nvContentPartPr>
                <p14:xfrm>
                  <a:off x="9184449" y="4652082"/>
                  <a:ext cx="836280" cy="248400"/>
                </p14:xfrm>
              </p:contentPart>
            </mc:Choice>
            <mc:Fallback xmlns="">
              <p:pic>
                <p:nvPicPr>
                  <p:cNvPr id="15" name="Ink 14">
                    <a:extLst>
                      <a:ext uri="{FF2B5EF4-FFF2-40B4-BE49-F238E27FC236}">
                        <a16:creationId xmlns:a16="http://schemas.microsoft.com/office/drawing/2014/main" id="{EF2CE451-EDE6-B902-9015-D8F3E5D2AF80}"/>
                      </a:ext>
                    </a:extLst>
                  </p:cNvPr>
                  <p:cNvPicPr/>
                  <p:nvPr/>
                </p:nvPicPr>
                <p:blipFill>
                  <a:blip r:embed="rId8"/>
                  <a:stretch>
                    <a:fillRect/>
                  </a:stretch>
                </p:blipFill>
                <p:spPr>
                  <a:xfrm>
                    <a:off x="9166851" y="4638251"/>
                    <a:ext cx="870773" cy="275508"/>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6" name="Ink 15">
                    <a:extLst>
                      <a:ext uri="{FF2B5EF4-FFF2-40B4-BE49-F238E27FC236}">
                        <a16:creationId xmlns:a16="http://schemas.microsoft.com/office/drawing/2014/main" id="{37B3821A-3CA6-293B-D0C1-EC79E9CD5507}"/>
                      </a:ext>
                    </a:extLst>
                  </p14:cNvPr>
                  <p14:cNvContentPartPr/>
                  <p14:nvPr/>
                </p14:nvContentPartPr>
                <p14:xfrm>
                  <a:off x="10027569" y="4256802"/>
                  <a:ext cx="363240" cy="510120"/>
                </p14:xfrm>
              </p:contentPart>
            </mc:Choice>
            <mc:Fallback xmlns="">
              <p:pic>
                <p:nvPicPr>
                  <p:cNvPr id="16" name="Ink 15">
                    <a:extLst>
                      <a:ext uri="{FF2B5EF4-FFF2-40B4-BE49-F238E27FC236}">
                        <a16:creationId xmlns:a16="http://schemas.microsoft.com/office/drawing/2014/main" id="{37B3821A-3CA6-293B-D0C1-EC79E9CD5507}"/>
                      </a:ext>
                    </a:extLst>
                  </p:cNvPr>
                  <p:cNvPicPr/>
                  <p:nvPr/>
                </p:nvPicPr>
                <p:blipFill>
                  <a:blip r:embed="rId10"/>
                  <a:stretch>
                    <a:fillRect/>
                  </a:stretch>
                </p:blipFill>
                <p:spPr>
                  <a:xfrm>
                    <a:off x="10009970" y="4242970"/>
                    <a:ext cx="397734" cy="53723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7" name="Ink 16">
                    <a:extLst>
                      <a:ext uri="{FF2B5EF4-FFF2-40B4-BE49-F238E27FC236}">
                        <a16:creationId xmlns:a16="http://schemas.microsoft.com/office/drawing/2014/main" id="{6CDE3C2F-40AE-AED9-BF3C-23DFA1322425}"/>
                      </a:ext>
                    </a:extLst>
                  </p14:cNvPr>
                  <p14:cNvContentPartPr/>
                  <p14:nvPr/>
                </p14:nvContentPartPr>
                <p14:xfrm>
                  <a:off x="10027569" y="4756842"/>
                  <a:ext cx="570600" cy="281160"/>
                </p14:xfrm>
              </p:contentPart>
            </mc:Choice>
            <mc:Fallback xmlns="">
              <p:pic>
                <p:nvPicPr>
                  <p:cNvPr id="17" name="Ink 16">
                    <a:extLst>
                      <a:ext uri="{FF2B5EF4-FFF2-40B4-BE49-F238E27FC236}">
                        <a16:creationId xmlns:a16="http://schemas.microsoft.com/office/drawing/2014/main" id="{6CDE3C2F-40AE-AED9-BF3C-23DFA1322425}"/>
                      </a:ext>
                    </a:extLst>
                  </p:cNvPr>
                  <p:cNvPicPr/>
                  <p:nvPr/>
                </p:nvPicPr>
                <p:blipFill>
                  <a:blip r:embed="rId12"/>
                  <a:stretch>
                    <a:fillRect/>
                  </a:stretch>
                </p:blipFill>
                <p:spPr>
                  <a:xfrm>
                    <a:off x="10009958" y="4742978"/>
                    <a:ext cx="605118" cy="308333"/>
                  </a:xfrm>
                  <a:prstGeom prst="rect">
                    <a:avLst/>
                  </a:prstGeom>
                </p:spPr>
              </p:pic>
            </mc:Fallback>
          </mc:AlternateContent>
        </p:grpSp>
        <p:sp>
          <p:nvSpPr>
            <p:cNvPr id="10" name="TextBox 9">
              <a:extLst>
                <a:ext uri="{FF2B5EF4-FFF2-40B4-BE49-F238E27FC236}">
                  <a16:creationId xmlns:a16="http://schemas.microsoft.com/office/drawing/2014/main" id="{FF9E05A6-2BDB-D297-FC1C-C18655D53452}"/>
                </a:ext>
              </a:extLst>
            </p:cNvPr>
            <p:cNvSpPr txBox="1"/>
            <p:nvPr/>
          </p:nvSpPr>
          <p:spPr>
            <a:xfrm>
              <a:off x="7661292" y="3489202"/>
              <a:ext cx="316112" cy="461665"/>
            </a:xfrm>
            <a:prstGeom prst="rect">
              <a:avLst/>
            </a:prstGeom>
            <a:noFill/>
          </p:spPr>
          <p:txBody>
            <a:bodyPr wrap="none" rtlCol="0">
              <a:spAutoFit/>
            </a:bodyPr>
            <a:lstStyle/>
            <a:p>
              <a:r>
                <a:rPr lang="el-GR" sz="2400" dirty="0"/>
                <a:t>χ</a:t>
              </a:r>
              <a:endParaRPr lang="en-GB" sz="2400" dirty="0"/>
            </a:p>
          </p:txBody>
        </p:sp>
        <p:sp>
          <p:nvSpPr>
            <p:cNvPr id="11" name="TextBox 10">
              <a:extLst>
                <a:ext uri="{FF2B5EF4-FFF2-40B4-BE49-F238E27FC236}">
                  <a16:creationId xmlns:a16="http://schemas.microsoft.com/office/drawing/2014/main" id="{6C2FCB02-5FFA-C442-99B6-BCD614E58B07}"/>
                </a:ext>
              </a:extLst>
            </p:cNvPr>
            <p:cNvSpPr txBox="1"/>
            <p:nvPr/>
          </p:nvSpPr>
          <p:spPr>
            <a:xfrm>
              <a:off x="7891268" y="4527694"/>
              <a:ext cx="316112" cy="461665"/>
            </a:xfrm>
            <a:prstGeom prst="rect">
              <a:avLst/>
            </a:prstGeom>
            <a:noFill/>
          </p:spPr>
          <p:txBody>
            <a:bodyPr wrap="none" rtlCol="0">
              <a:spAutoFit/>
            </a:bodyPr>
            <a:lstStyle/>
            <a:p>
              <a:r>
                <a:rPr lang="el-GR" sz="2400" dirty="0"/>
                <a:t>χ</a:t>
              </a:r>
              <a:endParaRPr lang="en-GB" sz="2400" dirty="0"/>
            </a:p>
          </p:txBody>
        </p:sp>
        <p:sp>
          <p:nvSpPr>
            <p:cNvPr id="12" name="TextBox 11">
              <a:extLst>
                <a:ext uri="{FF2B5EF4-FFF2-40B4-BE49-F238E27FC236}">
                  <a16:creationId xmlns:a16="http://schemas.microsoft.com/office/drawing/2014/main" id="{844CFF93-D40A-FDEA-C666-C6D7CD3C13A2}"/>
                </a:ext>
              </a:extLst>
            </p:cNvPr>
            <p:cNvSpPr txBox="1"/>
            <p:nvPr/>
          </p:nvSpPr>
          <p:spPr>
            <a:xfrm>
              <a:off x="10024194" y="3380104"/>
              <a:ext cx="346570" cy="461665"/>
            </a:xfrm>
            <a:prstGeom prst="rect">
              <a:avLst/>
            </a:prstGeom>
            <a:noFill/>
          </p:spPr>
          <p:txBody>
            <a:bodyPr wrap="none" rtlCol="0">
              <a:spAutoFit/>
            </a:bodyPr>
            <a:lstStyle/>
            <a:p>
              <a:r>
                <a:rPr lang="en-GB" sz="2400" dirty="0"/>
                <a:t>q</a:t>
              </a:r>
            </a:p>
          </p:txBody>
        </p:sp>
        <p:sp>
          <p:nvSpPr>
            <p:cNvPr id="13" name="TextBox 12">
              <a:extLst>
                <a:ext uri="{FF2B5EF4-FFF2-40B4-BE49-F238E27FC236}">
                  <a16:creationId xmlns:a16="http://schemas.microsoft.com/office/drawing/2014/main" id="{BDDCE337-A013-DF3F-E5E5-E9024BE65C7F}"/>
                </a:ext>
              </a:extLst>
            </p:cNvPr>
            <p:cNvSpPr txBox="1"/>
            <p:nvPr/>
          </p:nvSpPr>
          <p:spPr>
            <a:xfrm>
              <a:off x="10081230" y="4291766"/>
              <a:ext cx="346570" cy="461665"/>
            </a:xfrm>
            <a:prstGeom prst="rect">
              <a:avLst/>
            </a:prstGeom>
            <a:noFill/>
          </p:spPr>
          <p:txBody>
            <a:bodyPr wrap="none" rtlCol="0">
              <a:spAutoFit/>
            </a:bodyPr>
            <a:lstStyle/>
            <a:p>
              <a:r>
                <a:rPr lang="en-GB" sz="2400" dirty="0"/>
                <a:t>q</a:t>
              </a:r>
            </a:p>
          </p:txBody>
        </p:sp>
        <p:cxnSp>
          <p:nvCxnSpPr>
            <p:cNvPr id="14" name="Straight Connector 13">
              <a:extLst>
                <a:ext uri="{FF2B5EF4-FFF2-40B4-BE49-F238E27FC236}">
                  <a16:creationId xmlns:a16="http://schemas.microsoft.com/office/drawing/2014/main" id="{3A36B0E2-B63A-92B2-CA1E-B8557ADBB0F7}"/>
                </a:ext>
              </a:extLst>
            </p:cNvPr>
            <p:cNvCxnSpPr>
              <a:cxnSpLocks/>
            </p:cNvCxnSpPr>
            <p:nvPr/>
          </p:nvCxnSpPr>
          <p:spPr>
            <a:xfrm flipV="1">
              <a:off x="10297560" y="4502409"/>
              <a:ext cx="174660" cy="102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E7BBE1BC-2527-772C-FEE4-083DC0573CFA}"/>
              </a:ext>
            </a:extLst>
          </p:cNvPr>
          <p:cNvGrpSpPr/>
          <p:nvPr/>
        </p:nvGrpSpPr>
        <p:grpSpPr>
          <a:xfrm>
            <a:off x="9430438" y="363220"/>
            <a:ext cx="1579117" cy="860003"/>
            <a:chOff x="9430438" y="473390"/>
            <a:chExt cx="1579117" cy="860003"/>
          </a:xfrm>
        </p:grpSpPr>
        <p:sp>
          <p:nvSpPr>
            <p:cNvPr id="18" name="Right Brace 17">
              <a:extLst>
                <a:ext uri="{FF2B5EF4-FFF2-40B4-BE49-F238E27FC236}">
                  <a16:creationId xmlns:a16="http://schemas.microsoft.com/office/drawing/2014/main" id="{0685A252-91E6-7A23-C7F2-31292C513EE8}"/>
                </a:ext>
              </a:extLst>
            </p:cNvPr>
            <p:cNvSpPr/>
            <p:nvPr/>
          </p:nvSpPr>
          <p:spPr>
            <a:xfrm>
              <a:off x="9805011" y="550509"/>
              <a:ext cx="388487" cy="762862"/>
            </a:xfrm>
            <a:prstGeom prst="rightBrace">
              <a:avLst/>
            </a:prstGeom>
            <a:ln w="1905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E"/>
            </a:p>
          </p:txBody>
        </p:sp>
        <p:sp>
          <p:nvSpPr>
            <p:cNvPr id="19" name="TextBox 18">
              <a:extLst>
                <a:ext uri="{FF2B5EF4-FFF2-40B4-BE49-F238E27FC236}">
                  <a16:creationId xmlns:a16="http://schemas.microsoft.com/office/drawing/2014/main" id="{D4B0CC44-B992-2A68-FE52-3CC4C0F49B75}"/>
                </a:ext>
              </a:extLst>
            </p:cNvPr>
            <p:cNvSpPr txBox="1"/>
            <p:nvPr/>
          </p:nvSpPr>
          <p:spPr>
            <a:xfrm>
              <a:off x="10228572" y="722222"/>
              <a:ext cx="780983" cy="400110"/>
            </a:xfrm>
            <a:prstGeom prst="rect">
              <a:avLst/>
            </a:prstGeom>
            <a:noFill/>
          </p:spPr>
          <p:txBody>
            <a:bodyPr wrap="none" rtlCol="0">
              <a:spAutoFit/>
            </a:bodyPr>
            <a:lstStyle/>
            <a:p>
              <a:pPr algn="ctr"/>
              <a:r>
                <a:rPr lang="en-GB" sz="2000" b="1" dirty="0">
                  <a:solidFill>
                    <a:schemeClr val="accent1">
                      <a:lumMod val="75000"/>
                    </a:schemeClr>
                  </a:solidFill>
                </a:rPr>
                <a:t>He, d</a:t>
              </a:r>
              <a:r>
                <a:rPr lang="en-GB" sz="500"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rPr>
                <a:t>   </a:t>
              </a:r>
              <a:endParaRPr lang="en-GB" sz="200"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endParaRPr>
            </a:p>
          </p:txBody>
        </p:sp>
        <p:cxnSp>
          <p:nvCxnSpPr>
            <p:cNvPr id="20" name="Straight Connector 19">
              <a:extLst>
                <a:ext uri="{FF2B5EF4-FFF2-40B4-BE49-F238E27FC236}">
                  <a16:creationId xmlns:a16="http://schemas.microsoft.com/office/drawing/2014/main" id="{EDE9D63D-BD3D-BEB2-9A2A-486F0B9754EA}"/>
                </a:ext>
              </a:extLst>
            </p:cNvPr>
            <p:cNvCxnSpPr>
              <a:cxnSpLocks/>
            </p:cNvCxnSpPr>
            <p:nvPr/>
          </p:nvCxnSpPr>
          <p:spPr>
            <a:xfrm>
              <a:off x="10336517" y="816088"/>
              <a:ext cx="17357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B90562B-0B20-AD40-9E25-1122C3F34F29}"/>
                </a:ext>
              </a:extLst>
            </p:cNvPr>
            <p:cNvCxnSpPr>
              <a:cxnSpLocks/>
            </p:cNvCxnSpPr>
            <p:nvPr/>
          </p:nvCxnSpPr>
          <p:spPr>
            <a:xfrm>
              <a:off x="10709256" y="803233"/>
              <a:ext cx="15154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3188A937-CB5A-1D77-DB03-B3CF58A1698E}"/>
                </a:ext>
              </a:extLst>
            </p:cNvPr>
            <p:cNvSpPr/>
            <p:nvPr/>
          </p:nvSpPr>
          <p:spPr>
            <a:xfrm>
              <a:off x="9430438" y="473390"/>
              <a:ext cx="161602" cy="8600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cxnSp>
          <p:nvCxnSpPr>
            <p:cNvPr id="27" name="Straight Connector 26">
              <a:extLst>
                <a:ext uri="{FF2B5EF4-FFF2-40B4-BE49-F238E27FC236}">
                  <a16:creationId xmlns:a16="http://schemas.microsoft.com/office/drawing/2014/main" id="{32CFB8E2-3D55-4F13-506C-9841855F4D32}"/>
                </a:ext>
              </a:extLst>
            </p:cNvPr>
            <p:cNvCxnSpPr>
              <a:cxnSpLocks/>
              <a:stCxn id="22" idx="4"/>
            </p:cNvCxnSpPr>
            <p:nvPr/>
          </p:nvCxnSpPr>
          <p:spPr>
            <a:xfrm flipV="1">
              <a:off x="9511239" y="1045769"/>
              <a:ext cx="425976" cy="28762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18E3DE2-9472-F868-18A8-278C3D936B7C}"/>
                </a:ext>
              </a:extLst>
            </p:cNvPr>
            <p:cNvCxnSpPr>
              <a:cxnSpLocks/>
            </p:cNvCxnSpPr>
            <p:nvPr/>
          </p:nvCxnSpPr>
          <p:spPr>
            <a:xfrm flipV="1">
              <a:off x="9570006" y="856645"/>
              <a:ext cx="376389" cy="18912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27A8798-C90C-BC28-41E5-B1B1E9FF8B07}"/>
                </a:ext>
              </a:extLst>
            </p:cNvPr>
            <p:cNvCxnSpPr>
              <a:cxnSpLocks/>
              <a:stCxn id="22" idx="7"/>
            </p:cNvCxnSpPr>
            <p:nvPr/>
          </p:nvCxnSpPr>
          <p:spPr>
            <a:xfrm>
              <a:off x="9568374" y="599335"/>
              <a:ext cx="376389" cy="9934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7BD2746-8632-3630-9F10-9BF5F2B0DC17}"/>
                </a:ext>
              </a:extLst>
            </p:cNvPr>
            <p:cNvCxnSpPr>
              <a:cxnSpLocks/>
            </p:cNvCxnSpPr>
            <p:nvPr/>
          </p:nvCxnSpPr>
          <p:spPr>
            <a:xfrm>
              <a:off x="9557514" y="706476"/>
              <a:ext cx="345175" cy="14237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8E07489-4733-E0BF-8DCC-844F3073D676}"/>
                </a:ext>
              </a:extLst>
            </p:cNvPr>
            <p:cNvCxnSpPr>
              <a:cxnSpLocks/>
            </p:cNvCxnSpPr>
            <p:nvPr/>
          </p:nvCxnSpPr>
          <p:spPr>
            <a:xfrm flipV="1">
              <a:off x="9514410" y="922277"/>
              <a:ext cx="467059" cy="171339"/>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203252B-A6C4-DCC7-30FF-F9F8770C3E83}"/>
                </a:ext>
              </a:extLst>
            </p:cNvPr>
            <p:cNvCxnSpPr>
              <a:cxnSpLocks/>
              <a:stCxn id="22" idx="6"/>
            </p:cNvCxnSpPr>
            <p:nvPr/>
          </p:nvCxnSpPr>
          <p:spPr>
            <a:xfrm flipV="1">
              <a:off x="9592040" y="848853"/>
              <a:ext cx="345175" cy="54539"/>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32A34A6-E155-9EBA-131F-B57E8136AE1A}"/>
                </a:ext>
              </a:extLst>
            </p:cNvPr>
            <p:cNvCxnSpPr>
              <a:cxnSpLocks/>
            </p:cNvCxnSpPr>
            <p:nvPr/>
          </p:nvCxnSpPr>
          <p:spPr>
            <a:xfrm flipV="1">
              <a:off x="9595422" y="1012434"/>
              <a:ext cx="375030" cy="12459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ED9DB29-CFCD-B827-BAA3-E4EC24AFC3A4}"/>
                </a:ext>
              </a:extLst>
            </p:cNvPr>
            <p:cNvCxnSpPr>
              <a:cxnSpLocks/>
              <a:stCxn id="22" idx="7"/>
            </p:cNvCxnSpPr>
            <p:nvPr/>
          </p:nvCxnSpPr>
          <p:spPr>
            <a:xfrm>
              <a:off x="9568374" y="599335"/>
              <a:ext cx="379560" cy="178329"/>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7055D938-FA53-1CE6-6589-5D7B8BE300FD}"/>
                </a:ext>
              </a:extLst>
            </p:cNvPr>
            <p:cNvCxnSpPr>
              <a:cxnSpLocks/>
            </p:cNvCxnSpPr>
            <p:nvPr/>
          </p:nvCxnSpPr>
          <p:spPr>
            <a:xfrm>
              <a:off x="9570006" y="638309"/>
              <a:ext cx="367209" cy="173722"/>
            </a:xfrm>
            <a:prstGeom prst="line">
              <a:avLst/>
            </a:prstGeom>
          </p:spPr>
          <p:style>
            <a:lnRef idx="1">
              <a:schemeClr val="accent1"/>
            </a:lnRef>
            <a:fillRef idx="0">
              <a:schemeClr val="accent1"/>
            </a:fillRef>
            <a:effectRef idx="0">
              <a:schemeClr val="accent1"/>
            </a:effectRef>
            <a:fontRef idx="minor">
              <a:schemeClr val="tx1"/>
            </a:fontRef>
          </p:style>
        </p:cxnSp>
      </p:grpSp>
      <p:sp>
        <p:nvSpPr>
          <p:cNvPr id="55" name="TextBox 54">
            <a:extLst>
              <a:ext uri="{FF2B5EF4-FFF2-40B4-BE49-F238E27FC236}">
                <a16:creationId xmlns:a16="http://schemas.microsoft.com/office/drawing/2014/main" id="{E7DBC372-0DFE-5B90-68E0-707A6A3519BA}"/>
              </a:ext>
            </a:extLst>
          </p:cNvPr>
          <p:cNvSpPr txBox="1"/>
          <p:nvPr/>
        </p:nvSpPr>
        <p:spPr>
          <a:xfrm>
            <a:off x="1145753" y="1622478"/>
            <a:ext cx="9981282" cy="1107996"/>
          </a:xfrm>
          <a:prstGeom prst="rect">
            <a:avLst/>
          </a:prstGeom>
          <a:noFill/>
        </p:spPr>
        <p:txBody>
          <a:bodyPr wrap="square">
            <a:spAutoFit/>
          </a:bodyPr>
          <a:lstStyle/>
          <a:p>
            <a:r>
              <a:rPr lang="en-GB" sz="2200" dirty="0">
                <a:effectLst>
                  <a:outerShdw blurRad="38100" dist="38100" dir="2700000" algn="tl">
                    <a:srgbClr val="000000">
                      <a:alpha val="43137"/>
                    </a:srgbClr>
                  </a:outerShdw>
                </a:effectLst>
              </a:rPr>
              <a:t>Maximal </a:t>
            </a:r>
            <a:r>
              <a:rPr lang="en-GB" sz="2200" dirty="0" err="1">
                <a:effectLst>
                  <a:outerShdw blurRad="38100" dist="38100" dir="2700000" algn="tl">
                    <a:srgbClr val="000000">
                      <a:alpha val="43137"/>
                    </a:srgbClr>
                  </a:outerShdw>
                </a:effectLst>
              </a:rPr>
              <a:t>antinuclei</a:t>
            </a:r>
            <a:r>
              <a:rPr lang="en-GB" sz="2200" dirty="0">
                <a:effectLst>
                  <a:outerShdw blurRad="38100" dist="38100" dir="2700000" algn="tl">
                    <a:srgbClr val="000000">
                      <a:alpha val="43137"/>
                    </a:srgbClr>
                  </a:outerShdw>
                </a:effectLst>
              </a:rPr>
              <a:t> flux allowed from our antiproton bounds.</a:t>
            </a:r>
            <a:r>
              <a:rPr lang="en-GB" sz="2200" dirty="0"/>
              <a:t> Even in optimistic cases, it seems we cannot explain the detection of a single antihelium-3 event by AMS-02, And clearly, we are </a:t>
            </a:r>
            <a:r>
              <a:rPr lang="en-GB" sz="2200" b="1" dirty="0">
                <a:solidFill>
                  <a:schemeClr val="accent1">
                    <a:lumMod val="50000"/>
                  </a:schemeClr>
                </a:solidFill>
              </a:rPr>
              <a:t>unable to explain any detection of antihelium-4 by AMS-02</a:t>
            </a:r>
            <a:r>
              <a:rPr lang="en-GB" sz="2200" dirty="0">
                <a:solidFill>
                  <a:schemeClr val="accent1">
                    <a:lumMod val="50000"/>
                  </a:schemeClr>
                </a:solidFill>
              </a:rPr>
              <a:t>…</a:t>
            </a:r>
            <a:endParaRPr lang="en-GB" sz="2200" dirty="0">
              <a:solidFill>
                <a:schemeClr val="accent1">
                  <a:lumMod val="50000"/>
                </a:schemeClr>
              </a:solidFill>
              <a:latin typeface="Comic Sans MS" panose="030F0702030302020204" pitchFamily="66" charset="0"/>
            </a:endParaRPr>
          </a:p>
        </p:txBody>
      </p:sp>
    </p:spTree>
    <p:extLst>
      <p:ext uri="{BB962C8B-B14F-4D97-AF65-F5344CB8AC3E}">
        <p14:creationId xmlns:p14="http://schemas.microsoft.com/office/powerpoint/2010/main" val="39465887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a:extLst>
            <a:ext uri="{FF2B5EF4-FFF2-40B4-BE49-F238E27FC236}">
              <a16:creationId xmlns:a16="http://schemas.microsoft.com/office/drawing/2014/main" id="{3AF0FDE6-50A1-0D05-AC0F-60C99D6EDD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059E24-7C7C-8A6F-9843-2C8A066C4EA2}"/>
              </a:ext>
            </a:extLst>
          </p:cNvPr>
          <p:cNvSpPr>
            <a:spLocks noGrp="1"/>
          </p:cNvSpPr>
          <p:nvPr>
            <p:ph type="title"/>
          </p:nvPr>
        </p:nvSpPr>
        <p:spPr/>
        <p:txBody>
          <a:bodyPr/>
          <a:lstStyle/>
          <a:p>
            <a:r>
              <a:rPr lang="en-GB" b="1" dirty="0">
                <a:solidFill>
                  <a:schemeClr val="bg1"/>
                </a:solidFill>
              </a:rPr>
              <a:t>The positron spectrum</a:t>
            </a:r>
            <a:endParaRPr lang="en-SE" b="1" dirty="0">
              <a:solidFill>
                <a:schemeClr val="bg1"/>
              </a:solidFill>
            </a:endParaRPr>
          </a:p>
        </p:txBody>
      </p:sp>
      <p:sp>
        <p:nvSpPr>
          <p:cNvPr id="4" name="Slide Number Placeholder 3">
            <a:extLst>
              <a:ext uri="{FF2B5EF4-FFF2-40B4-BE49-F238E27FC236}">
                <a16:creationId xmlns:a16="http://schemas.microsoft.com/office/drawing/2014/main" id="{84AAA64F-5116-A879-BC92-F843DCA0890E}"/>
              </a:ext>
            </a:extLst>
          </p:cNvPr>
          <p:cNvSpPr>
            <a:spLocks noGrp="1"/>
          </p:cNvSpPr>
          <p:nvPr>
            <p:ph type="sldNum" sz="quarter" idx="12"/>
          </p:nvPr>
        </p:nvSpPr>
        <p:spPr/>
        <p:txBody>
          <a:bodyPr/>
          <a:lstStyle/>
          <a:p>
            <a:fld id="{22575A84-A01E-4477-BEC3-178D27864C62}" type="slidenum">
              <a:rPr lang="en-GB" smtClean="0"/>
              <a:t>18</a:t>
            </a:fld>
            <a:endParaRPr lang="en-GB"/>
          </a:p>
        </p:txBody>
      </p:sp>
      <p:pic>
        <p:nvPicPr>
          <p:cNvPr id="5" name="Content Placeholder 9">
            <a:extLst>
              <a:ext uri="{FF2B5EF4-FFF2-40B4-BE49-F238E27FC236}">
                <a16:creationId xmlns:a16="http://schemas.microsoft.com/office/drawing/2014/main" id="{1AC516B2-2EF1-CEE4-13ED-B8C63891178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3144" y="2022714"/>
            <a:ext cx="5514507" cy="3724944"/>
          </a:xfrm>
          <a:solidFill>
            <a:schemeClr val="bg1">
              <a:lumMod val="95000"/>
            </a:schemeClr>
          </a:solidFill>
        </p:spPr>
      </p:pic>
      <p:pic>
        <p:nvPicPr>
          <p:cNvPr id="7" name="Picture 6">
            <a:extLst>
              <a:ext uri="{FF2B5EF4-FFF2-40B4-BE49-F238E27FC236}">
                <a16:creationId xmlns:a16="http://schemas.microsoft.com/office/drawing/2014/main" id="{8881A6EE-0B2C-BDE5-1FFC-13F8BC966E7D}"/>
              </a:ext>
            </a:extLst>
          </p:cNvPr>
          <p:cNvPicPr>
            <a:picLocks noChangeAspect="1"/>
          </p:cNvPicPr>
          <p:nvPr/>
        </p:nvPicPr>
        <p:blipFill>
          <a:blip r:embed="rId3"/>
          <a:stretch>
            <a:fillRect/>
          </a:stretch>
        </p:blipFill>
        <p:spPr>
          <a:xfrm>
            <a:off x="6411683" y="833655"/>
            <a:ext cx="5251427" cy="3540864"/>
          </a:xfrm>
          <a:prstGeom prst="rect">
            <a:avLst/>
          </a:prstGeom>
          <a:noFill/>
          <a:ln w="12700">
            <a:solidFill>
              <a:schemeClr val="accent2">
                <a:lumMod val="50000"/>
              </a:schemeClr>
            </a:solidFill>
          </a:ln>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1E55BF8-B3FB-F3E2-6CB7-55F02E51D617}"/>
                  </a:ext>
                </a:extLst>
              </p:cNvPr>
              <p:cNvSpPr txBox="1"/>
              <p:nvPr/>
            </p:nvSpPr>
            <p:spPr>
              <a:xfrm>
                <a:off x="6503202" y="4611382"/>
                <a:ext cx="5068387" cy="1508105"/>
              </a:xfrm>
              <a:prstGeom prst="rect">
                <a:avLst/>
              </a:prstGeom>
              <a:noFill/>
            </p:spPr>
            <p:txBody>
              <a:bodyPr wrap="square">
                <a:spAutoFit/>
              </a:bodyPr>
              <a:lstStyle/>
              <a:p>
                <a:r>
                  <a:rPr lang="en-GB" sz="2200" dirty="0">
                    <a:solidFill>
                      <a:schemeClr val="bg1"/>
                    </a:solidFill>
                  </a:rPr>
                  <a:t>The Pamela experiment showed a clear rise in the detected flux of positrons, which requires a new source of positrons. </a:t>
                </a:r>
                <a:r>
                  <a:rPr lang="en-GB" sz="2400" dirty="0">
                    <a:solidFill>
                      <a:srgbClr val="FFC000"/>
                    </a:solidFill>
                  </a:rPr>
                  <a:t>What is this source of </a:t>
                </a:r>
                <a14:m>
                  <m:oMath xmlns:m="http://schemas.openxmlformats.org/officeDocument/2006/math">
                    <m:sSup>
                      <m:sSupPr>
                        <m:ctrlPr>
                          <a:rPr lang="en-GB" sz="2400" i="1" dirty="0">
                            <a:solidFill>
                              <a:srgbClr val="FFC000"/>
                            </a:solidFill>
                            <a:latin typeface="Cambria Math" panose="02040503050406030204" pitchFamily="18" charset="0"/>
                          </a:rPr>
                        </m:ctrlPr>
                      </m:sSupPr>
                      <m:e>
                        <m:r>
                          <a:rPr lang="en-GB" sz="2400" i="1" dirty="0">
                            <a:solidFill>
                              <a:srgbClr val="FFC000"/>
                            </a:solidFill>
                            <a:latin typeface="Cambria Math" panose="02040503050406030204" pitchFamily="18" charset="0"/>
                          </a:rPr>
                          <m:t>𝑒</m:t>
                        </m:r>
                      </m:e>
                      <m:sup>
                        <m:r>
                          <a:rPr lang="en-GB" sz="2400" i="1" dirty="0">
                            <a:solidFill>
                              <a:srgbClr val="FFC000"/>
                            </a:solidFill>
                            <a:latin typeface="Cambria Math" panose="02040503050406030204" pitchFamily="18" charset="0"/>
                          </a:rPr>
                          <m:t>+</m:t>
                        </m:r>
                      </m:sup>
                    </m:sSup>
                  </m:oMath>
                </a14:m>
                <a:r>
                  <a:rPr lang="en-GB" sz="2400" dirty="0">
                    <a:solidFill>
                      <a:srgbClr val="FFC000"/>
                    </a:solidFill>
                  </a:rPr>
                  <a:t>?</a:t>
                </a:r>
              </a:p>
            </p:txBody>
          </p:sp>
        </mc:Choice>
        <mc:Fallback xmlns="">
          <p:sp>
            <p:nvSpPr>
              <p:cNvPr id="10" name="TextBox 9">
                <a:extLst>
                  <a:ext uri="{FF2B5EF4-FFF2-40B4-BE49-F238E27FC236}">
                    <a16:creationId xmlns:a16="http://schemas.microsoft.com/office/drawing/2014/main" id="{01E55BF8-B3FB-F3E2-6CB7-55F02E51D617}"/>
                  </a:ext>
                </a:extLst>
              </p:cNvPr>
              <p:cNvSpPr txBox="1">
                <a:spLocks noRot="1" noChangeAspect="1" noMove="1" noResize="1" noEditPoints="1" noAdjustHandles="1" noChangeArrowheads="1" noChangeShapeType="1" noTextEdit="1"/>
              </p:cNvSpPr>
              <p:nvPr/>
            </p:nvSpPr>
            <p:spPr>
              <a:xfrm>
                <a:off x="6503202" y="4611382"/>
                <a:ext cx="5068387" cy="1508105"/>
              </a:xfrm>
              <a:prstGeom prst="rect">
                <a:avLst/>
              </a:prstGeom>
              <a:blipFill>
                <a:blip r:embed="rId4"/>
                <a:stretch>
                  <a:fillRect l="-1925" t="-2419" b="-6048"/>
                </a:stretch>
              </a:blipFill>
            </p:spPr>
            <p:txBody>
              <a:bodyPr/>
              <a:lstStyle/>
              <a:p>
                <a:r>
                  <a:rPr lang="en-GB">
                    <a:noFill/>
                  </a:rPr>
                  <a:t> </a:t>
                </a:r>
              </a:p>
            </p:txBody>
          </p:sp>
        </mc:Fallback>
      </mc:AlternateContent>
      <p:sp>
        <p:nvSpPr>
          <p:cNvPr id="11" name="Rectangle 1">
            <a:extLst>
              <a:ext uri="{FF2B5EF4-FFF2-40B4-BE49-F238E27FC236}">
                <a16:creationId xmlns:a16="http://schemas.microsoft.com/office/drawing/2014/main" id="{BE2AB2F6-39CD-B2FA-E5EE-D31AB785F342}"/>
              </a:ext>
            </a:extLst>
          </p:cNvPr>
          <p:cNvSpPr>
            <a:spLocks noChangeArrowheads="1"/>
          </p:cNvSpPr>
          <p:nvPr/>
        </p:nvSpPr>
        <p:spPr bwMode="auto">
          <a:xfrm>
            <a:off x="7079911" y="1027906"/>
            <a:ext cx="116570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SE" sz="1200" b="1" i="0" u="none" strike="noStrike" cap="none" normalizeH="0" baseline="0" dirty="0">
                <a:ln>
                  <a:noFill/>
                </a:ln>
                <a:solidFill>
                  <a:schemeClr val="tx1"/>
                </a:solidFill>
                <a:effectLst/>
                <a:latin typeface="Calibri body"/>
              </a:rPr>
              <a:t>AMS-02 Collab.</a:t>
            </a:r>
            <a:endParaRPr kumimoji="0" lang="en-SE" altLang="en-SE" sz="2800" b="1" i="0" u="none" strike="noStrike" cap="none" normalizeH="0" baseline="0" dirty="0">
              <a:ln>
                <a:noFill/>
              </a:ln>
              <a:solidFill>
                <a:schemeClr val="tx1"/>
              </a:solidFill>
              <a:effectLst/>
              <a:latin typeface="Calibri body"/>
            </a:endParaRPr>
          </a:p>
        </p:txBody>
      </p:sp>
    </p:spTree>
    <p:extLst>
      <p:ext uri="{BB962C8B-B14F-4D97-AF65-F5344CB8AC3E}">
        <p14:creationId xmlns:p14="http://schemas.microsoft.com/office/powerpoint/2010/main" val="23955560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488B7B2-4804-073E-932B-FA9FF0316379}"/>
                  </a:ext>
                </a:extLst>
              </p:cNvPr>
              <p:cNvSpPr txBox="1"/>
              <p:nvPr/>
            </p:nvSpPr>
            <p:spPr>
              <a:xfrm>
                <a:off x="513898" y="1590355"/>
                <a:ext cx="5768916" cy="4508927"/>
              </a:xfrm>
              <a:prstGeom prst="rect">
                <a:avLst/>
              </a:prstGeom>
              <a:noFill/>
            </p:spPr>
            <p:txBody>
              <a:bodyPr wrap="square">
                <a:spAutoFit/>
              </a:bodyPr>
              <a:lstStyle/>
              <a:p>
                <a:r>
                  <a:rPr lang="en-GB" sz="2000" dirty="0">
                    <a:latin typeface="Times New Roman" panose="02020603050405020304" pitchFamily="18" charset="0"/>
                    <a:cs typeface="Times New Roman" panose="02020603050405020304" pitchFamily="18" charset="0"/>
                  </a:rPr>
                  <a:t>This component would require a ~TeV DM particle with annihilation rate of a few times </a:t>
                </a:r>
                <a14:m>
                  <m:oMath xmlns:m="http://schemas.openxmlformats.org/officeDocument/2006/math">
                    <m:sSup>
                      <m:sSupPr>
                        <m:ctrlPr>
                          <a:rPr lang="en-GB" sz="2000" i="1" smtClean="0">
                            <a:latin typeface="Cambria Math" panose="02040503050406030204" pitchFamily="18" charset="0"/>
                            <a:cs typeface="Times New Roman" panose="02020603050405020304" pitchFamily="18" charset="0"/>
                          </a:rPr>
                        </m:ctrlPr>
                      </m:sSupPr>
                      <m:e>
                        <m:r>
                          <a:rPr lang="es-ES" sz="2000" b="0" i="1" smtClean="0">
                            <a:latin typeface="Cambria Math" panose="02040503050406030204" pitchFamily="18" charset="0"/>
                            <a:cs typeface="Times New Roman" panose="02020603050405020304" pitchFamily="18" charset="0"/>
                          </a:rPr>
                          <m:t>10</m:t>
                        </m:r>
                      </m:e>
                      <m:sup>
                        <m:r>
                          <a:rPr lang="es-ES" sz="2000" b="0" i="1" smtClean="0">
                            <a:latin typeface="Cambria Math" panose="02040503050406030204" pitchFamily="18" charset="0"/>
                            <a:cs typeface="Times New Roman" panose="02020603050405020304" pitchFamily="18" charset="0"/>
                          </a:rPr>
                          <m:t>−24</m:t>
                        </m:r>
                      </m:sup>
                    </m:sSup>
                    <m:r>
                      <a:rPr lang="es-ES" sz="2000" b="0" i="0" smtClean="0">
                        <a:latin typeface="Cambria Math" panose="02040503050406030204" pitchFamily="18" charset="0"/>
                        <a:cs typeface="Times New Roman" panose="02020603050405020304" pitchFamily="18" charset="0"/>
                      </a:rPr>
                      <m:t> </m:t>
                    </m:r>
                    <m:sSup>
                      <m:sSupPr>
                        <m:ctrlPr>
                          <a:rPr lang="en-GB" sz="2000" i="1" smtClean="0">
                            <a:latin typeface="Cambria Math" panose="02040503050406030204" pitchFamily="18" charset="0"/>
                            <a:cs typeface="Times New Roman" panose="02020603050405020304" pitchFamily="18" charset="0"/>
                          </a:rPr>
                        </m:ctrlPr>
                      </m:sSupPr>
                      <m:e>
                        <m:r>
                          <a:rPr lang="es-ES" sz="2000" b="0" i="1" smtClean="0">
                            <a:latin typeface="Cambria Math" panose="02040503050406030204" pitchFamily="18" charset="0"/>
                            <a:cs typeface="Times New Roman" panose="02020603050405020304" pitchFamily="18" charset="0"/>
                          </a:rPr>
                          <m:t>𝑐𝑚</m:t>
                        </m:r>
                      </m:e>
                      <m:sup>
                        <m:r>
                          <a:rPr lang="es-ES" sz="2000" b="0" i="1" smtClean="0">
                            <a:latin typeface="Cambria Math" panose="02040503050406030204" pitchFamily="18" charset="0"/>
                            <a:cs typeface="Times New Roman" panose="02020603050405020304" pitchFamily="18" charset="0"/>
                          </a:rPr>
                          <m:t>2</m:t>
                        </m:r>
                      </m:sup>
                    </m:sSup>
                    <m:r>
                      <a:rPr lang="es-ES" sz="2000" b="0" i="1" smtClean="0">
                        <a:latin typeface="Cambria Math" panose="02040503050406030204" pitchFamily="18" charset="0"/>
                        <a:cs typeface="Times New Roman" panose="02020603050405020304" pitchFamily="18" charset="0"/>
                      </a:rPr>
                      <m:t>/</m:t>
                    </m:r>
                    <m:r>
                      <a:rPr lang="es-ES" sz="2000" b="0" i="1" smtClean="0">
                        <a:latin typeface="Cambria Math" panose="02040503050406030204" pitchFamily="18" charset="0"/>
                        <a:cs typeface="Times New Roman" panose="02020603050405020304" pitchFamily="18" charset="0"/>
                      </a:rPr>
                      <m:t>𝑠</m:t>
                    </m:r>
                    <m:r>
                      <a:rPr lang="es-ES" sz="2000" i="1">
                        <a:latin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 (in tension with other constraints and above the thermal!)</a:t>
                </a:r>
              </a:p>
              <a:p>
                <a:pPr>
                  <a:buNone/>
                </a:pPr>
                <a:endParaRPr lang="es-ES" b="1" dirty="0">
                  <a:latin typeface="Times New Roman" panose="02020603050405020304" pitchFamily="18" charset="0"/>
                  <a:cs typeface="Times New Roman" panose="02020603050405020304" pitchFamily="18" charset="0"/>
                </a:endParaRPr>
              </a:p>
              <a:p>
                <a:pPr>
                  <a:buNone/>
                </a:pPr>
                <a:r>
                  <a:rPr lang="es-ES" u="sng" dirty="0">
                    <a:latin typeface="Times New Roman" panose="02020603050405020304" pitchFamily="18" charset="0"/>
                    <a:cs typeface="Times New Roman" panose="02020603050405020304" pitchFamily="18" charset="0"/>
                  </a:rPr>
                  <a:t>Main </a:t>
                </a:r>
                <a:r>
                  <a:rPr lang="es-ES" u="sng" dirty="0" err="1">
                    <a:latin typeface="Times New Roman" panose="02020603050405020304" pitchFamily="18" charset="0"/>
                    <a:cs typeface="Times New Roman" panose="02020603050405020304" pitchFamily="18" charset="0"/>
                  </a:rPr>
                  <a:t>astrophysical</a:t>
                </a:r>
                <a:r>
                  <a:rPr lang="es-ES" u="sng" dirty="0">
                    <a:latin typeface="Times New Roman" panose="02020603050405020304" pitchFamily="18" charset="0"/>
                    <a:cs typeface="Times New Roman" panose="02020603050405020304" pitchFamily="18" charset="0"/>
                  </a:rPr>
                  <a:t> </a:t>
                </a:r>
                <a:r>
                  <a:rPr lang="es-ES" u="sng" dirty="0" err="1">
                    <a:latin typeface="Times New Roman" panose="02020603050405020304" pitchFamily="18" charset="0"/>
                    <a:cs typeface="Times New Roman" panose="02020603050405020304" pitchFamily="18" charset="0"/>
                  </a:rPr>
                  <a:t>explanation</a:t>
                </a:r>
                <a:r>
                  <a:rPr lang="es-ES" u="sng" dirty="0">
                    <a:latin typeface="Times New Roman" panose="02020603050405020304" pitchFamily="18" charset="0"/>
                    <a:cs typeface="Times New Roman" panose="02020603050405020304" pitchFamily="18" charset="0"/>
                  </a:rPr>
                  <a:t>:</a:t>
                </a:r>
                <a:r>
                  <a:rPr lang="es-ES" dirty="0">
                    <a:latin typeface="Times New Roman" panose="02020603050405020304" pitchFamily="18" charset="0"/>
                    <a:cs typeface="Times New Roman" panose="02020603050405020304" pitchFamily="18" charset="0"/>
                  </a:rPr>
                  <a:t> </a:t>
                </a:r>
                <a:r>
                  <a:rPr lang="es-ES" b="1" dirty="0" err="1">
                    <a:latin typeface="Times New Roman" panose="02020603050405020304" pitchFamily="18" charset="0"/>
                    <a:cs typeface="Times New Roman" panose="02020603050405020304" pitchFamily="18" charset="0"/>
                  </a:rPr>
                  <a:t>Pulsars</a:t>
                </a:r>
                <a:endParaRPr lang="es-ES" b="1" dirty="0">
                  <a:latin typeface="Times New Roman" panose="02020603050405020304" pitchFamily="18" charset="0"/>
                  <a:cs typeface="Times New Roman" panose="02020603050405020304" pitchFamily="18" charset="0"/>
                </a:endParaRPr>
              </a:p>
              <a:p>
                <a:pPr>
                  <a:buNone/>
                </a:pPr>
                <a:endParaRPr lang="es-ES" sz="500"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buNone/>
                </a:pPr>
                <a:r>
                  <a:rPr lang="es-ES" dirty="0">
                    <a:latin typeface="Times New Roman" panose="02020603050405020304" pitchFamily="18" charset="0"/>
                    <a:cs typeface="Times New Roman" panose="02020603050405020304" pitchFamily="18" charset="0"/>
                  </a:rPr>
                  <a:t>Cheng, Ho &amp; Ruderman (1986–1990) — </a:t>
                </a:r>
                <a:r>
                  <a:rPr lang="es-ES" dirty="0" err="1">
                    <a:latin typeface="Times New Roman" panose="02020603050405020304" pitchFamily="18" charset="0"/>
                    <a:cs typeface="Times New Roman" panose="02020603050405020304" pitchFamily="18" charset="0"/>
                  </a:rPr>
                  <a:t>Predicted</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copious</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electron</a:t>
                </a:r>
                <a:r>
                  <a:rPr lang="es-ES" dirty="0">
                    <a:latin typeface="Times New Roman" panose="02020603050405020304" pitchFamily="18" charset="0"/>
                    <a:cs typeface="Times New Roman" panose="02020603050405020304" pitchFamily="18" charset="0"/>
                  </a:rPr>
                  <a:t>–</a:t>
                </a:r>
                <a:r>
                  <a:rPr lang="es-ES" dirty="0" err="1">
                    <a:latin typeface="Times New Roman" panose="02020603050405020304" pitchFamily="18" charset="0"/>
                    <a:cs typeface="Times New Roman" panose="02020603050405020304" pitchFamily="18" charset="0"/>
                  </a:rPr>
                  <a:t>positron</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pair</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production</a:t>
                </a:r>
                <a:r>
                  <a:rPr lang="es-ES" dirty="0">
                    <a:latin typeface="Times New Roman" panose="02020603050405020304" pitchFamily="18" charset="0"/>
                    <a:cs typeface="Times New Roman" panose="02020603050405020304" pitchFamily="18" charset="0"/>
                  </a:rPr>
                  <a:t> in </a:t>
                </a:r>
                <a:r>
                  <a:rPr lang="es-ES" dirty="0" err="1">
                    <a:latin typeface="Times New Roman" panose="02020603050405020304" pitchFamily="18" charset="0"/>
                    <a:cs typeface="Times New Roman" panose="02020603050405020304" pitchFamily="18" charset="0"/>
                  </a:rPr>
                  <a:t>magnetospheres</a:t>
                </a:r>
                <a:endParaRPr lang="es-ES" dirty="0">
                  <a:latin typeface="Times New Roman" panose="02020603050405020304" pitchFamily="18" charset="0"/>
                  <a:cs typeface="Times New Roman" panose="02020603050405020304" pitchFamily="18" charset="0"/>
                </a:endParaRPr>
              </a:p>
              <a:p>
                <a:pPr>
                  <a:buNone/>
                </a:pPr>
                <a:endParaRPr lang="es-ES" sz="1000" dirty="0">
                  <a:latin typeface="Times New Roman" panose="02020603050405020304" pitchFamily="18" charset="0"/>
                  <a:cs typeface="Times New Roman" panose="02020603050405020304" pitchFamily="18" charset="0"/>
                </a:endParaRPr>
              </a:p>
              <a:p>
                <a:r>
                  <a:rPr lang="es-ES" dirty="0">
                    <a:latin typeface="Times New Roman" panose="02020603050405020304" pitchFamily="18" charset="0"/>
                    <a:cs typeface="Times New Roman" panose="02020603050405020304" pitchFamily="18" charset="0"/>
                  </a:rPr>
                  <a:t>Stawarz, Aharonian &amp; Malyshev (2003–2006) — Pulsar </a:t>
                </a:r>
                <a:r>
                  <a:rPr lang="es-ES" dirty="0" err="1">
                    <a:latin typeface="Times New Roman" panose="02020603050405020304" pitchFamily="18" charset="0"/>
                    <a:cs typeface="Times New Roman" panose="02020603050405020304" pitchFamily="18" charset="0"/>
                  </a:rPr>
                  <a:t>wind</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nebulae</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accelerate</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e</a:t>
                </a:r>
                <a:r>
                  <a:rPr lang="es-ES" baseline="30000" dirty="0" err="1">
                    <a:latin typeface="Times New Roman" panose="02020603050405020304" pitchFamily="18" charset="0"/>
                    <a:cs typeface="Times New Roman" panose="02020603050405020304" pitchFamily="18" charset="0"/>
                  </a:rPr>
                  <a:t>+</a:t>
                </a:r>
                <a:r>
                  <a:rPr lang="es-ES" dirty="0" err="1">
                    <a:latin typeface="Times New Roman" panose="02020603050405020304" pitchFamily="18" charset="0"/>
                    <a:cs typeface="Times New Roman" panose="02020603050405020304" pitchFamily="18" charset="0"/>
                  </a:rPr>
                  <a:t>e</a:t>
                </a:r>
                <a:r>
                  <a:rPr lang="es-ES" baseline="30000" dirty="0">
                    <a:latin typeface="Times New Roman" panose="02020603050405020304" pitchFamily="18" charset="0"/>
                    <a:cs typeface="Times New Roman" panose="02020603050405020304" pitchFamily="18" charset="0"/>
                  </a:rPr>
                  <a:t>-</a:t>
                </a:r>
                <a:r>
                  <a:rPr lang="es-ES" dirty="0">
                    <a:latin typeface="Times New Roman" panose="02020603050405020304" pitchFamily="18" charset="0"/>
                    <a:cs typeface="Times New Roman" panose="02020603050405020304" pitchFamily="18" charset="0"/>
                  </a:rPr>
                  <a:t> and escape </a:t>
                </a:r>
                <a:r>
                  <a:rPr lang="es-ES" dirty="0" err="1">
                    <a:latin typeface="Times New Roman" panose="02020603050405020304" pitchFamily="18" charset="0"/>
                    <a:cs typeface="Times New Roman" panose="02020603050405020304" pitchFamily="18" charset="0"/>
                  </a:rPr>
                  <a:t>into</a:t>
                </a:r>
                <a:r>
                  <a:rPr lang="es-ES" dirty="0">
                    <a:latin typeface="Times New Roman" panose="02020603050405020304" pitchFamily="18" charset="0"/>
                    <a:cs typeface="Times New Roman" panose="02020603050405020304" pitchFamily="18" charset="0"/>
                  </a:rPr>
                  <a:t> ISM</a:t>
                </a:r>
              </a:p>
              <a:p>
                <a:endParaRPr lang="es-ES" sz="1000" dirty="0">
                  <a:latin typeface="Times New Roman" panose="02020603050405020304" pitchFamily="18" charset="0"/>
                  <a:cs typeface="Times New Roman" panose="02020603050405020304" pitchFamily="18" charset="0"/>
                </a:endParaRPr>
              </a:p>
              <a:p>
                <a:r>
                  <a:rPr lang="es-ES" dirty="0">
                    <a:latin typeface="Times New Roman" panose="02020603050405020304" pitchFamily="18" charset="0"/>
                    <a:cs typeface="Times New Roman" panose="02020603050405020304" pitchFamily="18" charset="0"/>
                  </a:rPr>
                  <a:t>Hooper, Blasi &amp; Serpico (2009) —</a:t>
                </a:r>
                <a:r>
                  <a:rPr lang="es-ES" dirty="0" err="1">
                    <a:latin typeface="Times New Roman" panose="02020603050405020304" pitchFamily="18" charset="0"/>
                    <a:cs typeface="Times New Roman" panose="02020603050405020304" pitchFamily="18" charset="0"/>
                  </a:rPr>
                  <a:t>Pulsars</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explaining</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the</a:t>
                </a:r>
                <a:r>
                  <a:rPr lang="es-ES" dirty="0">
                    <a:latin typeface="Times New Roman" panose="02020603050405020304" pitchFamily="18" charset="0"/>
                    <a:cs typeface="Times New Roman" panose="02020603050405020304" pitchFamily="18" charset="0"/>
                  </a:rPr>
                  <a:t> PAMELA </a:t>
                </a:r>
                <a:r>
                  <a:rPr lang="es-ES" dirty="0" err="1">
                    <a:latin typeface="Times New Roman" panose="02020603050405020304" pitchFamily="18" charset="0"/>
                    <a:cs typeface="Times New Roman" panose="02020603050405020304" pitchFamily="18" charset="0"/>
                  </a:rPr>
                  <a:t>excess</a:t>
                </a:r>
                <a:endParaRPr lang="es-ES" dirty="0">
                  <a:latin typeface="Times New Roman" panose="02020603050405020304" pitchFamily="18" charset="0"/>
                  <a:cs typeface="Times New Roman" panose="02020603050405020304" pitchFamily="18" charset="0"/>
                </a:endParaRPr>
              </a:p>
              <a:p>
                <a:endParaRPr lang="es-ES" dirty="0">
                  <a:latin typeface="Times New Roman" panose="02020603050405020304" pitchFamily="18" charset="0"/>
                  <a:cs typeface="Times New Roman" panose="02020603050405020304" pitchFamily="18" charset="0"/>
                </a:endParaRPr>
              </a:p>
              <a:p>
                <a:pPr>
                  <a:buNone/>
                </a:pPr>
                <a:r>
                  <a:rPr lang="es-ES" sz="2000" b="1" dirty="0" err="1"/>
                  <a:t>Consensus</a:t>
                </a:r>
                <a:r>
                  <a:rPr lang="es-ES" sz="2000" b="1" dirty="0"/>
                  <a:t> in </a:t>
                </a:r>
                <a:r>
                  <a:rPr lang="es-ES" sz="2000" b="1" dirty="0" err="1"/>
                  <a:t>the</a:t>
                </a:r>
                <a:r>
                  <a:rPr lang="es-ES" sz="2000" b="1" dirty="0"/>
                  <a:t> </a:t>
                </a:r>
                <a:r>
                  <a:rPr lang="es-ES" sz="2000" b="1" dirty="0" err="1"/>
                  <a:t>comunity</a:t>
                </a:r>
                <a:r>
                  <a:rPr lang="es-ES" sz="2000" b="1" dirty="0"/>
                  <a:t> </a:t>
                </a:r>
                <a:r>
                  <a:rPr lang="es-ES" sz="2000" b="1" dirty="0" err="1"/>
                  <a:t>that</a:t>
                </a:r>
                <a:r>
                  <a:rPr lang="es-ES" sz="2000" b="1" dirty="0"/>
                  <a:t> </a:t>
                </a:r>
                <a:r>
                  <a:rPr lang="es-ES" sz="2000" b="1" dirty="0" err="1"/>
                  <a:t>these</a:t>
                </a:r>
                <a:r>
                  <a:rPr lang="es-ES" sz="2000" b="1" dirty="0"/>
                  <a:t> </a:t>
                </a:r>
                <a:r>
                  <a:rPr lang="es-ES" sz="2000" b="1" dirty="0" err="1"/>
                  <a:t>signals</a:t>
                </a:r>
                <a:r>
                  <a:rPr lang="es-ES" sz="2000" b="1" dirty="0"/>
                  <a:t> </a:t>
                </a:r>
                <a:r>
                  <a:rPr lang="es-ES" sz="2000" b="1" dirty="0" err="1"/>
                  <a:t>must</a:t>
                </a:r>
                <a:r>
                  <a:rPr lang="es-ES" sz="2000" b="1" dirty="0"/>
                  <a:t> be </a:t>
                </a:r>
                <a:r>
                  <a:rPr lang="es-ES" sz="2000" b="1" dirty="0" err="1"/>
                  <a:t>dominant</a:t>
                </a:r>
                <a:r>
                  <a:rPr lang="es-ES" sz="2000" b="1" dirty="0"/>
                  <a:t> </a:t>
                </a:r>
                <a:r>
                  <a:rPr lang="es-ES" sz="2000" b="1" dirty="0" err="1"/>
                  <a:t>source</a:t>
                </a:r>
                <a:r>
                  <a:rPr lang="es-ES" sz="2000" b="1" dirty="0"/>
                  <a:t> </a:t>
                </a:r>
                <a:r>
                  <a:rPr lang="es-ES" sz="2000" b="1" dirty="0" err="1"/>
                  <a:t>of</a:t>
                </a:r>
                <a:r>
                  <a:rPr lang="es-ES" sz="2000" b="1" dirty="0"/>
                  <a:t> </a:t>
                </a:r>
                <a:r>
                  <a:rPr lang="es-ES" sz="2000" b="1" dirty="0" err="1"/>
                  <a:t>high-energy</a:t>
                </a:r>
                <a:r>
                  <a:rPr lang="es-ES" sz="2000" b="1" dirty="0"/>
                  <a:t> </a:t>
                </a:r>
                <a:r>
                  <a:rPr lang="es-ES" sz="2000" b="1" dirty="0" err="1"/>
                  <a:t>positrons</a:t>
                </a:r>
                <a:endParaRPr lang="es-ES" sz="2000" b="1" dirty="0"/>
              </a:p>
            </p:txBody>
          </p:sp>
        </mc:Choice>
        <mc:Fallback xmlns="">
          <p:sp>
            <p:nvSpPr>
              <p:cNvPr id="5" name="TextBox 4">
                <a:extLst>
                  <a:ext uri="{FF2B5EF4-FFF2-40B4-BE49-F238E27FC236}">
                    <a16:creationId xmlns:a16="http://schemas.microsoft.com/office/drawing/2014/main" id="{3488B7B2-4804-073E-932B-FA9FF0316379}"/>
                  </a:ext>
                </a:extLst>
              </p:cNvPr>
              <p:cNvSpPr txBox="1">
                <a:spLocks noRot="1" noChangeAspect="1" noMove="1" noResize="1" noEditPoints="1" noAdjustHandles="1" noChangeArrowheads="1" noChangeShapeType="1" noTextEdit="1"/>
              </p:cNvSpPr>
              <p:nvPr/>
            </p:nvSpPr>
            <p:spPr>
              <a:xfrm>
                <a:off x="513898" y="1590355"/>
                <a:ext cx="5768916" cy="4508927"/>
              </a:xfrm>
              <a:prstGeom prst="rect">
                <a:avLst/>
              </a:prstGeom>
              <a:blipFill>
                <a:blip r:embed="rId3"/>
                <a:stretch>
                  <a:fillRect l="-1056" t="-811" r="-1373" b="-1486"/>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795B6884-1258-30AD-7CBC-A170F348FEDB}"/>
              </a:ext>
            </a:extLst>
          </p:cNvPr>
          <p:cNvSpPr>
            <a:spLocks noGrp="1"/>
          </p:cNvSpPr>
          <p:nvPr>
            <p:ph type="sldNum" sz="quarter" idx="12"/>
          </p:nvPr>
        </p:nvSpPr>
        <p:spPr/>
        <p:txBody>
          <a:bodyPr/>
          <a:lstStyle/>
          <a:p>
            <a:fld id="{22575A84-A01E-4477-BEC3-178D27864C62}" type="slidenum">
              <a:rPr lang="en-GB" smtClean="0"/>
              <a:t>19</a:t>
            </a:fld>
            <a:endParaRPr lang="en-GB"/>
          </a:p>
        </p:txBody>
      </p:sp>
      <p:sp>
        <p:nvSpPr>
          <p:cNvPr id="23" name="TextBox 22">
            <a:extLst>
              <a:ext uri="{FF2B5EF4-FFF2-40B4-BE49-F238E27FC236}">
                <a16:creationId xmlns:a16="http://schemas.microsoft.com/office/drawing/2014/main" id="{5FD120CB-E282-32A0-7241-F1F6E403477F}"/>
              </a:ext>
            </a:extLst>
          </p:cNvPr>
          <p:cNvSpPr txBox="1"/>
          <p:nvPr/>
        </p:nvSpPr>
        <p:spPr>
          <a:xfrm>
            <a:off x="6405155" y="647000"/>
            <a:ext cx="5068387" cy="1200329"/>
          </a:xfrm>
          <a:prstGeom prst="rect">
            <a:avLst/>
          </a:prstGeom>
          <a:noFill/>
        </p:spPr>
        <p:txBody>
          <a:bodyPr wrap="square">
            <a:spAutoFit/>
          </a:bodyPr>
          <a:lstStyle/>
          <a:p>
            <a:r>
              <a:rPr lang="en-GB" sz="2400" dirty="0"/>
              <a:t>An astrophysical source of cosmic-ray positrons (and electrons) was not considered: </a:t>
            </a:r>
            <a:r>
              <a:rPr lang="en-GB" sz="2400" b="1" dirty="0"/>
              <a:t>Nearby pulsars</a:t>
            </a:r>
          </a:p>
        </p:txBody>
      </p:sp>
      <p:pic>
        <p:nvPicPr>
          <p:cNvPr id="10" name="Picture 9">
            <a:extLst>
              <a:ext uri="{FF2B5EF4-FFF2-40B4-BE49-F238E27FC236}">
                <a16:creationId xmlns:a16="http://schemas.microsoft.com/office/drawing/2014/main" id="{D0AE6FC0-D550-CB8D-8FC0-53EAAF6661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5230" y="2163621"/>
            <a:ext cx="4027715" cy="4027715"/>
          </a:xfrm>
          <a:prstGeom prst="rect">
            <a:avLst/>
          </a:prstGeom>
          <a:ln>
            <a:noFill/>
          </a:ln>
          <a:effectLst>
            <a:outerShdw blurRad="50800" dist="38100" dir="5400000" algn="t" rotWithShape="0">
              <a:prstClr val="black">
                <a:alpha val="40000"/>
              </a:prstClr>
            </a:outerShdw>
          </a:effectLst>
        </p:spPr>
      </p:pic>
      <p:sp>
        <p:nvSpPr>
          <p:cNvPr id="9" name="Title 1">
            <a:extLst>
              <a:ext uri="{FF2B5EF4-FFF2-40B4-BE49-F238E27FC236}">
                <a16:creationId xmlns:a16="http://schemas.microsoft.com/office/drawing/2014/main" id="{1D2FBC3D-0FDD-83A1-9689-BF29D816E9C3}"/>
              </a:ext>
            </a:extLst>
          </p:cNvPr>
          <p:cNvSpPr>
            <a:spLocks noGrp="1"/>
          </p:cNvSpPr>
          <p:nvPr>
            <p:ph type="title"/>
          </p:nvPr>
        </p:nvSpPr>
        <p:spPr>
          <a:xfrm>
            <a:off x="838200" y="247141"/>
            <a:ext cx="10515600" cy="1325563"/>
          </a:xfrm>
        </p:spPr>
        <p:txBody>
          <a:bodyPr>
            <a:normAutofit/>
          </a:bodyPr>
          <a:lstStyle/>
          <a:p>
            <a:r>
              <a:rPr lang="en-GB" sz="4000" b="1" dirty="0">
                <a:effectLst>
                  <a:outerShdw blurRad="38100" dist="38100" dir="2700000" algn="tl">
                    <a:srgbClr val="000000">
                      <a:alpha val="43137"/>
                    </a:srgbClr>
                  </a:outerShdw>
                </a:effectLst>
              </a:rPr>
              <a:t>The positron excess</a:t>
            </a:r>
            <a:endParaRPr lang="en-SE"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7166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8D12B-7D25-5407-3967-E3779AFA51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E0A64B-01D7-916D-E33C-BC8739419A01}"/>
              </a:ext>
            </a:extLst>
          </p:cNvPr>
          <p:cNvSpPr>
            <a:spLocks noGrp="1"/>
          </p:cNvSpPr>
          <p:nvPr>
            <p:ph type="title"/>
          </p:nvPr>
        </p:nvSpPr>
        <p:spPr/>
        <p:txBody>
          <a:bodyPr/>
          <a:lstStyle/>
          <a:p>
            <a:r>
              <a:rPr lang="en-GB" b="1" dirty="0"/>
              <a:t>CR Antiparticles in the Galaxy</a:t>
            </a:r>
            <a:endParaRPr lang="en-SE" b="1" dirty="0"/>
          </a:p>
        </p:txBody>
      </p:sp>
      <p:sp>
        <p:nvSpPr>
          <p:cNvPr id="3" name="Content Placeholder 2">
            <a:extLst>
              <a:ext uri="{FF2B5EF4-FFF2-40B4-BE49-F238E27FC236}">
                <a16:creationId xmlns:a16="http://schemas.microsoft.com/office/drawing/2014/main" id="{D0908849-ADD1-A3D5-6B62-DB4B10CB7EEC}"/>
              </a:ext>
            </a:extLst>
          </p:cNvPr>
          <p:cNvSpPr>
            <a:spLocks noGrp="1"/>
          </p:cNvSpPr>
          <p:nvPr>
            <p:ph idx="1"/>
          </p:nvPr>
        </p:nvSpPr>
        <p:spPr>
          <a:xfrm>
            <a:off x="838200" y="1581316"/>
            <a:ext cx="6683829" cy="4351338"/>
          </a:xfrm>
        </p:spPr>
        <p:txBody>
          <a:bodyPr>
            <a:noAutofit/>
          </a:bodyPr>
          <a:lstStyle/>
          <a:p>
            <a:pPr marL="0" indent="0">
              <a:buNone/>
            </a:pPr>
            <a:r>
              <a:rPr lang="en-GB" sz="2000" b="1" dirty="0">
                <a:latin typeface="Times New Roman" panose="02020603050405020304" pitchFamily="18" charset="0"/>
                <a:cs typeface="Times New Roman" panose="02020603050405020304" pitchFamily="18" charset="0"/>
              </a:rPr>
              <a:t>Common DM Candidates, such as WIMPs,</a:t>
            </a:r>
            <a:r>
              <a:rPr lang="en-GB" sz="2000" dirty="0">
                <a:latin typeface="Times New Roman" panose="02020603050405020304" pitchFamily="18" charset="0"/>
                <a:cs typeface="Times New Roman" panose="02020603050405020304" pitchFamily="18" charset="0"/>
              </a:rPr>
              <a:t> must produce same number of particles and antiparticles in their decay/annihilation. </a:t>
            </a:r>
            <a:r>
              <a:rPr lang="en-GB" sz="2000" b="1" dirty="0">
                <a:latin typeface="Times New Roman" panose="02020603050405020304" pitchFamily="18" charset="0"/>
                <a:cs typeface="Times New Roman" panose="02020603050405020304" pitchFamily="18" charset="0"/>
              </a:rPr>
              <a:t>Observing the direct products of dark matter would reveal its nature and origin</a:t>
            </a:r>
          </a:p>
          <a:p>
            <a:pPr marL="0" indent="0">
              <a:buNone/>
            </a:pPr>
            <a:endParaRPr lang="en-GB" sz="100" dirty="0">
              <a:latin typeface="Times New Roman" panose="02020603050405020304" pitchFamily="18" charset="0"/>
              <a:cs typeface="Times New Roman" panose="02020603050405020304" pitchFamily="18" charset="0"/>
            </a:endParaRPr>
          </a:p>
          <a:p>
            <a:pPr marL="0" indent="0">
              <a:buNone/>
            </a:pPr>
            <a:r>
              <a:rPr lang="en-GB" sz="2000" dirty="0">
                <a:latin typeface="Times New Roman" panose="02020603050405020304" pitchFamily="18" charset="0"/>
                <a:cs typeface="Times New Roman" panose="02020603050405020304" pitchFamily="18" charset="0"/>
              </a:rPr>
              <a:t>Positrons and antiprotons </a:t>
            </a:r>
            <a:r>
              <a:rPr lang="en-GB" sz="2000" dirty="0">
                <a:solidFill>
                  <a:srgbClr val="C00000"/>
                </a:solidFill>
                <a:latin typeface="Times New Roman" panose="02020603050405020304" pitchFamily="18" charset="0"/>
                <a:cs typeface="Times New Roman" panose="02020603050405020304" pitchFamily="18" charset="0"/>
              </a:rPr>
              <a:t>have long been considered critical channels for dark matter searches</a:t>
            </a:r>
            <a:r>
              <a:rPr lang="en-GB" sz="2000" dirty="0">
                <a:latin typeface="Times New Roman" panose="02020603050405020304" pitchFamily="18" charset="0"/>
                <a:cs typeface="Times New Roman" panose="02020603050405020304" pitchFamily="18" charset="0"/>
              </a:rPr>
              <a:t>: Many simple extensions of the SM lead to well-motivated dark matter candidates</a:t>
            </a:r>
            <a:endParaRPr lang="en-GB" sz="2200" dirty="0">
              <a:latin typeface="Times New Roman" panose="02020603050405020304" pitchFamily="18" charset="0"/>
              <a:cs typeface="Times New Roman" panose="02020603050405020304" pitchFamily="18" charset="0"/>
            </a:endParaRPr>
          </a:p>
          <a:p>
            <a:pPr marL="0" indent="0">
              <a:buNone/>
            </a:pPr>
            <a:endParaRPr lang="en-GB" sz="2000" dirty="0">
              <a:latin typeface="Times New Roman" panose="02020603050405020304" pitchFamily="18" charset="0"/>
              <a:cs typeface="Times New Roman" panose="02020603050405020304" pitchFamily="18" charset="0"/>
            </a:endParaRPr>
          </a:p>
          <a:p>
            <a:pPr marL="0" indent="0">
              <a:buNone/>
            </a:pPr>
            <a:endParaRPr lang="en-GB" sz="2000" dirty="0">
              <a:latin typeface="Times New Roman" panose="02020603050405020304" pitchFamily="18" charset="0"/>
              <a:cs typeface="Times New Roman" panose="02020603050405020304" pitchFamily="18" charset="0"/>
            </a:endParaRPr>
          </a:p>
          <a:p>
            <a:pPr marL="0" indent="0">
              <a:buNone/>
            </a:pPr>
            <a:endParaRPr lang="en-GB" sz="2400" dirty="0">
              <a:latin typeface="Times New Roman" panose="02020603050405020304" pitchFamily="18" charset="0"/>
              <a:cs typeface="Times New Roman" panose="02020603050405020304" pitchFamily="18" charset="0"/>
            </a:endParaRPr>
          </a:p>
          <a:p>
            <a:pPr marL="0" indent="0">
              <a:buNone/>
            </a:pPr>
            <a:r>
              <a:rPr lang="en-GB" sz="2000" b="1" dirty="0">
                <a:latin typeface="Times New Roman" panose="02020603050405020304" pitchFamily="18" charset="0"/>
                <a:cs typeface="Times New Roman" panose="02020603050405020304" pitchFamily="18" charset="0"/>
              </a:rPr>
              <a:t>CRs</a:t>
            </a:r>
            <a:r>
              <a:rPr lang="en-GB" sz="2000" dirty="0">
                <a:latin typeface="Times New Roman" panose="02020603050405020304" pitchFamily="18" charset="0"/>
                <a:cs typeface="Times New Roman" panose="02020603050405020304" pitchFamily="18" charset="0"/>
              </a:rPr>
              <a:t> are guaranteed sources of antiparticles, through </a:t>
            </a:r>
            <a:r>
              <a:rPr lang="en-GB" sz="2000" b="1" dirty="0">
                <a:latin typeface="Times New Roman" panose="02020603050405020304" pitchFamily="18" charset="0"/>
                <a:cs typeface="Times New Roman" panose="02020603050405020304" pitchFamily="18" charset="0"/>
              </a:rPr>
              <a:t>interactions with the ISM</a:t>
            </a:r>
            <a:r>
              <a:rPr lang="en-GB" sz="2000" dirty="0">
                <a:latin typeface="Times New Roman" panose="02020603050405020304" pitchFamily="18" charset="0"/>
                <a:cs typeface="Times New Roman" panose="02020603050405020304" pitchFamily="18" charset="0"/>
              </a:rPr>
              <a:t>. Production mainly depends on:                                                         - Time that CRs stay in the Galaxy (diffusion coefficient)          - Probability of producing the antiparticle (cross sections)</a:t>
            </a:r>
          </a:p>
          <a:p>
            <a:pPr marL="0" indent="0">
              <a:buNone/>
            </a:pPr>
            <a:endParaRPr lang="en-GB" sz="100" b="1" dirty="0">
              <a:latin typeface="Times New Roman" panose="02020603050405020304" pitchFamily="18" charset="0"/>
              <a:cs typeface="Times New Roman" panose="02020603050405020304" pitchFamily="18" charset="0"/>
            </a:endParaRPr>
          </a:p>
          <a:p>
            <a:endParaRPr lang="en-GB" sz="22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760DC1A-D9D0-FFD9-3DE7-34FD62E24611}"/>
              </a:ext>
            </a:extLst>
          </p:cNvPr>
          <p:cNvSpPr>
            <a:spLocks noGrp="1"/>
          </p:cNvSpPr>
          <p:nvPr>
            <p:ph type="sldNum" sz="quarter" idx="12"/>
          </p:nvPr>
        </p:nvSpPr>
        <p:spPr/>
        <p:txBody>
          <a:bodyPr/>
          <a:lstStyle/>
          <a:p>
            <a:fld id="{22575A84-A01E-4477-BEC3-178D27864C62}" type="slidenum">
              <a:rPr lang="en-GB" smtClean="0"/>
              <a:t>2</a:t>
            </a:fld>
            <a:endParaRPr lang="en-GB"/>
          </a:p>
        </p:txBody>
      </p:sp>
      <p:pic>
        <p:nvPicPr>
          <p:cNvPr id="34" name="Picture 33" descr="Diagram of a diagram of light&#10;&#10;Description automatically generated">
            <a:extLst>
              <a:ext uri="{FF2B5EF4-FFF2-40B4-BE49-F238E27FC236}">
                <a16:creationId xmlns:a16="http://schemas.microsoft.com/office/drawing/2014/main" id="{505EB1F9-F750-5664-290C-A3610E5777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0358" y="3668492"/>
            <a:ext cx="3325325" cy="2742536"/>
          </a:xfrm>
          <a:prstGeom prst="rect">
            <a:avLst/>
          </a:prstGeom>
        </p:spPr>
      </p:pic>
      <p:pic>
        <p:nvPicPr>
          <p:cNvPr id="7" name="Picture 6">
            <a:extLst>
              <a:ext uri="{FF2B5EF4-FFF2-40B4-BE49-F238E27FC236}">
                <a16:creationId xmlns:a16="http://schemas.microsoft.com/office/drawing/2014/main" id="{284735C7-9A88-D9D0-D86C-0B7854A9A3C8}"/>
              </a:ext>
            </a:extLst>
          </p:cNvPr>
          <p:cNvPicPr>
            <a:picLocks noChangeAspect="1"/>
          </p:cNvPicPr>
          <p:nvPr/>
        </p:nvPicPr>
        <p:blipFill>
          <a:blip r:embed="rId4"/>
          <a:stretch>
            <a:fillRect/>
          </a:stretch>
        </p:blipFill>
        <p:spPr>
          <a:xfrm>
            <a:off x="1511570" y="3963566"/>
            <a:ext cx="5056379" cy="999007"/>
          </a:xfrm>
          <a:prstGeom prst="rect">
            <a:avLst/>
          </a:prstGeom>
          <a:ln>
            <a:solidFill>
              <a:schemeClr val="bg2"/>
            </a:solidFill>
          </a:ln>
        </p:spPr>
      </p:pic>
      <p:pic>
        <p:nvPicPr>
          <p:cNvPr id="5" name="Picture 4" descr="A pink circle in space&#10;&#10;Description automatically generated">
            <a:extLst>
              <a:ext uri="{FF2B5EF4-FFF2-40B4-BE49-F238E27FC236}">
                <a16:creationId xmlns:a16="http://schemas.microsoft.com/office/drawing/2014/main" id="{09F3541D-A716-E005-2162-BFEE75F34A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15045" y="249820"/>
            <a:ext cx="3876727" cy="2180659"/>
          </a:xfrm>
          <a:prstGeom prst="rect">
            <a:avLst/>
          </a:prstGeom>
        </p:spPr>
      </p:pic>
      <p:grpSp>
        <p:nvGrpSpPr>
          <p:cNvPr id="21" name="Group 20">
            <a:extLst>
              <a:ext uri="{FF2B5EF4-FFF2-40B4-BE49-F238E27FC236}">
                <a16:creationId xmlns:a16="http://schemas.microsoft.com/office/drawing/2014/main" id="{EBB628C0-84E1-C3C1-D575-8360FBB10F71}"/>
              </a:ext>
            </a:extLst>
          </p:cNvPr>
          <p:cNvGrpSpPr/>
          <p:nvPr/>
        </p:nvGrpSpPr>
        <p:grpSpPr>
          <a:xfrm>
            <a:off x="7400620" y="1992092"/>
            <a:ext cx="2419960" cy="1427678"/>
            <a:chOff x="9562641" y="4902720"/>
            <a:chExt cx="1674564" cy="1035671"/>
          </a:xfrm>
        </p:grpSpPr>
        <p:sp>
          <p:nvSpPr>
            <p:cNvPr id="20" name="Rectangle: Rounded Corners 19">
              <a:extLst>
                <a:ext uri="{FF2B5EF4-FFF2-40B4-BE49-F238E27FC236}">
                  <a16:creationId xmlns:a16="http://schemas.microsoft.com/office/drawing/2014/main" id="{E27BCB1A-3CE3-DAA4-3CF8-E081E645E527}"/>
                </a:ext>
              </a:extLst>
            </p:cNvPr>
            <p:cNvSpPr/>
            <p:nvPr/>
          </p:nvSpPr>
          <p:spPr>
            <a:xfrm>
              <a:off x="9562641" y="4902720"/>
              <a:ext cx="1674564" cy="103567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grpSp>
          <p:nvGrpSpPr>
            <p:cNvPr id="16" name="Group 15">
              <a:extLst>
                <a:ext uri="{FF2B5EF4-FFF2-40B4-BE49-F238E27FC236}">
                  <a16:creationId xmlns:a16="http://schemas.microsoft.com/office/drawing/2014/main" id="{511385A8-8559-032E-2A5B-C94CB39C21E5}"/>
                </a:ext>
              </a:extLst>
            </p:cNvPr>
            <p:cNvGrpSpPr/>
            <p:nvPr/>
          </p:nvGrpSpPr>
          <p:grpSpPr>
            <a:xfrm>
              <a:off x="9639762" y="4946788"/>
              <a:ext cx="1516418" cy="946826"/>
              <a:chOff x="9263372" y="4814584"/>
              <a:chExt cx="1661451" cy="1107164"/>
            </a:xfrm>
          </p:grpSpPr>
          <p:pic>
            <p:nvPicPr>
              <p:cNvPr id="17" name="Picture 16">
                <a:extLst>
                  <a:ext uri="{FF2B5EF4-FFF2-40B4-BE49-F238E27FC236}">
                    <a16:creationId xmlns:a16="http://schemas.microsoft.com/office/drawing/2014/main" id="{90F077A7-66D3-948E-AD0D-E6B656935309}"/>
                  </a:ext>
                </a:extLst>
              </p:cNvPr>
              <p:cNvPicPr>
                <a:picLocks noChangeAspect="1"/>
              </p:cNvPicPr>
              <p:nvPr/>
            </p:nvPicPr>
            <p:blipFill>
              <a:blip r:embed="rId6"/>
              <a:stretch>
                <a:fillRect/>
              </a:stretch>
            </p:blipFill>
            <p:spPr>
              <a:xfrm>
                <a:off x="9263372" y="4814586"/>
                <a:ext cx="1661451" cy="1107162"/>
              </a:xfrm>
              <a:prstGeom prst="rect">
                <a:avLst/>
              </a:prstGeom>
            </p:spPr>
          </p:pic>
          <p:sp>
            <p:nvSpPr>
              <p:cNvPr id="18" name="Explosion: 14 Points 17">
                <a:extLst>
                  <a:ext uri="{FF2B5EF4-FFF2-40B4-BE49-F238E27FC236}">
                    <a16:creationId xmlns:a16="http://schemas.microsoft.com/office/drawing/2014/main" id="{9D5D2149-355A-39D4-6C4F-A67233FD0026}"/>
                  </a:ext>
                </a:extLst>
              </p:cNvPr>
              <p:cNvSpPr/>
              <p:nvPr/>
            </p:nvSpPr>
            <p:spPr>
              <a:xfrm rot="20765126">
                <a:off x="9566033" y="5112998"/>
                <a:ext cx="1045044" cy="671394"/>
              </a:xfrm>
              <a:prstGeom prst="irregularSeal2">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E150B6A8-4C2D-0768-E7B4-8E05B0016701}"/>
                      </a:ext>
                    </a:extLst>
                  </p:cNvPr>
                  <p:cNvSpPr txBox="1"/>
                  <p:nvPr/>
                </p:nvSpPr>
                <p:spPr>
                  <a:xfrm>
                    <a:off x="9980862" y="4814584"/>
                    <a:ext cx="233269" cy="18091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1500" b="1" i="1" smtClean="0">
                              <a:solidFill>
                                <a:srgbClr val="C00000"/>
                              </a:solidFill>
                              <a:latin typeface="Cambria Math" panose="02040503050406030204" pitchFamily="18" charset="0"/>
                            </a:rPr>
                            <m:t>𝑪𝑹</m:t>
                          </m:r>
                        </m:oMath>
                      </m:oMathPara>
                    </a14:m>
                    <a:endParaRPr lang="en-GB" sz="1500" b="1" dirty="0">
                      <a:solidFill>
                        <a:srgbClr val="C00000"/>
                      </a:solidFill>
                    </a:endParaRPr>
                  </a:p>
                </p:txBody>
              </p:sp>
            </mc:Choice>
            <mc:Fallback xmlns="">
              <p:sp>
                <p:nvSpPr>
                  <p:cNvPr id="19" name="TextBox 18">
                    <a:extLst>
                      <a:ext uri="{FF2B5EF4-FFF2-40B4-BE49-F238E27FC236}">
                        <a16:creationId xmlns:a16="http://schemas.microsoft.com/office/drawing/2014/main" id="{E150B6A8-4C2D-0768-E7B4-8E05B0016701}"/>
                      </a:ext>
                    </a:extLst>
                  </p:cNvPr>
                  <p:cNvSpPr txBox="1">
                    <a:spLocks noRot="1" noChangeAspect="1" noMove="1" noResize="1" noEditPoints="1" noAdjustHandles="1" noChangeArrowheads="1" noChangeShapeType="1" noTextEdit="1"/>
                  </p:cNvSpPr>
                  <p:nvPr/>
                </p:nvSpPr>
                <p:spPr>
                  <a:xfrm>
                    <a:off x="9980862" y="4814584"/>
                    <a:ext cx="233269" cy="180913"/>
                  </a:xfrm>
                  <a:prstGeom prst="rect">
                    <a:avLst/>
                  </a:prstGeom>
                  <a:blipFill>
                    <a:blip r:embed="rId7"/>
                    <a:stretch>
                      <a:fillRect l="-14000" r="-12000" b="-14286"/>
                    </a:stretch>
                  </a:blipFill>
                </p:spPr>
                <p:txBody>
                  <a:bodyPr/>
                  <a:lstStyle/>
                  <a:p>
                    <a:r>
                      <a:rPr lang="en-GB">
                        <a:noFill/>
                      </a:rPr>
                      <a:t> </a:t>
                    </a:r>
                  </a:p>
                </p:txBody>
              </p:sp>
            </mc:Fallback>
          </mc:AlternateContent>
        </p:grpSp>
      </p:grpSp>
    </p:spTree>
    <p:extLst>
      <p:ext uri="{BB962C8B-B14F-4D97-AF65-F5344CB8AC3E}">
        <p14:creationId xmlns:p14="http://schemas.microsoft.com/office/powerpoint/2010/main" val="3366933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09A63-077D-2D54-FA73-B6D1A520B865}"/>
              </a:ext>
            </a:extLst>
          </p:cNvPr>
          <p:cNvSpPr>
            <a:spLocks noGrp="1"/>
          </p:cNvSpPr>
          <p:nvPr>
            <p:ph type="title"/>
          </p:nvPr>
        </p:nvSpPr>
        <p:spPr>
          <a:xfrm>
            <a:off x="838200" y="199870"/>
            <a:ext cx="10515600" cy="1325563"/>
          </a:xfrm>
        </p:spPr>
        <p:txBody>
          <a:bodyPr>
            <a:normAutofit/>
          </a:bodyPr>
          <a:lstStyle/>
          <a:p>
            <a:r>
              <a:rPr lang="en-GB" sz="4000" b="1" dirty="0">
                <a:effectLst>
                  <a:outerShdw blurRad="38100" dist="38100" dir="2700000" algn="tl">
                    <a:srgbClr val="000000">
                      <a:alpha val="43137"/>
                    </a:srgbClr>
                  </a:outerShdw>
                </a:effectLst>
              </a:rPr>
              <a:t>Production of positrons and DM identification</a:t>
            </a:r>
            <a:endParaRPr lang="en-SE" sz="4000" b="1" dirty="0">
              <a:effectLst>
                <a:outerShdw blurRad="38100" dist="38100" dir="2700000" algn="tl">
                  <a:srgbClr val="000000">
                    <a:alpha val="43137"/>
                  </a:srgbClr>
                </a:outerShdw>
              </a:effectLst>
            </a:endParaRPr>
          </a:p>
        </p:txBody>
      </p:sp>
      <p:sp>
        <p:nvSpPr>
          <p:cNvPr id="4" name="Slide Number Placeholder 3">
            <a:extLst>
              <a:ext uri="{FF2B5EF4-FFF2-40B4-BE49-F238E27FC236}">
                <a16:creationId xmlns:a16="http://schemas.microsoft.com/office/drawing/2014/main" id="{FFC6EC75-0BB2-B0F3-0F81-CE4EC6718334}"/>
              </a:ext>
            </a:extLst>
          </p:cNvPr>
          <p:cNvSpPr>
            <a:spLocks noGrp="1"/>
          </p:cNvSpPr>
          <p:nvPr>
            <p:ph type="sldNum" sz="quarter" idx="12"/>
          </p:nvPr>
        </p:nvSpPr>
        <p:spPr/>
        <p:txBody>
          <a:bodyPr/>
          <a:lstStyle/>
          <a:p>
            <a:fld id="{22575A84-A01E-4477-BEC3-178D27864C62}" type="slidenum">
              <a:rPr lang="en-GB" smtClean="0"/>
              <a:t>20</a:t>
            </a:fld>
            <a:endParaRPr lang="en-GB"/>
          </a:p>
        </p:txBody>
      </p:sp>
      <p:sp>
        <p:nvSpPr>
          <p:cNvPr id="6" name="TextBox 5">
            <a:extLst>
              <a:ext uri="{FF2B5EF4-FFF2-40B4-BE49-F238E27FC236}">
                <a16:creationId xmlns:a16="http://schemas.microsoft.com/office/drawing/2014/main" id="{D0B5F27C-4B82-A16D-D51E-9E90B094CCA8}"/>
              </a:ext>
            </a:extLst>
          </p:cNvPr>
          <p:cNvSpPr txBox="1"/>
          <p:nvPr/>
        </p:nvSpPr>
        <p:spPr>
          <a:xfrm>
            <a:off x="493711" y="1532089"/>
            <a:ext cx="4577401" cy="5078313"/>
          </a:xfrm>
          <a:prstGeom prst="rect">
            <a:avLst/>
          </a:prstGeom>
          <a:noFill/>
        </p:spPr>
        <p:txBody>
          <a:bodyPr wrap="square" rtlCol="0">
            <a:spAutoFit/>
          </a:bodyPr>
          <a:lstStyle/>
          <a:p>
            <a:endParaRPr lang="en-GB" sz="400" dirty="0">
              <a:latin typeface="Times New Roman" panose="02020603050405020304" pitchFamily="18" charset="0"/>
              <a:cs typeface="Times New Roman" panose="02020603050405020304" pitchFamily="18" charset="0"/>
            </a:endParaRPr>
          </a:p>
          <a:p>
            <a:r>
              <a:rPr lang="es-ES" sz="2000" b="1" dirty="0">
                <a:latin typeface="Times New Roman" panose="02020603050405020304" pitchFamily="18" charset="0"/>
                <a:cs typeface="Times New Roman" panose="02020603050405020304" pitchFamily="18" charset="0"/>
              </a:rPr>
              <a:t>While </a:t>
            </a:r>
            <a:r>
              <a:rPr lang="es-ES" sz="2000" b="1" dirty="0" err="1">
                <a:latin typeface="Times New Roman" panose="02020603050405020304" pitchFamily="18" charset="0"/>
                <a:cs typeface="Times New Roman" panose="02020603050405020304" pitchFamily="18" charset="0"/>
              </a:rPr>
              <a:t>conventional</a:t>
            </a:r>
            <a:r>
              <a:rPr lang="es-ES" sz="2000" b="1" dirty="0">
                <a:latin typeface="Times New Roman" panose="02020603050405020304" pitchFamily="18" charset="0"/>
                <a:cs typeface="Times New Roman" panose="02020603050405020304" pitchFamily="18" charset="0"/>
              </a:rPr>
              <a:t> DM </a:t>
            </a:r>
            <a:r>
              <a:rPr lang="es-ES" sz="2000" b="1" dirty="0" err="1">
                <a:latin typeface="Times New Roman" panose="02020603050405020304" pitchFamily="18" charset="0"/>
                <a:cs typeface="Times New Roman" panose="02020603050405020304" pitchFamily="18" charset="0"/>
              </a:rPr>
              <a:t>scenarios</a:t>
            </a:r>
            <a:r>
              <a:rPr lang="es-ES" sz="2000" b="1" dirty="0">
                <a:latin typeface="Times New Roman" panose="02020603050405020304" pitchFamily="18" charset="0"/>
                <a:cs typeface="Times New Roman" panose="02020603050405020304" pitchFamily="18" charset="0"/>
              </a:rPr>
              <a:t> </a:t>
            </a:r>
            <a:r>
              <a:rPr lang="es-ES" sz="2000" b="1" dirty="0" err="1">
                <a:latin typeface="Times New Roman" panose="02020603050405020304" pitchFamily="18" charset="0"/>
                <a:cs typeface="Times New Roman" panose="02020603050405020304" pitchFamily="18" charset="0"/>
              </a:rPr>
              <a:t>appear</a:t>
            </a:r>
            <a:r>
              <a:rPr lang="es-ES" sz="2000" b="1" dirty="0">
                <a:latin typeface="Times New Roman" panose="02020603050405020304" pitchFamily="18" charset="0"/>
                <a:cs typeface="Times New Roman" panose="02020603050405020304" pitchFamily="18" charset="0"/>
              </a:rPr>
              <a:t> </a:t>
            </a:r>
            <a:r>
              <a:rPr lang="es-ES" sz="2000" b="1" dirty="0" err="1">
                <a:latin typeface="Times New Roman" panose="02020603050405020304" pitchFamily="18" charset="0"/>
                <a:cs typeface="Times New Roman" panose="02020603050405020304" pitchFamily="18" charset="0"/>
              </a:rPr>
              <a:t>disfavoured</a:t>
            </a:r>
            <a:r>
              <a:rPr lang="es-ES" sz="2000" b="1" dirty="0">
                <a:latin typeface="Times New Roman" panose="02020603050405020304" pitchFamily="18" charset="0"/>
                <a:cs typeface="Times New Roman" panose="02020603050405020304" pitchFamily="18" charset="0"/>
              </a:rPr>
              <a:t>, </a:t>
            </a:r>
            <a:r>
              <a:rPr lang="es-ES" sz="2000" b="1" dirty="0" err="1">
                <a:latin typeface="Times New Roman" panose="02020603050405020304" pitchFamily="18" charset="0"/>
                <a:cs typeface="Times New Roman" panose="02020603050405020304" pitchFamily="18" charset="0"/>
              </a:rPr>
              <a:t>sub-dominant</a:t>
            </a:r>
            <a:r>
              <a:rPr lang="es-ES" sz="2000" b="1" dirty="0">
                <a:latin typeface="Times New Roman" panose="02020603050405020304" pitchFamily="18" charset="0"/>
                <a:cs typeface="Times New Roman" panose="02020603050405020304" pitchFamily="18" charset="0"/>
              </a:rPr>
              <a:t> DM </a:t>
            </a:r>
            <a:r>
              <a:rPr lang="es-ES" sz="2000" b="1" dirty="0" err="1">
                <a:latin typeface="Times New Roman" panose="02020603050405020304" pitchFamily="18" charset="0"/>
                <a:cs typeface="Times New Roman" panose="02020603050405020304" pitchFamily="18" charset="0"/>
              </a:rPr>
              <a:t>contributions</a:t>
            </a:r>
            <a:r>
              <a:rPr lang="es-ES" sz="2000" b="1" dirty="0">
                <a:latin typeface="Times New Roman" panose="02020603050405020304" pitchFamily="18" charset="0"/>
                <a:cs typeface="Times New Roman" panose="02020603050405020304" pitchFamily="18" charset="0"/>
              </a:rPr>
              <a:t> </a:t>
            </a:r>
            <a:r>
              <a:rPr lang="es-ES" sz="2000" b="1" dirty="0" err="1">
                <a:latin typeface="Times New Roman" panose="02020603050405020304" pitchFamily="18" charset="0"/>
                <a:cs typeface="Times New Roman" panose="02020603050405020304" pitchFamily="18" charset="0"/>
              </a:rPr>
              <a:t>may</a:t>
            </a:r>
            <a:r>
              <a:rPr lang="es-ES" sz="2000" b="1" dirty="0">
                <a:latin typeface="Times New Roman" panose="02020603050405020304" pitchFamily="18" charset="0"/>
                <a:cs typeface="Times New Roman" panose="02020603050405020304" pitchFamily="18" charset="0"/>
              </a:rPr>
              <a:t> </a:t>
            </a:r>
            <a:r>
              <a:rPr lang="es-ES" sz="2000" b="1" dirty="0" err="1">
                <a:latin typeface="Times New Roman" panose="02020603050405020304" pitchFamily="18" charset="0"/>
                <a:cs typeface="Times New Roman" panose="02020603050405020304" pitchFamily="18" charset="0"/>
              </a:rPr>
              <a:t>still</a:t>
            </a:r>
            <a:r>
              <a:rPr lang="es-ES" sz="2000" b="1" dirty="0">
                <a:latin typeface="Times New Roman" panose="02020603050405020304" pitchFamily="18" charset="0"/>
                <a:cs typeface="Times New Roman" panose="02020603050405020304" pitchFamily="18" charset="0"/>
              </a:rPr>
              <a:t> be </a:t>
            </a:r>
            <a:r>
              <a:rPr lang="es-ES" sz="2000" b="1" dirty="0" err="1">
                <a:latin typeface="Times New Roman" panose="02020603050405020304" pitchFamily="18" charset="0"/>
                <a:cs typeface="Times New Roman" panose="02020603050405020304" pitchFamily="18" charset="0"/>
              </a:rPr>
              <a:t>hidden</a:t>
            </a:r>
            <a:r>
              <a:rPr lang="es-ES" sz="2000" b="1" dirty="0">
                <a:latin typeface="Times New Roman" panose="02020603050405020304" pitchFamily="18" charset="0"/>
                <a:cs typeface="Times New Roman" panose="02020603050405020304" pitchFamily="18" charset="0"/>
              </a:rPr>
              <a:t>.</a:t>
            </a:r>
          </a:p>
          <a:p>
            <a:endParaRPr lang="es-ES" sz="2000" b="1" dirty="0">
              <a:latin typeface="Times New Roman" panose="02020603050405020304" pitchFamily="18" charset="0"/>
              <a:cs typeface="Times New Roman" panose="02020603050405020304" pitchFamily="18" charset="0"/>
            </a:endParaRPr>
          </a:p>
          <a:p>
            <a:r>
              <a:rPr lang="en-GB"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But the stochastic nature of the PWN emission makes it difficult to find signatures of DM at high energies</a:t>
            </a:r>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The low energy (diffuse) part might allow us to identify DM signals more easily, but it is uncertain by a factor of a few</a:t>
            </a:r>
            <a:r>
              <a:rPr lang="en-GB" sz="1600" dirty="0">
                <a:latin typeface="Times New Roman" panose="02020603050405020304" pitchFamily="18" charset="0"/>
                <a:cs typeface="Times New Roman" panose="02020603050405020304" pitchFamily="18" charset="0"/>
              </a:rPr>
              <a:t> </a:t>
            </a:r>
            <a:r>
              <a:rPr lang="en-GB" sz="2000" dirty="0">
                <a:latin typeface="Times New Roman" panose="02020603050405020304" pitchFamily="18" charset="0"/>
                <a:cs typeface="Times New Roman" panose="02020603050405020304" pitchFamily="18" charset="0"/>
              </a:rPr>
              <a:t>-- halo height, diffusion coefficient, Solar modulation, Cross sections </a:t>
            </a:r>
            <a:r>
              <a:rPr lang="en-GB" dirty="0">
                <a:latin typeface="Times New Roman" panose="02020603050405020304" pitchFamily="18" charset="0"/>
                <a:cs typeface="Times New Roman" panose="02020603050405020304" pitchFamily="18" charset="0"/>
              </a:rPr>
              <a:t>(e.g. </a:t>
            </a:r>
            <a:r>
              <a:rPr lang="en-SE" dirty="0">
                <a:latin typeface="Times New Roman" panose="02020603050405020304" pitchFamily="18" charset="0"/>
                <a:cs typeface="Times New Roman" panose="02020603050405020304" pitchFamily="18" charset="0"/>
              </a:rPr>
              <a:t>2305.02958</a:t>
            </a:r>
            <a:r>
              <a:rPr lang="es-ES" dirty="0">
                <a:latin typeface="Times New Roman" panose="02020603050405020304" pitchFamily="18" charset="0"/>
                <a:cs typeface="Times New Roman" panose="02020603050405020304" pitchFamily="18" charset="0"/>
              </a:rPr>
              <a:t>)</a:t>
            </a:r>
            <a:r>
              <a:rPr lang="en-GB" sz="2000" dirty="0">
                <a:latin typeface="Times New Roman" panose="02020603050405020304" pitchFamily="18" charset="0"/>
                <a:cs typeface="Times New Roman" panose="02020603050405020304" pitchFamily="18" charset="0"/>
              </a:rPr>
              <a:t>. </a:t>
            </a: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p:txBody>
      </p:sp>
      <p:grpSp>
        <p:nvGrpSpPr>
          <p:cNvPr id="23" name="Group 22">
            <a:extLst>
              <a:ext uri="{FF2B5EF4-FFF2-40B4-BE49-F238E27FC236}">
                <a16:creationId xmlns:a16="http://schemas.microsoft.com/office/drawing/2014/main" id="{839ED015-805E-25BF-4C5A-3AC1C7CDAFB1}"/>
              </a:ext>
            </a:extLst>
          </p:cNvPr>
          <p:cNvGrpSpPr/>
          <p:nvPr/>
        </p:nvGrpSpPr>
        <p:grpSpPr>
          <a:xfrm>
            <a:off x="5004058" y="1311008"/>
            <a:ext cx="6498499" cy="4800273"/>
            <a:chOff x="4817246" y="1311008"/>
            <a:chExt cx="6498499" cy="4800273"/>
          </a:xfrm>
        </p:grpSpPr>
        <p:grpSp>
          <p:nvGrpSpPr>
            <p:cNvPr id="7" name="Group 6">
              <a:extLst>
                <a:ext uri="{FF2B5EF4-FFF2-40B4-BE49-F238E27FC236}">
                  <a16:creationId xmlns:a16="http://schemas.microsoft.com/office/drawing/2014/main" id="{EF73CCFB-5E35-E260-EA90-C72FA09D025C}"/>
                </a:ext>
              </a:extLst>
            </p:cNvPr>
            <p:cNvGrpSpPr/>
            <p:nvPr/>
          </p:nvGrpSpPr>
          <p:grpSpPr>
            <a:xfrm>
              <a:off x="4817246" y="1311008"/>
              <a:ext cx="6498499" cy="4800273"/>
              <a:chOff x="2414145" y="1418892"/>
              <a:chExt cx="6289180" cy="4681372"/>
            </a:xfrm>
          </p:grpSpPr>
          <p:pic>
            <p:nvPicPr>
              <p:cNvPr id="11" name="Picture 10">
                <a:extLst>
                  <a:ext uri="{FF2B5EF4-FFF2-40B4-BE49-F238E27FC236}">
                    <a16:creationId xmlns:a16="http://schemas.microsoft.com/office/drawing/2014/main" id="{E3BEF515-E709-B19B-8B33-C1099017B8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4145" y="1418892"/>
                <a:ext cx="6289180" cy="4681372"/>
              </a:xfrm>
              <a:prstGeom prst="rect">
                <a:avLst/>
              </a:prstGeom>
            </p:spPr>
          </p:pic>
          <p:sp>
            <p:nvSpPr>
              <p:cNvPr id="19" name="Rectangle: Rounded Corners 18">
                <a:extLst>
                  <a:ext uri="{FF2B5EF4-FFF2-40B4-BE49-F238E27FC236}">
                    <a16:creationId xmlns:a16="http://schemas.microsoft.com/office/drawing/2014/main" id="{58A3A7CE-2CE1-423C-094F-9D0276DDC7EF}"/>
                  </a:ext>
                </a:extLst>
              </p:cNvPr>
              <p:cNvSpPr/>
              <p:nvPr/>
            </p:nvSpPr>
            <p:spPr>
              <a:xfrm>
                <a:off x="3161836" y="2366439"/>
                <a:ext cx="2053982" cy="1649577"/>
              </a:xfrm>
              <a:prstGeom prst="roundRect">
                <a:avLst/>
              </a:prstGeom>
              <a:solidFill>
                <a:srgbClr val="FDF9EE"/>
              </a:solidFill>
              <a:ln>
                <a:solidFill>
                  <a:srgbClr val="FDF9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0" name="Rectangle: Rounded Corners 19">
                <a:extLst>
                  <a:ext uri="{FF2B5EF4-FFF2-40B4-BE49-F238E27FC236}">
                    <a16:creationId xmlns:a16="http://schemas.microsoft.com/office/drawing/2014/main" id="{CAF4E994-9E48-6029-A98F-BB969AAB84B8}"/>
                  </a:ext>
                </a:extLst>
              </p:cNvPr>
              <p:cNvSpPr/>
              <p:nvPr/>
            </p:nvSpPr>
            <p:spPr>
              <a:xfrm>
                <a:off x="4494876" y="3317349"/>
                <a:ext cx="940436" cy="657871"/>
              </a:xfrm>
              <a:prstGeom prst="roundRect">
                <a:avLst/>
              </a:prstGeom>
              <a:solidFill>
                <a:srgbClr val="FDF9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grpSp>
        <p:sp>
          <p:nvSpPr>
            <p:cNvPr id="3" name="Rectangle 1">
              <a:extLst>
                <a:ext uri="{FF2B5EF4-FFF2-40B4-BE49-F238E27FC236}">
                  <a16:creationId xmlns:a16="http://schemas.microsoft.com/office/drawing/2014/main" id="{CF17B077-E262-6E35-56D1-B922CC4B5F42}"/>
                </a:ext>
              </a:extLst>
            </p:cNvPr>
            <p:cNvSpPr>
              <a:spLocks noChangeArrowheads="1"/>
            </p:cNvSpPr>
            <p:nvPr/>
          </p:nvSpPr>
          <p:spPr bwMode="auto">
            <a:xfrm>
              <a:off x="5595459" y="2282622"/>
              <a:ext cx="116570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SE" sz="1200" b="1" i="0" u="none" strike="noStrike" cap="none" normalizeH="0" baseline="0" dirty="0">
                  <a:ln>
                    <a:noFill/>
                  </a:ln>
                  <a:solidFill>
                    <a:schemeClr val="tx1"/>
                  </a:solidFill>
                  <a:effectLst/>
                  <a:latin typeface="Calibri body"/>
                </a:rPr>
                <a:t>AMS-02 Collab.</a:t>
              </a:r>
              <a:endParaRPr kumimoji="0" lang="en-SE" altLang="en-SE" sz="2800" b="1" i="0" u="none" strike="noStrike" cap="none" normalizeH="0" baseline="0" dirty="0">
                <a:ln>
                  <a:noFill/>
                </a:ln>
                <a:solidFill>
                  <a:schemeClr val="tx1"/>
                </a:solidFill>
                <a:effectLst/>
                <a:latin typeface="Calibri body"/>
              </a:endParaRPr>
            </a:p>
          </p:txBody>
        </p:sp>
        <p:sp>
          <p:nvSpPr>
            <p:cNvPr id="5" name="Freeform: Shape 4">
              <a:extLst>
                <a:ext uri="{FF2B5EF4-FFF2-40B4-BE49-F238E27FC236}">
                  <a16:creationId xmlns:a16="http://schemas.microsoft.com/office/drawing/2014/main" id="{203D9CEE-429A-0AB1-8604-3540279F7305}"/>
                </a:ext>
              </a:extLst>
            </p:cNvPr>
            <p:cNvSpPr/>
            <p:nvPr/>
          </p:nvSpPr>
          <p:spPr>
            <a:xfrm>
              <a:off x="9649740" y="4511719"/>
              <a:ext cx="1252946" cy="1311783"/>
            </a:xfrm>
            <a:custGeom>
              <a:avLst/>
              <a:gdLst>
                <a:gd name="connsiteX0" fmla="*/ 0 w 1344058"/>
                <a:gd name="connsiteY0" fmla="*/ 1300005 h 1322039"/>
                <a:gd name="connsiteX1" fmla="*/ 683046 w 1344058"/>
                <a:gd name="connsiteY1" fmla="*/ 15 h 1322039"/>
                <a:gd name="connsiteX2" fmla="*/ 1344058 w 1344058"/>
                <a:gd name="connsiteY2" fmla="*/ 1322039 h 1322039"/>
              </a:gdLst>
              <a:ahLst/>
              <a:cxnLst>
                <a:cxn ang="0">
                  <a:pos x="connsiteX0" y="connsiteY0"/>
                </a:cxn>
                <a:cxn ang="0">
                  <a:pos x="connsiteX1" y="connsiteY1"/>
                </a:cxn>
                <a:cxn ang="0">
                  <a:pos x="connsiteX2" y="connsiteY2"/>
                </a:cxn>
              </a:cxnLst>
              <a:rect l="l" t="t" r="r" b="b"/>
              <a:pathLst>
                <a:path w="1344058" h="1322039">
                  <a:moveTo>
                    <a:pt x="0" y="1300005"/>
                  </a:moveTo>
                  <a:cubicBezTo>
                    <a:pt x="229518" y="648174"/>
                    <a:pt x="459036" y="-3657"/>
                    <a:pt x="683046" y="15"/>
                  </a:cubicBezTo>
                  <a:cubicBezTo>
                    <a:pt x="907056" y="3687"/>
                    <a:pt x="1239398" y="1156786"/>
                    <a:pt x="1344058" y="1322039"/>
                  </a:cubicBezTo>
                </a:path>
              </a:pathLst>
            </a:cu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5400000" scaled="1"/>
              <a:tileRect/>
            </a:gra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p>
          </p:txBody>
        </p:sp>
        <p:sp>
          <p:nvSpPr>
            <p:cNvPr id="9" name="Freeform: Shape 8">
              <a:extLst>
                <a:ext uri="{FF2B5EF4-FFF2-40B4-BE49-F238E27FC236}">
                  <a16:creationId xmlns:a16="http://schemas.microsoft.com/office/drawing/2014/main" id="{C6F56B74-BD31-9ED9-8F7B-99014CFE7C3B}"/>
                </a:ext>
              </a:extLst>
            </p:cNvPr>
            <p:cNvSpPr/>
            <p:nvPr/>
          </p:nvSpPr>
          <p:spPr>
            <a:xfrm>
              <a:off x="9172598" y="4996223"/>
              <a:ext cx="1252946" cy="827278"/>
            </a:xfrm>
            <a:custGeom>
              <a:avLst/>
              <a:gdLst>
                <a:gd name="connsiteX0" fmla="*/ 0 w 1344058"/>
                <a:gd name="connsiteY0" fmla="*/ 1300005 h 1322039"/>
                <a:gd name="connsiteX1" fmla="*/ 683046 w 1344058"/>
                <a:gd name="connsiteY1" fmla="*/ 15 h 1322039"/>
                <a:gd name="connsiteX2" fmla="*/ 1344058 w 1344058"/>
                <a:gd name="connsiteY2" fmla="*/ 1322039 h 1322039"/>
              </a:gdLst>
              <a:ahLst/>
              <a:cxnLst>
                <a:cxn ang="0">
                  <a:pos x="connsiteX0" y="connsiteY0"/>
                </a:cxn>
                <a:cxn ang="0">
                  <a:pos x="connsiteX1" y="connsiteY1"/>
                </a:cxn>
                <a:cxn ang="0">
                  <a:pos x="connsiteX2" y="connsiteY2"/>
                </a:cxn>
              </a:cxnLst>
              <a:rect l="l" t="t" r="r" b="b"/>
              <a:pathLst>
                <a:path w="1344058" h="1322039">
                  <a:moveTo>
                    <a:pt x="0" y="1300005"/>
                  </a:moveTo>
                  <a:cubicBezTo>
                    <a:pt x="229518" y="648174"/>
                    <a:pt x="459036" y="-3657"/>
                    <a:pt x="683046" y="15"/>
                  </a:cubicBezTo>
                  <a:cubicBezTo>
                    <a:pt x="907056" y="3687"/>
                    <a:pt x="1239398" y="1156786"/>
                    <a:pt x="1344058" y="1322039"/>
                  </a:cubicBezTo>
                </a:path>
              </a:pathLst>
            </a:cu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5400000" scaled="1"/>
              <a:tileRect/>
            </a:gradFill>
            <a:ln w="38100">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solidFill>
                  <a:srgbClr val="FF0000"/>
                </a:solidFill>
              </a:endParaRPr>
            </a:p>
          </p:txBody>
        </p:sp>
        <p:sp>
          <p:nvSpPr>
            <p:cNvPr id="12" name="Freeform: Shape 11">
              <a:extLst>
                <a:ext uri="{FF2B5EF4-FFF2-40B4-BE49-F238E27FC236}">
                  <a16:creationId xmlns:a16="http://schemas.microsoft.com/office/drawing/2014/main" id="{EA1BBA67-9FF1-B744-96C7-D0B97F7FD103}"/>
                </a:ext>
              </a:extLst>
            </p:cNvPr>
            <p:cNvSpPr/>
            <p:nvPr/>
          </p:nvSpPr>
          <p:spPr>
            <a:xfrm>
              <a:off x="9825259" y="4862659"/>
              <a:ext cx="984961" cy="968462"/>
            </a:xfrm>
            <a:custGeom>
              <a:avLst/>
              <a:gdLst>
                <a:gd name="connsiteX0" fmla="*/ 0 w 1344058"/>
                <a:gd name="connsiteY0" fmla="*/ 1300005 h 1322039"/>
                <a:gd name="connsiteX1" fmla="*/ 683046 w 1344058"/>
                <a:gd name="connsiteY1" fmla="*/ 15 h 1322039"/>
                <a:gd name="connsiteX2" fmla="*/ 1344058 w 1344058"/>
                <a:gd name="connsiteY2" fmla="*/ 1322039 h 1322039"/>
              </a:gdLst>
              <a:ahLst/>
              <a:cxnLst>
                <a:cxn ang="0">
                  <a:pos x="connsiteX0" y="connsiteY0"/>
                </a:cxn>
                <a:cxn ang="0">
                  <a:pos x="connsiteX1" y="connsiteY1"/>
                </a:cxn>
                <a:cxn ang="0">
                  <a:pos x="connsiteX2" y="connsiteY2"/>
                </a:cxn>
              </a:cxnLst>
              <a:rect l="l" t="t" r="r" b="b"/>
              <a:pathLst>
                <a:path w="1344058" h="1322039">
                  <a:moveTo>
                    <a:pt x="0" y="1300005"/>
                  </a:moveTo>
                  <a:cubicBezTo>
                    <a:pt x="229518" y="648174"/>
                    <a:pt x="459036" y="-3657"/>
                    <a:pt x="683046" y="15"/>
                  </a:cubicBezTo>
                  <a:cubicBezTo>
                    <a:pt x="907056" y="3687"/>
                    <a:pt x="1239398" y="1156786"/>
                    <a:pt x="1344058" y="1322039"/>
                  </a:cubicBezTo>
                </a:path>
              </a:pathLst>
            </a:cu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5400000" scaled="1"/>
              <a:tileRect/>
            </a:gradFill>
            <a:ln w="38100">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p>
          </p:txBody>
        </p:sp>
        <p:sp>
          <p:nvSpPr>
            <p:cNvPr id="13" name="Freeform: Shape 12">
              <a:extLst>
                <a:ext uri="{FF2B5EF4-FFF2-40B4-BE49-F238E27FC236}">
                  <a16:creationId xmlns:a16="http://schemas.microsoft.com/office/drawing/2014/main" id="{00797F17-D608-A503-6172-8CD099B8A541}"/>
                </a:ext>
              </a:extLst>
            </p:cNvPr>
            <p:cNvSpPr/>
            <p:nvPr/>
          </p:nvSpPr>
          <p:spPr>
            <a:xfrm>
              <a:off x="10349127" y="4338677"/>
              <a:ext cx="839994" cy="1504299"/>
            </a:xfrm>
            <a:custGeom>
              <a:avLst/>
              <a:gdLst>
                <a:gd name="connsiteX0" fmla="*/ 0 w 1344058"/>
                <a:gd name="connsiteY0" fmla="*/ 1300005 h 1322039"/>
                <a:gd name="connsiteX1" fmla="*/ 683046 w 1344058"/>
                <a:gd name="connsiteY1" fmla="*/ 15 h 1322039"/>
                <a:gd name="connsiteX2" fmla="*/ 1344058 w 1344058"/>
                <a:gd name="connsiteY2" fmla="*/ 1322039 h 1322039"/>
              </a:gdLst>
              <a:ahLst/>
              <a:cxnLst>
                <a:cxn ang="0">
                  <a:pos x="connsiteX0" y="connsiteY0"/>
                </a:cxn>
                <a:cxn ang="0">
                  <a:pos x="connsiteX1" y="connsiteY1"/>
                </a:cxn>
                <a:cxn ang="0">
                  <a:pos x="connsiteX2" y="connsiteY2"/>
                </a:cxn>
              </a:cxnLst>
              <a:rect l="l" t="t" r="r" b="b"/>
              <a:pathLst>
                <a:path w="1344058" h="1322039">
                  <a:moveTo>
                    <a:pt x="0" y="1300005"/>
                  </a:moveTo>
                  <a:cubicBezTo>
                    <a:pt x="229518" y="648174"/>
                    <a:pt x="459036" y="-3657"/>
                    <a:pt x="683046" y="15"/>
                  </a:cubicBezTo>
                  <a:cubicBezTo>
                    <a:pt x="907056" y="3687"/>
                    <a:pt x="1239398" y="1156786"/>
                    <a:pt x="1344058" y="1322039"/>
                  </a:cubicBezTo>
                </a:path>
              </a:pathLst>
            </a:cu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5400000" scaled="1"/>
              <a:tileRect/>
            </a:gra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p>
          </p:txBody>
        </p:sp>
        <p:sp>
          <p:nvSpPr>
            <p:cNvPr id="14" name="Freeform: Shape 13">
              <a:extLst>
                <a:ext uri="{FF2B5EF4-FFF2-40B4-BE49-F238E27FC236}">
                  <a16:creationId xmlns:a16="http://schemas.microsoft.com/office/drawing/2014/main" id="{2B96B1FA-3CBA-44A1-8333-8A45B80234C9}"/>
                </a:ext>
              </a:extLst>
            </p:cNvPr>
            <p:cNvSpPr/>
            <p:nvPr/>
          </p:nvSpPr>
          <p:spPr>
            <a:xfrm>
              <a:off x="8720318" y="5251770"/>
              <a:ext cx="1055451" cy="591205"/>
            </a:xfrm>
            <a:custGeom>
              <a:avLst/>
              <a:gdLst>
                <a:gd name="connsiteX0" fmla="*/ 0 w 1344058"/>
                <a:gd name="connsiteY0" fmla="*/ 1300005 h 1322039"/>
                <a:gd name="connsiteX1" fmla="*/ 683046 w 1344058"/>
                <a:gd name="connsiteY1" fmla="*/ 15 h 1322039"/>
                <a:gd name="connsiteX2" fmla="*/ 1344058 w 1344058"/>
                <a:gd name="connsiteY2" fmla="*/ 1322039 h 1322039"/>
              </a:gdLst>
              <a:ahLst/>
              <a:cxnLst>
                <a:cxn ang="0">
                  <a:pos x="connsiteX0" y="connsiteY0"/>
                </a:cxn>
                <a:cxn ang="0">
                  <a:pos x="connsiteX1" y="connsiteY1"/>
                </a:cxn>
                <a:cxn ang="0">
                  <a:pos x="connsiteX2" y="connsiteY2"/>
                </a:cxn>
              </a:cxnLst>
              <a:rect l="l" t="t" r="r" b="b"/>
              <a:pathLst>
                <a:path w="1344058" h="1322039">
                  <a:moveTo>
                    <a:pt x="0" y="1300005"/>
                  </a:moveTo>
                  <a:cubicBezTo>
                    <a:pt x="229518" y="648174"/>
                    <a:pt x="459036" y="-3657"/>
                    <a:pt x="683046" y="15"/>
                  </a:cubicBezTo>
                  <a:cubicBezTo>
                    <a:pt x="907056" y="3687"/>
                    <a:pt x="1239398" y="1156786"/>
                    <a:pt x="1344058" y="1322039"/>
                  </a:cubicBezTo>
                </a:path>
              </a:pathLst>
            </a:cu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5400000" scaled="1"/>
              <a:tileRect/>
            </a:gradFill>
            <a:ln w="38100">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solidFill>
                  <a:srgbClr val="FF0000"/>
                </a:solidFill>
              </a:endParaRPr>
            </a:p>
          </p:txBody>
        </p:sp>
        <p:sp>
          <p:nvSpPr>
            <p:cNvPr id="15" name="Freeform: Shape 14">
              <a:extLst>
                <a:ext uri="{FF2B5EF4-FFF2-40B4-BE49-F238E27FC236}">
                  <a16:creationId xmlns:a16="http://schemas.microsoft.com/office/drawing/2014/main" id="{69488C9E-ECFC-531E-17BF-7C64EFD8787B}"/>
                </a:ext>
              </a:extLst>
            </p:cNvPr>
            <p:cNvSpPr/>
            <p:nvPr/>
          </p:nvSpPr>
          <p:spPr>
            <a:xfrm>
              <a:off x="8819885" y="5438012"/>
              <a:ext cx="620698" cy="404964"/>
            </a:xfrm>
            <a:custGeom>
              <a:avLst/>
              <a:gdLst>
                <a:gd name="connsiteX0" fmla="*/ 0 w 1344058"/>
                <a:gd name="connsiteY0" fmla="*/ 1300005 h 1322039"/>
                <a:gd name="connsiteX1" fmla="*/ 683046 w 1344058"/>
                <a:gd name="connsiteY1" fmla="*/ 15 h 1322039"/>
                <a:gd name="connsiteX2" fmla="*/ 1344058 w 1344058"/>
                <a:gd name="connsiteY2" fmla="*/ 1322039 h 1322039"/>
              </a:gdLst>
              <a:ahLst/>
              <a:cxnLst>
                <a:cxn ang="0">
                  <a:pos x="connsiteX0" y="connsiteY0"/>
                </a:cxn>
                <a:cxn ang="0">
                  <a:pos x="connsiteX1" y="connsiteY1"/>
                </a:cxn>
                <a:cxn ang="0">
                  <a:pos x="connsiteX2" y="connsiteY2"/>
                </a:cxn>
              </a:cxnLst>
              <a:rect l="l" t="t" r="r" b="b"/>
              <a:pathLst>
                <a:path w="1344058" h="1322039">
                  <a:moveTo>
                    <a:pt x="0" y="1300005"/>
                  </a:moveTo>
                  <a:cubicBezTo>
                    <a:pt x="229518" y="648174"/>
                    <a:pt x="459036" y="-3657"/>
                    <a:pt x="683046" y="15"/>
                  </a:cubicBezTo>
                  <a:cubicBezTo>
                    <a:pt x="907056" y="3687"/>
                    <a:pt x="1239398" y="1156786"/>
                    <a:pt x="1344058" y="1322039"/>
                  </a:cubicBezTo>
                </a:path>
              </a:pathLst>
            </a:cu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5400000" scaled="1"/>
              <a:tileRect/>
            </a:gradFill>
            <a:ln w="38100">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solidFill>
                  <a:srgbClr val="FF0000"/>
                </a:solidFill>
              </a:endParaRPr>
            </a:p>
          </p:txBody>
        </p:sp>
        <p:sp>
          <p:nvSpPr>
            <p:cNvPr id="16" name="Freeform: Shape 15">
              <a:extLst>
                <a:ext uri="{FF2B5EF4-FFF2-40B4-BE49-F238E27FC236}">
                  <a16:creationId xmlns:a16="http://schemas.microsoft.com/office/drawing/2014/main" id="{0CB0442E-081C-4D6E-CF9A-42B72A16A9FC}"/>
                </a:ext>
              </a:extLst>
            </p:cNvPr>
            <p:cNvSpPr/>
            <p:nvPr/>
          </p:nvSpPr>
          <p:spPr>
            <a:xfrm>
              <a:off x="9596402" y="5406238"/>
              <a:ext cx="620698" cy="404964"/>
            </a:xfrm>
            <a:custGeom>
              <a:avLst/>
              <a:gdLst>
                <a:gd name="connsiteX0" fmla="*/ 0 w 1344058"/>
                <a:gd name="connsiteY0" fmla="*/ 1300005 h 1322039"/>
                <a:gd name="connsiteX1" fmla="*/ 683046 w 1344058"/>
                <a:gd name="connsiteY1" fmla="*/ 15 h 1322039"/>
                <a:gd name="connsiteX2" fmla="*/ 1344058 w 1344058"/>
                <a:gd name="connsiteY2" fmla="*/ 1322039 h 1322039"/>
              </a:gdLst>
              <a:ahLst/>
              <a:cxnLst>
                <a:cxn ang="0">
                  <a:pos x="connsiteX0" y="connsiteY0"/>
                </a:cxn>
                <a:cxn ang="0">
                  <a:pos x="connsiteX1" y="connsiteY1"/>
                </a:cxn>
                <a:cxn ang="0">
                  <a:pos x="connsiteX2" y="connsiteY2"/>
                </a:cxn>
              </a:cxnLst>
              <a:rect l="l" t="t" r="r" b="b"/>
              <a:pathLst>
                <a:path w="1344058" h="1322039">
                  <a:moveTo>
                    <a:pt x="0" y="1300005"/>
                  </a:moveTo>
                  <a:cubicBezTo>
                    <a:pt x="229518" y="648174"/>
                    <a:pt x="459036" y="-3657"/>
                    <a:pt x="683046" y="15"/>
                  </a:cubicBezTo>
                  <a:cubicBezTo>
                    <a:pt x="907056" y="3687"/>
                    <a:pt x="1239398" y="1156786"/>
                    <a:pt x="1344058" y="1322039"/>
                  </a:cubicBezTo>
                </a:path>
              </a:pathLst>
            </a:cu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5400000" scaled="1"/>
              <a:tileRect/>
            </a:gradFill>
            <a:ln w="38100">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solidFill>
                  <a:srgbClr val="FF0000"/>
                </a:solidFill>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D9B75EE-985C-8569-E7E6-62F4C31356DA}"/>
                    </a:ext>
                  </a:extLst>
                </p:cNvPr>
                <p:cNvSpPr txBox="1"/>
                <p:nvPr/>
              </p:nvSpPr>
              <p:spPr>
                <a:xfrm>
                  <a:off x="9595473" y="5221571"/>
                  <a:ext cx="1529458" cy="369332"/>
                </a:xfrm>
                <a:prstGeom prst="rect">
                  <a:avLst/>
                </a:prstGeom>
                <a:noFill/>
              </p:spPr>
              <p:txBody>
                <a:bodyPr wrap="none" rtlCol="0">
                  <a:spAutoFit/>
                </a:bodyPr>
                <a:lstStyle/>
                <a:p>
                  <a:r>
                    <a:rPr lang="en-GB" b="1" dirty="0">
                      <a:solidFill>
                        <a:schemeClr val="tx1"/>
                      </a:solidFill>
                      <a:latin typeface="Cambria" panose="02040503050406030204" pitchFamily="18" charset="0"/>
                      <a:ea typeface="Cambria" panose="02040503050406030204" pitchFamily="18" charset="0"/>
                    </a:rPr>
                    <a:t>PWN </a:t>
                  </a:r>
                  <a14:m>
                    <m:oMath xmlns:m="http://schemas.openxmlformats.org/officeDocument/2006/math">
                      <m:r>
                        <a:rPr lang="en-SE" sz="1800" b="1" i="1" smtClean="0">
                          <a:solidFill>
                            <a:schemeClr val="tx1"/>
                          </a:solidFill>
                          <a:latin typeface="Cambria Math" panose="02040503050406030204" pitchFamily="18" charset="0"/>
                          <a:ea typeface="Cambria Math" panose="02040503050406030204" pitchFamily="18" charset="0"/>
                        </a:rPr>
                        <m:t>→</m:t>
                      </m:r>
                      <m:sSup>
                        <m:sSupPr>
                          <m:ctrlPr>
                            <a:rPr lang="en-SE" sz="1800" b="1" i="1" smtClean="0">
                              <a:solidFill>
                                <a:schemeClr val="tx1"/>
                              </a:solidFill>
                              <a:latin typeface="Cambria Math" panose="02040503050406030204" pitchFamily="18" charset="0"/>
                              <a:ea typeface="Cambria Math" panose="02040503050406030204" pitchFamily="18" charset="0"/>
                            </a:rPr>
                          </m:ctrlPr>
                        </m:sSupPr>
                        <m:e>
                          <m:r>
                            <a:rPr lang="en-GB" sz="1800" b="1" i="1" smtClean="0">
                              <a:solidFill>
                                <a:schemeClr val="tx1"/>
                              </a:solidFill>
                              <a:latin typeface="Cambria Math" panose="02040503050406030204" pitchFamily="18" charset="0"/>
                              <a:ea typeface="Cambria Math" panose="02040503050406030204" pitchFamily="18" charset="0"/>
                            </a:rPr>
                            <m:t>𝒆</m:t>
                          </m:r>
                        </m:e>
                        <m:sup>
                          <m:r>
                            <a:rPr lang="en-GB" sz="1800" b="1" i="1" smtClean="0">
                              <a:solidFill>
                                <a:schemeClr val="tx1"/>
                              </a:solidFill>
                              <a:latin typeface="Cambria Math" panose="02040503050406030204" pitchFamily="18" charset="0"/>
                              <a:ea typeface="Cambria Math" panose="02040503050406030204" pitchFamily="18" charset="0"/>
                            </a:rPr>
                            <m:t>+</m:t>
                          </m:r>
                        </m:sup>
                      </m:sSup>
                      <m:sSup>
                        <m:sSupPr>
                          <m:ctrlPr>
                            <a:rPr lang="en-SE" sz="1800" b="1" i="1">
                              <a:solidFill>
                                <a:schemeClr val="tx1"/>
                              </a:solidFill>
                              <a:latin typeface="Cambria Math" panose="02040503050406030204" pitchFamily="18" charset="0"/>
                              <a:ea typeface="Cambria Math" panose="02040503050406030204" pitchFamily="18" charset="0"/>
                            </a:rPr>
                          </m:ctrlPr>
                        </m:sSupPr>
                        <m:e>
                          <m:r>
                            <a:rPr lang="en-GB" sz="1800" b="1" i="1">
                              <a:solidFill>
                                <a:schemeClr val="tx1"/>
                              </a:solidFill>
                              <a:latin typeface="Cambria Math" panose="02040503050406030204" pitchFamily="18" charset="0"/>
                              <a:ea typeface="Cambria Math" panose="02040503050406030204" pitchFamily="18" charset="0"/>
                            </a:rPr>
                            <m:t>𝒆</m:t>
                          </m:r>
                        </m:e>
                        <m:sup>
                          <m:r>
                            <a:rPr lang="en-GB" sz="1800" b="1" i="1" smtClean="0">
                              <a:solidFill>
                                <a:schemeClr val="tx1"/>
                              </a:solidFill>
                              <a:latin typeface="Cambria Math" panose="02040503050406030204" pitchFamily="18" charset="0"/>
                              <a:ea typeface="Cambria Math" panose="02040503050406030204" pitchFamily="18" charset="0"/>
                            </a:rPr>
                            <m:t>−</m:t>
                          </m:r>
                        </m:sup>
                      </m:sSup>
                    </m:oMath>
                  </a14:m>
                  <a:endParaRPr lang="en-SE" sz="1800" b="1" dirty="0">
                    <a:solidFill>
                      <a:schemeClr val="tx1"/>
                    </a:solidFill>
                    <a:latin typeface="Cambria" panose="02040503050406030204" pitchFamily="18" charset="0"/>
                    <a:ea typeface="Cambria" panose="02040503050406030204" pitchFamily="18" charset="0"/>
                  </a:endParaRPr>
                </a:p>
              </p:txBody>
            </p:sp>
          </mc:Choice>
          <mc:Fallback xmlns="">
            <p:sp>
              <p:nvSpPr>
                <p:cNvPr id="18" name="TextBox 17">
                  <a:extLst>
                    <a:ext uri="{FF2B5EF4-FFF2-40B4-BE49-F238E27FC236}">
                      <a16:creationId xmlns:a16="http://schemas.microsoft.com/office/drawing/2014/main" id="{5D9B75EE-985C-8569-E7E6-62F4C31356DA}"/>
                    </a:ext>
                  </a:extLst>
                </p:cNvPr>
                <p:cNvSpPr txBox="1">
                  <a:spLocks noRot="1" noChangeAspect="1" noMove="1" noResize="1" noEditPoints="1" noAdjustHandles="1" noChangeArrowheads="1" noChangeShapeType="1" noTextEdit="1"/>
                </p:cNvSpPr>
                <p:nvPr/>
              </p:nvSpPr>
              <p:spPr>
                <a:xfrm>
                  <a:off x="9595473" y="5221571"/>
                  <a:ext cx="1529458" cy="369332"/>
                </a:xfrm>
                <a:prstGeom prst="rect">
                  <a:avLst/>
                </a:prstGeom>
                <a:blipFill>
                  <a:blip r:embed="rId4"/>
                  <a:stretch>
                    <a:fillRect l="-3586" t="-11667" b="-25000"/>
                  </a:stretch>
                </a:blipFill>
              </p:spPr>
              <p:txBody>
                <a:bodyPr/>
                <a:lstStyle/>
                <a:p>
                  <a:r>
                    <a:rPr lang="en-GB">
                      <a:noFill/>
                    </a:rPr>
                    <a:t> </a:t>
                  </a:r>
                </a:p>
              </p:txBody>
            </p:sp>
          </mc:Fallback>
        </mc:AlternateContent>
        <p:sp>
          <p:nvSpPr>
            <p:cNvPr id="21" name="Freeform: Shape 20">
              <a:extLst>
                <a:ext uri="{FF2B5EF4-FFF2-40B4-BE49-F238E27FC236}">
                  <a16:creationId xmlns:a16="http://schemas.microsoft.com/office/drawing/2014/main" id="{74623FC8-F9DF-AB65-A262-58E9E571618C}"/>
                </a:ext>
              </a:extLst>
            </p:cNvPr>
            <p:cNvSpPr/>
            <p:nvPr/>
          </p:nvSpPr>
          <p:spPr>
            <a:xfrm>
              <a:off x="7080588" y="4489873"/>
              <a:ext cx="1343895" cy="1324258"/>
            </a:xfrm>
            <a:custGeom>
              <a:avLst/>
              <a:gdLst>
                <a:gd name="connsiteX0" fmla="*/ 0 w 1828800"/>
                <a:gd name="connsiteY0" fmla="*/ 1288974 h 1288974"/>
                <a:gd name="connsiteX1" fmla="*/ 1575412 w 1828800"/>
                <a:gd name="connsiteY1" fmla="*/ 0 h 1288974"/>
                <a:gd name="connsiteX2" fmla="*/ 1828800 w 1828800"/>
                <a:gd name="connsiteY2" fmla="*/ 1288974 h 1288974"/>
              </a:gdLst>
              <a:ahLst/>
              <a:cxnLst>
                <a:cxn ang="0">
                  <a:pos x="connsiteX0" y="connsiteY0"/>
                </a:cxn>
                <a:cxn ang="0">
                  <a:pos x="connsiteX1" y="connsiteY1"/>
                </a:cxn>
                <a:cxn ang="0">
                  <a:pos x="connsiteX2" y="connsiteY2"/>
                </a:cxn>
              </a:cxnLst>
              <a:rect l="l" t="t" r="r" b="b"/>
              <a:pathLst>
                <a:path w="1828800" h="1288974">
                  <a:moveTo>
                    <a:pt x="0" y="1288974"/>
                  </a:moveTo>
                  <a:cubicBezTo>
                    <a:pt x="635306" y="644487"/>
                    <a:pt x="1270612" y="0"/>
                    <a:pt x="1575412" y="0"/>
                  </a:cubicBezTo>
                  <a:cubicBezTo>
                    <a:pt x="1880212" y="0"/>
                    <a:pt x="1768207" y="1085162"/>
                    <a:pt x="1828800" y="1288974"/>
                  </a:cubicBezTo>
                </a:path>
              </a:pathLst>
            </a:cu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FF11C572-FC2A-891B-CBC7-0E049E38DC95}"/>
                    </a:ext>
                  </a:extLst>
                </p:cNvPr>
                <p:cNvSpPr txBox="1"/>
                <p:nvPr/>
              </p:nvSpPr>
              <p:spPr>
                <a:xfrm>
                  <a:off x="7553533" y="4160338"/>
                  <a:ext cx="1343894"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l-GR" sz="2000" b="1" i="1" smtClean="0">
                            <a:solidFill>
                              <a:schemeClr val="accent6">
                                <a:lumMod val="75000"/>
                              </a:schemeClr>
                            </a:solidFill>
                            <a:latin typeface="Cambria Math" panose="02040503050406030204" pitchFamily="18" charset="0"/>
                            <a:ea typeface="Cambria Math" panose="02040503050406030204" pitchFamily="18" charset="0"/>
                          </a:rPr>
                          <m:t>𝝌</m:t>
                        </m:r>
                        <m:r>
                          <a:rPr lang="en-SE" sz="2000" b="1" i="1" smtClean="0">
                            <a:solidFill>
                              <a:schemeClr val="accent6">
                                <a:lumMod val="75000"/>
                              </a:schemeClr>
                            </a:solidFill>
                            <a:latin typeface="Cambria Math" panose="02040503050406030204" pitchFamily="18" charset="0"/>
                            <a:ea typeface="Cambria Math" panose="02040503050406030204" pitchFamily="18" charset="0"/>
                          </a:rPr>
                          <m:t>→</m:t>
                        </m:r>
                        <m:sSup>
                          <m:sSupPr>
                            <m:ctrlPr>
                              <a:rPr lang="en-SE" sz="2000" b="1" i="1" smtClean="0">
                                <a:solidFill>
                                  <a:schemeClr val="accent6">
                                    <a:lumMod val="75000"/>
                                  </a:schemeClr>
                                </a:solidFill>
                                <a:latin typeface="Cambria Math" panose="02040503050406030204" pitchFamily="18" charset="0"/>
                                <a:ea typeface="Cambria Math" panose="02040503050406030204" pitchFamily="18" charset="0"/>
                              </a:rPr>
                            </m:ctrlPr>
                          </m:sSupPr>
                          <m:e>
                            <m:r>
                              <a:rPr lang="en-GB" sz="2000" b="1" i="1" smtClean="0">
                                <a:solidFill>
                                  <a:schemeClr val="accent6">
                                    <a:lumMod val="75000"/>
                                  </a:schemeClr>
                                </a:solidFill>
                                <a:latin typeface="Cambria Math" panose="02040503050406030204" pitchFamily="18" charset="0"/>
                                <a:ea typeface="Cambria Math" panose="02040503050406030204" pitchFamily="18" charset="0"/>
                              </a:rPr>
                              <m:t>𝒆</m:t>
                            </m:r>
                          </m:e>
                          <m:sup>
                            <m:r>
                              <a:rPr lang="en-GB" sz="2000" b="1" i="1" smtClean="0">
                                <a:solidFill>
                                  <a:schemeClr val="accent6">
                                    <a:lumMod val="75000"/>
                                  </a:schemeClr>
                                </a:solidFill>
                                <a:latin typeface="Cambria Math" panose="02040503050406030204" pitchFamily="18" charset="0"/>
                                <a:ea typeface="Cambria Math" panose="02040503050406030204" pitchFamily="18" charset="0"/>
                              </a:rPr>
                              <m:t>+</m:t>
                            </m:r>
                          </m:sup>
                        </m:sSup>
                        <m:sSup>
                          <m:sSupPr>
                            <m:ctrlPr>
                              <a:rPr lang="en-SE" sz="2000" b="1" i="1">
                                <a:solidFill>
                                  <a:schemeClr val="accent6">
                                    <a:lumMod val="75000"/>
                                  </a:schemeClr>
                                </a:solidFill>
                                <a:latin typeface="Cambria Math" panose="02040503050406030204" pitchFamily="18" charset="0"/>
                                <a:ea typeface="Cambria Math" panose="02040503050406030204" pitchFamily="18" charset="0"/>
                              </a:rPr>
                            </m:ctrlPr>
                          </m:sSupPr>
                          <m:e>
                            <m:r>
                              <a:rPr lang="en-GB" sz="2000" b="1" i="1">
                                <a:solidFill>
                                  <a:schemeClr val="accent6">
                                    <a:lumMod val="75000"/>
                                  </a:schemeClr>
                                </a:solidFill>
                                <a:latin typeface="Cambria Math" panose="02040503050406030204" pitchFamily="18" charset="0"/>
                                <a:ea typeface="Cambria Math" panose="02040503050406030204" pitchFamily="18" charset="0"/>
                              </a:rPr>
                              <m:t>𝒆</m:t>
                            </m:r>
                          </m:e>
                          <m:sup>
                            <m:r>
                              <a:rPr lang="en-GB" sz="2000" b="1" i="1" smtClean="0">
                                <a:solidFill>
                                  <a:schemeClr val="accent6">
                                    <a:lumMod val="75000"/>
                                  </a:schemeClr>
                                </a:solidFill>
                                <a:latin typeface="Cambria Math" panose="02040503050406030204" pitchFamily="18" charset="0"/>
                                <a:ea typeface="Cambria Math" panose="02040503050406030204" pitchFamily="18" charset="0"/>
                              </a:rPr>
                              <m:t>−</m:t>
                            </m:r>
                          </m:sup>
                        </m:sSup>
                      </m:oMath>
                    </m:oMathPara>
                  </a14:m>
                  <a:endParaRPr lang="en-SE" sz="2000" b="1" dirty="0">
                    <a:solidFill>
                      <a:schemeClr val="accent6">
                        <a:lumMod val="75000"/>
                      </a:schemeClr>
                    </a:solidFill>
                  </a:endParaRPr>
                </a:p>
              </p:txBody>
            </p:sp>
          </mc:Choice>
          <mc:Fallback xmlns="">
            <p:sp>
              <p:nvSpPr>
                <p:cNvPr id="22" name="TextBox 21">
                  <a:extLst>
                    <a:ext uri="{FF2B5EF4-FFF2-40B4-BE49-F238E27FC236}">
                      <a16:creationId xmlns:a16="http://schemas.microsoft.com/office/drawing/2014/main" id="{FF11C572-FC2A-891B-CBC7-0E049E38DC95}"/>
                    </a:ext>
                  </a:extLst>
                </p:cNvPr>
                <p:cNvSpPr txBox="1">
                  <a:spLocks noRot="1" noChangeAspect="1" noMove="1" noResize="1" noEditPoints="1" noAdjustHandles="1" noChangeArrowheads="1" noChangeShapeType="1" noTextEdit="1"/>
                </p:cNvSpPr>
                <p:nvPr/>
              </p:nvSpPr>
              <p:spPr>
                <a:xfrm>
                  <a:off x="7553533" y="4160338"/>
                  <a:ext cx="1343894" cy="400110"/>
                </a:xfrm>
                <a:prstGeom prst="rect">
                  <a:avLst/>
                </a:prstGeom>
                <a:blipFill>
                  <a:blip r:embed="rId5"/>
                  <a:stretch>
                    <a:fillRect b="-6061"/>
                  </a:stretch>
                </a:blipFill>
              </p:spPr>
              <p:txBody>
                <a:bodyPr/>
                <a:lstStyle/>
                <a:p>
                  <a:r>
                    <a:rPr lang="en-GB">
                      <a:noFill/>
                    </a:rPr>
                    <a:t> </a:t>
                  </a:r>
                </a:p>
              </p:txBody>
            </p:sp>
          </mc:Fallback>
        </mc:AlternateContent>
      </p:grpSp>
    </p:spTree>
    <p:extLst>
      <p:ext uri="{BB962C8B-B14F-4D97-AF65-F5344CB8AC3E}">
        <p14:creationId xmlns:p14="http://schemas.microsoft.com/office/powerpoint/2010/main" val="4228907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5B6884-1258-30AD-7CBC-A170F348FEDB}"/>
              </a:ext>
            </a:extLst>
          </p:cNvPr>
          <p:cNvSpPr>
            <a:spLocks noGrp="1"/>
          </p:cNvSpPr>
          <p:nvPr>
            <p:ph type="sldNum" sz="quarter" idx="12"/>
          </p:nvPr>
        </p:nvSpPr>
        <p:spPr/>
        <p:txBody>
          <a:bodyPr/>
          <a:lstStyle/>
          <a:p>
            <a:fld id="{22575A84-A01E-4477-BEC3-178D27864C62}" type="slidenum">
              <a:rPr lang="en-GB" smtClean="0"/>
              <a:t>21</a:t>
            </a:fld>
            <a:endParaRPr lang="en-GB"/>
          </a:p>
        </p:txBody>
      </p:sp>
      <p:pic>
        <p:nvPicPr>
          <p:cNvPr id="22" name="Picture 21">
            <a:extLst>
              <a:ext uri="{FF2B5EF4-FFF2-40B4-BE49-F238E27FC236}">
                <a16:creationId xmlns:a16="http://schemas.microsoft.com/office/drawing/2014/main" id="{F3B2575D-3891-3366-8AF3-8CC13B886579}"/>
              </a:ext>
            </a:extLst>
          </p:cNvPr>
          <p:cNvPicPr>
            <a:picLocks noChangeAspect="1"/>
          </p:cNvPicPr>
          <p:nvPr/>
        </p:nvPicPr>
        <p:blipFill>
          <a:blip r:embed="rId3"/>
          <a:stretch>
            <a:fillRect/>
          </a:stretch>
        </p:blipFill>
        <p:spPr>
          <a:xfrm>
            <a:off x="658391" y="2155947"/>
            <a:ext cx="4778847" cy="3814072"/>
          </a:xfrm>
          <a:prstGeom prst="rect">
            <a:avLst/>
          </a:prstGeom>
          <a:effectLst>
            <a:glow rad="63500">
              <a:schemeClr val="accent3">
                <a:satMod val="175000"/>
                <a:alpha val="40000"/>
              </a:schemeClr>
            </a:glow>
          </a:effectLst>
        </p:spPr>
      </p:pic>
      <p:sp>
        <p:nvSpPr>
          <p:cNvPr id="11" name="Title 1">
            <a:extLst>
              <a:ext uri="{FF2B5EF4-FFF2-40B4-BE49-F238E27FC236}">
                <a16:creationId xmlns:a16="http://schemas.microsoft.com/office/drawing/2014/main" id="{8DD0B902-7856-CCEF-308A-A828CF490FB8}"/>
              </a:ext>
            </a:extLst>
          </p:cNvPr>
          <p:cNvSpPr>
            <a:spLocks noGrp="1"/>
          </p:cNvSpPr>
          <p:nvPr>
            <p:ph type="title"/>
          </p:nvPr>
        </p:nvSpPr>
        <p:spPr>
          <a:xfrm>
            <a:off x="838200" y="221904"/>
            <a:ext cx="10515600" cy="1325563"/>
          </a:xfrm>
        </p:spPr>
        <p:txBody>
          <a:bodyPr>
            <a:normAutofit/>
          </a:bodyPr>
          <a:lstStyle/>
          <a:p>
            <a:r>
              <a:rPr lang="en-GB" sz="4000" b="1" dirty="0">
                <a:effectLst>
                  <a:outerShdw blurRad="38100" dist="38100" dir="2700000" algn="tl">
                    <a:srgbClr val="000000">
                      <a:alpha val="43137"/>
                    </a:srgbClr>
                  </a:outerShdw>
                </a:effectLst>
              </a:rPr>
              <a:t>WIMP constraints from positron data</a:t>
            </a:r>
            <a:endParaRPr lang="en-SE" sz="4000" b="1" dirty="0">
              <a:effectLst>
                <a:outerShdw blurRad="38100" dist="38100" dir="2700000" algn="tl">
                  <a:srgbClr val="000000">
                    <a:alpha val="43137"/>
                  </a:srgbClr>
                </a:outerShdw>
              </a:effectLst>
            </a:endParaRPr>
          </a:p>
        </p:txBody>
      </p:sp>
      <p:sp>
        <p:nvSpPr>
          <p:cNvPr id="2" name="TextBox 1">
            <a:extLst>
              <a:ext uri="{FF2B5EF4-FFF2-40B4-BE49-F238E27FC236}">
                <a16:creationId xmlns:a16="http://schemas.microsoft.com/office/drawing/2014/main" id="{02A7B422-875D-C9BC-69C0-5E49F634E7D5}"/>
              </a:ext>
            </a:extLst>
          </p:cNvPr>
          <p:cNvSpPr txBox="1"/>
          <p:nvPr/>
        </p:nvSpPr>
        <p:spPr>
          <a:xfrm>
            <a:off x="1434007" y="1478906"/>
            <a:ext cx="9838065" cy="769441"/>
          </a:xfrm>
          <a:prstGeom prst="rect">
            <a:avLst/>
          </a:prstGeom>
          <a:noFill/>
        </p:spPr>
        <p:txBody>
          <a:bodyPr wrap="square">
            <a:spAutoFit/>
          </a:bodyPr>
          <a:lstStyle/>
          <a:p>
            <a:pPr algn="l"/>
            <a:r>
              <a:rPr lang="en-GB" sz="2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Leading constraints for leptonic channels, except for production of </a:t>
            </a:r>
            <a:r>
              <a:rPr lang="en-GB" sz="2200"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taus</a:t>
            </a:r>
            <a:endParaRPr lang="en-GB" sz="2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l"/>
            <a:endParaRPr lang="en-GB" sz="2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8816581D-CB75-EA9C-E60F-91F79A930FEF}"/>
              </a:ext>
            </a:extLst>
          </p:cNvPr>
          <p:cNvSpPr txBox="1"/>
          <p:nvPr/>
        </p:nvSpPr>
        <p:spPr>
          <a:xfrm>
            <a:off x="1868129" y="6173817"/>
            <a:ext cx="9051525" cy="369332"/>
          </a:xfrm>
          <a:prstGeom prst="rect">
            <a:avLst/>
          </a:prstGeom>
          <a:noFill/>
        </p:spPr>
        <p:txBody>
          <a:bodyPr wrap="square">
            <a:spAutoFit/>
          </a:bodyPr>
          <a:lstStyle/>
          <a:p>
            <a:r>
              <a:rPr lang="en-GB" dirty="0"/>
              <a:t>See also </a:t>
            </a:r>
            <a:r>
              <a:rPr lang="en-GB" dirty="0" err="1"/>
              <a:t>Krommydas</a:t>
            </a:r>
            <a:r>
              <a:rPr lang="en-GB" dirty="0"/>
              <a:t> &amp; Cholis PRD 107,023003 for tests on DM identification with positron data</a:t>
            </a:r>
          </a:p>
        </p:txBody>
      </p:sp>
      <p:sp>
        <p:nvSpPr>
          <p:cNvPr id="8" name="TextBox 7">
            <a:extLst>
              <a:ext uri="{FF2B5EF4-FFF2-40B4-BE49-F238E27FC236}">
                <a16:creationId xmlns:a16="http://schemas.microsoft.com/office/drawing/2014/main" id="{B8C52C14-D95C-DBE4-4D97-AF35232DCC24}"/>
              </a:ext>
            </a:extLst>
          </p:cNvPr>
          <p:cNvSpPr txBox="1"/>
          <p:nvPr/>
        </p:nvSpPr>
        <p:spPr>
          <a:xfrm>
            <a:off x="1641068" y="5115309"/>
            <a:ext cx="6097836" cy="276999"/>
          </a:xfrm>
          <a:prstGeom prst="rect">
            <a:avLst/>
          </a:prstGeom>
          <a:noFill/>
        </p:spPr>
        <p:txBody>
          <a:bodyPr wrap="square">
            <a:spAutoFit/>
          </a:bodyPr>
          <a:lstStyle/>
          <a:p>
            <a:r>
              <a:rPr lang="en-GB" sz="1200" dirty="0">
                <a:effectLst/>
              </a:rPr>
              <a:t>Jhon &amp; Linden JCAP12 (2021) 007</a:t>
            </a:r>
            <a:endParaRPr lang="en-SE" sz="1200" dirty="0"/>
          </a:p>
        </p:txBody>
      </p:sp>
      <p:grpSp>
        <p:nvGrpSpPr>
          <p:cNvPr id="5" name="Group 4">
            <a:extLst>
              <a:ext uri="{FF2B5EF4-FFF2-40B4-BE49-F238E27FC236}">
                <a16:creationId xmlns:a16="http://schemas.microsoft.com/office/drawing/2014/main" id="{0C3C6B2F-530D-B612-2BFE-4312B04DF74A}"/>
              </a:ext>
            </a:extLst>
          </p:cNvPr>
          <p:cNvGrpSpPr/>
          <p:nvPr/>
        </p:nvGrpSpPr>
        <p:grpSpPr>
          <a:xfrm>
            <a:off x="9502436" y="215486"/>
            <a:ext cx="1637790" cy="1190899"/>
            <a:chOff x="7661292" y="3380104"/>
            <a:chExt cx="3233990" cy="1874108"/>
          </a:xfrm>
        </p:grpSpPr>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B377C90B-73A8-7760-3453-BBB60833D04C}"/>
                    </a:ext>
                  </a:extLst>
                </p14:cNvPr>
                <p14:cNvContentPartPr/>
                <p14:nvPr/>
              </p14:nvContentPartPr>
              <p14:xfrm>
                <a:off x="8105851" y="3893581"/>
                <a:ext cx="670320" cy="856800"/>
              </p14:xfrm>
            </p:contentPart>
          </mc:Choice>
          <mc:Fallback xmlns="">
            <p:pic>
              <p:nvPicPr>
                <p:cNvPr id="7" name="Ink 6">
                  <a:extLst>
                    <a:ext uri="{FF2B5EF4-FFF2-40B4-BE49-F238E27FC236}">
                      <a16:creationId xmlns:a16="http://schemas.microsoft.com/office/drawing/2014/main" id="{B377C90B-73A8-7760-3453-BBB60833D04C}"/>
                    </a:ext>
                  </a:extLst>
                </p:cNvPr>
                <p:cNvPicPr/>
                <p:nvPr/>
              </p:nvPicPr>
              <p:blipFill>
                <a:blip r:embed="rId7"/>
                <a:stretch>
                  <a:fillRect/>
                </a:stretch>
              </p:blipFill>
              <p:spPr>
                <a:xfrm>
                  <a:off x="8077417" y="3870929"/>
                  <a:ext cx="726476" cy="901537"/>
                </a:xfrm>
                <a:prstGeom prst="rect">
                  <a:avLst/>
                </a:prstGeom>
              </p:spPr>
            </p:pic>
          </mc:Fallback>
        </mc:AlternateContent>
        <p:grpSp>
          <p:nvGrpSpPr>
            <p:cNvPr id="9" name="Group 8">
              <a:extLst>
                <a:ext uri="{FF2B5EF4-FFF2-40B4-BE49-F238E27FC236}">
                  <a16:creationId xmlns:a16="http://schemas.microsoft.com/office/drawing/2014/main" id="{DC6EA591-A44C-5126-D987-623F15CB57D7}"/>
                </a:ext>
              </a:extLst>
            </p:cNvPr>
            <p:cNvGrpSpPr/>
            <p:nvPr/>
          </p:nvGrpSpPr>
          <p:grpSpPr>
            <a:xfrm>
              <a:off x="8763211" y="3784197"/>
              <a:ext cx="1413720" cy="781200"/>
              <a:chOff x="9184449" y="4256802"/>
              <a:chExt cx="1413720" cy="781200"/>
            </a:xfrm>
          </p:grpSpPr>
          <mc:AlternateContent xmlns:mc="http://schemas.openxmlformats.org/markup-compatibility/2006" xmlns:p14="http://schemas.microsoft.com/office/powerpoint/2010/main">
            <mc:Choice Requires="p14">
              <p:contentPart p14:bwMode="auto" r:id="rId8">
                <p14:nvContentPartPr>
                  <p14:cNvPr id="15" name="Ink 14">
                    <a:extLst>
                      <a:ext uri="{FF2B5EF4-FFF2-40B4-BE49-F238E27FC236}">
                        <a16:creationId xmlns:a16="http://schemas.microsoft.com/office/drawing/2014/main" id="{195A249D-F911-D656-2FF7-CD09595A94AB}"/>
                      </a:ext>
                    </a:extLst>
                  </p14:cNvPr>
                  <p14:cNvContentPartPr/>
                  <p14:nvPr/>
                </p14:nvContentPartPr>
                <p14:xfrm>
                  <a:off x="9184449" y="4652081"/>
                  <a:ext cx="836280" cy="248400"/>
                </p14:xfrm>
              </p:contentPart>
            </mc:Choice>
            <mc:Fallback xmlns="">
              <p:pic>
                <p:nvPicPr>
                  <p:cNvPr id="15" name="Ink 14">
                    <a:extLst>
                      <a:ext uri="{FF2B5EF4-FFF2-40B4-BE49-F238E27FC236}">
                        <a16:creationId xmlns:a16="http://schemas.microsoft.com/office/drawing/2014/main" id="{195A249D-F911-D656-2FF7-CD09595A94AB}"/>
                      </a:ext>
                    </a:extLst>
                  </p:cNvPr>
                  <p:cNvPicPr/>
                  <p:nvPr/>
                </p:nvPicPr>
                <p:blipFill>
                  <a:blip r:embed="rId9"/>
                  <a:stretch>
                    <a:fillRect/>
                  </a:stretch>
                </p:blipFill>
                <p:spPr>
                  <a:xfrm>
                    <a:off x="9156028" y="4629448"/>
                    <a:ext cx="891700" cy="293101"/>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6" name="Ink 15">
                    <a:extLst>
                      <a:ext uri="{FF2B5EF4-FFF2-40B4-BE49-F238E27FC236}">
                        <a16:creationId xmlns:a16="http://schemas.microsoft.com/office/drawing/2014/main" id="{5AF7D03B-8D0D-F23C-DEA0-1EBA9A85C78F}"/>
                      </a:ext>
                    </a:extLst>
                  </p14:cNvPr>
                  <p14:cNvContentPartPr/>
                  <p14:nvPr/>
                </p14:nvContentPartPr>
                <p14:xfrm>
                  <a:off x="10027569" y="4256802"/>
                  <a:ext cx="363240" cy="510120"/>
                </p14:xfrm>
              </p:contentPart>
            </mc:Choice>
            <mc:Fallback xmlns="">
              <p:pic>
                <p:nvPicPr>
                  <p:cNvPr id="16" name="Ink 15">
                    <a:extLst>
                      <a:ext uri="{FF2B5EF4-FFF2-40B4-BE49-F238E27FC236}">
                        <a16:creationId xmlns:a16="http://schemas.microsoft.com/office/drawing/2014/main" id="{5AF7D03B-8D0D-F23C-DEA0-1EBA9A85C78F}"/>
                      </a:ext>
                    </a:extLst>
                  </p:cNvPr>
                  <p:cNvPicPr/>
                  <p:nvPr/>
                </p:nvPicPr>
                <p:blipFill>
                  <a:blip r:embed="rId11"/>
                  <a:stretch>
                    <a:fillRect/>
                  </a:stretch>
                </p:blipFill>
                <p:spPr>
                  <a:xfrm>
                    <a:off x="9999135" y="4234180"/>
                    <a:ext cx="418686" cy="554232"/>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7" name="Ink 16">
                    <a:extLst>
                      <a:ext uri="{FF2B5EF4-FFF2-40B4-BE49-F238E27FC236}">
                        <a16:creationId xmlns:a16="http://schemas.microsoft.com/office/drawing/2014/main" id="{2312230D-791A-6D1E-CC63-23955E3BF570}"/>
                      </a:ext>
                    </a:extLst>
                  </p14:cNvPr>
                  <p14:cNvContentPartPr/>
                  <p14:nvPr/>
                </p14:nvContentPartPr>
                <p14:xfrm>
                  <a:off x="10027569" y="4756842"/>
                  <a:ext cx="570600" cy="281160"/>
                </p14:xfrm>
              </p:contentPart>
            </mc:Choice>
            <mc:Fallback xmlns="">
              <p:pic>
                <p:nvPicPr>
                  <p:cNvPr id="17" name="Ink 16">
                    <a:extLst>
                      <a:ext uri="{FF2B5EF4-FFF2-40B4-BE49-F238E27FC236}">
                        <a16:creationId xmlns:a16="http://schemas.microsoft.com/office/drawing/2014/main" id="{2312230D-791A-6D1E-CC63-23955E3BF570}"/>
                      </a:ext>
                    </a:extLst>
                  </p:cNvPr>
                  <p:cNvPicPr/>
                  <p:nvPr/>
                </p:nvPicPr>
                <p:blipFill>
                  <a:blip r:embed="rId13"/>
                  <a:stretch>
                    <a:fillRect/>
                  </a:stretch>
                </p:blipFill>
                <p:spPr>
                  <a:xfrm>
                    <a:off x="9999110" y="4734168"/>
                    <a:ext cx="626806" cy="325942"/>
                  </a:xfrm>
                  <a:prstGeom prst="rect">
                    <a:avLst/>
                  </a:prstGeom>
                </p:spPr>
              </p:pic>
            </mc:Fallback>
          </mc:AlternateContent>
        </p:grpSp>
        <p:sp>
          <p:nvSpPr>
            <p:cNvPr id="10" name="TextBox 9">
              <a:extLst>
                <a:ext uri="{FF2B5EF4-FFF2-40B4-BE49-F238E27FC236}">
                  <a16:creationId xmlns:a16="http://schemas.microsoft.com/office/drawing/2014/main" id="{F48AB891-5189-E6AE-807F-F1D9FCB2C863}"/>
                </a:ext>
              </a:extLst>
            </p:cNvPr>
            <p:cNvSpPr txBox="1"/>
            <p:nvPr/>
          </p:nvSpPr>
          <p:spPr>
            <a:xfrm>
              <a:off x="7661292" y="3489202"/>
              <a:ext cx="624197" cy="726518"/>
            </a:xfrm>
            <a:prstGeom prst="rect">
              <a:avLst/>
            </a:prstGeom>
            <a:noFill/>
            <a:ln>
              <a:noFill/>
            </a:ln>
          </p:spPr>
          <p:txBody>
            <a:bodyPr wrap="none" rtlCol="0">
              <a:spAutoFit/>
            </a:bodyPr>
            <a:lstStyle/>
            <a:p>
              <a:r>
                <a:rPr lang="el-GR" sz="2400" dirty="0"/>
                <a:t>χ</a:t>
              </a:r>
              <a:endParaRPr lang="en-GB" sz="2400" dirty="0"/>
            </a:p>
          </p:txBody>
        </p:sp>
        <p:sp>
          <p:nvSpPr>
            <p:cNvPr id="12" name="TextBox 11">
              <a:extLst>
                <a:ext uri="{FF2B5EF4-FFF2-40B4-BE49-F238E27FC236}">
                  <a16:creationId xmlns:a16="http://schemas.microsoft.com/office/drawing/2014/main" id="{7D2F5A9F-6ADD-84C7-D82F-F40475F19F71}"/>
                </a:ext>
              </a:extLst>
            </p:cNvPr>
            <p:cNvSpPr txBox="1"/>
            <p:nvPr/>
          </p:nvSpPr>
          <p:spPr>
            <a:xfrm>
              <a:off x="7891268" y="4527694"/>
              <a:ext cx="624197" cy="726518"/>
            </a:xfrm>
            <a:prstGeom prst="rect">
              <a:avLst/>
            </a:prstGeom>
            <a:noFill/>
            <a:ln>
              <a:noFill/>
            </a:ln>
          </p:spPr>
          <p:txBody>
            <a:bodyPr wrap="none" rtlCol="0">
              <a:spAutoFit/>
            </a:bodyPr>
            <a:lstStyle/>
            <a:p>
              <a:r>
                <a:rPr lang="el-GR" sz="2400" dirty="0"/>
                <a:t>χ</a:t>
              </a:r>
              <a:endParaRPr lang="en-GB" sz="2400" dirty="0"/>
            </a:p>
          </p:txBody>
        </p:sp>
        <p:sp>
          <p:nvSpPr>
            <p:cNvPr id="13" name="TextBox 12">
              <a:extLst>
                <a:ext uri="{FF2B5EF4-FFF2-40B4-BE49-F238E27FC236}">
                  <a16:creationId xmlns:a16="http://schemas.microsoft.com/office/drawing/2014/main" id="{14535D48-1D72-92EE-4A35-153243FB929C}"/>
                </a:ext>
              </a:extLst>
            </p:cNvPr>
            <p:cNvSpPr txBox="1"/>
            <p:nvPr/>
          </p:nvSpPr>
          <p:spPr>
            <a:xfrm>
              <a:off x="10024192" y="3380104"/>
              <a:ext cx="871090" cy="726518"/>
            </a:xfrm>
            <a:prstGeom prst="rect">
              <a:avLst/>
            </a:prstGeom>
            <a:noFill/>
            <a:ln>
              <a:noFill/>
            </a:ln>
          </p:spPr>
          <p:txBody>
            <a:bodyPr wrap="none" rtlCol="0">
              <a:spAutoFit/>
            </a:bodyPr>
            <a:lstStyle/>
            <a:p>
              <a:r>
                <a:rPr lang="en-GB" sz="2400" dirty="0"/>
                <a:t>e</a:t>
              </a:r>
              <a:r>
                <a:rPr lang="en-GB" sz="2400" baseline="30000" dirty="0"/>
                <a:t>+</a:t>
              </a:r>
            </a:p>
          </p:txBody>
        </p:sp>
        <p:sp>
          <p:nvSpPr>
            <p:cNvPr id="14" name="TextBox 13">
              <a:extLst>
                <a:ext uri="{FF2B5EF4-FFF2-40B4-BE49-F238E27FC236}">
                  <a16:creationId xmlns:a16="http://schemas.microsoft.com/office/drawing/2014/main" id="{B139B7EB-A8D1-6723-E331-CA3052C08E34}"/>
                </a:ext>
              </a:extLst>
            </p:cNvPr>
            <p:cNvSpPr txBox="1"/>
            <p:nvPr/>
          </p:nvSpPr>
          <p:spPr>
            <a:xfrm>
              <a:off x="10081229" y="4291766"/>
              <a:ext cx="791959" cy="726518"/>
            </a:xfrm>
            <a:prstGeom prst="rect">
              <a:avLst/>
            </a:prstGeom>
            <a:noFill/>
            <a:ln>
              <a:noFill/>
            </a:ln>
          </p:spPr>
          <p:txBody>
            <a:bodyPr wrap="none" rtlCol="0">
              <a:spAutoFit/>
            </a:bodyPr>
            <a:lstStyle/>
            <a:p>
              <a:r>
                <a:rPr lang="en-GB" sz="2400" dirty="0"/>
                <a:t>e</a:t>
              </a:r>
              <a:r>
                <a:rPr lang="en-GB" sz="2400" baseline="30000" dirty="0"/>
                <a:t>-</a:t>
              </a:r>
            </a:p>
          </p:txBody>
        </p:sp>
      </p:grpSp>
      <p:pic>
        <p:nvPicPr>
          <p:cNvPr id="23" name="Picture 22">
            <a:extLst>
              <a:ext uri="{FF2B5EF4-FFF2-40B4-BE49-F238E27FC236}">
                <a16:creationId xmlns:a16="http://schemas.microsoft.com/office/drawing/2014/main" id="{EEEB5D55-184C-03D4-4948-5C030B550FD5}"/>
              </a:ext>
            </a:extLst>
          </p:cNvPr>
          <p:cNvPicPr>
            <a:picLocks noChangeAspect="1"/>
          </p:cNvPicPr>
          <p:nvPr/>
        </p:nvPicPr>
        <p:blipFill>
          <a:blip r:embed="rId14"/>
          <a:stretch>
            <a:fillRect/>
          </a:stretch>
        </p:blipFill>
        <p:spPr>
          <a:xfrm>
            <a:off x="5733241" y="2225680"/>
            <a:ext cx="5656817" cy="3763347"/>
          </a:xfrm>
          <a:prstGeom prst="rect">
            <a:avLst/>
          </a:prstGeom>
          <a:ln>
            <a:solidFill>
              <a:schemeClr val="tx1"/>
            </a:solidFill>
          </a:ln>
        </p:spPr>
      </p:pic>
      <p:sp>
        <p:nvSpPr>
          <p:cNvPr id="20" name="TextBox 19">
            <a:extLst>
              <a:ext uri="{FF2B5EF4-FFF2-40B4-BE49-F238E27FC236}">
                <a16:creationId xmlns:a16="http://schemas.microsoft.com/office/drawing/2014/main" id="{1FAF614E-6C80-A2B2-C122-79AF5321F3A2}"/>
              </a:ext>
            </a:extLst>
          </p:cNvPr>
          <p:cNvSpPr txBox="1"/>
          <p:nvPr/>
        </p:nvSpPr>
        <p:spPr>
          <a:xfrm>
            <a:off x="8868697" y="2313644"/>
            <a:ext cx="2435940" cy="276999"/>
          </a:xfrm>
          <a:prstGeom prst="rect">
            <a:avLst/>
          </a:prstGeom>
          <a:noFill/>
        </p:spPr>
        <p:txBody>
          <a:bodyPr wrap="square">
            <a:spAutoFit/>
          </a:bodyPr>
          <a:lstStyle/>
          <a:p>
            <a:r>
              <a:rPr lang="en-GB" sz="1200" dirty="0"/>
              <a:t>Ibarra et al PRD 89, 063539 (2014)</a:t>
            </a:r>
          </a:p>
        </p:txBody>
      </p:sp>
      <p:pic>
        <p:nvPicPr>
          <p:cNvPr id="21" name="Picture 20">
            <a:extLst>
              <a:ext uri="{FF2B5EF4-FFF2-40B4-BE49-F238E27FC236}">
                <a16:creationId xmlns:a16="http://schemas.microsoft.com/office/drawing/2014/main" id="{2E4FC984-45AF-5E91-65E4-90176367A249}"/>
              </a:ext>
            </a:extLst>
          </p:cNvPr>
          <p:cNvPicPr>
            <a:picLocks noChangeAspect="1"/>
          </p:cNvPicPr>
          <p:nvPr/>
        </p:nvPicPr>
        <p:blipFill>
          <a:blip r:embed="rId15"/>
          <a:stretch>
            <a:fillRect/>
          </a:stretch>
        </p:blipFill>
        <p:spPr>
          <a:xfrm>
            <a:off x="3105728" y="2476040"/>
            <a:ext cx="1420040" cy="254488"/>
          </a:xfrm>
          <a:prstGeom prst="rect">
            <a:avLst/>
          </a:prstGeom>
        </p:spPr>
      </p:pic>
      <p:pic>
        <p:nvPicPr>
          <p:cNvPr id="24" name="Picture 23">
            <a:extLst>
              <a:ext uri="{FF2B5EF4-FFF2-40B4-BE49-F238E27FC236}">
                <a16:creationId xmlns:a16="http://schemas.microsoft.com/office/drawing/2014/main" id="{F3157B23-04D7-42EC-ECF2-4B40C32EBCD6}"/>
              </a:ext>
            </a:extLst>
          </p:cNvPr>
          <p:cNvPicPr>
            <a:picLocks noChangeAspect="1"/>
          </p:cNvPicPr>
          <p:nvPr/>
        </p:nvPicPr>
        <p:blipFill>
          <a:blip r:embed="rId16"/>
          <a:stretch>
            <a:fillRect/>
          </a:stretch>
        </p:blipFill>
        <p:spPr>
          <a:xfrm>
            <a:off x="7925205" y="4474018"/>
            <a:ext cx="1272887" cy="271271"/>
          </a:xfrm>
          <a:prstGeom prst="rect">
            <a:avLst/>
          </a:prstGeom>
        </p:spPr>
      </p:pic>
    </p:spTree>
    <p:extLst>
      <p:ext uri="{BB962C8B-B14F-4D97-AF65-F5344CB8AC3E}">
        <p14:creationId xmlns:p14="http://schemas.microsoft.com/office/powerpoint/2010/main" val="27204456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E2519-055D-3F0D-DDE9-81533B7FA3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25AAA9-23FD-7EF4-3F34-FC857C888BDB}"/>
              </a:ext>
            </a:extLst>
          </p:cNvPr>
          <p:cNvSpPr>
            <a:spLocks noGrp="1"/>
          </p:cNvSpPr>
          <p:nvPr>
            <p:ph type="title"/>
          </p:nvPr>
        </p:nvSpPr>
        <p:spPr>
          <a:xfrm>
            <a:off x="769374" y="240120"/>
            <a:ext cx="10515600" cy="1325563"/>
          </a:xfrm>
        </p:spPr>
        <p:txBody>
          <a:bodyPr/>
          <a:lstStyle/>
          <a:p>
            <a:r>
              <a:rPr lang="en-GB" b="1" dirty="0"/>
              <a:t>Beyond WIMPs: Sub-GeV DM</a:t>
            </a:r>
          </a:p>
        </p:txBody>
      </p:sp>
      <p:pic>
        <p:nvPicPr>
          <p:cNvPr id="11" name="Content Placeholder 10">
            <a:extLst>
              <a:ext uri="{FF2B5EF4-FFF2-40B4-BE49-F238E27FC236}">
                <a16:creationId xmlns:a16="http://schemas.microsoft.com/office/drawing/2014/main" id="{B9B6B9F9-51B1-034B-BA98-D9E97883B03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367" y="4263324"/>
            <a:ext cx="3312131" cy="2208087"/>
          </a:xfrm>
          <a:prstGeom prst="rect">
            <a:avLst/>
          </a:prstGeom>
        </p:spPr>
      </p:pic>
      <p:sp>
        <p:nvSpPr>
          <p:cNvPr id="4" name="Slide Number Placeholder 3">
            <a:extLst>
              <a:ext uri="{FF2B5EF4-FFF2-40B4-BE49-F238E27FC236}">
                <a16:creationId xmlns:a16="http://schemas.microsoft.com/office/drawing/2014/main" id="{820C4B6C-E1AA-9A19-E6A0-C589774D79DF}"/>
              </a:ext>
            </a:extLst>
          </p:cNvPr>
          <p:cNvSpPr>
            <a:spLocks noGrp="1"/>
          </p:cNvSpPr>
          <p:nvPr>
            <p:ph type="sldNum" sz="quarter" idx="12"/>
          </p:nvPr>
        </p:nvSpPr>
        <p:spPr/>
        <p:txBody>
          <a:bodyPr/>
          <a:lstStyle/>
          <a:p>
            <a:fld id="{22575A84-A01E-4477-BEC3-178D27864C62}" type="slidenum">
              <a:rPr lang="en-GB" smtClean="0"/>
              <a:t>22</a:t>
            </a:fld>
            <a:endParaRPr lang="en-GB"/>
          </a:p>
        </p:txBody>
      </p:sp>
      <p:pic>
        <p:nvPicPr>
          <p:cNvPr id="6" name="Picture 5">
            <a:extLst>
              <a:ext uri="{FF2B5EF4-FFF2-40B4-BE49-F238E27FC236}">
                <a16:creationId xmlns:a16="http://schemas.microsoft.com/office/drawing/2014/main" id="{05B5E5AD-C559-9D41-4BAA-79E73E2EA17B}"/>
              </a:ext>
            </a:extLst>
          </p:cNvPr>
          <p:cNvPicPr>
            <a:picLocks noChangeAspect="1"/>
          </p:cNvPicPr>
          <p:nvPr/>
        </p:nvPicPr>
        <p:blipFill>
          <a:blip r:embed="rId3"/>
          <a:stretch>
            <a:fillRect/>
          </a:stretch>
        </p:blipFill>
        <p:spPr>
          <a:xfrm>
            <a:off x="8208015" y="369957"/>
            <a:ext cx="3234275" cy="3215362"/>
          </a:xfrm>
          <a:prstGeom prst="rect">
            <a:avLst/>
          </a:prstGeom>
        </p:spPr>
      </p:pic>
      <p:sp>
        <p:nvSpPr>
          <p:cNvPr id="8" name="TextBox 7">
            <a:extLst>
              <a:ext uri="{FF2B5EF4-FFF2-40B4-BE49-F238E27FC236}">
                <a16:creationId xmlns:a16="http://schemas.microsoft.com/office/drawing/2014/main" id="{BDB3B034-13C5-1140-7AE3-E1DB60987AE8}"/>
              </a:ext>
            </a:extLst>
          </p:cNvPr>
          <p:cNvSpPr txBox="1"/>
          <p:nvPr/>
        </p:nvSpPr>
        <p:spPr>
          <a:xfrm>
            <a:off x="10056180" y="1344129"/>
            <a:ext cx="1543426" cy="461665"/>
          </a:xfrm>
          <a:prstGeom prst="rect">
            <a:avLst/>
          </a:prstGeom>
          <a:noFill/>
        </p:spPr>
        <p:txBody>
          <a:bodyPr wrap="square">
            <a:spAutoFit/>
          </a:bodyPr>
          <a:lstStyle/>
          <a:p>
            <a:pPr algn="ctr"/>
            <a:r>
              <a:rPr lang="en-GB" sz="1200" dirty="0" err="1"/>
              <a:t>Boudaud</a:t>
            </a:r>
            <a:r>
              <a:rPr lang="en-GB" sz="1200" dirty="0"/>
              <a:t> et al 1612.07698</a:t>
            </a:r>
          </a:p>
        </p:txBody>
      </p:sp>
      <p:pic>
        <p:nvPicPr>
          <p:cNvPr id="7" name="Picture 6">
            <a:extLst>
              <a:ext uri="{FF2B5EF4-FFF2-40B4-BE49-F238E27FC236}">
                <a16:creationId xmlns:a16="http://schemas.microsoft.com/office/drawing/2014/main" id="{CB4D31BF-9290-ED51-D3A8-F648FE4E0D6E}"/>
              </a:ext>
            </a:extLst>
          </p:cNvPr>
          <p:cNvPicPr>
            <a:picLocks noChangeAspect="1"/>
          </p:cNvPicPr>
          <p:nvPr/>
        </p:nvPicPr>
        <p:blipFill>
          <a:blip r:embed="rId4"/>
          <a:stretch>
            <a:fillRect/>
          </a:stretch>
        </p:blipFill>
        <p:spPr>
          <a:xfrm>
            <a:off x="7568881" y="3735351"/>
            <a:ext cx="4353470" cy="2709487"/>
          </a:xfrm>
          <a:prstGeom prst="rect">
            <a:avLst/>
          </a:prstGeom>
        </p:spPr>
      </p:pic>
      <p:pic>
        <p:nvPicPr>
          <p:cNvPr id="9" name="Picture 8">
            <a:extLst>
              <a:ext uri="{FF2B5EF4-FFF2-40B4-BE49-F238E27FC236}">
                <a16:creationId xmlns:a16="http://schemas.microsoft.com/office/drawing/2014/main" id="{A0796DAB-F78A-716D-D124-C514D1AC2772}"/>
              </a:ext>
            </a:extLst>
          </p:cNvPr>
          <p:cNvPicPr>
            <a:picLocks noChangeAspect="1"/>
          </p:cNvPicPr>
          <p:nvPr/>
        </p:nvPicPr>
        <p:blipFill>
          <a:blip r:embed="rId5"/>
          <a:stretch>
            <a:fillRect/>
          </a:stretch>
        </p:blipFill>
        <p:spPr>
          <a:xfrm>
            <a:off x="10387393" y="5097374"/>
            <a:ext cx="1420040" cy="254488"/>
          </a:xfrm>
          <a:prstGeom prst="rect">
            <a:avLst/>
          </a:prstGeom>
        </p:spPr>
      </p:pic>
      <p:sp>
        <p:nvSpPr>
          <p:cNvPr id="3" name="Content Placeholder 2">
            <a:extLst>
              <a:ext uri="{FF2B5EF4-FFF2-40B4-BE49-F238E27FC236}">
                <a16:creationId xmlns:a16="http://schemas.microsoft.com/office/drawing/2014/main" id="{4B6F5B7B-3492-4952-4049-71815B37D99D}"/>
              </a:ext>
            </a:extLst>
          </p:cNvPr>
          <p:cNvSpPr txBox="1">
            <a:spLocks/>
          </p:cNvSpPr>
          <p:nvPr/>
        </p:nvSpPr>
        <p:spPr>
          <a:xfrm>
            <a:off x="703498" y="1414641"/>
            <a:ext cx="7044321" cy="4351338"/>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ES" sz="2000" b="1" dirty="0">
                <a:solidFill>
                  <a:schemeClr val="accent5">
                    <a:lumMod val="50000"/>
                  </a:schemeClr>
                </a:solidFill>
              </a:rPr>
              <a:t>Voyager-1</a:t>
            </a:r>
            <a:r>
              <a:rPr lang="es-ES" sz="2000" dirty="0"/>
              <a:t> </a:t>
            </a:r>
            <a:r>
              <a:rPr lang="es-ES" sz="2000" dirty="0" err="1"/>
              <a:t>provides</a:t>
            </a:r>
            <a:r>
              <a:rPr lang="es-ES" sz="2000" dirty="0"/>
              <a:t> </a:t>
            </a:r>
            <a:r>
              <a:rPr lang="es-ES" sz="2000" dirty="0" err="1"/>
              <a:t>the</a:t>
            </a:r>
            <a:r>
              <a:rPr lang="es-ES" sz="2000" dirty="0"/>
              <a:t> total </a:t>
            </a:r>
            <a:r>
              <a:rPr lang="es-ES" sz="2000" dirty="0" err="1"/>
              <a:t>e</a:t>
            </a:r>
            <a:r>
              <a:rPr lang="es-ES" sz="2000" baseline="30000" dirty="0" err="1"/>
              <a:t>+</a:t>
            </a:r>
            <a:r>
              <a:rPr lang="es-ES" sz="2000" dirty="0" err="1"/>
              <a:t>e</a:t>
            </a:r>
            <a:r>
              <a:rPr lang="es-ES" sz="2000" baseline="30000" dirty="0"/>
              <a:t>-</a:t>
            </a:r>
            <a:r>
              <a:rPr lang="es-ES" sz="2000" dirty="0"/>
              <a:t> data in </a:t>
            </a:r>
            <a:r>
              <a:rPr lang="es-ES" sz="2000" dirty="0" err="1"/>
              <a:t>the</a:t>
            </a:r>
            <a:r>
              <a:rPr lang="es-ES" sz="2000" dirty="0"/>
              <a:t> 2-50 </a:t>
            </a:r>
            <a:r>
              <a:rPr lang="es-ES" sz="2000" dirty="0" err="1"/>
              <a:t>MeV</a:t>
            </a:r>
            <a:r>
              <a:rPr lang="es-ES" sz="2000" dirty="0"/>
              <a:t> </a:t>
            </a:r>
            <a:r>
              <a:rPr lang="es-ES" sz="2000" dirty="0" err="1"/>
              <a:t>range</a:t>
            </a:r>
            <a:r>
              <a:rPr lang="es-ES" sz="2000" dirty="0"/>
              <a:t>, </a:t>
            </a:r>
            <a:r>
              <a:rPr lang="es-ES" sz="2000" dirty="0" err="1"/>
              <a:t>very</a:t>
            </a:r>
            <a:r>
              <a:rPr lang="es-ES" sz="2000" dirty="0"/>
              <a:t> </a:t>
            </a:r>
            <a:r>
              <a:rPr lang="es-ES" sz="2000" dirty="0" err="1"/>
              <a:t>valuable</a:t>
            </a:r>
            <a:r>
              <a:rPr lang="es-ES" sz="2000" dirty="0"/>
              <a:t> </a:t>
            </a:r>
            <a:r>
              <a:rPr lang="es-ES" sz="2000" dirty="0" err="1"/>
              <a:t>for</a:t>
            </a:r>
            <a:r>
              <a:rPr lang="es-ES" sz="2000" dirty="0"/>
              <a:t> </a:t>
            </a:r>
            <a:r>
              <a:rPr lang="es-ES" sz="2000" dirty="0" err="1"/>
              <a:t>probing</a:t>
            </a:r>
            <a:r>
              <a:rPr lang="es-ES" sz="2000" dirty="0"/>
              <a:t> </a:t>
            </a:r>
            <a:r>
              <a:rPr lang="es-ES" sz="2000" dirty="0" err="1"/>
              <a:t>the</a:t>
            </a:r>
            <a:r>
              <a:rPr lang="es-ES" sz="2000" dirty="0"/>
              <a:t> </a:t>
            </a:r>
            <a:r>
              <a:rPr lang="es-ES" sz="2000" dirty="0" err="1"/>
              <a:t>injection</a:t>
            </a:r>
            <a:r>
              <a:rPr lang="es-ES" sz="2000" dirty="0"/>
              <a:t> </a:t>
            </a:r>
            <a:r>
              <a:rPr lang="es-ES" sz="2000" dirty="0" err="1"/>
              <a:t>of</a:t>
            </a:r>
            <a:r>
              <a:rPr lang="es-ES" sz="2000" dirty="0"/>
              <a:t> </a:t>
            </a:r>
            <a:r>
              <a:rPr lang="es-ES" sz="2000" dirty="0" err="1"/>
              <a:t>MeV</a:t>
            </a:r>
            <a:r>
              <a:rPr lang="es-ES" sz="2000" dirty="0"/>
              <a:t> </a:t>
            </a:r>
            <a:r>
              <a:rPr lang="es-ES" sz="2000" dirty="0" err="1"/>
              <a:t>positrons</a:t>
            </a:r>
            <a:r>
              <a:rPr lang="es-ES" sz="2000" dirty="0"/>
              <a:t> in </a:t>
            </a:r>
            <a:r>
              <a:rPr lang="es-ES" sz="2000" dirty="0" err="1"/>
              <a:t>the</a:t>
            </a:r>
            <a:r>
              <a:rPr lang="es-ES" sz="2000" dirty="0"/>
              <a:t> Galaxy  </a:t>
            </a:r>
          </a:p>
          <a:p>
            <a:pPr marL="0" indent="0">
              <a:buFont typeface="Arial" panose="020B0604020202020204" pitchFamily="34" charset="0"/>
              <a:buNone/>
            </a:pPr>
            <a:r>
              <a:rPr lang="es-ES" sz="2000" dirty="0" err="1"/>
              <a:t>These</a:t>
            </a:r>
            <a:r>
              <a:rPr lang="es-ES" sz="2000" dirty="0"/>
              <a:t> </a:t>
            </a:r>
            <a:r>
              <a:rPr lang="es-ES" sz="2000" dirty="0" err="1"/>
              <a:t>measurements</a:t>
            </a:r>
            <a:r>
              <a:rPr lang="es-ES" sz="2000" dirty="0"/>
              <a:t> are </a:t>
            </a:r>
            <a:r>
              <a:rPr lang="es-ES" sz="2000" dirty="0" err="1"/>
              <a:t>unaffected</a:t>
            </a:r>
            <a:r>
              <a:rPr lang="es-ES" sz="2000" dirty="0"/>
              <a:t> </a:t>
            </a:r>
            <a:r>
              <a:rPr lang="es-ES" sz="2000" dirty="0" err="1"/>
              <a:t>by</a:t>
            </a:r>
            <a:r>
              <a:rPr lang="es-ES" sz="2000" dirty="0"/>
              <a:t> solar </a:t>
            </a:r>
            <a:r>
              <a:rPr lang="es-ES" sz="2000" dirty="0" err="1"/>
              <a:t>modulation</a:t>
            </a:r>
            <a:r>
              <a:rPr lang="es-ES" sz="2000" dirty="0"/>
              <a:t>, </a:t>
            </a:r>
            <a:r>
              <a:rPr lang="es-ES" sz="2000" dirty="0" err="1"/>
              <a:t>but</a:t>
            </a:r>
            <a:r>
              <a:rPr lang="es-ES" sz="2000" dirty="0"/>
              <a:t> </a:t>
            </a:r>
            <a:r>
              <a:rPr lang="es-ES" sz="2000" dirty="0" err="1"/>
              <a:t>propagation</a:t>
            </a:r>
            <a:r>
              <a:rPr lang="es-ES" sz="2000" dirty="0"/>
              <a:t> </a:t>
            </a:r>
            <a:r>
              <a:rPr lang="es-ES" sz="2000" dirty="0" err="1"/>
              <a:t>uncertainties</a:t>
            </a:r>
            <a:r>
              <a:rPr lang="es-ES" sz="2000" dirty="0"/>
              <a:t> are </a:t>
            </a:r>
            <a:r>
              <a:rPr lang="es-ES" sz="2000" dirty="0" err="1"/>
              <a:t>large</a:t>
            </a:r>
            <a:r>
              <a:rPr lang="es-ES" sz="2000" dirty="0"/>
              <a:t> (</a:t>
            </a:r>
            <a:r>
              <a:rPr lang="es-ES" sz="2000" dirty="0" err="1"/>
              <a:t>especially</a:t>
            </a:r>
            <a:r>
              <a:rPr lang="es-ES" sz="2000" dirty="0"/>
              <a:t> </a:t>
            </a:r>
            <a:r>
              <a:rPr lang="es-ES" sz="2000" dirty="0" err="1"/>
              <a:t>due</a:t>
            </a:r>
            <a:r>
              <a:rPr lang="es-ES" sz="2000" dirty="0"/>
              <a:t> </a:t>
            </a:r>
            <a:r>
              <a:rPr lang="es-ES" sz="2000" dirty="0" err="1"/>
              <a:t>to</a:t>
            </a:r>
            <a:r>
              <a:rPr lang="es-ES" sz="2000" dirty="0"/>
              <a:t> </a:t>
            </a:r>
            <a:r>
              <a:rPr lang="es-ES" sz="2000" dirty="0" err="1"/>
              <a:t>uncertainties</a:t>
            </a:r>
            <a:r>
              <a:rPr lang="es-ES" sz="2000" dirty="0"/>
              <a:t> in </a:t>
            </a:r>
            <a:r>
              <a:rPr lang="es-ES" sz="2000" dirty="0" err="1"/>
              <a:t>the</a:t>
            </a:r>
            <a:r>
              <a:rPr lang="es-ES" sz="2000" dirty="0"/>
              <a:t> </a:t>
            </a:r>
            <a:r>
              <a:rPr lang="es-ES" sz="2000" dirty="0" err="1"/>
              <a:t>level</a:t>
            </a:r>
            <a:r>
              <a:rPr lang="es-ES" sz="2000" dirty="0"/>
              <a:t> </a:t>
            </a:r>
            <a:r>
              <a:rPr lang="es-ES" sz="2000" dirty="0" err="1"/>
              <a:t>of</a:t>
            </a:r>
            <a:r>
              <a:rPr lang="es-ES" sz="2000" dirty="0"/>
              <a:t> </a:t>
            </a:r>
            <a:r>
              <a:rPr lang="es-ES" sz="2000" dirty="0" err="1"/>
              <a:t>reacceleration</a:t>
            </a:r>
            <a:r>
              <a:rPr lang="es-ES" sz="2000" dirty="0"/>
              <a:t> and </a:t>
            </a:r>
            <a:r>
              <a:rPr lang="es-ES" sz="2000" dirty="0" err="1"/>
              <a:t>the</a:t>
            </a:r>
            <a:r>
              <a:rPr lang="es-ES" sz="2000" dirty="0"/>
              <a:t> halo </a:t>
            </a:r>
            <a:r>
              <a:rPr lang="es-ES" sz="2000" dirty="0" err="1"/>
              <a:t>height</a:t>
            </a:r>
            <a:r>
              <a:rPr lang="es-ES" sz="2000" dirty="0"/>
              <a:t>)</a:t>
            </a:r>
          </a:p>
          <a:p>
            <a:pPr marL="0" indent="0">
              <a:buFont typeface="Arial" panose="020B0604020202020204" pitchFamily="34" charset="0"/>
              <a:buNone/>
            </a:pPr>
            <a:endParaRPr lang="es-ES" sz="100" dirty="0"/>
          </a:p>
          <a:p>
            <a:pPr marL="0" indent="0">
              <a:buFont typeface="Arial" panose="020B0604020202020204" pitchFamily="34" charset="0"/>
              <a:buNone/>
            </a:pPr>
            <a:r>
              <a:rPr lang="es-ES" sz="2000" b="1" dirty="0">
                <a:solidFill>
                  <a:schemeClr val="accent2">
                    <a:lumMod val="50000"/>
                  </a:schemeClr>
                </a:solidFill>
              </a:rPr>
              <a:t>AMS-02</a:t>
            </a:r>
            <a:r>
              <a:rPr lang="es-ES" sz="2000" dirty="0"/>
              <a:t> can </a:t>
            </a:r>
            <a:r>
              <a:rPr lang="es-ES" sz="2000" dirty="0" err="1"/>
              <a:t>still</a:t>
            </a:r>
            <a:r>
              <a:rPr lang="es-ES" sz="2000" dirty="0"/>
              <a:t> </a:t>
            </a:r>
            <a:r>
              <a:rPr lang="es-ES" sz="2000" dirty="0" err="1"/>
              <a:t>constrain</a:t>
            </a:r>
            <a:r>
              <a:rPr lang="es-ES" sz="2000" dirty="0"/>
              <a:t> </a:t>
            </a:r>
            <a:r>
              <a:rPr lang="es-ES" sz="2000" dirty="0" err="1"/>
              <a:t>positrons</a:t>
            </a:r>
            <a:r>
              <a:rPr lang="es-ES" sz="2000" dirty="0"/>
              <a:t> </a:t>
            </a:r>
            <a:r>
              <a:rPr lang="es-ES" sz="2000" dirty="0" err="1"/>
              <a:t>reaching</a:t>
            </a:r>
            <a:r>
              <a:rPr lang="es-ES" sz="2000" dirty="0"/>
              <a:t> </a:t>
            </a:r>
            <a:r>
              <a:rPr lang="es-ES" sz="2000" dirty="0" err="1"/>
              <a:t>energies</a:t>
            </a:r>
            <a:r>
              <a:rPr lang="es-ES" sz="2000" dirty="0"/>
              <a:t> </a:t>
            </a:r>
            <a:r>
              <a:rPr lang="es-ES" sz="2000" dirty="0" err="1"/>
              <a:t>above</a:t>
            </a:r>
            <a:r>
              <a:rPr lang="es-ES" sz="2000" dirty="0"/>
              <a:t>         a </a:t>
            </a:r>
            <a:r>
              <a:rPr lang="es-ES" sz="2000" dirty="0" err="1"/>
              <a:t>few</a:t>
            </a:r>
            <a:r>
              <a:rPr lang="es-ES" sz="2000" dirty="0"/>
              <a:t> </a:t>
            </a:r>
            <a:r>
              <a:rPr lang="es-ES" sz="2000" dirty="0" err="1"/>
              <a:t>hundred</a:t>
            </a:r>
            <a:r>
              <a:rPr lang="es-ES" sz="2000" dirty="0"/>
              <a:t> </a:t>
            </a:r>
            <a:r>
              <a:rPr lang="es-ES" sz="2000" dirty="0" err="1"/>
              <a:t>MeV</a:t>
            </a:r>
            <a:r>
              <a:rPr lang="es-ES" sz="2000" dirty="0"/>
              <a:t>, </a:t>
            </a:r>
            <a:r>
              <a:rPr lang="es-ES" sz="2000" dirty="0" err="1"/>
              <a:t>although</a:t>
            </a:r>
            <a:r>
              <a:rPr lang="es-ES" sz="2000" dirty="0"/>
              <a:t> </a:t>
            </a:r>
            <a:r>
              <a:rPr lang="es-ES" sz="2000" dirty="0" err="1"/>
              <a:t>this</a:t>
            </a:r>
            <a:r>
              <a:rPr lang="es-ES" sz="2000" dirty="0"/>
              <a:t> </a:t>
            </a:r>
            <a:r>
              <a:rPr lang="es-ES" sz="2000" dirty="0" err="1"/>
              <a:t>analysis</a:t>
            </a:r>
            <a:r>
              <a:rPr lang="es-ES" sz="2000" dirty="0"/>
              <a:t> </a:t>
            </a:r>
            <a:r>
              <a:rPr lang="es-ES" sz="2000" dirty="0" err="1"/>
              <a:t>requires</a:t>
            </a:r>
            <a:r>
              <a:rPr lang="es-ES" sz="2000" dirty="0"/>
              <a:t> a </a:t>
            </a:r>
            <a:r>
              <a:rPr lang="es-ES" sz="2000" dirty="0" err="1"/>
              <a:t>careful</a:t>
            </a:r>
            <a:r>
              <a:rPr lang="es-ES" sz="2000" dirty="0"/>
              <a:t> </a:t>
            </a:r>
            <a:r>
              <a:rPr lang="es-ES" sz="2000" dirty="0" err="1"/>
              <a:t>treatment</a:t>
            </a:r>
            <a:r>
              <a:rPr lang="es-ES" sz="2000" dirty="0"/>
              <a:t> </a:t>
            </a:r>
            <a:r>
              <a:rPr lang="es-ES" sz="2000" dirty="0" err="1"/>
              <a:t>of</a:t>
            </a:r>
            <a:r>
              <a:rPr lang="es-ES" sz="2000" dirty="0"/>
              <a:t> solar </a:t>
            </a:r>
            <a:r>
              <a:rPr lang="es-ES" sz="2000" dirty="0" err="1"/>
              <a:t>modulation</a:t>
            </a:r>
            <a:endParaRPr lang="es-ES" sz="2000" dirty="0"/>
          </a:p>
        </p:txBody>
      </p:sp>
      <p:pic>
        <p:nvPicPr>
          <p:cNvPr id="10" name="Picture 9">
            <a:extLst>
              <a:ext uri="{FF2B5EF4-FFF2-40B4-BE49-F238E27FC236}">
                <a16:creationId xmlns:a16="http://schemas.microsoft.com/office/drawing/2014/main" id="{3A2E8D3B-960C-FE42-4385-96E37D842FED}"/>
              </a:ext>
            </a:extLst>
          </p:cNvPr>
          <p:cNvPicPr>
            <a:picLocks noChangeAspect="1"/>
          </p:cNvPicPr>
          <p:nvPr/>
        </p:nvPicPr>
        <p:blipFill>
          <a:blip r:embed="rId6"/>
          <a:stretch>
            <a:fillRect/>
          </a:stretch>
        </p:blipFill>
        <p:spPr>
          <a:xfrm>
            <a:off x="4094510" y="4264827"/>
            <a:ext cx="3301359" cy="2159301"/>
          </a:xfrm>
          <a:prstGeom prst="rect">
            <a:avLst/>
          </a:prstGeom>
        </p:spPr>
      </p:pic>
      <p:sp>
        <p:nvSpPr>
          <p:cNvPr id="14" name="TextBox 13">
            <a:extLst>
              <a:ext uri="{FF2B5EF4-FFF2-40B4-BE49-F238E27FC236}">
                <a16:creationId xmlns:a16="http://schemas.microsoft.com/office/drawing/2014/main" id="{16DCB787-EF86-018A-232F-0E876F006FF4}"/>
              </a:ext>
            </a:extLst>
          </p:cNvPr>
          <p:cNvSpPr txBox="1"/>
          <p:nvPr/>
        </p:nvSpPr>
        <p:spPr>
          <a:xfrm>
            <a:off x="2484176" y="6321953"/>
            <a:ext cx="2913971" cy="569387"/>
          </a:xfrm>
          <a:prstGeom prst="rect">
            <a:avLst/>
          </a:prstGeom>
          <a:noFill/>
        </p:spPr>
        <p:txBody>
          <a:bodyPr wrap="square">
            <a:spAutoFit/>
          </a:bodyPr>
          <a:lstStyle/>
          <a:p>
            <a:pPr algn="ctr"/>
            <a:r>
              <a:rPr lang="en-GB" sz="1200" dirty="0"/>
              <a:t>PDL et al 2311.04979</a:t>
            </a:r>
          </a:p>
          <a:p>
            <a:endParaRPr lang="en-GB" dirty="0"/>
          </a:p>
        </p:txBody>
      </p:sp>
    </p:spTree>
    <p:extLst>
      <p:ext uri="{BB962C8B-B14F-4D97-AF65-F5344CB8AC3E}">
        <p14:creationId xmlns:p14="http://schemas.microsoft.com/office/powerpoint/2010/main" val="29172082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5884D0FC-DDF2-4484-782C-C60830D2946F}"/>
              </a:ext>
            </a:extLst>
          </p:cNvPr>
          <p:cNvSpPr>
            <a:spLocks noGrp="1"/>
          </p:cNvSpPr>
          <p:nvPr>
            <p:ph idx="1"/>
          </p:nvPr>
        </p:nvSpPr>
        <p:spPr>
          <a:xfrm>
            <a:off x="703499" y="1365481"/>
            <a:ext cx="7115422" cy="4351338"/>
          </a:xfrm>
          <a:ln>
            <a:noFill/>
          </a:ln>
        </p:spPr>
        <p:txBody>
          <a:bodyPr>
            <a:normAutofit/>
          </a:bodyPr>
          <a:lstStyle/>
          <a:p>
            <a:pPr marL="0" indent="0">
              <a:buNone/>
            </a:pPr>
            <a:r>
              <a:rPr lang="es-ES" sz="2000" dirty="0"/>
              <a:t>Light (</a:t>
            </a:r>
            <a:r>
              <a:rPr lang="es-ES" sz="2000" dirty="0" err="1"/>
              <a:t>asteroid-mass</a:t>
            </a:r>
            <a:r>
              <a:rPr lang="es-ES" sz="2000" dirty="0"/>
              <a:t>) </a:t>
            </a:r>
            <a:r>
              <a:rPr lang="es-ES" sz="2000" b="1" dirty="0"/>
              <a:t>primordial </a:t>
            </a:r>
            <a:r>
              <a:rPr lang="es-ES" sz="2000" b="1" dirty="0" err="1"/>
              <a:t>black</a:t>
            </a:r>
            <a:r>
              <a:rPr lang="es-ES" sz="2000" b="1" dirty="0"/>
              <a:t> </a:t>
            </a:r>
            <a:r>
              <a:rPr lang="es-ES" sz="2000" b="1" dirty="0" err="1"/>
              <a:t>holes</a:t>
            </a:r>
            <a:r>
              <a:rPr lang="es-ES" sz="2000" b="1" dirty="0"/>
              <a:t> </a:t>
            </a:r>
            <a:r>
              <a:rPr lang="es-ES" sz="2000" dirty="0" err="1"/>
              <a:t>evaporate</a:t>
            </a:r>
            <a:r>
              <a:rPr lang="es-ES" sz="2000" dirty="0"/>
              <a:t> </a:t>
            </a:r>
            <a:r>
              <a:rPr lang="es-ES" sz="2000" dirty="0" err="1"/>
              <a:t>via</a:t>
            </a:r>
            <a:r>
              <a:rPr lang="es-ES" sz="2000" dirty="0"/>
              <a:t> Hawking </a:t>
            </a:r>
            <a:r>
              <a:rPr lang="es-ES" sz="2000" dirty="0" err="1"/>
              <a:t>radiation</a:t>
            </a:r>
            <a:r>
              <a:rPr lang="es-ES" sz="2000" b="1" dirty="0"/>
              <a:t>, </a:t>
            </a:r>
            <a:r>
              <a:rPr lang="es-ES" sz="2000" b="1" dirty="0" err="1">
                <a:solidFill>
                  <a:schemeClr val="accent6">
                    <a:lumMod val="50000"/>
                  </a:schemeClr>
                </a:solidFill>
              </a:rPr>
              <a:t>injecting</a:t>
            </a:r>
            <a:r>
              <a:rPr lang="es-ES" sz="2000" b="1" dirty="0">
                <a:solidFill>
                  <a:schemeClr val="accent6">
                    <a:lumMod val="50000"/>
                  </a:schemeClr>
                </a:solidFill>
              </a:rPr>
              <a:t> </a:t>
            </a:r>
            <a:r>
              <a:rPr lang="es-ES" sz="2000" b="1" dirty="0" err="1">
                <a:solidFill>
                  <a:schemeClr val="accent6">
                    <a:lumMod val="50000"/>
                  </a:schemeClr>
                </a:solidFill>
              </a:rPr>
              <a:t>low-energy</a:t>
            </a:r>
            <a:r>
              <a:rPr lang="es-ES" sz="2000" b="1" dirty="0">
                <a:solidFill>
                  <a:schemeClr val="accent6">
                    <a:lumMod val="50000"/>
                  </a:schemeClr>
                </a:solidFill>
              </a:rPr>
              <a:t> </a:t>
            </a:r>
            <a:r>
              <a:rPr lang="es-ES" sz="2000" b="1" dirty="0" err="1">
                <a:solidFill>
                  <a:schemeClr val="accent6">
                    <a:lumMod val="50000"/>
                  </a:schemeClr>
                </a:solidFill>
              </a:rPr>
              <a:t>electrons</a:t>
            </a:r>
            <a:r>
              <a:rPr lang="es-ES" sz="2000" b="1" dirty="0">
                <a:solidFill>
                  <a:schemeClr val="accent6">
                    <a:lumMod val="50000"/>
                  </a:schemeClr>
                </a:solidFill>
              </a:rPr>
              <a:t> and </a:t>
            </a:r>
            <a:r>
              <a:rPr lang="es-ES" sz="2000" b="1" dirty="0" err="1">
                <a:solidFill>
                  <a:schemeClr val="accent6">
                    <a:lumMod val="50000"/>
                  </a:schemeClr>
                </a:solidFill>
              </a:rPr>
              <a:t>positrons</a:t>
            </a:r>
            <a:r>
              <a:rPr lang="es-ES" sz="2000" b="1" dirty="0">
                <a:solidFill>
                  <a:schemeClr val="accent6">
                    <a:lumMod val="50000"/>
                  </a:schemeClr>
                </a:solidFill>
              </a:rPr>
              <a:t> </a:t>
            </a:r>
            <a:r>
              <a:rPr lang="es-ES" sz="2000" b="1" dirty="0" err="1">
                <a:solidFill>
                  <a:schemeClr val="accent6">
                    <a:lumMod val="50000"/>
                  </a:schemeClr>
                </a:solidFill>
              </a:rPr>
              <a:t>into</a:t>
            </a:r>
            <a:r>
              <a:rPr lang="es-ES" sz="2000" b="1" dirty="0">
                <a:solidFill>
                  <a:schemeClr val="accent6">
                    <a:lumMod val="50000"/>
                  </a:schemeClr>
                </a:solidFill>
              </a:rPr>
              <a:t> </a:t>
            </a:r>
            <a:r>
              <a:rPr lang="es-ES" sz="2000" b="1" dirty="0" err="1">
                <a:solidFill>
                  <a:schemeClr val="accent6">
                    <a:lumMod val="50000"/>
                  </a:schemeClr>
                </a:solidFill>
              </a:rPr>
              <a:t>the</a:t>
            </a:r>
            <a:r>
              <a:rPr lang="es-ES" sz="2000" b="1" dirty="0">
                <a:solidFill>
                  <a:schemeClr val="accent6">
                    <a:lumMod val="50000"/>
                  </a:schemeClr>
                </a:solidFill>
              </a:rPr>
              <a:t> ISM</a:t>
            </a:r>
            <a:r>
              <a:rPr lang="es-ES" sz="2000" dirty="0"/>
              <a:t>, </a:t>
            </a:r>
            <a:r>
              <a:rPr lang="es-ES" sz="2000" dirty="0" err="1"/>
              <a:t>following</a:t>
            </a:r>
            <a:r>
              <a:rPr lang="es-ES" sz="2000" dirty="0"/>
              <a:t> a </a:t>
            </a:r>
            <a:r>
              <a:rPr lang="es-ES" sz="2000" dirty="0" err="1"/>
              <a:t>thermal</a:t>
            </a:r>
            <a:r>
              <a:rPr lang="es-ES" sz="2000" dirty="0"/>
              <a:t> grey-</a:t>
            </a:r>
            <a:r>
              <a:rPr lang="es-ES" sz="2000" dirty="0" err="1"/>
              <a:t>body</a:t>
            </a:r>
            <a:r>
              <a:rPr lang="es-ES" sz="2000" dirty="0"/>
              <a:t> </a:t>
            </a:r>
            <a:r>
              <a:rPr lang="es-ES" sz="2000" dirty="0" err="1"/>
              <a:t>spectrum</a:t>
            </a:r>
            <a:endParaRPr lang="es-ES" sz="2000" dirty="0"/>
          </a:p>
          <a:p>
            <a:pPr marL="0" indent="0">
              <a:buNone/>
            </a:pPr>
            <a:endParaRPr lang="es-ES" sz="100" dirty="0"/>
          </a:p>
          <a:p>
            <a:pPr marL="0" indent="0">
              <a:buNone/>
            </a:pPr>
            <a:r>
              <a:rPr lang="es-ES" sz="2000" dirty="0" err="1"/>
              <a:t>If</a:t>
            </a:r>
            <a:r>
              <a:rPr lang="es-ES" sz="2000" dirty="0"/>
              <a:t> </a:t>
            </a:r>
            <a:r>
              <a:rPr lang="es-ES" sz="2000" dirty="0" err="1"/>
              <a:t>PBHs</a:t>
            </a:r>
            <a:r>
              <a:rPr lang="es-ES" sz="2000" dirty="0"/>
              <a:t> </a:t>
            </a:r>
            <a:r>
              <a:rPr lang="es-ES" sz="2000" dirty="0" err="1"/>
              <a:t>constitute</a:t>
            </a:r>
            <a:r>
              <a:rPr lang="es-ES" sz="2000" dirty="0"/>
              <a:t> a </a:t>
            </a:r>
            <a:r>
              <a:rPr lang="es-ES" sz="2000" dirty="0" err="1"/>
              <a:t>fraction</a:t>
            </a:r>
            <a:r>
              <a:rPr lang="es-ES" sz="2000" dirty="0"/>
              <a:t> </a:t>
            </a:r>
            <a:r>
              <a:rPr lang="es-ES" sz="2000" dirty="0" err="1"/>
              <a:t>of</a:t>
            </a:r>
            <a:r>
              <a:rPr lang="es-ES" sz="2000" dirty="0"/>
              <a:t> </a:t>
            </a:r>
            <a:r>
              <a:rPr lang="es-ES" sz="2000" dirty="0" err="1"/>
              <a:t>the</a:t>
            </a:r>
            <a:r>
              <a:rPr lang="es-ES" sz="2000" dirty="0"/>
              <a:t> DM, </a:t>
            </a:r>
            <a:r>
              <a:rPr lang="es-ES" sz="2000" dirty="0">
                <a:solidFill>
                  <a:schemeClr val="accent5">
                    <a:lumMod val="50000"/>
                  </a:schemeClr>
                </a:solidFill>
              </a:rPr>
              <a:t>Voyager-1</a:t>
            </a:r>
            <a:r>
              <a:rPr lang="es-ES" sz="2000" dirty="0"/>
              <a:t> and </a:t>
            </a:r>
            <a:r>
              <a:rPr lang="es-ES" sz="2000" dirty="0">
                <a:solidFill>
                  <a:schemeClr val="accent2">
                    <a:lumMod val="50000"/>
                  </a:schemeClr>
                </a:solidFill>
              </a:rPr>
              <a:t>AMS-02 </a:t>
            </a:r>
            <a:r>
              <a:rPr lang="es-ES" sz="2000" dirty="0"/>
              <a:t>   can probe </a:t>
            </a:r>
            <a:r>
              <a:rPr lang="es-ES" sz="2000" dirty="0" err="1"/>
              <a:t>their</a:t>
            </a:r>
            <a:r>
              <a:rPr lang="es-ES" sz="2000" dirty="0"/>
              <a:t> </a:t>
            </a:r>
            <a:r>
              <a:rPr lang="es-ES" sz="2000" dirty="0" err="1"/>
              <a:t>emissions</a:t>
            </a:r>
            <a:r>
              <a:rPr lang="es-ES" sz="2000" dirty="0"/>
              <a:t> and </a:t>
            </a:r>
            <a:r>
              <a:rPr lang="es-ES" sz="2000" dirty="0" err="1"/>
              <a:t>constrain</a:t>
            </a:r>
            <a:r>
              <a:rPr lang="es-ES" sz="2000" dirty="0"/>
              <a:t> </a:t>
            </a:r>
            <a:r>
              <a:rPr lang="es-ES" sz="2000" dirty="0" err="1"/>
              <a:t>their</a:t>
            </a:r>
            <a:r>
              <a:rPr lang="es-ES" sz="2000" dirty="0"/>
              <a:t> </a:t>
            </a:r>
            <a:r>
              <a:rPr lang="es-ES" sz="2000" dirty="0" err="1"/>
              <a:t>abundance</a:t>
            </a:r>
            <a:endParaRPr lang="es-ES" sz="100" dirty="0"/>
          </a:p>
          <a:p>
            <a:pPr marL="0" indent="0">
              <a:buNone/>
            </a:pPr>
            <a:r>
              <a:rPr lang="es-ES" sz="2000" dirty="0" err="1"/>
              <a:t>Under</a:t>
            </a:r>
            <a:r>
              <a:rPr lang="es-ES" sz="2000" dirty="0"/>
              <a:t> </a:t>
            </a:r>
            <a:r>
              <a:rPr lang="es-ES" sz="2000" dirty="0" err="1"/>
              <a:t>realistic</a:t>
            </a:r>
            <a:r>
              <a:rPr lang="es-ES" sz="2000" dirty="0"/>
              <a:t> </a:t>
            </a:r>
            <a:r>
              <a:rPr lang="es-ES" sz="2000" dirty="0" err="1"/>
              <a:t>propagation</a:t>
            </a:r>
            <a:r>
              <a:rPr lang="es-ES" sz="2000" dirty="0"/>
              <a:t> </a:t>
            </a:r>
            <a:r>
              <a:rPr lang="es-ES" sz="2000" dirty="0" err="1"/>
              <a:t>scenarios</a:t>
            </a:r>
            <a:r>
              <a:rPr lang="es-ES" sz="2000" dirty="0"/>
              <a:t>, </a:t>
            </a:r>
            <a:r>
              <a:rPr lang="es-ES" sz="2000" dirty="0" err="1"/>
              <a:t>these</a:t>
            </a:r>
            <a:r>
              <a:rPr lang="es-ES" sz="2000" dirty="0"/>
              <a:t> </a:t>
            </a:r>
            <a:r>
              <a:rPr lang="es-ES" sz="2000" dirty="0" err="1"/>
              <a:t>constraints</a:t>
            </a:r>
            <a:r>
              <a:rPr lang="es-ES" sz="2000" dirty="0"/>
              <a:t> are </a:t>
            </a:r>
            <a:r>
              <a:rPr lang="es-ES" sz="2000" dirty="0" err="1"/>
              <a:t>the</a:t>
            </a:r>
            <a:r>
              <a:rPr lang="es-ES" sz="2000" dirty="0"/>
              <a:t> </a:t>
            </a:r>
            <a:r>
              <a:rPr lang="es-ES" sz="2000" dirty="0" err="1"/>
              <a:t>strongest</a:t>
            </a:r>
            <a:r>
              <a:rPr lang="es-ES" sz="2000" dirty="0"/>
              <a:t> </a:t>
            </a:r>
            <a:r>
              <a:rPr lang="es-ES" sz="2000" dirty="0" err="1"/>
              <a:t>for</a:t>
            </a:r>
            <a:r>
              <a:rPr lang="es-ES" sz="2000" dirty="0"/>
              <a:t> </a:t>
            </a:r>
            <a:r>
              <a:rPr lang="es-ES" sz="2000" dirty="0" err="1"/>
              <a:t>PBHs</a:t>
            </a:r>
            <a:r>
              <a:rPr lang="es-ES" sz="2000" dirty="0"/>
              <a:t> </a:t>
            </a:r>
            <a:r>
              <a:rPr lang="es-ES" sz="2000" dirty="0" err="1"/>
              <a:t>with</a:t>
            </a:r>
            <a:r>
              <a:rPr lang="es-ES" sz="2000" dirty="0"/>
              <a:t> </a:t>
            </a:r>
            <a:r>
              <a:rPr lang="es-ES" sz="2000" dirty="0" err="1"/>
              <a:t>masses</a:t>
            </a:r>
            <a:r>
              <a:rPr lang="es-ES" sz="2000" dirty="0"/>
              <a:t> in </a:t>
            </a:r>
            <a:r>
              <a:rPr lang="es-ES" sz="2000" dirty="0" err="1"/>
              <a:t>the</a:t>
            </a:r>
            <a:r>
              <a:rPr lang="es-ES" sz="2000" dirty="0"/>
              <a:t> 10</a:t>
            </a:r>
            <a:r>
              <a:rPr lang="es-ES" sz="2000" baseline="30000" dirty="0"/>
              <a:t>15</a:t>
            </a:r>
            <a:r>
              <a:rPr lang="es-ES" sz="2000" dirty="0"/>
              <a:t>-10</a:t>
            </a:r>
            <a:r>
              <a:rPr lang="es-ES" sz="2000" baseline="30000" dirty="0"/>
              <a:t>17</a:t>
            </a:r>
            <a:r>
              <a:rPr lang="es-ES" sz="2000" dirty="0"/>
              <a:t> g </a:t>
            </a:r>
            <a:r>
              <a:rPr lang="es-ES" sz="2000" dirty="0" err="1"/>
              <a:t>range</a:t>
            </a:r>
            <a:endParaRPr lang="es-ES" sz="2000" dirty="0"/>
          </a:p>
        </p:txBody>
      </p:sp>
      <p:sp>
        <p:nvSpPr>
          <p:cNvPr id="7" name="Title 1">
            <a:extLst>
              <a:ext uri="{FF2B5EF4-FFF2-40B4-BE49-F238E27FC236}">
                <a16:creationId xmlns:a16="http://schemas.microsoft.com/office/drawing/2014/main" id="{77789797-F544-CAA9-4D2A-24DBB5F2FD2C}"/>
              </a:ext>
            </a:extLst>
          </p:cNvPr>
          <p:cNvSpPr>
            <a:spLocks noGrp="1"/>
          </p:cNvSpPr>
          <p:nvPr>
            <p:ph type="title"/>
          </p:nvPr>
        </p:nvSpPr>
        <p:spPr>
          <a:xfrm>
            <a:off x="838200" y="217645"/>
            <a:ext cx="10515600" cy="1325563"/>
          </a:xfrm>
        </p:spPr>
        <p:txBody>
          <a:bodyPr/>
          <a:lstStyle/>
          <a:p>
            <a:r>
              <a:rPr lang="en-GB" b="1" dirty="0"/>
              <a:t>Beyond WIMPs: Light PBHs</a:t>
            </a:r>
          </a:p>
        </p:txBody>
      </p:sp>
      <p:pic>
        <p:nvPicPr>
          <p:cNvPr id="5" name="Picture 4">
            <a:extLst>
              <a:ext uri="{FF2B5EF4-FFF2-40B4-BE49-F238E27FC236}">
                <a16:creationId xmlns:a16="http://schemas.microsoft.com/office/drawing/2014/main" id="{CCF8FA0B-337E-B97A-DA5B-6D82296BFD70}"/>
              </a:ext>
            </a:extLst>
          </p:cNvPr>
          <p:cNvPicPr>
            <a:picLocks noChangeAspect="1"/>
          </p:cNvPicPr>
          <p:nvPr/>
        </p:nvPicPr>
        <p:blipFill>
          <a:blip r:embed="rId2"/>
          <a:stretch>
            <a:fillRect/>
          </a:stretch>
        </p:blipFill>
        <p:spPr>
          <a:xfrm>
            <a:off x="7856332" y="217645"/>
            <a:ext cx="3786516" cy="2558656"/>
          </a:xfrm>
          <a:prstGeom prst="rect">
            <a:avLst/>
          </a:prstGeom>
        </p:spPr>
      </p:pic>
      <p:sp>
        <p:nvSpPr>
          <p:cNvPr id="4" name="Slide Number Placeholder 3">
            <a:extLst>
              <a:ext uri="{FF2B5EF4-FFF2-40B4-BE49-F238E27FC236}">
                <a16:creationId xmlns:a16="http://schemas.microsoft.com/office/drawing/2014/main" id="{F54206C3-72DB-F40D-1B29-9E87C6D34060}"/>
              </a:ext>
            </a:extLst>
          </p:cNvPr>
          <p:cNvSpPr>
            <a:spLocks noGrp="1"/>
          </p:cNvSpPr>
          <p:nvPr>
            <p:ph type="sldNum" sz="quarter" idx="12"/>
          </p:nvPr>
        </p:nvSpPr>
        <p:spPr>
          <a:xfrm>
            <a:off x="9263363" y="6457792"/>
            <a:ext cx="2743200" cy="365125"/>
          </a:xfrm>
        </p:spPr>
        <p:txBody>
          <a:bodyPr/>
          <a:lstStyle/>
          <a:p>
            <a:fld id="{22575A84-A01E-4477-BEC3-178D27864C62}" type="slidenum">
              <a:rPr lang="en-GB" smtClean="0"/>
              <a:t>23</a:t>
            </a:fld>
            <a:endParaRPr lang="en-GB"/>
          </a:p>
        </p:txBody>
      </p:sp>
      <p:pic>
        <p:nvPicPr>
          <p:cNvPr id="8" name="Picture 7">
            <a:extLst>
              <a:ext uri="{FF2B5EF4-FFF2-40B4-BE49-F238E27FC236}">
                <a16:creationId xmlns:a16="http://schemas.microsoft.com/office/drawing/2014/main" id="{78EE53C1-DC82-6D2C-1594-6F1D861D958A}"/>
              </a:ext>
            </a:extLst>
          </p:cNvPr>
          <p:cNvPicPr>
            <a:picLocks noChangeAspect="1"/>
          </p:cNvPicPr>
          <p:nvPr/>
        </p:nvPicPr>
        <p:blipFill>
          <a:blip r:embed="rId3"/>
          <a:stretch>
            <a:fillRect/>
          </a:stretch>
        </p:blipFill>
        <p:spPr>
          <a:xfrm>
            <a:off x="4480587" y="4102200"/>
            <a:ext cx="2948745" cy="2498826"/>
          </a:xfrm>
          <a:prstGeom prst="rect">
            <a:avLst/>
          </a:prstGeom>
        </p:spPr>
      </p:pic>
      <p:sp>
        <p:nvSpPr>
          <p:cNvPr id="9" name="TextBox 8">
            <a:extLst>
              <a:ext uri="{FF2B5EF4-FFF2-40B4-BE49-F238E27FC236}">
                <a16:creationId xmlns:a16="http://schemas.microsoft.com/office/drawing/2014/main" id="{3A7D1FE2-461A-49A1-2585-9916923DCC9F}"/>
              </a:ext>
            </a:extLst>
          </p:cNvPr>
          <p:cNvSpPr txBox="1"/>
          <p:nvPr/>
        </p:nvSpPr>
        <p:spPr>
          <a:xfrm>
            <a:off x="4706003" y="3876083"/>
            <a:ext cx="2939096" cy="323165"/>
          </a:xfrm>
          <a:prstGeom prst="rect">
            <a:avLst/>
          </a:prstGeom>
          <a:noFill/>
        </p:spPr>
        <p:txBody>
          <a:bodyPr wrap="square" rtlCol="0">
            <a:spAutoFit/>
          </a:bodyPr>
          <a:lstStyle/>
          <a:p>
            <a:pPr algn="ctr"/>
            <a:r>
              <a:rPr lang="en-GB" sz="1500" dirty="0">
                <a:effectLst>
                  <a:outerShdw blurRad="38100" dist="38100" dir="2700000" algn="tl">
                    <a:srgbClr val="000000">
                      <a:alpha val="43137"/>
                    </a:srgbClr>
                  </a:outerShdw>
                </a:effectLst>
              </a:rPr>
              <a:t>(Propagation uncertainties)</a:t>
            </a:r>
          </a:p>
        </p:txBody>
      </p:sp>
      <p:pic>
        <p:nvPicPr>
          <p:cNvPr id="13" name="Picture 12">
            <a:extLst>
              <a:ext uri="{FF2B5EF4-FFF2-40B4-BE49-F238E27FC236}">
                <a16:creationId xmlns:a16="http://schemas.microsoft.com/office/drawing/2014/main" id="{3BF40924-846C-2B8C-D97E-2B6B9E84447D}"/>
              </a:ext>
            </a:extLst>
          </p:cNvPr>
          <p:cNvPicPr>
            <a:picLocks noChangeAspect="1"/>
          </p:cNvPicPr>
          <p:nvPr/>
        </p:nvPicPr>
        <p:blipFill>
          <a:blip r:embed="rId4"/>
          <a:stretch>
            <a:fillRect/>
          </a:stretch>
        </p:blipFill>
        <p:spPr>
          <a:xfrm>
            <a:off x="7856333" y="2953389"/>
            <a:ext cx="3786515" cy="3642776"/>
          </a:xfrm>
          <a:prstGeom prst="rect">
            <a:avLst/>
          </a:prstGeom>
        </p:spPr>
      </p:pic>
      <p:pic>
        <p:nvPicPr>
          <p:cNvPr id="19" name="Picture 18">
            <a:extLst>
              <a:ext uri="{FF2B5EF4-FFF2-40B4-BE49-F238E27FC236}">
                <a16:creationId xmlns:a16="http://schemas.microsoft.com/office/drawing/2014/main" id="{9AF9A487-6A77-4927-5C33-8AA8B23D00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840" y="4088080"/>
            <a:ext cx="3748241" cy="2498827"/>
          </a:xfrm>
          <a:prstGeom prst="rect">
            <a:avLst/>
          </a:prstGeom>
        </p:spPr>
      </p:pic>
      <p:sp>
        <p:nvSpPr>
          <p:cNvPr id="21" name="TextBox 20">
            <a:extLst>
              <a:ext uri="{FF2B5EF4-FFF2-40B4-BE49-F238E27FC236}">
                <a16:creationId xmlns:a16="http://schemas.microsoft.com/office/drawing/2014/main" id="{D4BB05DE-BF6A-EDCB-0719-15B02C73AF8C}"/>
              </a:ext>
            </a:extLst>
          </p:cNvPr>
          <p:cNvSpPr txBox="1"/>
          <p:nvPr/>
        </p:nvSpPr>
        <p:spPr>
          <a:xfrm>
            <a:off x="5747705" y="5695433"/>
            <a:ext cx="6096000" cy="276999"/>
          </a:xfrm>
          <a:prstGeom prst="rect">
            <a:avLst/>
          </a:prstGeom>
          <a:noFill/>
        </p:spPr>
        <p:txBody>
          <a:bodyPr wrap="square">
            <a:spAutoFit/>
          </a:bodyPr>
          <a:lstStyle/>
          <a:p>
            <a:r>
              <a:rPr lang="es-ES" sz="1200" dirty="0"/>
              <a:t>Huang et al </a:t>
            </a:r>
            <a:r>
              <a:rPr lang="en-GB" sz="1200" dirty="0"/>
              <a:t>2403.04987</a:t>
            </a:r>
          </a:p>
        </p:txBody>
      </p:sp>
      <p:sp>
        <p:nvSpPr>
          <p:cNvPr id="15" name="TextBox 14">
            <a:extLst>
              <a:ext uri="{FF2B5EF4-FFF2-40B4-BE49-F238E27FC236}">
                <a16:creationId xmlns:a16="http://schemas.microsoft.com/office/drawing/2014/main" id="{FB47AA97-D8D0-07F1-88CB-D95605963002}"/>
              </a:ext>
            </a:extLst>
          </p:cNvPr>
          <p:cNvSpPr txBox="1"/>
          <p:nvPr/>
        </p:nvSpPr>
        <p:spPr>
          <a:xfrm>
            <a:off x="2975009" y="4203663"/>
            <a:ext cx="1235169" cy="461665"/>
          </a:xfrm>
          <a:prstGeom prst="rect">
            <a:avLst/>
          </a:prstGeom>
          <a:noFill/>
        </p:spPr>
        <p:txBody>
          <a:bodyPr wrap="square">
            <a:spAutoFit/>
          </a:bodyPr>
          <a:lstStyle/>
          <a:p>
            <a:pPr algn="ctr"/>
            <a:r>
              <a:rPr lang="en-GB" sz="1200" dirty="0"/>
              <a:t>PDL et al </a:t>
            </a:r>
          </a:p>
          <a:p>
            <a:pPr algn="ctr"/>
            <a:r>
              <a:rPr lang="en-GB" sz="1200" dirty="0"/>
              <a:t>2406.11949</a:t>
            </a:r>
          </a:p>
        </p:txBody>
      </p:sp>
      <p:sp>
        <p:nvSpPr>
          <p:cNvPr id="3" name="TextBox 2">
            <a:extLst>
              <a:ext uri="{FF2B5EF4-FFF2-40B4-BE49-F238E27FC236}">
                <a16:creationId xmlns:a16="http://schemas.microsoft.com/office/drawing/2014/main" id="{762C789D-9291-29A7-ADE8-2DD9000F4D01}"/>
              </a:ext>
            </a:extLst>
          </p:cNvPr>
          <p:cNvSpPr txBox="1"/>
          <p:nvPr/>
        </p:nvSpPr>
        <p:spPr>
          <a:xfrm>
            <a:off x="5737873" y="4213494"/>
            <a:ext cx="6096000" cy="246221"/>
          </a:xfrm>
          <a:prstGeom prst="rect">
            <a:avLst/>
          </a:prstGeom>
          <a:noFill/>
        </p:spPr>
        <p:txBody>
          <a:bodyPr wrap="square">
            <a:spAutoFit/>
          </a:bodyPr>
          <a:lstStyle/>
          <a:p>
            <a:r>
              <a:rPr lang="es-ES" sz="1000" dirty="0">
                <a:latin typeface="Comic Sans MS" panose="030F0702030302020204" pitchFamily="66" charset="0"/>
              </a:rPr>
              <a:t>AMS-02 data</a:t>
            </a:r>
            <a:endParaRPr lang="en-GB" sz="1000" dirty="0">
              <a:latin typeface="Comic Sans MS" panose="030F0702030302020204" pitchFamily="66" charset="0"/>
            </a:endParaRPr>
          </a:p>
        </p:txBody>
      </p:sp>
      <p:sp>
        <p:nvSpPr>
          <p:cNvPr id="6" name="TextBox 5">
            <a:extLst>
              <a:ext uri="{FF2B5EF4-FFF2-40B4-BE49-F238E27FC236}">
                <a16:creationId xmlns:a16="http://schemas.microsoft.com/office/drawing/2014/main" id="{B6CBB2A5-717A-E63B-CA91-4E52F18AE2AA}"/>
              </a:ext>
            </a:extLst>
          </p:cNvPr>
          <p:cNvSpPr txBox="1"/>
          <p:nvPr/>
        </p:nvSpPr>
        <p:spPr>
          <a:xfrm>
            <a:off x="8526022" y="3079399"/>
            <a:ext cx="1699526" cy="276999"/>
          </a:xfrm>
          <a:prstGeom prst="rect">
            <a:avLst/>
          </a:prstGeom>
          <a:noFill/>
        </p:spPr>
        <p:txBody>
          <a:bodyPr wrap="square">
            <a:spAutoFit/>
          </a:bodyPr>
          <a:lstStyle/>
          <a:p>
            <a:r>
              <a:rPr lang="es-ES" sz="1200" dirty="0"/>
              <a:t>Huang et al </a:t>
            </a:r>
            <a:r>
              <a:rPr lang="en-GB" sz="1200" dirty="0"/>
              <a:t>2403.04987</a:t>
            </a:r>
          </a:p>
        </p:txBody>
      </p:sp>
      <p:sp>
        <p:nvSpPr>
          <p:cNvPr id="10" name="TextBox 9">
            <a:extLst>
              <a:ext uri="{FF2B5EF4-FFF2-40B4-BE49-F238E27FC236}">
                <a16:creationId xmlns:a16="http://schemas.microsoft.com/office/drawing/2014/main" id="{A75722E0-1424-B6D8-8C7C-29F8B144333A}"/>
              </a:ext>
            </a:extLst>
          </p:cNvPr>
          <p:cNvSpPr txBox="1"/>
          <p:nvPr/>
        </p:nvSpPr>
        <p:spPr>
          <a:xfrm>
            <a:off x="9858293" y="2218233"/>
            <a:ext cx="1699526" cy="276999"/>
          </a:xfrm>
          <a:prstGeom prst="rect">
            <a:avLst/>
          </a:prstGeom>
          <a:noFill/>
        </p:spPr>
        <p:txBody>
          <a:bodyPr wrap="square">
            <a:spAutoFit/>
          </a:bodyPr>
          <a:lstStyle/>
          <a:p>
            <a:r>
              <a:rPr lang="es-ES" sz="1200" dirty="0"/>
              <a:t>Huang et al </a:t>
            </a:r>
            <a:r>
              <a:rPr lang="en-GB" sz="1200" dirty="0"/>
              <a:t>2403.04987</a:t>
            </a:r>
          </a:p>
        </p:txBody>
      </p:sp>
    </p:spTree>
    <p:extLst>
      <p:ext uri="{BB962C8B-B14F-4D97-AF65-F5344CB8AC3E}">
        <p14:creationId xmlns:p14="http://schemas.microsoft.com/office/powerpoint/2010/main" val="5484814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936E8-75E8-369C-1DA0-70B5C861F82E}"/>
              </a:ext>
            </a:extLst>
          </p:cNvPr>
          <p:cNvSpPr>
            <a:spLocks noGrp="1"/>
          </p:cNvSpPr>
          <p:nvPr>
            <p:ph type="title"/>
          </p:nvPr>
        </p:nvSpPr>
        <p:spPr>
          <a:xfrm>
            <a:off x="838200" y="217645"/>
            <a:ext cx="10515600" cy="1325563"/>
          </a:xfrm>
        </p:spPr>
        <p:txBody>
          <a:bodyPr/>
          <a:lstStyle/>
          <a:p>
            <a:r>
              <a:rPr lang="en-GB" b="1" dirty="0"/>
              <a:t>Beyond WIMPs: Light PBHs</a:t>
            </a:r>
          </a:p>
        </p:txBody>
      </p:sp>
      <p:sp>
        <p:nvSpPr>
          <p:cNvPr id="3" name="Content Placeholder 2">
            <a:extLst>
              <a:ext uri="{FF2B5EF4-FFF2-40B4-BE49-F238E27FC236}">
                <a16:creationId xmlns:a16="http://schemas.microsoft.com/office/drawing/2014/main" id="{03601D8C-5981-4707-AEA0-224578A47BB3}"/>
              </a:ext>
            </a:extLst>
          </p:cNvPr>
          <p:cNvSpPr>
            <a:spLocks noGrp="1"/>
          </p:cNvSpPr>
          <p:nvPr>
            <p:ph idx="1"/>
          </p:nvPr>
        </p:nvSpPr>
        <p:spPr>
          <a:xfrm>
            <a:off x="723163" y="1453970"/>
            <a:ext cx="7950200" cy="4351338"/>
          </a:xfrm>
        </p:spPr>
        <p:txBody>
          <a:bodyPr>
            <a:normAutofit/>
          </a:bodyPr>
          <a:lstStyle/>
          <a:p>
            <a:pPr marL="0" indent="0">
              <a:buNone/>
            </a:pPr>
            <a:r>
              <a:rPr lang="en-GB" sz="2100" dirty="0"/>
              <a:t>Evaporation of light (asteroid-mass) PBHs could also produce antiprotons and </a:t>
            </a:r>
            <a:r>
              <a:rPr lang="en-GB" sz="2100" dirty="0" err="1"/>
              <a:t>antinuclei</a:t>
            </a:r>
            <a:r>
              <a:rPr lang="en-GB" sz="2100" dirty="0"/>
              <a:t> </a:t>
            </a:r>
            <a:r>
              <a:rPr lang="en-GB" sz="1300" dirty="0" err="1"/>
              <a:t>Barrau</a:t>
            </a:r>
            <a:r>
              <a:rPr lang="en-GB" sz="1300" dirty="0"/>
              <a:t> et al. </a:t>
            </a:r>
            <a:r>
              <a:rPr lang="pt-BR" sz="1300" b="0" i="0" u="none" strike="noStrike" baseline="0" dirty="0">
                <a:latin typeface="NimbusRomNo9L-Regu"/>
              </a:rPr>
              <a:t>A&amp;A 398, 403–410 (2003)</a:t>
            </a:r>
            <a:endParaRPr lang="en-GB" sz="1300" dirty="0"/>
          </a:p>
        </p:txBody>
      </p:sp>
      <p:sp>
        <p:nvSpPr>
          <p:cNvPr id="4" name="Slide Number Placeholder 3">
            <a:extLst>
              <a:ext uri="{FF2B5EF4-FFF2-40B4-BE49-F238E27FC236}">
                <a16:creationId xmlns:a16="http://schemas.microsoft.com/office/drawing/2014/main" id="{2C443931-D798-2300-F22F-E1806D5106EF}"/>
              </a:ext>
            </a:extLst>
          </p:cNvPr>
          <p:cNvSpPr>
            <a:spLocks noGrp="1"/>
          </p:cNvSpPr>
          <p:nvPr>
            <p:ph type="sldNum" sz="quarter" idx="12"/>
          </p:nvPr>
        </p:nvSpPr>
        <p:spPr/>
        <p:txBody>
          <a:bodyPr/>
          <a:lstStyle/>
          <a:p>
            <a:fld id="{22575A84-A01E-4477-BEC3-178D27864C62}" type="slidenum">
              <a:rPr lang="en-GB" smtClean="0"/>
              <a:t>24</a:t>
            </a:fld>
            <a:endParaRPr lang="en-GB"/>
          </a:p>
        </p:txBody>
      </p:sp>
      <p:pic>
        <p:nvPicPr>
          <p:cNvPr id="7" name="Picture 6">
            <a:extLst>
              <a:ext uri="{FF2B5EF4-FFF2-40B4-BE49-F238E27FC236}">
                <a16:creationId xmlns:a16="http://schemas.microsoft.com/office/drawing/2014/main" id="{68FE5202-3BF5-3FF6-8C58-9A87BB5C02FD}"/>
              </a:ext>
            </a:extLst>
          </p:cNvPr>
          <p:cNvPicPr>
            <a:picLocks noChangeAspect="1"/>
          </p:cNvPicPr>
          <p:nvPr/>
        </p:nvPicPr>
        <p:blipFill>
          <a:blip r:embed="rId3"/>
          <a:stretch>
            <a:fillRect/>
          </a:stretch>
        </p:blipFill>
        <p:spPr>
          <a:xfrm>
            <a:off x="393293" y="3195170"/>
            <a:ext cx="3486637" cy="3343742"/>
          </a:xfrm>
          <a:prstGeom prst="rect">
            <a:avLst/>
          </a:prstGeom>
          <a:ln>
            <a:solidFill>
              <a:schemeClr val="bg2"/>
            </a:solidFill>
          </a:ln>
        </p:spPr>
      </p:pic>
      <p:pic>
        <p:nvPicPr>
          <p:cNvPr id="10" name="Picture 9">
            <a:extLst>
              <a:ext uri="{FF2B5EF4-FFF2-40B4-BE49-F238E27FC236}">
                <a16:creationId xmlns:a16="http://schemas.microsoft.com/office/drawing/2014/main" id="{A1B7D633-EA91-F9E7-C0E3-58AE19878519}"/>
              </a:ext>
            </a:extLst>
          </p:cNvPr>
          <p:cNvPicPr>
            <a:picLocks noChangeAspect="1"/>
          </p:cNvPicPr>
          <p:nvPr/>
        </p:nvPicPr>
        <p:blipFill>
          <a:blip r:embed="rId4"/>
          <a:stretch>
            <a:fillRect/>
          </a:stretch>
        </p:blipFill>
        <p:spPr>
          <a:xfrm>
            <a:off x="3570824" y="2249714"/>
            <a:ext cx="2484551" cy="580709"/>
          </a:xfrm>
          <a:prstGeom prst="rect">
            <a:avLst/>
          </a:prstGeom>
          <a:ln>
            <a:solidFill>
              <a:schemeClr val="tx1">
                <a:lumMod val="50000"/>
                <a:lumOff val="50000"/>
              </a:schemeClr>
            </a:solidFill>
          </a:ln>
        </p:spPr>
      </p:pic>
      <p:sp>
        <p:nvSpPr>
          <p:cNvPr id="12" name="Rectangle 2">
            <a:extLst>
              <a:ext uri="{FF2B5EF4-FFF2-40B4-BE49-F238E27FC236}">
                <a16:creationId xmlns:a16="http://schemas.microsoft.com/office/drawing/2014/main" id="{E9DA63BE-955D-D308-1C73-F019B6749FDC}"/>
              </a:ext>
            </a:extLst>
          </p:cNvPr>
          <p:cNvSpPr>
            <a:spLocks noChangeArrowheads="1"/>
          </p:cNvSpPr>
          <p:nvPr/>
        </p:nvSpPr>
        <p:spPr bwMode="auto">
          <a:xfrm>
            <a:off x="1502278" y="3360334"/>
            <a:ext cx="1952779"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dirty="0" err="1">
                <a:ln>
                  <a:noFill/>
                </a:ln>
                <a:solidFill>
                  <a:schemeClr val="tx1"/>
                </a:solidFill>
                <a:effectLst/>
                <a:latin typeface="Arial" panose="020B0604020202020204" pitchFamily="34" charset="0"/>
              </a:rPr>
              <a:t>Herms</a:t>
            </a:r>
            <a:r>
              <a:rPr kumimoji="0" lang="es-ES" altLang="es-ES" sz="1100" b="0" i="0" u="none" strike="noStrike" cap="none" normalizeH="0" baseline="0" dirty="0">
                <a:ln>
                  <a:noFill/>
                </a:ln>
                <a:solidFill>
                  <a:schemeClr val="tx1"/>
                </a:solidFill>
                <a:effectLst/>
                <a:latin typeface="Arial" panose="020B0604020202020204" pitchFamily="34" charset="0"/>
              </a:rPr>
              <a:t> et al </a:t>
            </a:r>
            <a:r>
              <a:rPr lang="es-ES" sz="1100" dirty="0"/>
              <a:t>JCAP02(2017)018</a:t>
            </a:r>
            <a:endParaRPr kumimoji="0" lang="es-ES" altLang="es-ES"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p:sp>
        <p:nvSpPr>
          <p:cNvPr id="13" name="Content Placeholder 2">
            <a:extLst>
              <a:ext uri="{FF2B5EF4-FFF2-40B4-BE49-F238E27FC236}">
                <a16:creationId xmlns:a16="http://schemas.microsoft.com/office/drawing/2014/main" id="{C750FC3E-E3A1-EA1C-C0BF-4A47294B5948}"/>
              </a:ext>
            </a:extLst>
          </p:cNvPr>
          <p:cNvSpPr txBox="1">
            <a:spLocks/>
          </p:cNvSpPr>
          <p:nvPr/>
        </p:nvSpPr>
        <p:spPr>
          <a:xfrm>
            <a:off x="8521849" y="3806614"/>
            <a:ext cx="3306354" cy="259889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ES" sz="2000" dirty="0"/>
              <a:t>PBH </a:t>
            </a:r>
            <a:r>
              <a:rPr lang="es-ES" sz="2000" dirty="0" err="1"/>
              <a:t>evaporation</a:t>
            </a:r>
            <a:r>
              <a:rPr lang="es-ES" sz="2000" dirty="0"/>
              <a:t> can produce </a:t>
            </a:r>
            <a:r>
              <a:rPr lang="es-ES" sz="2000" dirty="0" err="1"/>
              <a:t>large</a:t>
            </a:r>
            <a:r>
              <a:rPr lang="es-ES" sz="2000" dirty="0"/>
              <a:t> </a:t>
            </a:r>
            <a:r>
              <a:rPr lang="es-ES" sz="2000" dirty="0" err="1"/>
              <a:t>quantities</a:t>
            </a:r>
            <a:r>
              <a:rPr lang="es-ES" sz="2000" dirty="0"/>
              <a:t> </a:t>
            </a:r>
            <a:r>
              <a:rPr lang="es-ES" sz="2000" dirty="0" err="1"/>
              <a:t>of</a:t>
            </a:r>
            <a:r>
              <a:rPr lang="es-ES" sz="2000" dirty="0"/>
              <a:t> </a:t>
            </a:r>
            <a:r>
              <a:rPr lang="es-ES" sz="2000" dirty="0" err="1"/>
              <a:t>antinuclei</a:t>
            </a:r>
            <a:r>
              <a:rPr lang="es-ES" sz="2000" dirty="0"/>
              <a:t>, </a:t>
            </a:r>
            <a:r>
              <a:rPr lang="es-ES" sz="2000" dirty="0" err="1"/>
              <a:t>along</a:t>
            </a:r>
            <a:r>
              <a:rPr lang="es-ES" sz="2000" dirty="0"/>
              <a:t> </a:t>
            </a:r>
            <a:r>
              <a:rPr lang="es-ES" sz="2000" dirty="0" err="1"/>
              <a:t>with</a:t>
            </a:r>
            <a:r>
              <a:rPr lang="es-ES" sz="2000" dirty="0"/>
              <a:t> </a:t>
            </a:r>
            <a:r>
              <a:rPr lang="es-ES" sz="2000" dirty="0" err="1"/>
              <a:t>photons</a:t>
            </a:r>
            <a:r>
              <a:rPr lang="es-ES" sz="2000" dirty="0"/>
              <a:t>, neutrinos, </a:t>
            </a:r>
            <a:r>
              <a:rPr lang="es-ES" sz="2000" dirty="0" err="1"/>
              <a:t>electrons</a:t>
            </a:r>
            <a:r>
              <a:rPr lang="es-ES" sz="2000" dirty="0"/>
              <a:t>, … </a:t>
            </a:r>
          </a:p>
          <a:p>
            <a:pPr marL="0" indent="0">
              <a:buFont typeface="Arial" panose="020B0604020202020204" pitchFamily="34" charset="0"/>
              <a:buNone/>
            </a:pPr>
            <a:r>
              <a:rPr lang="es-ES" sz="2000" b="1" dirty="0"/>
              <a:t>Current </a:t>
            </a:r>
            <a:r>
              <a:rPr lang="es-ES" sz="2000" b="1" dirty="0" err="1"/>
              <a:t>limits</a:t>
            </a:r>
            <a:r>
              <a:rPr lang="es-ES" sz="2000" b="1" dirty="0"/>
              <a:t> </a:t>
            </a:r>
            <a:r>
              <a:rPr lang="es-ES" sz="2000" dirty="0" err="1"/>
              <a:t>make</a:t>
            </a:r>
            <a:r>
              <a:rPr lang="es-ES" sz="2000" dirty="0"/>
              <a:t> </a:t>
            </a:r>
            <a:r>
              <a:rPr lang="es-ES" sz="2000" dirty="0" err="1"/>
              <a:t>antiproton</a:t>
            </a:r>
            <a:r>
              <a:rPr lang="es-ES" sz="2000" dirty="0"/>
              <a:t> </a:t>
            </a:r>
            <a:r>
              <a:rPr lang="es-ES" sz="2000" dirty="0" err="1"/>
              <a:t>emission</a:t>
            </a:r>
            <a:r>
              <a:rPr lang="es-ES" sz="2000" dirty="0"/>
              <a:t> </a:t>
            </a:r>
            <a:r>
              <a:rPr lang="es-ES" sz="2000" dirty="0" err="1"/>
              <a:t>from</a:t>
            </a:r>
            <a:r>
              <a:rPr lang="es-ES" sz="2000" dirty="0"/>
              <a:t> Hawking </a:t>
            </a:r>
            <a:r>
              <a:rPr lang="es-ES" sz="2000" dirty="0" err="1"/>
              <a:t>radiation</a:t>
            </a:r>
            <a:r>
              <a:rPr lang="es-ES" sz="2000" dirty="0"/>
              <a:t> </a:t>
            </a:r>
            <a:r>
              <a:rPr lang="es-ES" sz="2000" b="1" dirty="0" err="1">
                <a:solidFill>
                  <a:schemeClr val="accent6">
                    <a:lumMod val="50000"/>
                  </a:schemeClr>
                </a:solidFill>
              </a:rPr>
              <a:t>not</a:t>
            </a:r>
            <a:r>
              <a:rPr lang="es-ES" sz="2000" b="1" dirty="0">
                <a:solidFill>
                  <a:schemeClr val="accent6">
                    <a:lumMod val="50000"/>
                  </a:schemeClr>
                </a:solidFill>
              </a:rPr>
              <a:t> observable </a:t>
            </a:r>
            <a:r>
              <a:rPr lang="es-ES" sz="2000" b="1" dirty="0" err="1">
                <a:solidFill>
                  <a:schemeClr val="accent6">
                    <a:lumMod val="50000"/>
                  </a:schemeClr>
                </a:solidFill>
              </a:rPr>
              <a:t>by</a:t>
            </a:r>
            <a:r>
              <a:rPr lang="es-ES" sz="2000" b="1" dirty="0">
                <a:solidFill>
                  <a:schemeClr val="accent6">
                    <a:lumMod val="50000"/>
                  </a:schemeClr>
                </a:solidFill>
              </a:rPr>
              <a:t> </a:t>
            </a:r>
            <a:r>
              <a:rPr lang="es-ES" sz="2000" b="1" dirty="0" err="1">
                <a:solidFill>
                  <a:schemeClr val="accent6">
                    <a:lumMod val="50000"/>
                  </a:schemeClr>
                </a:solidFill>
              </a:rPr>
              <a:t>the</a:t>
            </a:r>
            <a:r>
              <a:rPr lang="es-ES" sz="2000" b="1" dirty="0">
                <a:solidFill>
                  <a:schemeClr val="accent6">
                    <a:lumMod val="50000"/>
                  </a:schemeClr>
                </a:solidFill>
              </a:rPr>
              <a:t> </a:t>
            </a:r>
            <a:r>
              <a:rPr lang="es-ES" sz="2000" b="1" dirty="0" err="1">
                <a:solidFill>
                  <a:schemeClr val="accent6">
                    <a:lumMod val="50000"/>
                  </a:schemeClr>
                </a:solidFill>
              </a:rPr>
              <a:t>current</a:t>
            </a:r>
            <a:r>
              <a:rPr lang="es-ES" sz="2000" b="1" dirty="0">
                <a:solidFill>
                  <a:schemeClr val="accent6">
                    <a:lumMod val="50000"/>
                  </a:schemeClr>
                </a:solidFill>
              </a:rPr>
              <a:t> </a:t>
            </a:r>
            <a:r>
              <a:rPr lang="es-ES" sz="2000" b="1" dirty="0" err="1">
                <a:solidFill>
                  <a:schemeClr val="accent6">
                    <a:lumMod val="50000"/>
                  </a:schemeClr>
                </a:solidFill>
              </a:rPr>
              <a:t>instruments</a:t>
            </a:r>
            <a:r>
              <a:rPr lang="es-ES" sz="2000" b="1" dirty="0">
                <a:solidFill>
                  <a:schemeClr val="accent6">
                    <a:lumMod val="50000"/>
                  </a:schemeClr>
                </a:solidFill>
              </a:rPr>
              <a:t>, </a:t>
            </a:r>
            <a:r>
              <a:rPr lang="es-ES" sz="2000" dirty="0" err="1"/>
              <a:t>since</a:t>
            </a:r>
            <a:r>
              <a:rPr lang="es-ES" sz="2000" dirty="0"/>
              <a:t> </a:t>
            </a:r>
            <a:r>
              <a:rPr lang="es-ES" sz="2000" dirty="0" err="1"/>
              <a:t>this</a:t>
            </a:r>
            <a:r>
              <a:rPr lang="es-ES" sz="2000" dirty="0"/>
              <a:t> </a:t>
            </a:r>
            <a:r>
              <a:rPr lang="es-ES" sz="2000" dirty="0" err="1"/>
              <a:t>requires</a:t>
            </a:r>
            <a:r>
              <a:rPr lang="es-ES" sz="2000" b="1" dirty="0">
                <a:solidFill>
                  <a:schemeClr val="accent1">
                    <a:lumMod val="50000"/>
                  </a:schemeClr>
                </a:solidFill>
              </a:rPr>
              <a:t> </a:t>
            </a:r>
            <a:r>
              <a:rPr lang="es-ES" sz="2000" b="1" dirty="0" err="1">
                <a:solidFill>
                  <a:schemeClr val="accent1">
                    <a:lumMod val="50000"/>
                  </a:schemeClr>
                </a:solidFill>
              </a:rPr>
              <a:t>too</a:t>
            </a:r>
            <a:r>
              <a:rPr lang="es-ES" sz="2000" b="1" dirty="0">
                <a:solidFill>
                  <a:schemeClr val="accent1">
                    <a:lumMod val="50000"/>
                  </a:schemeClr>
                </a:solidFill>
              </a:rPr>
              <a:t> </a:t>
            </a:r>
            <a:r>
              <a:rPr lang="es-ES" sz="2000" b="1" dirty="0" err="1">
                <a:solidFill>
                  <a:schemeClr val="accent1">
                    <a:lumMod val="50000"/>
                  </a:schemeClr>
                </a:solidFill>
              </a:rPr>
              <a:t>low</a:t>
            </a:r>
            <a:r>
              <a:rPr lang="es-ES" sz="2000" b="1" dirty="0">
                <a:solidFill>
                  <a:schemeClr val="accent1">
                    <a:lumMod val="50000"/>
                  </a:schemeClr>
                </a:solidFill>
              </a:rPr>
              <a:t> PBH </a:t>
            </a:r>
            <a:r>
              <a:rPr lang="es-ES" sz="2000" b="1" dirty="0" err="1">
                <a:solidFill>
                  <a:schemeClr val="accent1">
                    <a:lumMod val="50000"/>
                  </a:schemeClr>
                </a:solidFill>
              </a:rPr>
              <a:t>masses</a:t>
            </a:r>
            <a:r>
              <a:rPr lang="es-ES" sz="2000" dirty="0">
                <a:solidFill>
                  <a:schemeClr val="accent1">
                    <a:lumMod val="50000"/>
                  </a:schemeClr>
                </a:solidFill>
              </a:rPr>
              <a:t> </a:t>
            </a:r>
            <a:endParaRPr lang="en-GB" sz="1200" dirty="0">
              <a:solidFill>
                <a:schemeClr val="accent1">
                  <a:lumMod val="50000"/>
                </a:schemeClr>
              </a:solidFill>
            </a:endParaRPr>
          </a:p>
        </p:txBody>
      </p:sp>
      <p:pic>
        <p:nvPicPr>
          <p:cNvPr id="11" name="Picture 10">
            <a:extLst>
              <a:ext uri="{FF2B5EF4-FFF2-40B4-BE49-F238E27FC236}">
                <a16:creationId xmlns:a16="http://schemas.microsoft.com/office/drawing/2014/main" id="{13D0A0C8-F2D7-8120-7608-EAAF338EEE5F}"/>
              </a:ext>
            </a:extLst>
          </p:cNvPr>
          <p:cNvPicPr>
            <a:picLocks noChangeAspect="1"/>
          </p:cNvPicPr>
          <p:nvPr/>
        </p:nvPicPr>
        <p:blipFill>
          <a:blip r:embed="rId5"/>
          <a:stretch>
            <a:fillRect/>
          </a:stretch>
        </p:blipFill>
        <p:spPr>
          <a:xfrm>
            <a:off x="4001189" y="3389830"/>
            <a:ext cx="4209285" cy="2855913"/>
          </a:xfrm>
          <a:prstGeom prst="rect">
            <a:avLst/>
          </a:prstGeom>
          <a:ln>
            <a:solidFill>
              <a:schemeClr val="tx1"/>
            </a:solidFill>
          </a:ln>
        </p:spPr>
      </p:pic>
      <p:sp>
        <p:nvSpPr>
          <p:cNvPr id="9" name="Rectangle 2">
            <a:extLst>
              <a:ext uri="{FF2B5EF4-FFF2-40B4-BE49-F238E27FC236}">
                <a16:creationId xmlns:a16="http://schemas.microsoft.com/office/drawing/2014/main" id="{80D408BD-F2C6-1BA4-05DD-2E11374E9799}"/>
              </a:ext>
            </a:extLst>
          </p:cNvPr>
          <p:cNvSpPr>
            <a:spLocks noChangeArrowheads="1"/>
          </p:cNvSpPr>
          <p:nvPr/>
        </p:nvSpPr>
        <p:spPr bwMode="auto">
          <a:xfrm>
            <a:off x="7066893" y="4817786"/>
            <a:ext cx="120257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s-ES" altLang="es-ES" sz="1050" dirty="0">
                <a:latin typeface="Arial" panose="020B0604020202020204" pitchFamily="34" charset="0"/>
              </a:rPr>
              <a:t>De Romeri et al </a:t>
            </a:r>
          </a:p>
          <a:p>
            <a:pPr lvl="0" algn="ctr" eaLnBrk="0" fontAlgn="base" hangingPunct="0">
              <a:spcBef>
                <a:spcPct val="0"/>
              </a:spcBef>
              <a:spcAft>
                <a:spcPct val="0"/>
              </a:spcAft>
            </a:pPr>
            <a:r>
              <a:rPr lang="es-ES" sz="1050" dirty="0"/>
              <a:t>2505.04692 </a:t>
            </a:r>
            <a:endParaRPr kumimoji="0" lang="es-ES" altLang="es-ES" sz="1050" b="0" i="0" u="none" strike="noStrike" cap="none" normalizeH="0" baseline="0" dirty="0">
              <a:ln>
                <a:noFill/>
              </a:ln>
              <a:solidFill>
                <a:schemeClr val="tx1"/>
              </a:solidFill>
              <a:effectLst/>
              <a:latin typeface="Arial" panose="020B0604020202020204" pitchFamily="34" charset="0"/>
            </a:endParaRPr>
          </a:p>
        </p:txBody>
      </p:sp>
      <p:pic>
        <p:nvPicPr>
          <p:cNvPr id="16" name="Picture 15">
            <a:extLst>
              <a:ext uri="{FF2B5EF4-FFF2-40B4-BE49-F238E27FC236}">
                <a16:creationId xmlns:a16="http://schemas.microsoft.com/office/drawing/2014/main" id="{F3298F64-3CE8-7A0B-9766-A8EAEE559579}"/>
              </a:ext>
            </a:extLst>
          </p:cNvPr>
          <p:cNvPicPr>
            <a:picLocks noChangeAspect="1"/>
          </p:cNvPicPr>
          <p:nvPr/>
        </p:nvPicPr>
        <p:blipFill>
          <a:blip r:embed="rId6"/>
          <a:stretch>
            <a:fillRect/>
          </a:stretch>
        </p:blipFill>
        <p:spPr>
          <a:xfrm>
            <a:off x="8558646" y="386555"/>
            <a:ext cx="3112240" cy="3117016"/>
          </a:xfrm>
          <a:prstGeom prst="rect">
            <a:avLst/>
          </a:prstGeom>
          <a:ln>
            <a:solidFill>
              <a:schemeClr val="tx1"/>
            </a:solidFill>
          </a:ln>
        </p:spPr>
      </p:pic>
      <p:sp>
        <p:nvSpPr>
          <p:cNvPr id="17" name="Rectangle 2">
            <a:extLst>
              <a:ext uri="{FF2B5EF4-FFF2-40B4-BE49-F238E27FC236}">
                <a16:creationId xmlns:a16="http://schemas.microsoft.com/office/drawing/2014/main" id="{52D558C3-C3CD-DC3A-E779-4EB41C53021D}"/>
              </a:ext>
            </a:extLst>
          </p:cNvPr>
          <p:cNvSpPr>
            <a:spLocks noChangeArrowheads="1"/>
          </p:cNvSpPr>
          <p:nvPr/>
        </p:nvSpPr>
        <p:spPr bwMode="auto">
          <a:xfrm>
            <a:off x="9722533" y="688738"/>
            <a:ext cx="179247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000" b="0" i="0" u="none" strike="noStrike" cap="none" normalizeH="0" baseline="0" dirty="0" err="1">
                <a:ln>
                  <a:noFill/>
                </a:ln>
                <a:solidFill>
                  <a:schemeClr val="tx1"/>
                </a:solidFill>
                <a:effectLst/>
                <a:latin typeface="Arial" panose="020B0604020202020204" pitchFamily="34" charset="0"/>
              </a:rPr>
              <a:t>Herms</a:t>
            </a:r>
            <a:r>
              <a:rPr kumimoji="0" lang="es-ES" altLang="es-ES" sz="1000" b="0" i="0" u="none" strike="noStrike" cap="none" normalizeH="0" baseline="0" dirty="0">
                <a:ln>
                  <a:noFill/>
                </a:ln>
                <a:solidFill>
                  <a:schemeClr val="tx1"/>
                </a:solidFill>
                <a:effectLst/>
                <a:latin typeface="Arial" panose="020B0604020202020204" pitchFamily="34" charset="0"/>
              </a:rPr>
              <a:t> et al </a:t>
            </a:r>
            <a:r>
              <a:rPr lang="es-ES" sz="1000" dirty="0"/>
              <a:t>JCAP02(2017)018</a:t>
            </a:r>
            <a:endParaRPr kumimoji="0" lang="es-ES" altLang="es-E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927988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B47FAF7C-A7BB-8545-1894-B4ED7166CAB9}"/>
              </a:ext>
            </a:extLst>
          </p:cNvPr>
          <p:cNvPicPr>
            <a:picLocks noChangeAspect="1"/>
          </p:cNvPicPr>
          <p:nvPr/>
        </p:nvPicPr>
        <p:blipFill>
          <a:blip r:embed="rId3"/>
          <a:stretch>
            <a:fillRect/>
          </a:stretch>
        </p:blipFill>
        <p:spPr>
          <a:xfrm>
            <a:off x="7432823" y="3584036"/>
            <a:ext cx="4020111" cy="3229426"/>
          </a:xfrm>
          <a:prstGeom prst="rect">
            <a:avLst/>
          </a:prstGeom>
        </p:spPr>
      </p:pic>
      <p:sp>
        <p:nvSpPr>
          <p:cNvPr id="11" name="Rectangle: Rounded Corners 10">
            <a:extLst>
              <a:ext uri="{FF2B5EF4-FFF2-40B4-BE49-F238E27FC236}">
                <a16:creationId xmlns:a16="http://schemas.microsoft.com/office/drawing/2014/main" id="{39D1CF6A-E95A-AFA5-679E-21CF49CEF668}"/>
              </a:ext>
            </a:extLst>
          </p:cNvPr>
          <p:cNvSpPr/>
          <p:nvPr/>
        </p:nvSpPr>
        <p:spPr>
          <a:xfrm>
            <a:off x="609600" y="3613699"/>
            <a:ext cx="6243484" cy="2826435"/>
          </a:xfrm>
          <a:prstGeom prst="roundRect">
            <a:avLst/>
          </a:prstGeom>
          <a:solidFill>
            <a:schemeClr val="bg1"/>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94010716-AAB6-BDAC-BE62-1E540D8AC3DF}"/>
              </a:ext>
            </a:extLst>
          </p:cNvPr>
          <p:cNvSpPr>
            <a:spLocks noGrp="1"/>
          </p:cNvSpPr>
          <p:nvPr>
            <p:ph type="title"/>
          </p:nvPr>
        </p:nvSpPr>
        <p:spPr>
          <a:xfrm>
            <a:off x="422189" y="100858"/>
            <a:ext cx="11170048" cy="1325563"/>
          </a:xfrm>
        </p:spPr>
        <p:txBody>
          <a:bodyPr>
            <a:normAutofit/>
          </a:bodyPr>
          <a:lstStyle/>
          <a:p>
            <a:pPr algn="ctr"/>
            <a:r>
              <a:rPr lang="en-GB" sz="4000" b="1" dirty="0"/>
              <a:t>CR-Boosted DM, BSM particles produced in the ISM, …</a:t>
            </a:r>
            <a:endParaRPr lang="en-GB" sz="6000" b="1" dirty="0"/>
          </a:p>
        </p:txBody>
      </p:sp>
      <p:sp>
        <p:nvSpPr>
          <p:cNvPr id="4" name="Slide Number Placeholder 3">
            <a:extLst>
              <a:ext uri="{FF2B5EF4-FFF2-40B4-BE49-F238E27FC236}">
                <a16:creationId xmlns:a16="http://schemas.microsoft.com/office/drawing/2014/main" id="{BADB8155-384C-9AEA-9146-5DB3720419E7}"/>
              </a:ext>
            </a:extLst>
          </p:cNvPr>
          <p:cNvSpPr>
            <a:spLocks noGrp="1"/>
          </p:cNvSpPr>
          <p:nvPr>
            <p:ph type="sldNum" sz="quarter" idx="12"/>
          </p:nvPr>
        </p:nvSpPr>
        <p:spPr>
          <a:xfrm>
            <a:off x="8964561" y="6356350"/>
            <a:ext cx="2743200" cy="365125"/>
          </a:xfrm>
        </p:spPr>
        <p:txBody>
          <a:bodyPr/>
          <a:lstStyle/>
          <a:p>
            <a:fld id="{22575A84-A01E-4477-BEC3-178D27864C62}" type="slidenum">
              <a:rPr lang="en-GB" smtClean="0"/>
              <a:t>25</a:t>
            </a:fld>
            <a:endParaRPr lang="en-GB" dirty="0"/>
          </a:p>
        </p:txBody>
      </p:sp>
      <p:sp>
        <p:nvSpPr>
          <p:cNvPr id="26" name="TextBox 25">
            <a:extLst>
              <a:ext uri="{FF2B5EF4-FFF2-40B4-BE49-F238E27FC236}">
                <a16:creationId xmlns:a16="http://schemas.microsoft.com/office/drawing/2014/main" id="{155E9E94-9AF6-B403-E0D2-107F17829ECE}"/>
              </a:ext>
            </a:extLst>
          </p:cNvPr>
          <p:cNvSpPr txBox="1"/>
          <p:nvPr/>
        </p:nvSpPr>
        <p:spPr>
          <a:xfrm>
            <a:off x="7106321" y="3252189"/>
            <a:ext cx="4606857" cy="400110"/>
          </a:xfrm>
          <a:prstGeom prst="rect">
            <a:avLst/>
          </a:prstGeom>
          <a:noFill/>
        </p:spPr>
        <p:txBody>
          <a:bodyPr wrap="square" rtlCol="0">
            <a:spAutoFit/>
          </a:bodyPr>
          <a:lstStyle/>
          <a:p>
            <a:pPr algn="ctr"/>
            <a:r>
              <a:rPr lang="en-GB" sz="2000" b="1" dirty="0"/>
              <a:t>Constraints on ALPs produced in SNe</a:t>
            </a:r>
            <a:endParaRPr lang="en-SE" sz="2000" b="1" dirty="0"/>
          </a:p>
        </p:txBody>
      </p:sp>
      <p:pic>
        <p:nvPicPr>
          <p:cNvPr id="7" name="Picture 6">
            <a:extLst>
              <a:ext uri="{FF2B5EF4-FFF2-40B4-BE49-F238E27FC236}">
                <a16:creationId xmlns:a16="http://schemas.microsoft.com/office/drawing/2014/main" id="{9BBF7CEC-98B7-3FAC-BD75-60A1660F58A7}"/>
              </a:ext>
            </a:extLst>
          </p:cNvPr>
          <p:cNvPicPr>
            <a:picLocks noChangeAspect="1"/>
          </p:cNvPicPr>
          <p:nvPr/>
        </p:nvPicPr>
        <p:blipFill>
          <a:blip r:embed="rId4"/>
          <a:stretch>
            <a:fillRect/>
          </a:stretch>
        </p:blipFill>
        <p:spPr>
          <a:xfrm>
            <a:off x="766313" y="3762474"/>
            <a:ext cx="2811841" cy="2603776"/>
          </a:xfrm>
          <a:prstGeom prst="rect">
            <a:avLst/>
          </a:prstGeom>
        </p:spPr>
      </p:pic>
      <p:pic>
        <p:nvPicPr>
          <p:cNvPr id="9" name="Picture 8">
            <a:extLst>
              <a:ext uri="{FF2B5EF4-FFF2-40B4-BE49-F238E27FC236}">
                <a16:creationId xmlns:a16="http://schemas.microsoft.com/office/drawing/2014/main" id="{F4F71215-3CD8-8CCB-D363-BDD2BE1101FE}"/>
              </a:ext>
            </a:extLst>
          </p:cNvPr>
          <p:cNvPicPr>
            <a:picLocks noChangeAspect="1"/>
          </p:cNvPicPr>
          <p:nvPr/>
        </p:nvPicPr>
        <p:blipFill>
          <a:blip r:embed="rId5"/>
          <a:stretch>
            <a:fillRect/>
          </a:stretch>
        </p:blipFill>
        <p:spPr>
          <a:xfrm>
            <a:off x="3729838" y="3702187"/>
            <a:ext cx="2949534" cy="2693559"/>
          </a:xfrm>
          <a:prstGeom prst="rect">
            <a:avLst/>
          </a:prstGeom>
        </p:spPr>
      </p:pic>
      <p:sp>
        <p:nvSpPr>
          <p:cNvPr id="10" name="Content Placeholder 2">
            <a:extLst>
              <a:ext uri="{FF2B5EF4-FFF2-40B4-BE49-F238E27FC236}">
                <a16:creationId xmlns:a16="http://schemas.microsoft.com/office/drawing/2014/main" id="{E5C2875C-7203-AF8D-4DA2-363DBA99B05C}"/>
              </a:ext>
            </a:extLst>
          </p:cNvPr>
          <p:cNvSpPr txBox="1">
            <a:spLocks/>
          </p:cNvSpPr>
          <p:nvPr/>
        </p:nvSpPr>
        <p:spPr>
          <a:xfrm>
            <a:off x="491665" y="3232524"/>
            <a:ext cx="6472398" cy="3347641"/>
          </a:xfrm>
          <a:prstGeom prst="rect">
            <a:avLst/>
          </a:prstGeom>
          <a:ln>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00" b="1" dirty="0"/>
              <a:t> </a:t>
            </a:r>
          </a:p>
        </p:txBody>
      </p:sp>
      <p:sp>
        <p:nvSpPr>
          <p:cNvPr id="12" name="TextBox 11">
            <a:extLst>
              <a:ext uri="{FF2B5EF4-FFF2-40B4-BE49-F238E27FC236}">
                <a16:creationId xmlns:a16="http://schemas.microsoft.com/office/drawing/2014/main" id="{397FBE8D-603D-D1BA-FEE3-C73DE316B070}"/>
              </a:ext>
            </a:extLst>
          </p:cNvPr>
          <p:cNvSpPr txBox="1"/>
          <p:nvPr/>
        </p:nvSpPr>
        <p:spPr>
          <a:xfrm>
            <a:off x="1210419" y="4903788"/>
            <a:ext cx="1093537" cy="461665"/>
          </a:xfrm>
          <a:prstGeom prst="rect">
            <a:avLst/>
          </a:prstGeom>
          <a:noFill/>
        </p:spPr>
        <p:txBody>
          <a:bodyPr wrap="square">
            <a:spAutoFit/>
          </a:bodyPr>
          <a:lstStyle/>
          <a:p>
            <a:r>
              <a:rPr lang="en-GB" sz="1200" dirty="0"/>
              <a:t>Cappiello et al </a:t>
            </a:r>
          </a:p>
          <a:p>
            <a:pPr algn="ctr"/>
            <a:r>
              <a:rPr lang="en-GB" sz="1200" dirty="0"/>
              <a:t>1810.07705</a:t>
            </a:r>
          </a:p>
        </p:txBody>
      </p:sp>
      <p:pic>
        <p:nvPicPr>
          <p:cNvPr id="27" name="Picture 26">
            <a:extLst>
              <a:ext uri="{FF2B5EF4-FFF2-40B4-BE49-F238E27FC236}">
                <a16:creationId xmlns:a16="http://schemas.microsoft.com/office/drawing/2014/main" id="{4DD8A3A0-84B0-BAA6-97B6-186CC03731FC}"/>
              </a:ext>
            </a:extLst>
          </p:cNvPr>
          <p:cNvPicPr>
            <a:picLocks noChangeAspect="1"/>
          </p:cNvPicPr>
          <p:nvPr/>
        </p:nvPicPr>
        <p:blipFill>
          <a:blip r:embed="rId6"/>
          <a:stretch>
            <a:fillRect/>
          </a:stretch>
        </p:blipFill>
        <p:spPr>
          <a:xfrm>
            <a:off x="9739983" y="5819813"/>
            <a:ext cx="898131" cy="493710"/>
          </a:xfrm>
          <a:prstGeom prst="rect">
            <a:avLst/>
          </a:prstGeom>
        </p:spPr>
      </p:pic>
      <p:sp>
        <p:nvSpPr>
          <p:cNvPr id="29" name="TextBox 28">
            <a:extLst>
              <a:ext uri="{FF2B5EF4-FFF2-40B4-BE49-F238E27FC236}">
                <a16:creationId xmlns:a16="http://schemas.microsoft.com/office/drawing/2014/main" id="{A1ADC3D7-61D0-6034-0F45-AED1578AEC31}"/>
              </a:ext>
            </a:extLst>
          </p:cNvPr>
          <p:cNvSpPr txBox="1"/>
          <p:nvPr/>
        </p:nvSpPr>
        <p:spPr>
          <a:xfrm>
            <a:off x="7649497" y="3834649"/>
            <a:ext cx="1922206" cy="461665"/>
          </a:xfrm>
          <a:prstGeom prst="rect">
            <a:avLst/>
          </a:prstGeom>
          <a:noFill/>
        </p:spPr>
        <p:txBody>
          <a:bodyPr wrap="square">
            <a:spAutoFit/>
          </a:bodyPr>
          <a:lstStyle/>
          <a:p>
            <a:pPr algn="ctr"/>
            <a:r>
              <a:rPr lang="en-GB" sz="1200" dirty="0">
                <a:effectLst>
                  <a:outerShdw blurRad="38100" dist="38100" dir="2700000" algn="tl">
                    <a:srgbClr val="000000">
                      <a:alpha val="43137"/>
                    </a:srgbClr>
                  </a:outerShdw>
                </a:effectLst>
              </a:rPr>
              <a:t>PDL et al</a:t>
            </a:r>
          </a:p>
          <a:p>
            <a:pPr algn="ctr"/>
            <a:r>
              <a:rPr lang="en-GB" sz="1200" dirty="0">
                <a:effectLst>
                  <a:outerShdw blurRad="38100" dist="38100" dir="2700000" algn="tl">
                    <a:srgbClr val="000000">
                      <a:alpha val="43137"/>
                    </a:srgbClr>
                  </a:outerShdw>
                </a:effectLst>
              </a:rPr>
              <a:t>2307.13731</a:t>
            </a:r>
          </a:p>
        </p:txBody>
      </p:sp>
      <p:sp>
        <p:nvSpPr>
          <p:cNvPr id="31" name="TextBox 30">
            <a:extLst>
              <a:ext uri="{FF2B5EF4-FFF2-40B4-BE49-F238E27FC236}">
                <a16:creationId xmlns:a16="http://schemas.microsoft.com/office/drawing/2014/main" id="{D616EEA0-3335-066D-A1CD-C5FE5887CF6B}"/>
              </a:ext>
            </a:extLst>
          </p:cNvPr>
          <p:cNvSpPr txBox="1"/>
          <p:nvPr/>
        </p:nvSpPr>
        <p:spPr>
          <a:xfrm>
            <a:off x="943106" y="1394227"/>
            <a:ext cx="6037795" cy="1323439"/>
          </a:xfrm>
          <a:prstGeom prst="rect">
            <a:avLst/>
          </a:prstGeom>
          <a:noFill/>
        </p:spPr>
        <p:txBody>
          <a:bodyPr wrap="square">
            <a:spAutoFit/>
          </a:bodyPr>
          <a:lstStyle/>
          <a:p>
            <a:r>
              <a:rPr lang="en-GB" sz="2000" dirty="0"/>
              <a:t>Low-mass DM can be up-scattered by CRs and detected by direct detection experiments: </a:t>
            </a:r>
            <a:r>
              <a:rPr lang="en-GB" sz="2000" b="1" dirty="0"/>
              <a:t>Unique way to detect recoils thanks to CRs</a:t>
            </a:r>
            <a:r>
              <a:rPr lang="en-GB" sz="2000" dirty="0"/>
              <a:t>. </a:t>
            </a:r>
            <a:r>
              <a:rPr lang="en-GB" sz="2000" b="1" dirty="0">
                <a:solidFill>
                  <a:schemeClr val="accent6">
                    <a:lumMod val="50000"/>
                  </a:schemeClr>
                </a:solidFill>
              </a:rPr>
              <a:t>Even CR interactions with the ISM and the atmosphere producing DM. </a:t>
            </a:r>
          </a:p>
        </p:txBody>
      </p:sp>
      <p:pic>
        <p:nvPicPr>
          <p:cNvPr id="8" name="Picture 7">
            <a:extLst>
              <a:ext uri="{FF2B5EF4-FFF2-40B4-BE49-F238E27FC236}">
                <a16:creationId xmlns:a16="http://schemas.microsoft.com/office/drawing/2014/main" id="{F850885B-FA96-5264-D200-073994EAFAC2}"/>
              </a:ext>
            </a:extLst>
          </p:cNvPr>
          <p:cNvPicPr>
            <a:picLocks noChangeAspect="1"/>
          </p:cNvPicPr>
          <p:nvPr/>
        </p:nvPicPr>
        <p:blipFill>
          <a:blip r:embed="rId7"/>
          <a:stretch>
            <a:fillRect/>
          </a:stretch>
        </p:blipFill>
        <p:spPr>
          <a:xfrm>
            <a:off x="7285340" y="1244035"/>
            <a:ext cx="3556453" cy="1741858"/>
          </a:xfrm>
          <a:prstGeom prst="rect">
            <a:avLst/>
          </a:prstGeom>
          <a:ln w="19050">
            <a:solidFill>
              <a:schemeClr val="accent6">
                <a:lumMod val="50000"/>
              </a:schemeClr>
            </a:solidFill>
          </a:ln>
        </p:spPr>
      </p:pic>
      <p:sp>
        <p:nvSpPr>
          <p:cNvPr id="14" name="TextBox 13">
            <a:extLst>
              <a:ext uri="{FF2B5EF4-FFF2-40B4-BE49-F238E27FC236}">
                <a16:creationId xmlns:a16="http://schemas.microsoft.com/office/drawing/2014/main" id="{4DA755CD-C753-FD1F-BCEF-28814BFA7D30}"/>
              </a:ext>
            </a:extLst>
          </p:cNvPr>
          <p:cNvSpPr txBox="1"/>
          <p:nvPr/>
        </p:nvSpPr>
        <p:spPr>
          <a:xfrm>
            <a:off x="934276" y="3238082"/>
            <a:ext cx="6096000" cy="369332"/>
          </a:xfrm>
          <a:prstGeom prst="rect">
            <a:avLst/>
          </a:prstGeom>
          <a:noFill/>
        </p:spPr>
        <p:txBody>
          <a:bodyPr wrap="square">
            <a:spAutoFit/>
          </a:bodyPr>
          <a:lstStyle/>
          <a:p>
            <a:pPr marL="0" indent="0">
              <a:buFont typeface="Arial" panose="020B0604020202020204" pitchFamily="34" charset="0"/>
              <a:buNone/>
            </a:pPr>
            <a:r>
              <a:rPr lang="en-GB" sz="1800" b="1" dirty="0"/>
              <a:t>Probing CR-DM direct scattering though features in the CR</a:t>
            </a:r>
          </a:p>
        </p:txBody>
      </p:sp>
    </p:spTree>
    <p:extLst>
      <p:ext uri="{BB962C8B-B14F-4D97-AF65-F5344CB8AC3E}">
        <p14:creationId xmlns:p14="http://schemas.microsoft.com/office/powerpoint/2010/main" val="26443415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9E96B-9F1B-4011-8580-4AAE3BFD1CEE}"/>
              </a:ext>
            </a:extLst>
          </p:cNvPr>
          <p:cNvSpPr>
            <a:spLocks noGrp="1"/>
          </p:cNvSpPr>
          <p:nvPr>
            <p:ph type="title"/>
          </p:nvPr>
        </p:nvSpPr>
        <p:spPr>
          <a:xfrm>
            <a:off x="838200" y="243205"/>
            <a:ext cx="10515600" cy="1325563"/>
          </a:xfrm>
        </p:spPr>
        <p:txBody>
          <a:bodyPr/>
          <a:lstStyle/>
          <a:p>
            <a:r>
              <a:rPr lang="en-GB" b="1" dirty="0">
                <a:solidFill>
                  <a:schemeClr val="bg1"/>
                </a:solidFill>
              </a:rPr>
              <a:t>Conclusions</a:t>
            </a:r>
            <a:endParaRPr lang="en-SE" b="1" dirty="0">
              <a:solidFill>
                <a:schemeClr val="bg1"/>
              </a:solidFill>
            </a:endParaRPr>
          </a:p>
        </p:txBody>
      </p:sp>
      <p:sp>
        <p:nvSpPr>
          <p:cNvPr id="3" name="Content Placeholder 2">
            <a:extLst>
              <a:ext uri="{FF2B5EF4-FFF2-40B4-BE49-F238E27FC236}">
                <a16:creationId xmlns:a16="http://schemas.microsoft.com/office/drawing/2014/main" id="{A454475A-679D-4E0C-912E-0C5056897528}"/>
              </a:ext>
            </a:extLst>
          </p:cNvPr>
          <p:cNvSpPr>
            <a:spLocks noGrp="1"/>
          </p:cNvSpPr>
          <p:nvPr>
            <p:ph idx="1"/>
          </p:nvPr>
        </p:nvSpPr>
        <p:spPr>
          <a:xfrm>
            <a:off x="838200" y="1574021"/>
            <a:ext cx="10515600" cy="4590231"/>
          </a:xfrm>
        </p:spPr>
        <p:txBody>
          <a:bodyPr>
            <a:normAutofit fontScale="92500" lnSpcReduction="10000"/>
          </a:bodyPr>
          <a:lstStyle/>
          <a:p>
            <a:r>
              <a:rPr lang="en-GB" sz="2400" b="1" dirty="0">
                <a:solidFill>
                  <a:schemeClr val="accent2">
                    <a:lumMod val="75000"/>
                  </a:schemeClr>
                </a:solidFill>
              </a:rPr>
              <a:t>Antiproton observations </a:t>
            </a:r>
            <a:r>
              <a:rPr lang="en-GB" sz="2400" b="1" dirty="0">
                <a:solidFill>
                  <a:schemeClr val="bg1"/>
                </a:solidFill>
              </a:rPr>
              <a:t>seem to be in good agreement with the rest of CRs. </a:t>
            </a:r>
            <a:r>
              <a:rPr lang="en-GB" sz="2400" dirty="0">
                <a:solidFill>
                  <a:schemeClr val="bg1"/>
                </a:solidFill>
              </a:rPr>
              <a:t>There is an interesting hint for an excess, but still, it isn’t significant enough. </a:t>
            </a:r>
            <a:r>
              <a:rPr lang="en-GB" sz="2400" b="1" dirty="0">
                <a:solidFill>
                  <a:schemeClr val="bg1"/>
                </a:solidFill>
              </a:rPr>
              <a:t>                   Antiproton measurements lead to very strong constraints on WIMPs</a:t>
            </a:r>
          </a:p>
          <a:p>
            <a:endParaRPr lang="en-GB" sz="100" b="1" dirty="0">
              <a:solidFill>
                <a:schemeClr val="bg1"/>
              </a:solidFill>
            </a:endParaRPr>
          </a:p>
          <a:p>
            <a:r>
              <a:rPr lang="en-GB" sz="2400" b="1" dirty="0" err="1">
                <a:solidFill>
                  <a:srgbClr val="92D050"/>
                </a:solidFill>
              </a:rPr>
              <a:t>Antinuclei</a:t>
            </a:r>
            <a:r>
              <a:rPr lang="en-GB" sz="2400" dirty="0">
                <a:solidFill>
                  <a:schemeClr val="bg1"/>
                </a:solidFill>
              </a:rPr>
              <a:t> are a very promising channel to study </a:t>
            </a:r>
            <a:r>
              <a:rPr lang="en-GB" sz="2400" b="1" dirty="0">
                <a:solidFill>
                  <a:schemeClr val="bg1"/>
                </a:solidFill>
              </a:rPr>
              <a:t>signals from dark matter</a:t>
            </a:r>
            <a:r>
              <a:rPr lang="en-GB" sz="2400" dirty="0">
                <a:solidFill>
                  <a:schemeClr val="bg1"/>
                </a:solidFill>
              </a:rPr>
              <a:t> and constrain our current </a:t>
            </a:r>
            <a:r>
              <a:rPr lang="en-GB" sz="2400" b="1" dirty="0">
                <a:solidFill>
                  <a:schemeClr val="bg1"/>
                </a:solidFill>
              </a:rPr>
              <a:t>WIMP</a:t>
            </a:r>
            <a:r>
              <a:rPr lang="en-GB" sz="2400" dirty="0">
                <a:solidFill>
                  <a:schemeClr val="bg1"/>
                </a:solidFill>
              </a:rPr>
              <a:t> models – </a:t>
            </a:r>
            <a:r>
              <a:rPr lang="en-GB" sz="2400" b="1" dirty="0">
                <a:solidFill>
                  <a:schemeClr val="bg1"/>
                </a:solidFill>
              </a:rPr>
              <a:t>At reach in the next decade!</a:t>
            </a:r>
            <a:r>
              <a:rPr lang="en-GB" sz="2400" dirty="0">
                <a:solidFill>
                  <a:schemeClr val="bg2">
                    <a:lumMod val="20000"/>
                    <a:lumOff val="80000"/>
                  </a:schemeClr>
                </a:solidFill>
              </a:rPr>
              <a:t>                                                Exciting preliminary detection of </a:t>
            </a:r>
            <a:r>
              <a:rPr lang="en-GB" sz="2400" b="1" dirty="0">
                <a:solidFill>
                  <a:schemeClr val="bg2">
                    <a:lumMod val="20000"/>
                    <a:lumOff val="80000"/>
                  </a:schemeClr>
                </a:solidFill>
              </a:rPr>
              <a:t>anti-helium</a:t>
            </a:r>
            <a:r>
              <a:rPr lang="en-GB" sz="2400" dirty="0">
                <a:solidFill>
                  <a:schemeClr val="bg2">
                    <a:lumMod val="20000"/>
                    <a:lumOff val="80000"/>
                  </a:schemeClr>
                </a:solidFill>
              </a:rPr>
              <a:t> seems to challenge our models… WIMP production seems insufficient… </a:t>
            </a:r>
            <a:r>
              <a:rPr lang="en-GB" sz="2400" b="1" dirty="0">
                <a:solidFill>
                  <a:schemeClr val="bg2">
                    <a:lumMod val="20000"/>
                    <a:lumOff val="80000"/>
                  </a:schemeClr>
                </a:solidFill>
              </a:rPr>
              <a:t>need of invoking exotic scenarios</a:t>
            </a:r>
            <a:endParaRPr lang="en-GB" sz="2400" b="1" dirty="0">
              <a:solidFill>
                <a:schemeClr val="bg1"/>
              </a:solidFill>
            </a:endParaRPr>
          </a:p>
          <a:p>
            <a:endParaRPr lang="en-GB" sz="100" b="1" dirty="0">
              <a:solidFill>
                <a:schemeClr val="bg1"/>
              </a:solidFill>
            </a:endParaRPr>
          </a:p>
          <a:p>
            <a:r>
              <a:rPr lang="en-GB" sz="2400" b="1" dirty="0">
                <a:solidFill>
                  <a:schemeClr val="accent5"/>
                </a:solidFill>
              </a:rPr>
              <a:t>Positron excess </a:t>
            </a:r>
            <a:r>
              <a:rPr lang="en-GB" sz="2400" b="1" dirty="0">
                <a:solidFill>
                  <a:schemeClr val="bg1"/>
                </a:solidFill>
              </a:rPr>
              <a:t>compatible with pulsars</a:t>
            </a:r>
            <a:r>
              <a:rPr lang="en-GB" sz="2400" dirty="0">
                <a:solidFill>
                  <a:schemeClr val="bg1"/>
                </a:solidFill>
              </a:rPr>
              <a:t>, which require a more complex modelling    Very strong constraints on leptonic channels. Higher energy data will be very relevant</a:t>
            </a:r>
          </a:p>
          <a:p>
            <a:endParaRPr lang="en-GB" sz="100" dirty="0">
              <a:solidFill>
                <a:schemeClr val="bg1"/>
              </a:solidFill>
            </a:endParaRPr>
          </a:p>
          <a:p>
            <a:r>
              <a:rPr lang="en-GB" sz="2400" b="1" dirty="0">
                <a:solidFill>
                  <a:schemeClr val="bg1"/>
                </a:solidFill>
              </a:rPr>
              <a:t>Asteroid mass PBHs or sub-GeV DM strongly constrained with </a:t>
            </a:r>
            <a:r>
              <a:rPr lang="en-GB" sz="2400" b="1" dirty="0">
                <a:solidFill>
                  <a:schemeClr val="accent5">
                    <a:lumMod val="60000"/>
                    <a:lumOff val="40000"/>
                  </a:schemeClr>
                </a:solidFill>
              </a:rPr>
              <a:t>Voyager-1</a:t>
            </a:r>
          </a:p>
          <a:p>
            <a:endParaRPr lang="en-GB" sz="100" b="1" dirty="0">
              <a:solidFill>
                <a:schemeClr val="bg1"/>
              </a:solidFill>
            </a:endParaRPr>
          </a:p>
          <a:p>
            <a:r>
              <a:rPr lang="en-GB" sz="2400" b="1" dirty="0">
                <a:solidFill>
                  <a:schemeClr val="bg1"/>
                </a:solidFill>
              </a:rPr>
              <a:t>A good modelling of the CR distribution allow us to study DM direct scattering and  overcome problems with sub-GeV DM in direct detection experiments</a:t>
            </a:r>
          </a:p>
        </p:txBody>
      </p:sp>
      <p:sp>
        <p:nvSpPr>
          <p:cNvPr id="5" name="Subtitle 2">
            <a:extLst>
              <a:ext uri="{FF2B5EF4-FFF2-40B4-BE49-F238E27FC236}">
                <a16:creationId xmlns:a16="http://schemas.microsoft.com/office/drawing/2014/main" id="{BC75D0A9-9F67-4B41-AD8F-B1682C572A2F}"/>
              </a:ext>
            </a:extLst>
          </p:cNvPr>
          <p:cNvSpPr txBox="1">
            <a:spLocks/>
          </p:cNvSpPr>
          <p:nvPr/>
        </p:nvSpPr>
        <p:spPr>
          <a:xfrm>
            <a:off x="6961239" y="466047"/>
            <a:ext cx="4483510" cy="5923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a:solidFill>
                  <a:srgbClr val="FFC000"/>
                </a:solidFill>
              </a:rPr>
              <a:t>Cosmic Rays in the search for Dark Matter</a:t>
            </a:r>
            <a:endParaRPr lang="en-GB" sz="2400" b="1" dirty="0">
              <a:solidFill>
                <a:srgbClr val="FFC000"/>
              </a:solidFill>
            </a:endParaRPr>
          </a:p>
        </p:txBody>
      </p:sp>
      <p:sp>
        <p:nvSpPr>
          <p:cNvPr id="7" name="TextBox 6">
            <a:extLst>
              <a:ext uri="{FF2B5EF4-FFF2-40B4-BE49-F238E27FC236}">
                <a16:creationId xmlns:a16="http://schemas.microsoft.com/office/drawing/2014/main" id="{84234A3C-F7A5-4D53-B917-7E8794DD8BFE}"/>
              </a:ext>
            </a:extLst>
          </p:cNvPr>
          <p:cNvSpPr txBox="1"/>
          <p:nvPr/>
        </p:nvSpPr>
        <p:spPr>
          <a:xfrm>
            <a:off x="938746" y="6174084"/>
            <a:ext cx="7140534" cy="353943"/>
          </a:xfrm>
          <a:prstGeom prst="rect">
            <a:avLst/>
          </a:prstGeom>
          <a:noFill/>
        </p:spPr>
        <p:txBody>
          <a:bodyPr wrap="square">
            <a:spAutoFit/>
          </a:bodyPr>
          <a:lstStyle/>
          <a:p>
            <a:pPr algn="just"/>
            <a:r>
              <a:rPr lang="it-IT" sz="1700" b="1" kern="150" dirty="0">
                <a:solidFill>
                  <a:schemeClr val="bg1">
                    <a:lumMod val="75000"/>
                  </a:schemeClr>
                </a:solidFill>
                <a:effectLst/>
                <a:latin typeface="Times New Roman" panose="02020603050405020304" pitchFamily="18" charset="0"/>
                <a:ea typeface="SimSun" panose="02010600030101010101" pitchFamily="2" charset="-122"/>
                <a:cs typeface="Mangal" panose="02040503050203030202" pitchFamily="18" charset="0"/>
              </a:rPr>
              <a:t>Pedro de la Torre Luque </a:t>
            </a:r>
            <a:r>
              <a:rPr lang="it-IT" sz="1700" kern="150" dirty="0">
                <a:solidFill>
                  <a:schemeClr val="bg1">
                    <a:lumMod val="75000"/>
                  </a:schemeClr>
                </a:solidFill>
                <a:effectLst/>
                <a:latin typeface="Times New Roman" panose="02020603050405020304" pitchFamily="18" charset="0"/>
                <a:ea typeface="SimSun" panose="02010600030101010101" pitchFamily="2" charset="-122"/>
                <a:cs typeface="Mangal" panose="02040503050203030202" pitchFamily="18" charset="0"/>
              </a:rPr>
              <a:t>– </a:t>
            </a:r>
            <a:r>
              <a:rPr lang="it-IT" sz="1700" kern="150" dirty="0">
                <a:solidFill>
                  <a:schemeClr val="bg1">
                    <a:lumMod val="75000"/>
                  </a:schemeClr>
                </a:solidFill>
                <a:latin typeface="Times New Roman" panose="02020603050405020304" pitchFamily="18" charset="0"/>
                <a:ea typeface="SimSun" panose="02010600030101010101" pitchFamily="2" charset="-122"/>
                <a:cs typeface="Mangal" panose="02040503050203030202" pitchFamily="18" charset="0"/>
              </a:rPr>
              <a:t>02</a:t>
            </a:r>
            <a:r>
              <a:rPr lang="it-IT" sz="1700" kern="150" dirty="0">
                <a:solidFill>
                  <a:schemeClr val="bg1">
                    <a:lumMod val="75000"/>
                  </a:schemeClr>
                </a:solidFill>
                <a:effectLst/>
                <a:latin typeface="Times New Roman" panose="02020603050405020304" pitchFamily="18" charset="0"/>
                <a:ea typeface="SimSun" panose="02010600030101010101" pitchFamily="2" charset="-122"/>
                <a:cs typeface="Mangal" panose="02040503050203030202" pitchFamily="18" charset="0"/>
              </a:rPr>
              <a:t>/06/2026    </a:t>
            </a:r>
            <a:r>
              <a:rPr lang="it-IT" sz="1700" kern="150" dirty="0">
                <a:solidFill>
                  <a:schemeClr val="bg1">
                    <a:lumMod val="75000"/>
                  </a:schemeClr>
                </a:solidFill>
                <a:latin typeface="Times New Roman" panose="02020603050405020304" pitchFamily="18" charset="0"/>
                <a:ea typeface="SimSun" panose="02010600030101010101" pitchFamily="2" charset="-122"/>
                <a:cs typeface="Mangal" panose="02040503050203030202" pitchFamily="18" charset="0"/>
              </a:rPr>
              <a:t>            pedro.delatorre@uam.es</a:t>
            </a:r>
            <a:endParaRPr lang="en-GB" sz="1700" kern="150" dirty="0">
              <a:solidFill>
                <a:schemeClr val="bg1">
                  <a:lumMod val="75000"/>
                </a:schemeClr>
              </a:solidFill>
              <a:effectLst/>
              <a:latin typeface="Times New Roman" panose="02020603050405020304" pitchFamily="18" charset="0"/>
              <a:ea typeface="SimSun" panose="02010600030101010101" pitchFamily="2" charset="-122"/>
              <a:cs typeface="Mangal" panose="02040503050203030202" pitchFamily="18" charset="0"/>
            </a:endParaRPr>
          </a:p>
        </p:txBody>
      </p:sp>
      <p:cxnSp>
        <p:nvCxnSpPr>
          <p:cNvPr id="9" name="Straight Connector 8">
            <a:extLst>
              <a:ext uri="{FF2B5EF4-FFF2-40B4-BE49-F238E27FC236}">
                <a16:creationId xmlns:a16="http://schemas.microsoft.com/office/drawing/2014/main" id="{5BBEE4DD-69A3-4B63-B6AF-AAF7726F7291}"/>
              </a:ext>
            </a:extLst>
          </p:cNvPr>
          <p:cNvCxnSpPr>
            <a:cxnSpLocks/>
          </p:cNvCxnSpPr>
          <p:nvPr/>
        </p:nvCxnSpPr>
        <p:spPr>
          <a:xfrm>
            <a:off x="819806" y="1160344"/>
            <a:ext cx="3205654" cy="0"/>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62324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E09EB5A-E264-4F1F-B09D-E73503B4901C}"/>
              </a:ext>
            </a:extLst>
          </p:cNvPr>
          <p:cNvSpPr>
            <a:spLocks noGrp="1"/>
          </p:cNvSpPr>
          <p:nvPr>
            <p:ph type="title"/>
          </p:nvPr>
        </p:nvSpPr>
        <p:spPr>
          <a:xfrm>
            <a:off x="838200" y="2584043"/>
            <a:ext cx="10515600" cy="1325563"/>
          </a:xfrm>
        </p:spPr>
        <p:txBody>
          <a:bodyPr>
            <a:normAutofit/>
          </a:bodyPr>
          <a:lstStyle/>
          <a:p>
            <a:pPr algn="ctr"/>
            <a:r>
              <a:rPr lang="en-GB" sz="8800" b="1" dirty="0">
                <a:effectLst>
                  <a:outerShdw blurRad="38100" dist="38100" dir="2700000" algn="tl">
                    <a:srgbClr val="000000">
                      <a:alpha val="43137"/>
                    </a:srgbClr>
                  </a:outerShdw>
                </a:effectLst>
              </a:rPr>
              <a:t>BACK UP</a:t>
            </a:r>
          </a:p>
        </p:txBody>
      </p:sp>
      <p:sp>
        <p:nvSpPr>
          <p:cNvPr id="2" name="Slide Number Placeholder 1">
            <a:extLst>
              <a:ext uri="{FF2B5EF4-FFF2-40B4-BE49-F238E27FC236}">
                <a16:creationId xmlns:a16="http://schemas.microsoft.com/office/drawing/2014/main" id="{24AB488E-723E-4F21-BE31-EE1EE1AAE6BA}"/>
              </a:ext>
            </a:extLst>
          </p:cNvPr>
          <p:cNvSpPr>
            <a:spLocks noGrp="1"/>
          </p:cNvSpPr>
          <p:nvPr>
            <p:ph type="sldNum" sz="quarter" idx="12"/>
          </p:nvPr>
        </p:nvSpPr>
        <p:spPr/>
        <p:txBody>
          <a:bodyPr/>
          <a:lstStyle/>
          <a:p>
            <a:fld id="{22575A84-A01E-4477-BEC3-178D27864C62}" type="slidenum">
              <a:rPr lang="en-GB" smtClean="0"/>
              <a:t>27</a:t>
            </a:fld>
            <a:endParaRPr lang="en-GB"/>
          </a:p>
        </p:txBody>
      </p:sp>
    </p:spTree>
    <p:extLst>
      <p:ext uri="{BB962C8B-B14F-4D97-AF65-F5344CB8AC3E}">
        <p14:creationId xmlns:p14="http://schemas.microsoft.com/office/powerpoint/2010/main" val="2588605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7F5A0-93D6-6D38-EEB2-0182D358F2EE}"/>
              </a:ext>
            </a:extLst>
          </p:cNvPr>
          <p:cNvSpPr>
            <a:spLocks noGrp="1"/>
          </p:cNvSpPr>
          <p:nvPr>
            <p:ph type="title"/>
          </p:nvPr>
        </p:nvSpPr>
        <p:spPr/>
        <p:txBody>
          <a:bodyPr/>
          <a:lstStyle/>
          <a:p>
            <a:r>
              <a:rPr lang="en-GB" b="1" dirty="0">
                <a:solidFill>
                  <a:schemeClr val="bg1"/>
                </a:solidFill>
              </a:rPr>
              <a:t>An open question related to antiprotons</a:t>
            </a:r>
            <a:endParaRPr lang="en-SE" b="1" dirty="0">
              <a:solidFill>
                <a:schemeClr val="bg1"/>
              </a:solidFill>
            </a:endParaRPr>
          </a:p>
        </p:txBody>
      </p:sp>
      <p:sp>
        <p:nvSpPr>
          <p:cNvPr id="4" name="Slide Number Placeholder 3">
            <a:extLst>
              <a:ext uri="{FF2B5EF4-FFF2-40B4-BE49-F238E27FC236}">
                <a16:creationId xmlns:a16="http://schemas.microsoft.com/office/drawing/2014/main" id="{48F9B682-90DC-60F8-2D3B-87B484ADE73C}"/>
              </a:ext>
            </a:extLst>
          </p:cNvPr>
          <p:cNvSpPr>
            <a:spLocks noGrp="1"/>
          </p:cNvSpPr>
          <p:nvPr>
            <p:ph type="sldNum" sz="quarter" idx="12"/>
          </p:nvPr>
        </p:nvSpPr>
        <p:spPr/>
        <p:txBody>
          <a:bodyPr/>
          <a:lstStyle/>
          <a:p>
            <a:fld id="{22575A84-A01E-4477-BEC3-178D27864C62}" type="slidenum">
              <a:rPr lang="en-GB" smtClean="0"/>
              <a:t>28</a:t>
            </a:fld>
            <a:endParaRPr lang="en-GB"/>
          </a:p>
        </p:txBody>
      </p:sp>
      <p:pic>
        <p:nvPicPr>
          <p:cNvPr id="6" name="Picture 5">
            <a:extLst>
              <a:ext uri="{FF2B5EF4-FFF2-40B4-BE49-F238E27FC236}">
                <a16:creationId xmlns:a16="http://schemas.microsoft.com/office/drawing/2014/main" id="{00529092-F45F-951D-71C1-B40176200F99}"/>
              </a:ext>
            </a:extLst>
          </p:cNvPr>
          <p:cNvPicPr>
            <a:picLocks noChangeAspect="1"/>
          </p:cNvPicPr>
          <p:nvPr/>
        </p:nvPicPr>
        <p:blipFill>
          <a:blip r:embed="rId2"/>
          <a:stretch>
            <a:fillRect/>
          </a:stretch>
        </p:blipFill>
        <p:spPr>
          <a:xfrm>
            <a:off x="611490" y="2031986"/>
            <a:ext cx="5414693" cy="3529370"/>
          </a:xfrm>
          <a:prstGeom prst="rect">
            <a:avLst/>
          </a:prstGeom>
        </p:spPr>
      </p:pic>
      <p:pic>
        <p:nvPicPr>
          <p:cNvPr id="8" name="Picture 7">
            <a:extLst>
              <a:ext uri="{FF2B5EF4-FFF2-40B4-BE49-F238E27FC236}">
                <a16:creationId xmlns:a16="http://schemas.microsoft.com/office/drawing/2014/main" id="{0336D511-6B79-AC11-F33E-2F29325C97F1}"/>
              </a:ext>
            </a:extLst>
          </p:cNvPr>
          <p:cNvPicPr>
            <a:picLocks noChangeAspect="1"/>
          </p:cNvPicPr>
          <p:nvPr/>
        </p:nvPicPr>
        <p:blipFill>
          <a:blip r:embed="rId3"/>
          <a:stretch>
            <a:fillRect/>
          </a:stretch>
        </p:blipFill>
        <p:spPr>
          <a:xfrm>
            <a:off x="6076169" y="2002246"/>
            <a:ext cx="5554888" cy="3529557"/>
          </a:xfrm>
          <a:prstGeom prst="rect">
            <a:avLst/>
          </a:prstGeom>
        </p:spPr>
      </p:pic>
      <p:sp>
        <p:nvSpPr>
          <p:cNvPr id="7" name="TextBox 6">
            <a:extLst>
              <a:ext uri="{FF2B5EF4-FFF2-40B4-BE49-F238E27FC236}">
                <a16:creationId xmlns:a16="http://schemas.microsoft.com/office/drawing/2014/main" id="{DBE406C6-93D6-853A-5AC3-5D74C4B84B9A}"/>
              </a:ext>
            </a:extLst>
          </p:cNvPr>
          <p:cNvSpPr txBox="1"/>
          <p:nvPr/>
        </p:nvSpPr>
        <p:spPr>
          <a:xfrm>
            <a:off x="906953" y="5730551"/>
            <a:ext cx="2352182" cy="338554"/>
          </a:xfrm>
          <a:prstGeom prst="rect">
            <a:avLst/>
          </a:prstGeom>
          <a:noFill/>
        </p:spPr>
        <p:txBody>
          <a:bodyPr wrap="none" rtlCol="0">
            <a:spAutoFit/>
          </a:bodyPr>
          <a:lstStyle/>
          <a:p>
            <a:r>
              <a:rPr lang="en-GB" sz="1600" dirty="0">
                <a:solidFill>
                  <a:schemeClr val="bg1"/>
                </a:solidFill>
              </a:rPr>
              <a:t>Paolo </a:t>
            </a:r>
            <a:r>
              <a:rPr lang="en-GB" sz="1600" dirty="0" err="1">
                <a:solidFill>
                  <a:schemeClr val="bg1"/>
                </a:solidFill>
              </a:rPr>
              <a:t>Zuccon</a:t>
            </a:r>
            <a:r>
              <a:rPr lang="en-GB" sz="1600" dirty="0">
                <a:solidFill>
                  <a:schemeClr val="bg1"/>
                </a:solidFill>
              </a:rPr>
              <a:t> MIAPP 2021</a:t>
            </a:r>
            <a:endParaRPr lang="en-SE" sz="1600" dirty="0">
              <a:solidFill>
                <a:schemeClr val="bg1"/>
              </a:solidFill>
            </a:endParaRPr>
          </a:p>
        </p:txBody>
      </p:sp>
    </p:spTree>
    <p:extLst>
      <p:ext uri="{BB962C8B-B14F-4D97-AF65-F5344CB8AC3E}">
        <p14:creationId xmlns:p14="http://schemas.microsoft.com/office/powerpoint/2010/main" val="3381721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F318EBA5-1FBC-1AA9-2BBD-EC685EFCD4D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20964" y="1022979"/>
            <a:ext cx="4533185" cy="5162955"/>
          </a:xfrm>
          <a:ln>
            <a:solidFill>
              <a:schemeClr val="tx2"/>
            </a:solidFill>
          </a:ln>
          <a:effectLst>
            <a:glow rad="63500">
              <a:schemeClr val="accent3">
                <a:satMod val="175000"/>
                <a:alpha val="40000"/>
              </a:schemeClr>
            </a:glow>
          </a:effectLst>
          <a:scene3d>
            <a:camera prst="orthographicFront">
              <a:rot lat="0" lon="0" rev="0"/>
            </a:camera>
            <a:lightRig rig="contrasting" dir="t">
              <a:rot lat="0" lon="0" rev="7800000"/>
            </a:lightRig>
          </a:scene3d>
          <a:sp3d>
            <a:bevelT w="139700" h="139700"/>
          </a:sp3d>
        </p:spPr>
      </p:pic>
      <p:sp>
        <p:nvSpPr>
          <p:cNvPr id="4" name="Slide Number Placeholder 3">
            <a:extLst>
              <a:ext uri="{FF2B5EF4-FFF2-40B4-BE49-F238E27FC236}">
                <a16:creationId xmlns:a16="http://schemas.microsoft.com/office/drawing/2014/main" id="{78341275-A1B7-79B0-D25F-FB6BF67F36EE}"/>
              </a:ext>
            </a:extLst>
          </p:cNvPr>
          <p:cNvSpPr>
            <a:spLocks noGrp="1"/>
          </p:cNvSpPr>
          <p:nvPr>
            <p:ph type="sldNum" sz="quarter" idx="12"/>
          </p:nvPr>
        </p:nvSpPr>
        <p:spPr/>
        <p:txBody>
          <a:bodyPr/>
          <a:lstStyle/>
          <a:p>
            <a:fld id="{22575A84-A01E-4477-BEC3-178D27864C62}" type="slidenum">
              <a:rPr lang="en-GB" smtClean="0"/>
              <a:t>29</a:t>
            </a:fld>
            <a:endParaRPr lang="en-GB"/>
          </a:p>
        </p:txBody>
      </p:sp>
      <p:graphicFrame>
        <p:nvGraphicFramePr>
          <p:cNvPr id="5" name="Object 4">
            <a:extLst>
              <a:ext uri="{FF2B5EF4-FFF2-40B4-BE49-F238E27FC236}">
                <a16:creationId xmlns:a16="http://schemas.microsoft.com/office/drawing/2014/main" id="{46DC8ADC-49E0-CEB1-FEB0-06C0CBEE88FE}"/>
              </a:ext>
            </a:extLst>
          </p:cNvPr>
          <p:cNvGraphicFramePr>
            <a:graphicFrameLocks noChangeAspect="1"/>
          </p:cNvGraphicFramePr>
          <p:nvPr/>
        </p:nvGraphicFramePr>
        <p:xfrm>
          <a:off x="1047523" y="3195818"/>
          <a:ext cx="5850213" cy="2979099"/>
        </p:xfrm>
        <a:graphic>
          <a:graphicData uri="http://schemas.openxmlformats.org/presentationml/2006/ole">
            <mc:AlternateContent xmlns:mc="http://schemas.openxmlformats.org/markup-compatibility/2006">
              <mc:Choice xmlns:v="urn:schemas-microsoft-com:vml" Requires="v">
                <p:oleObj name="Bitmap Image" r:id="rId3" imgW="5848200" imgH="2978280" progId="PBrush">
                  <p:embed/>
                </p:oleObj>
              </mc:Choice>
              <mc:Fallback>
                <p:oleObj name="Bitmap Image" r:id="rId3" imgW="5848200" imgH="2978280" progId="PBrush">
                  <p:embed/>
                  <p:pic>
                    <p:nvPicPr>
                      <p:cNvPr id="5" name="Object 4">
                        <a:extLst>
                          <a:ext uri="{FF2B5EF4-FFF2-40B4-BE49-F238E27FC236}">
                            <a16:creationId xmlns:a16="http://schemas.microsoft.com/office/drawing/2014/main" id="{46DC8ADC-49E0-CEB1-FEB0-06C0CBEE88FE}"/>
                          </a:ext>
                        </a:extLst>
                      </p:cNvPr>
                      <p:cNvPicPr/>
                      <p:nvPr/>
                    </p:nvPicPr>
                    <p:blipFill>
                      <a:blip r:embed="rId4"/>
                      <a:stretch>
                        <a:fillRect/>
                      </a:stretch>
                    </p:blipFill>
                    <p:spPr>
                      <a:xfrm>
                        <a:off x="1047523" y="3195818"/>
                        <a:ext cx="5850213" cy="2979099"/>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13ACC936-12C6-C230-1D56-F7FFFD3E47D1}"/>
              </a:ext>
            </a:extLst>
          </p:cNvPr>
          <p:cNvSpPr txBox="1"/>
          <p:nvPr/>
        </p:nvSpPr>
        <p:spPr>
          <a:xfrm>
            <a:off x="1014473" y="604337"/>
            <a:ext cx="5916312" cy="1107996"/>
          </a:xfrm>
          <a:prstGeom prst="rect">
            <a:avLst/>
          </a:prstGeom>
          <a:noFill/>
        </p:spPr>
        <p:txBody>
          <a:bodyPr wrap="square">
            <a:spAutoFit/>
          </a:bodyPr>
          <a:lstStyle/>
          <a:p>
            <a:r>
              <a:rPr lang="en-GB" sz="2200" kern="0" dirty="0">
                <a:solidFill>
                  <a:srgbClr val="000000"/>
                </a:solidFill>
                <a:latin typeface="Times New Roman" pitchFamily="18"/>
                <a:cs typeface="Times New Roman" pitchFamily="18"/>
              </a:rPr>
              <a:t>The current generation of detectors provides accurate measurements on the spectra of Galactic cosmic rays l</a:t>
            </a:r>
            <a:r>
              <a:rPr lang="en-GB" sz="2200" b="1" kern="0" dirty="0">
                <a:solidFill>
                  <a:srgbClr val="000000"/>
                </a:solidFill>
                <a:latin typeface="Times New Roman" pitchFamily="18"/>
                <a:cs typeface="Times New Roman" pitchFamily="18"/>
              </a:rPr>
              <a:t>eaving many open questions</a:t>
            </a:r>
            <a:endParaRPr lang="en-SE" sz="2200" b="1" dirty="0"/>
          </a:p>
        </p:txBody>
      </p:sp>
      <p:sp>
        <p:nvSpPr>
          <p:cNvPr id="14" name="Oval 13">
            <a:extLst>
              <a:ext uri="{FF2B5EF4-FFF2-40B4-BE49-F238E27FC236}">
                <a16:creationId xmlns:a16="http://schemas.microsoft.com/office/drawing/2014/main" id="{A8685B92-0C4F-B6F8-5715-6EEBE871E917}"/>
              </a:ext>
            </a:extLst>
          </p:cNvPr>
          <p:cNvSpPr/>
          <p:nvPr/>
        </p:nvSpPr>
        <p:spPr>
          <a:xfrm>
            <a:off x="7564510" y="2214391"/>
            <a:ext cx="1667624" cy="1729648"/>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18" name="Rectangle: Rounded Corners 17">
            <a:extLst>
              <a:ext uri="{FF2B5EF4-FFF2-40B4-BE49-F238E27FC236}">
                <a16:creationId xmlns:a16="http://schemas.microsoft.com/office/drawing/2014/main" id="{B0DD4897-3374-473F-6B61-B5F7B30A8F85}"/>
              </a:ext>
            </a:extLst>
          </p:cNvPr>
          <p:cNvSpPr/>
          <p:nvPr/>
        </p:nvSpPr>
        <p:spPr>
          <a:xfrm>
            <a:off x="2250127" y="1845462"/>
            <a:ext cx="3856890" cy="969484"/>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cxnSp>
        <p:nvCxnSpPr>
          <p:cNvPr id="20" name="Straight Connector 19">
            <a:extLst>
              <a:ext uri="{FF2B5EF4-FFF2-40B4-BE49-F238E27FC236}">
                <a16:creationId xmlns:a16="http://schemas.microsoft.com/office/drawing/2014/main" id="{BB46C562-B293-D3A0-2758-DC24DB0F65F3}"/>
              </a:ext>
            </a:extLst>
          </p:cNvPr>
          <p:cNvCxnSpPr/>
          <p:nvPr/>
        </p:nvCxnSpPr>
        <p:spPr>
          <a:xfrm>
            <a:off x="6096000" y="2787267"/>
            <a:ext cx="1560723" cy="641733"/>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E3BD4B3-5C02-62E0-4AAE-859C88470B46}"/>
              </a:ext>
            </a:extLst>
          </p:cNvPr>
          <p:cNvCxnSpPr>
            <a:cxnSpLocks/>
          </p:cNvCxnSpPr>
          <p:nvPr/>
        </p:nvCxnSpPr>
        <p:spPr>
          <a:xfrm>
            <a:off x="5993176" y="1870116"/>
            <a:ext cx="2214390" cy="344275"/>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33FCB42A-0609-80BC-D845-C06175ACEB27}"/>
              </a:ext>
            </a:extLst>
          </p:cNvPr>
          <p:cNvSpPr txBox="1"/>
          <p:nvPr/>
        </p:nvSpPr>
        <p:spPr>
          <a:xfrm>
            <a:off x="2379645" y="1870116"/>
            <a:ext cx="3856890" cy="923330"/>
          </a:xfrm>
          <a:prstGeom prst="rect">
            <a:avLst/>
          </a:prstGeom>
          <a:noFill/>
        </p:spPr>
        <p:txBody>
          <a:bodyPr wrap="square" rtlCol="0">
            <a:spAutoFit/>
          </a:bodyPr>
          <a:lstStyle/>
          <a:p>
            <a:r>
              <a:rPr lang="en-GB" dirty="0"/>
              <a:t>We focus in the GeV-</a:t>
            </a:r>
            <a:r>
              <a:rPr lang="en-GB" dirty="0" err="1"/>
              <a:t>TeV</a:t>
            </a:r>
            <a:r>
              <a:rPr lang="en-GB" dirty="0"/>
              <a:t> part, where diffusion dominates and WIMPs can leave imprints in CR antiparticles</a:t>
            </a:r>
            <a:endParaRPr lang="en-SE" dirty="0"/>
          </a:p>
        </p:txBody>
      </p:sp>
    </p:spTree>
    <p:extLst>
      <p:ext uri="{BB962C8B-B14F-4D97-AF65-F5344CB8AC3E}">
        <p14:creationId xmlns:p14="http://schemas.microsoft.com/office/powerpoint/2010/main" val="3558426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46DCE898-4903-B2CC-B6F3-B3829B06C7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9839" y="739530"/>
            <a:ext cx="5095617" cy="5763539"/>
          </a:xfrm>
          <a:prstGeom prst="rect">
            <a:avLst/>
          </a:prstGeom>
        </p:spPr>
      </p:pic>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AF171E2-4EFC-CF7B-5E16-C8A3CB481395}"/>
                  </a:ext>
                </a:extLst>
              </p:cNvPr>
              <p:cNvSpPr>
                <a:spLocks noGrp="1"/>
              </p:cNvSpPr>
              <p:nvPr>
                <p:ph idx="1"/>
              </p:nvPr>
            </p:nvSpPr>
            <p:spPr>
              <a:xfrm>
                <a:off x="718426" y="2333381"/>
                <a:ext cx="5309774" cy="3810566"/>
              </a:xfrm>
            </p:spPr>
            <p:txBody>
              <a:bodyPr>
                <a:normAutofit/>
              </a:bodyPr>
              <a:lstStyle/>
              <a:p>
                <a:pPr marL="0" indent="0">
                  <a:buNone/>
                </a:pPr>
                <a:r>
                  <a:rPr lang="en-GB" sz="2200" dirty="0"/>
                  <a:t>High precision data for the fluxes of CR nuclei allow us to accurately model the production of CR antiparticles and uncertainties related. </a:t>
                </a:r>
              </a:p>
              <a:p>
                <a:pPr marL="0" indent="0">
                  <a:buNone/>
                </a:pPr>
                <a:endParaRPr lang="en-GB" sz="100" dirty="0"/>
              </a:p>
              <a:p>
                <a:pPr marL="0" indent="0">
                  <a:buNone/>
                </a:pPr>
                <a:r>
                  <a:rPr lang="en-GB" sz="2200" dirty="0"/>
                  <a:t>The antiproton and positron spectra allow us to strongly constrain the existence of BSM physics due to the expected low production and uncertainty in their modelling. </a:t>
                </a:r>
              </a:p>
              <a:p>
                <a:pPr marL="0" indent="0">
                  <a:buNone/>
                </a:pPr>
                <a:r>
                  <a:rPr lang="en-GB" sz="2200" dirty="0"/>
                  <a:t>Specially, well-motivated </a:t>
                </a:r>
                <a:r>
                  <a:rPr lang="en-GB" sz="2200" b="1" dirty="0"/>
                  <a:t>WIMPs</a:t>
                </a:r>
                <a:r>
                  <a:rPr lang="en-GB" sz="2200" dirty="0"/>
                  <a:t> (</a:t>
                </a:r>
                <a14:m>
                  <m:oMath xmlns:m="http://schemas.openxmlformats.org/officeDocument/2006/math">
                    <m:sSub>
                      <m:sSubPr>
                        <m:ctrlPr>
                          <a:rPr lang="en-GB" sz="2000" i="1" smtClean="0">
                            <a:latin typeface="Cambria Math" panose="02040503050406030204" pitchFamily="18" charset="0"/>
                          </a:rPr>
                        </m:ctrlPr>
                      </m:sSubPr>
                      <m:e>
                        <m:r>
                          <a:rPr lang="en-GB" sz="2000" b="0" i="1" smtClean="0">
                            <a:latin typeface="Cambria Math" panose="02040503050406030204" pitchFamily="18" charset="0"/>
                          </a:rPr>
                          <m:t>𝑀</m:t>
                        </m:r>
                      </m:e>
                      <m:sub>
                        <m:r>
                          <m:rPr>
                            <m:sty m:val="p"/>
                          </m:rPr>
                          <a:rPr lang="el-GR" sz="2000" i="1" smtClean="0">
                            <a:latin typeface="Cambria Math" panose="02040503050406030204" pitchFamily="18" charset="0"/>
                          </a:rPr>
                          <m:t>χ</m:t>
                        </m:r>
                      </m:sub>
                    </m:sSub>
                    <m:r>
                      <a:rPr lang="en-GB" sz="2000" i="1" smtClean="0">
                        <a:latin typeface="Cambria Math" panose="02040503050406030204" pitchFamily="18" charset="0"/>
                        <a:ea typeface="Cambria Math" panose="02040503050406030204" pitchFamily="18" charset="0"/>
                      </a:rPr>
                      <m:t>~</m:t>
                    </m:r>
                    <m:r>
                      <a:rPr lang="en-GB" sz="2000" b="0" i="1" smtClean="0">
                        <a:latin typeface="Cambria Math" panose="02040503050406030204" pitchFamily="18" charset="0"/>
                      </a:rPr>
                      <m:t>𝑂</m:t>
                    </m:r>
                    <m:r>
                      <a:rPr lang="en-GB" sz="2000" b="0" i="1" smtClean="0">
                        <a:latin typeface="Cambria Math" panose="02040503050406030204" pitchFamily="18" charset="0"/>
                      </a:rPr>
                      <m:t>(100 </m:t>
                    </m:r>
                    <m:r>
                      <a:rPr lang="en-GB" sz="2000" b="0" i="1" smtClean="0">
                        <a:latin typeface="Cambria Math" panose="02040503050406030204" pitchFamily="18" charset="0"/>
                      </a:rPr>
                      <m:t>𝐺𝑒𝑉</m:t>
                    </m:r>
                    <m:r>
                      <a:rPr lang="en-GB" sz="2000" b="0" i="1" smtClean="0">
                        <a:latin typeface="Cambria Math" panose="02040503050406030204" pitchFamily="18" charset="0"/>
                      </a:rPr>
                      <m:t>)</m:t>
                    </m:r>
                  </m:oMath>
                </a14:m>
                <a:r>
                  <a:rPr lang="en-GB" sz="2000" dirty="0"/>
                  <a:t>)</a:t>
                </a:r>
                <a:r>
                  <a:rPr lang="en-GB" sz="2200" dirty="0"/>
                  <a:t> are </a:t>
                </a:r>
                <a:r>
                  <a:rPr lang="en-GB" sz="2200" dirty="0">
                    <a:effectLst>
                      <a:outerShdw blurRad="38100" dist="38100" dir="2700000" algn="tl">
                        <a:srgbClr val="000000">
                          <a:alpha val="43137"/>
                        </a:srgbClr>
                      </a:outerShdw>
                    </a:effectLst>
                  </a:rPr>
                  <a:t>expected to leave imprints in the GeV energy region</a:t>
                </a:r>
                <a:r>
                  <a:rPr lang="en-GB" sz="2200" dirty="0"/>
                  <a:t>.</a:t>
                </a:r>
              </a:p>
            </p:txBody>
          </p:sp>
        </mc:Choice>
        <mc:Fallback xmlns="">
          <p:sp>
            <p:nvSpPr>
              <p:cNvPr id="3" name="Content Placeholder 2">
                <a:extLst>
                  <a:ext uri="{FF2B5EF4-FFF2-40B4-BE49-F238E27FC236}">
                    <a16:creationId xmlns:a16="http://schemas.microsoft.com/office/drawing/2014/main" id="{2AF171E2-4EFC-CF7B-5E16-C8A3CB481395}"/>
                  </a:ext>
                </a:extLst>
              </p:cNvPr>
              <p:cNvSpPr>
                <a:spLocks noGrp="1" noRot="1" noChangeAspect="1" noMove="1" noResize="1" noEditPoints="1" noAdjustHandles="1" noChangeArrowheads="1" noChangeShapeType="1" noTextEdit="1"/>
              </p:cNvSpPr>
              <p:nvPr>
                <p:ph idx="1"/>
              </p:nvPr>
            </p:nvSpPr>
            <p:spPr>
              <a:xfrm>
                <a:off x="718426" y="2333381"/>
                <a:ext cx="5309774" cy="3810566"/>
              </a:xfrm>
              <a:blipFill>
                <a:blip r:embed="rId3"/>
                <a:stretch>
                  <a:fillRect l="-1607" t="-2080" r="-2526"/>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DC060B1E-E379-5876-A4CC-DBCD01851196}"/>
              </a:ext>
            </a:extLst>
          </p:cNvPr>
          <p:cNvSpPr>
            <a:spLocks noGrp="1"/>
          </p:cNvSpPr>
          <p:nvPr>
            <p:ph type="sldNum" sz="quarter" idx="12"/>
          </p:nvPr>
        </p:nvSpPr>
        <p:spPr/>
        <p:txBody>
          <a:bodyPr/>
          <a:lstStyle/>
          <a:p>
            <a:fld id="{22575A84-A01E-4477-BEC3-178D27864C62}" type="slidenum">
              <a:rPr lang="en-GB" smtClean="0"/>
              <a:t>3</a:t>
            </a:fld>
            <a:endParaRPr lang="en-GB"/>
          </a:p>
        </p:txBody>
      </p:sp>
      <p:sp>
        <p:nvSpPr>
          <p:cNvPr id="19" name="TextBox 18">
            <a:extLst>
              <a:ext uri="{FF2B5EF4-FFF2-40B4-BE49-F238E27FC236}">
                <a16:creationId xmlns:a16="http://schemas.microsoft.com/office/drawing/2014/main" id="{50FC2DFE-7EFD-EEA9-2D12-D49E02F571CA}"/>
              </a:ext>
            </a:extLst>
          </p:cNvPr>
          <p:cNvSpPr txBox="1"/>
          <p:nvPr/>
        </p:nvSpPr>
        <p:spPr>
          <a:xfrm>
            <a:off x="6503435" y="390865"/>
            <a:ext cx="5243660" cy="369332"/>
          </a:xfrm>
          <a:prstGeom prst="rect">
            <a:avLst/>
          </a:prstGeom>
          <a:noFill/>
        </p:spPr>
        <p:txBody>
          <a:bodyPr wrap="square" rtlCol="0">
            <a:spAutoFit/>
          </a:bodyPr>
          <a:lstStyle/>
          <a:p>
            <a:r>
              <a:rPr lang="en-GB" dirty="0"/>
              <a:t>Flux of CR nuclei and antiparticles (data from AMS-02)</a:t>
            </a:r>
            <a:endParaRPr lang="en-SE" dirty="0"/>
          </a:p>
        </p:txBody>
      </p:sp>
      <p:grpSp>
        <p:nvGrpSpPr>
          <p:cNvPr id="26" name="Group 25">
            <a:extLst>
              <a:ext uri="{FF2B5EF4-FFF2-40B4-BE49-F238E27FC236}">
                <a16:creationId xmlns:a16="http://schemas.microsoft.com/office/drawing/2014/main" id="{3CA3CCE5-2737-30DF-6BF0-D38191CFB085}"/>
              </a:ext>
            </a:extLst>
          </p:cNvPr>
          <p:cNvGrpSpPr/>
          <p:nvPr/>
        </p:nvGrpSpPr>
        <p:grpSpPr>
          <a:xfrm>
            <a:off x="9639762" y="4946788"/>
            <a:ext cx="1516418" cy="1035671"/>
            <a:chOff x="9263372" y="4814584"/>
            <a:chExt cx="1661451" cy="1211054"/>
          </a:xfrm>
        </p:grpSpPr>
        <p:pic>
          <p:nvPicPr>
            <p:cNvPr id="27" name="Picture 26">
              <a:extLst>
                <a:ext uri="{FF2B5EF4-FFF2-40B4-BE49-F238E27FC236}">
                  <a16:creationId xmlns:a16="http://schemas.microsoft.com/office/drawing/2014/main" id="{D09AA7F2-DD0D-2680-361A-CC7CB286BCB8}"/>
                </a:ext>
              </a:extLst>
            </p:cNvPr>
            <p:cNvPicPr>
              <a:picLocks noChangeAspect="1"/>
            </p:cNvPicPr>
            <p:nvPr/>
          </p:nvPicPr>
          <p:blipFill>
            <a:blip r:embed="rId4"/>
            <a:stretch>
              <a:fillRect/>
            </a:stretch>
          </p:blipFill>
          <p:spPr>
            <a:xfrm>
              <a:off x="9263372" y="4814584"/>
              <a:ext cx="1661451" cy="1211054"/>
            </a:xfrm>
            <a:prstGeom prst="rect">
              <a:avLst/>
            </a:prstGeom>
          </p:spPr>
        </p:pic>
        <p:sp>
          <p:nvSpPr>
            <p:cNvPr id="28" name="Explosion: 14 Points 27">
              <a:extLst>
                <a:ext uri="{FF2B5EF4-FFF2-40B4-BE49-F238E27FC236}">
                  <a16:creationId xmlns:a16="http://schemas.microsoft.com/office/drawing/2014/main" id="{2031FCE0-B690-B1CE-B4D1-B1E542293EF7}"/>
                </a:ext>
              </a:extLst>
            </p:cNvPr>
            <p:cNvSpPr/>
            <p:nvPr/>
          </p:nvSpPr>
          <p:spPr>
            <a:xfrm rot="20765126">
              <a:off x="9535163" y="5133149"/>
              <a:ext cx="1045044" cy="671394"/>
            </a:xfrm>
            <a:prstGeom prst="irregularSeal2">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029237B6-D72E-EA34-9E64-DBE079A1C7A3}"/>
                    </a:ext>
                  </a:extLst>
                </p:cNvPr>
                <p:cNvSpPr txBox="1"/>
                <p:nvPr/>
              </p:nvSpPr>
              <p:spPr>
                <a:xfrm>
                  <a:off x="9980862" y="4814584"/>
                  <a:ext cx="233269" cy="18091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1500" b="1" i="1" smtClean="0">
                            <a:solidFill>
                              <a:srgbClr val="C00000"/>
                            </a:solidFill>
                            <a:latin typeface="Cambria Math" panose="02040503050406030204" pitchFamily="18" charset="0"/>
                          </a:rPr>
                          <m:t>𝑪𝑹</m:t>
                        </m:r>
                      </m:oMath>
                    </m:oMathPara>
                  </a14:m>
                  <a:endParaRPr lang="en-GB" sz="1500" b="1" dirty="0">
                    <a:solidFill>
                      <a:srgbClr val="C00000"/>
                    </a:solidFill>
                  </a:endParaRPr>
                </a:p>
              </p:txBody>
            </p:sp>
          </mc:Choice>
          <mc:Fallback xmlns="">
            <p:sp>
              <p:nvSpPr>
                <p:cNvPr id="29" name="TextBox 28">
                  <a:extLst>
                    <a:ext uri="{FF2B5EF4-FFF2-40B4-BE49-F238E27FC236}">
                      <a16:creationId xmlns:a16="http://schemas.microsoft.com/office/drawing/2014/main" id="{029237B6-D72E-EA34-9E64-DBE079A1C7A3}"/>
                    </a:ext>
                  </a:extLst>
                </p:cNvPr>
                <p:cNvSpPr txBox="1">
                  <a:spLocks noRot="1" noChangeAspect="1" noMove="1" noResize="1" noEditPoints="1" noAdjustHandles="1" noChangeArrowheads="1" noChangeShapeType="1" noTextEdit="1"/>
                </p:cNvSpPr>
                <p:nvPr/>
              </p:nvSpPr>
              <p:spPr>
                <a:xfrm>
                  <a:off x="9980862" y="4814584"/>
                  <a:ext cx="233269" cy="180913"/>
                </a:xfrm>
                <a:prstGeom prst="rect">
                  <a:avLst/>
                </a:prstGeom>
                <a:blipFill>
                  <a:blip r:embed="rId5"/>
                  <a:stretch>
                    <a:fillRect l="-31429" r="-48571" b="-53846"/>
                  </a:stretch>
                </a:blipFill>
              </p:spPr>
              <p:txBody>
                <a:bodyPr/>
                <a:lstStyle/>
                <a:p>
                  <a:r>
                    <a:rPr lang="en-SE">
                      <a:noFill/>
                    </a:rPr>
                    <a:t> </a:t>
                  </a:r>
                </a:p>
              </p:txBody>
            </p:sp>
          </mc:Fallback>
        </mc:AlternateContent>
      </p:grpSp>
      <p:sp>
        <p:nvSpPr>
          <p:cNvPr id="32" name="Rectangle: Rounded Corners 31">
            <a:extLst>
              <a:ext uri="{FF2B5EF4-FFF2-40B4-BE49-F238E27FC236}">
                <a16:creationId xmlns:a16="http://schemas.microsoft.com/office/drawing/2014/main" id="{5F1A4DC6-65A6-E2F3-535F-46FA5694D15B}"/>
              </a:ext>
            </a:extLst>
          </p:cNvPr>
          <p:cNvSpPr/>
          <p:nvPr/>
        </p:nvSpPr>
        <p:spPr>
          <a:xfrm>
            <a:off x="9562641" y="4902720"/>
            <a:ext cx="1674564" cy="103567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6" name="Title 1">
            <a:extLst>
              <a:ext uri="{FF2B5EF4-FFF2-40B4-BE49-F238E27FC236}">
                <a16:creationId xmlns:a16="http://schemas.microsoft.com/office/drawing/2014/main" id="{919DD7B1-4C8B-F24A-A910-BA4735A9DFA6}"/>
              </a:ext>
            </a:extLst>
          </p:cNvPr>
          <p:cNvSpPr>
            <a:spLocks noGrp="1"/>
          </p:cNvSpPr>
          <p:nvPr>
            <p:ph type="title"/>
          </p:nvPr>
        </p:nvSpPr>
        <p:spPr>
          <a:xfrm>
            <a:off x="770515" y="509700"/>
            <a:ext cx="4639687" cy="1325563"/>
          </a:xfrm>
        </p:spPr>
        <p:txBody>
          <a:bodyPr>
            <a:normAutofit fontScale="90000"/>
          </a:bodyPr>
          <a:lstStyle/>
          <a:p>
            <a:pPr algn="ctr"/>
            <a:r>
              <a:rPr lang="en-GB" sz="4000" b="1" dirty="0">
                <a:solidFill>
                  <a:schemeClr val="accent5">
                    <a:lumMod val="50000"/>
                  </a:schemeClr>
                </a:solidFill>
                <a:latin typeface="Times New Roman" panose="02020603050405020304" pitchFamily="18" charset="0"/>
                <a:cs typeface="Times New Roman" panose="02020603050405020304" pitchFamily="18" charset="0"/>
              </a:rPr>
              <a:t>Antiparticles as a tool to identify signals of BSM physics</a:t>
            </a:r>
            <a:endParaRPr lang="en-SE" sz="4000" b="1" dirty="0">
              <a:solidFill>
                <a:schemeClr val="accent5">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40758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A close up of a map&#10;&#10;Description automatically generated">
            <a:extLst>
              <a:ext uri="{FF2B5EF4-FFF2-40B4-BE49-F238E27FC236}">
                <a16:creationId xmlns:a16="http://schemas.microsoft.com/office/drawing/2014/main" id="{17BE313C-0DEB-4CFA-8F4B-5C24688223D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87405" y="1708556"/>
            <a:ext cx="4928687" cy="3386712"/>
          </a:xfrm>
          <a:ln>
            <a:solidFill>
              <a:schemeClr val="tx1"/>
            </a:solidFill>
          </a:ln>
        </p:spPr>
      </p:pic>
      <p:sp>
        <p:nvSpPr>
          <p:cNvPr id="2" name="Slide Number Placeholder 1">
            <a:extLst>
              <a:ext uri="{FF2B5EF4-FFF2-40B4-BE49-F238E27FC236}">
                <a16:creationId xmlns:a16="http://schemas.microsoft.com/office/drawing/2014/main" id="{28A44C15-1BFB-44B4-96A1-E8CCD2E87CC7}"/>
              </a:ext>
            </a:extLst>
          </p:cNvPr>
          <p:cNvSpPr>
            <a:spLocks noGrp="1"/>
          </p:cNvSpPr>
          <p:nvPr>
            <p:ph type="sldNum" sz="quarter" idx="12"/>
          </p:nvPr>
        </p:nvSpPr>
        <p:spPr/>
        <p:txBody>
          <a:bodyPr/>
          <a:lstStyle/>
          <a:p>
            <a:fld id="{22575A84-A01E-4477-BEC3-178D27864C62}" type="slidenum">
              <a:rPr lang="en-GB" smtClean="0"/>
              <a:t>30</a:t>
            </a:fld>
            <a:endParaRPr lang="en-GB"/>
          </a:p>
        </p:txBody>
      </p:sp>
      <p:sp>
        <p:nvSpPr>
          <p:cNvPr id="13" name="Title 5">
            <a:extLst>
              <a:ext uri="{FF2B5EF4-FFF2-40B4-BE49-F238E27FC236}">
                <a16:creationId xmlns:a16="http://schemas.microsoft.com/office/drawing/2014/main" id="{E4E421A2-2D01-4DD1-BC40-9DF373949161}"/>
              </a:ext>
            </a:extLst>
          </p:cNvPr>
          <p:cNvSpPr txBox="1">
            <a:spLocks/>
          </p:cNvSpPr>
          <p:nvPr/>
        </p:nvSpPr>
        <p:spPr>
          <a:xfrm>
            <a:off x="770949" y="241837"/>
            <a:ext cx="1051560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100" b="1" dirty="0">
                <a:effectLst>
                  <a:outerShdw blurRad="38100" dist="38100" dir="2700000" algn="tl">
                    <a:srgbClr val="000000">
                      <a:alpha val="43137"/>
                    </a:srgbClr>
                  </a:outerShdw>
                </a:effectLst>
              </a:rPr>
              <a:t>Injection of CRs by sources</a:t>
            </a:r>
            <a:endParaRPr lang="en-GB" sz="4000" b="1" dirty="0">
              <a:effectLst>
                <a:outerShdw blurRad="38100" dist="38100" dir="2700000" algn="tl">
                  <a:srgbClr val="000000">
                    <a:alpha val="43137"/>
                  </a:srgbClr>
                </a:outerShdw>
              </a:effectLst>
            </a:endParaRPr>
          </a:p>
        </p:txBody>
      </p:sp>
      <p:sp>
        <p:nvSpPr>
          <p:cNvPr id="14" name="Content Placeholder 9">
            <a:extLst>
              <a:ext uri="{FF2B5EF4-FFF2-40B4-BE49-F238E27FC236}">
                <a16:creationId xmlns:a16="http://schemas.microsoft.com/office/drawing/2014/main" id="{3D57FCE8-DD62-46DD-94D8-C4EF4CA15512}"/>
              </a:ext>
            </a:extLst>
          </p:cNvPr>
          <p:cNvSpPr txBox="1">
            <a:spLocks/>
          </p:cNvSpPr>
          <p:nvPr/>
        </p:nvSpPr>
        <p:spPr>
          <a:xfrm>
            <a:off x="1175656" y="5342162"/>
            <a:ext cx="4800600" cy="750167"/>
          </a:xfrm>
          <a:prstGeom prst="rect">
            <a:avLst/>
          </a:prstGeom>
          <a:no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000" b="1" dirty="0">
                <a:latin typeface="Times New Roman" panose="02020603050405020304" pitchFamily="18" charset="0"/>
                <a:cs typeface="Times New Roman" panose="02020603050405020304" pitchFamily="18" charset="0"/>
              </a:rPr>
              <a:t>Diffusive shock acceleration (</a:t>
            </a:r>
            <a:r>
              <a:rPr lang="en-GB" sz="2000" dirty="0">
                <a:latin typeface="Times New Roman" panose="02020603050405020304" pitchFamily="18" charset="0"/>
                <a:cs typeface="Times New Roman" panose="02020603050405020304" pitchFamily="18" charset="0"/>
              </a:rPr>
              <a:t>inspired in the Fermi mechanism</a:t>
            </a:r>
            <a:r>
              <a:rPr lang="en-GB" sz="2000" b="1" dirty="0">
                <a:latin typeface="Times New Roman" panose="02020603050405020304" pitchFamily="18" charset="0"/>
                <a:cs typeface="Times New Roman" panose="02020603050405020304" pitchFamily="18" charset="0"/>
              </a:rPr>
              <a:t>) </a:t>
            </a:r>
            <a:r>
              <a:rPr lang="en-GB" sz="2000" dirty="0">
                <a:latin typeface="Times New Roman" panose="02020603050405020304" pitchFamily="18" charset="0"/>
                <a:cs typeface="Times New Roman" panose="02020603050405020304" pitchFamily="18" charset="0"/>
              </a:rPr>
              <a:t>explains the power law distribution of CR particles</a:t>
            </a:r>
            <a:endParaRPr lang="en-GB" sz="2000" b="1" dirty="0">
              <a:latin typeface="Times New Roman" panose="02020603050405020304" pitchFamily="18" charset="0"/>
              <a:cs typeface="Times New Roman" panose="02020603050405020304" pitchFamily="18" charset="0"/>
            </a:endParaRPr>
          </a:p>
        </p:txBody>
      </p:sp>
      <p:sp>
        <p:nvSpPr>
          <p:cNvPr id="12" name="Content Placeholder 9">
            <a:extLst>
              <a:ext uri="{FF2B5EF4-FFF2-40B4-BE49-F238E27FC236}">
                <a16:creationId xmlns:a16="http://schemas.microsoft.com/office/drawing/2014/main" id="{8A27F935-477B-46E5-86E1-563274D7CECC}"/>
              </a:ext>
            </a:extLst>
          </p:cNvPr>
          <p:cNvSpPr txBox="1">
            <a:spLocks/>
          </p:cNvSpPr>
          <p:nvPr/>
        </p:nvSpPr>
        <p:spPr>
          <a:xfrm>
            <a:off x="6535069" y="2848529"/>
            <a:ext cx="4885982" cy="339372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dirty="0">
                <a:latin typeface="Times New Roman" panose="02020603050405020304" pitchFamily="18" charset="0"/>
                <a:cs typeface="Times New Roman" panose="02020603050405020304" pitchFamily="18" charset="0"/>
              </a:rPr>
              <a:t>CRs are accelerated in shocks - Like those found in SNRs, star clusters or </a:t>
            </a:r>
            <a:r>
              <a:rPr lang="en-GB" sz="2000" dirty="0" err="1">
                <a:latin typeface="Times New Roman" panose="02020603050405020304" pitchFamily="18" charset="0"/>
                <a:cs typeface="Times New Roman" panose="02020603050405020304" pitchFamily="18" charset="0"/>
              </a:rPr>
              <a:t>PWNe</a:t>
            </a:r>
            <a:endParaRPr lang="en-GB" sz="2000" dirty="0">
              <a:latin typeface="Times New Roman" panose="02020603050405020304" pitchFamily="18" charset="0"/>
              <a:cs typeface="Times New Roman" panose="02020603050405020304" pitchFamily="18" charset="0"/>
            </a:endParaRPr>
          </a:p>
          <a:p>
            <a:pPr marL="0" indent="0">
              <a:buNone/>
            </a:pPr>
            <a:r>
              <a:rPr lang="en-GB" sz="2000" dirty="0">
                <a:latin typeface="Times New Roman" panose="02020603050405020304" pitchFamily="18" charset="0"/>
                <a:cs typeface="Times New Roman" panose="02020603050405020304" pitchFamily="18" charset="0"/>
              </a:rPr>
              <a:t>Then, they are injected to the interstellar medium where they can interact with gas and magnetic fields</a:t>
            </a:r>
          </a:p>
        </p:txBody>
      </p:sp>
      <p:grpSp>
        <p:nvGrpSpPr>
          <p:cNvPr id="6" name="Group 5">
            <a:extLst>
              <a:ext uri="{FF2B5EF4-FFF2-40B4-BE49-F238E27FC236}">
                <a16:creationId xmlns:a16="http://schemas.microsoft.com/office/drawing/2014/main" id="{D5FBCEB8-C50E-F361-FA16-749B88BA8D60}"/>
              </a:ext>
            </a:extLst>
          </p:cNvPr>
          <p:cNvGrpSpPr/>
          <p:nvPr/>
        </p:nvGrpSpPr>
        <p:grpSpPr>
          <a:xfrm>
            <a:off x="6797407" y="4639401"/>
            <a:ext cx="3635567" cy="1816483"/>
            <a:chOff x="6613596" y="3563303"/>
            <a:chExt cx="4349044" cy="2420620"/>
          </a:xfrm>
        </p:grpSpPr>
        <p:pic>
          <p:nvPicPr>
            <p:cNvPr id="11" name="Picture 10">
              <a:extLst>
                <a:ext uri="{FF2B5EF4-FFF2-40B4-BE49-F238E27FC236}">
                  <a16:creationId xmlns:a16="http://schemas.microsoft.com/office/drawing/2014/main" id="{3D6A49AE-3BCE-4239-9FB6-CA38E1BD12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8996" y="3563303"/>
              <a:ext cx="4303324" cy="2420620"/>
            </a:xfrm>
            <a:prstGeom prst="rect">
              <a:avLst/>
            </a:prstGeom>
          </p:spPr>
        </p:pic>
        <p:sp>
          <p:nvSpPr>
            <p:cNvPr id="16" name="Rectangle 15">
              <a:extLst>
                <a:ext uri="{FF2B5EF4-FFF2-40B4-BE49-F238E27FC236}">
                  <a16:creationId xmlns:a16="http://schemas.microsoft.com/office/drawing/2014/main" id="{16E21676-35F2-44D4-A0D5-D5A365AE5A46}"/>
                </a:ext>
              </a:extLst>
            </p:cNvPr>
            <p:cNvSpPr/>
            <p:nvPr/>
          </p:nvSpPr>
          <p:spPr>
            <a:xfrm>
              <a:off x="6613596" y="3563303"/>
              <a:ext cx="4349044" cy="242061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grpSp>
      <p:pic>
        <p:nvPicPr>
          <p:cNvPr id="4" name="Picture 3">
            <a:extLst>
              <a:ext uri="{FF2B5EF4-FFF2-40B4-BE49-F238E27FC236}">
                <a16:creationId xmlns:a16="http://schemas.microsoft.com/office/drawing/2014/main" id="{CF7934F8-940C-853D-813E-E3B442AF872A}"/>
              </a:ext>
            </a:extLst>
          </p:cNvPr>
          <p:cNvPicPr>
            <a:picLocks noChangeAspect="1"/>
          </p:cNvPicPr>
          <p:nvPr/>
        </p:nvPicPr>
        <p:blipFill>
          <a:blip r:embed="rId5"/>
          <a:stretch>
            <a:fillRect/>
          </a:stretch>
        </p:blipFill>
        <p:spPr>
          <a:xfrm>
            <a:off x="7149944" y="290763"/>
            <a:ext cx="4017716" cy="2375335"/>
          </a:xfrm>
          <a:prstGeom prst="rect">
            <a:avLst/>
          </a:prstGeom>
          <a:ln w="12700">
            <a:solidFill>
              <a:schemeClr val="tx1"/>
            </a:solidFill>
          </a:ln>
          <a:effectLst>
            <a:outerShdw blurRad="57785" dist="33020" dir="3180000" algn="ctr">
              <a:srgbClr val="000000">
                <a:alpha val="30000"/>
              </a:srgbClr>
            </a:outerShdw>
          </a:effectLst>
        </p:spPr>
      </p:pic>
      <p:sp>
        <p:nvSpPr>
          <p:cNvPr id="5" name="TextBox 4">
            <a:extLst>
              <a:ext uri="{FF2B5EF4-FFF2-40B4-BE49-F238E27FC236}">
                <a16:creationId xmlns:a16="http://schemas.microsoft.com/office/drawing/2014/main" id="{E926ACAB-730B-AD9F-5961-A8874E16BCCD}"/>
              </a:ext>
            </a:extLst>
          </p:cNvPr>
          <p:cNvSpPr txBox="1"/>
          <p:nvPr/>
        </p:nvSpPr>
        <p:spPr>
          <a:xfrm>
            <a:off x="7105877" y="2436972"/>
            <a:ext cx="3331029" cy="246221"/>
          </a:xfrm>
          <a:prstGeom prst="rect">
            <a:avLst/>
          </a:prstGeom>
          <a:noFill/>
        </p:spPr>
        <p:txBody>
          <a:bodyPr wrap="square">
            <a:spAutoFit/>
          </a:bodyPr>
          <a:lstStyle/>
          <a:p>
            <a:r>
              <a:rPr lang="es-ES" sz="1000" dirty="0">
                <a:effectLst/>
              </a:rPr>
              <a:t>G. </a:t>
            </a:r>
            <a:r>
              <a:rPr lang="es-ES" sz="1000" dirty="0" err="1">
                <a:effectLst/>
              </a:rPr>
              <a:t>Peron</a:t>
            </a:r>
            <a:r>
              <a:rPr lang="es-ES" sz="1000" dirty="0">
                <a:effectLst/>
              </a:rPr>
              <a:t> </a:t>
            </a:r>
            <a:r>
              <a:rPr lang="es-ES" sz="1000" i="1" dirty="0">
                <a:effectLst/>
              </a:rPr>
              <a:t>et al</a:t>
            </a:r>
            <a:r>
              <a:rPr lang="es-ES" sz="1000" dirty="0">
                <a:effectLst/>
              </a:rPr>
              <a:t> 2020 </a:t>
            </a:r>
            <a:r>
              <a:rPr lang="es-ES" sz="1000" i="1" dirty="0" err="1">
                <a:effectLst/>
              </a:rPr>
              <a:t>ApJL</a:t>
            </a:r>
            <a:r>
              <a:rPr lang="es-ES" sz="1000" dirty="0">
                <a:effectLst/>
              </a:rPr>
              <a:t> 896 L23</a:t>
            </a:r>
            <a:endParaRPr lang="en-SE" sz="1000" dirty="0"/>
          </a:p>
        </p:txBody>
      </p:sp>
    </p:spTree>
    <p:extLst>
      <p:ext uri="{BB962C8B-B14F-4D97-AF65-F5344CB8AC3E}">
        <p14:creationId xmlns:p14="http://schemas.microsoft.com/office/powerpoint/2010/main" val="19166942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74C3A-9653-12F2-D6E9-CF5D4DB145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424F95-A7AC-A025-613C-FA15293E53C7}"/>
              </a:ext>
            </a:extLst>
          </p:cNvPr>
          <p:cNvSpPr>
            <a:spLocks noGrp="1"/>
          </p:cNvSpPr>
          <p:nvPr>
            <p:ph type="title"/>
          </p:nvPr>
        </p:nvSpPr>
        <p:spPr>
          <a:xfrm>
            <a:off x="568960" y="448841"/>
            <a:ext cx="10749280" cy="1035049"/>
          </a:xfrm>
          <a:noFill/>
          <a:ln>
            <a:solidFill>
              <a:schemeClr val="accent6">
                <a:lumMod val="50000"/>
              </a:schemeClr>
            </a:solidFill>
            <a:prstDash val="lgDash"/>
          </a:ln>
        </p:spPr>
        <p:txBody>
          <a:bodyPr anchor="ctr">
            <a:noAutofit/>
          </a:bodyPr>
          <a:lstStyle/>
          <a:p>
            <a:pPr algn="ctr"/>
            <a:r>
              <a:rPr lang="en-GB" sz="2500" b="1" i="1" kern="0" dirty="0">
                <a:solidFill>
                  <a:schemeClr val="accent5">
                    <a:lumMod val="50000"/>
                  </a:schemeClr>
                </a:solidFill>
                <a:effectLst>
                  <a:outerShdw blurRad="38100" dist="38100" dir="2700000" algn="tl">
                    <a:srgbClr val="000000">
                      <a:alpha val="43137"/>
                    </a:srgbClr>
                  </a:outerShdw>
                </a:effectLst>
                <a:latin typeface="Calibri Light (Headings)"/>
                <a:cs typeface="Times New Roman" pitchFamily="18"/>
              </a:rPr>
              <a:t>Galactic cosmic rays</a:t>
            </a:r>
            <a:r>
              <a:rPr lang="en-GB" sz="2300" b="1" i="1" kern="0" dirty="0">
                <a:solidFill>
                  <a:schemeClr val="accent1">
                    <a:lumMod val="50000"/>
                  </a:schemeClr>
                </a:solidFill>
                <a:effectLst>
                  <a:outerShdw blurRad="38100" dist="38100" dir="2700000" algn="tl">
                    <a:srgbClr val="000000">
                      <a:alpha val="43137"/>
                    </a:srgbClr>
                  </a:outerShdw>
                </a:effectLst>
                <a:latin typeface="Calibri Light (Headings)"/>
                <a:cs typeface="Times New Roman" pitchFamily="18"/>
              </a:rPr>
              <a:t> </a:t>
            </a:r>
            <a:r>
              <a:rPr lang="en-GB" sz="2100" kern="0" dirty="0">
                <a:solidFill>
                  <a:srgbClr val="000000"/>
                </a:solidFill>
                <a:latin typeface="Times New Roman" panose="02020603050405020304" pitchFamily="18" charset="0"/>
                <a:cs typeface="Times New Roman" panose="02020603050405020304" pitchFamily="18" charset="0"/>
              </a:rPr>
              <a:t>are accelerated in astrophysical sources (presumably SNRs) and propagate throughout the Galaxy for millions of years due to scattering with plasma waves. Occasionally they interact with ISM gas producing secondary nuclei through spallation.</a:t>
            </a:r>
            <a:endParaRPr lang="en-GB" sz="2100" dirty="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E26AC0A8-B83E-D324-30BE-FEBEDB054DBF}"/>
              </a:ext>
            </a:extLst>
          </p:cNvPr>
          <p:cNvSpPr>
            <a:spLocks noGrp="1"/>
          </p:cNvSpPr>
          <p:nvPr>
            <p:ph type="sldNum" sz="quarter" idx="12"/>
          </p:nvPr>
        </p:nvSpPr>
        <p:spPr>
          <a:xfrm>
            <a:off x="8610600" y="6407720"/>
            <a:ext cx="2743200" cy="365125"/>
          </a:xfrm>
        </p:spPr>
        <p:txBody>
          <a:bodyPr/>
          <a:lstStyle/>
          <a:p>
            <a:fld id="{22575A84-A01E-4477-BEC3-178D27864C62}" type="slidenum">
              <a:rPr lang="en-GB" smtClean="0"/>
              <a:t>31</a:t>
            </a:fld>
            <a:endParaRPr lang="en-GB"/>
          </a:p>
        </p:txBody>
      </p:sp>
      <p:pic>
        <p:nvPicPr>
          <p:cNvPr id="6" name="Picture 5">
            <a:extLst>
              <a:ext uri="{FF2B5EF4-FFF2-40B4-BE49-F238E27FC236}">
                <a16:creationId xmlns:a16="http://schemas.microsoft.com/office/drawing/2014/main" id="{4C8CC89A-09AC-BB7F-DCE3-6AFB6C576066}"/>
              </a:ext>
            </a:extLst>
          </p:cNvPr>
          <p:cNvPicPr>
            <a:picLocks noChangeAspect="1"/>
          </p:cNvPicPr>
          <p:nvPr/>
        </p:nvPicPr>
        <p:blipFill>
          <a:blip r:embed="rId3"/>
          <a:stretch>
            <a:fillRect/>
          </a:stretch>
        </p:blipFill>
        <p:spPr>
          <a:xfrm>
            <a:off x="5805592" y="2447621"/>
            <a:ext cx="5418065" cy="3930602"/>
          </a:xfrm>
          <a:prstGeom prst="rect">
            <a:avLst/>
          </a:prstGeom>
          <a:ln w="9525">
            <a:solidFill>
              <a:schemeClr val="accent1">
                <a:lumMod val="50000"/>
              </a:schemeClr>
            </a:solidFill>
          </a:ln>
        </p:spPr>
      </p:pic>
      <p:sp>
        <p:nvSpPr>
          <p:cNvPr id="45" name="Text Box 4">
            <a:extLst>
              <a:ext uri="{FF2B5EF4-FFF2-40B4-BE49-F238E27FC236}">
                <a16:creationId xmlns:a16="http://schemas.microsoft.com/office/drawing/2014/main" id="{5F62E04A-7218-184E-DA03-65A43B6784EB}"/>
              </a:ext>
            </a:extLst>
          </p:cNvPr>
          <p:cNvSpPr txBox="1">
            <a:spLocks noChangeArrowheads="1"/>
          </p:cNvSpPr>
          <p:nvPr/>
        </p:nvSpPr>
        <p:spPr bwMode="auto">
          <a:xfrm>
            <a:off x="7197949" y="2445062"/>
            <a:ext cx="2663825" cy="1008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1pPr>
            <a:lvl2pPr>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2pPr>
            <a:lvl3pPr>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3pPr>
            <a:lvl4pPr>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4pPr>
            <a:lvl5pPr>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9pPr>
          </a:lstStyle>
          <a:p>
            <a:pPr algn="r">
              <a:lnSpc>
                <a:spcPct val="90000"/>
              </a:lnSpc>
              <a:buClr>
                <a:srgbClr val="000000"/>
              </a:buClr>
              <a:buSzPct val="100000"/>
            </a:pPr>
            <a:r>
              <a:rPr lang="en-GB" altLang="es-ES" sz="1200" b="1" dirty="0">
                <a:solidFill>
                  <a:srgbClr val="000000"/>
                </a:solidFill>
                <a:ea typeface="Microsoft YaHei" panose="020B0503020204020204" pitchFamily="34" charset="-122"/>
              </a:rPr>
              <a:t>AMS-02 collab. 2018</a:t>
            </a:r>
          </a:p>
        </p:txBody>
      </p:sp>
      <p:sp>
        <p:nvSpPr>
          <p:cNvPr id="9" name="Content Placeholder 9">
            <a:extLst>
              <a:ext uri="{FF2B5EF4-FFF2-40B4-BE49-F238E27FC236}">
                <a16:creationId xmlns:a16="http://schemas.microsoft.com/office/drawing/2014/main" id="{1ED798DF-8F6E-2F0D-1769-FAA7062BAE8C}"/>
              </a:ext>
            </a:extLst>
          </p:cNvPr>
          <p:cNvSpPr txBox="1">
            <a:spLocks/>
          </p:cNvSpPr>
          <p:nvPr/>
        </p:nvSpPr>
        <p:spPr>
          <a:xfrm>
            <a:off x="6289897" y="1758304"/>
            <a:ext cx="4692739" cy="43939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t>Secondary CRs offer a sensitive tool to infer the </a:t>
            </a:r>
            <a:r>
              <a:rPr lang="en-GB" sz="1800" u="sng" dirty="0"/>
              <a:t>propagation properties</a:t>
            </a:r>
            <a:r>
              <a:rPr lang="en-GB" sz="1800" dirty="0"/>
              <a:t> of CRs in the Galaxy</a:t>
            </a:r>
          </a:p>
        </p:txBody>
      </p:sp>
      <p:pic>
        <p:nvPicPr>
          <p:cNvPr id="19" name="Content Placeholder 4" descr="A blurry image of a pool of water&#10;&#10;Description automatically generated">
            <a:extLst>
              <a:ext uri="{FF2B5EF4-FFF2-40B4-BE49-F238E27FC236}">
                <a16:creationId xmlns:a16="http://schemas.microsoft.com/office/drawing/2014/main" id="{31EE6B72-E357-3186-23DF-DFD04A9206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610" y="1865258"/>
            <a:ext cx="4887943" cy="2715624"/>
          </a:xfrm>
          <a:prstGeom prst="rect">
            <a:avLst/>
          </a:prstGeom>
        </p:spPr>
      </p:pic>
      <p:sp>
        <p:nvSpPr>
          <p:cNvPr id="20" name="TextBox 19">
            <a:extLst>
              <a:ext uri="{FF2B5EF4-FFF2-40B4-BE49-F238E27FC236}">
                <a16:creationId xmlns:a16="http://schemas.microsoft.com/office/drawing/2014/main" id="{1E8CE53D-6F79-DAF9-FDEB-CB613DD0CF50}"/>
              </a:ext>
            </a:extLst>
          </p:cNvPr>
          <p:cNvSpPr txBox="1"/>
          <p:nvPr/>
        </p:nvSpPr>
        <p:spPr>
          <a:xfrm>
            <a:off x="2554128" y="3913526"/>
            <a:ext cx="3111951" cy="646331"/>
          </a:xfrm>
          <a:prstGeom prst="rect">
            <a:avLst/>
          </a:prstGeom>
          <a:noFill/>
        </p:spPr>
        <p:txBody>
          <a:bodyPr wrap="square" rtlCol="0">
            <a:spAutoFit/>
          </a:bodyPr>
          <a:lstStyle/>
          <a:p>
            <a:pPr algn="ctr"/>
            <a:r>
              <a:rPr lang="en-GB" b="1" dirty="0">
                <a:solidFill>
                  <a:srgbClr val="FFFF00"/>
                </a:solidFill>
              </a:rPr>
              <a:t>Turbulence confines CRs within the Galaxy for </a:t>
            </a:r>
            <a:r>
              <a:rPr lang="en-GB" b="1" dirty="0" err="1">
                <a:solidFill>
                  <a:srgbClr val="FFFF00"/>
                </a:solidFill>
              </a:rPr>
              <a:t>Myrs</a:t>
            </a:r>
            <a:endParaRPr lang="en-SE" b="1" dirty="0">
              <a:solidFill>
                <a:srgbClr val="FFFF00"/>
              </a:solidFill>
            </a:endParaRPr>
          </a:p>
        </p:txBody>
      </p:sp>
      <p:grpSp>
        <p:nvGrpSpPr>
          <p:cNvPr id="13" name="Group 12">
            <a:extLst>
              <a:ext uri="{FF2B5EF4-FFF2-40B4-BE49-F238E27FC236}">
                <a16:creationId xmlns:a16="http://schemas.microsoft.com/office/drawing/2014/main" id="{B39AFA00-8BD3-4A65-2C78-ED20CBF1908C}"/>
              </a:ext>
            </a:extLst>
          </p:cNvPr>
          <p:cNvGrpSpPr/>
          <p:nvPr/>
        </p:nvGrpSpPr>
        <p:grpSpPr>
          <a:xfrm>
            <a:off x="1364079" y="4789297"/>
            <a:ext cx="3305240" cy="1516930"/>
            <a:chOff x="5269800" y="4281520"/>
            <a:chExt cx="3112560" cy="1380690"/>
          </a:xfrm>
        </p:grpSpPr>
        <mc:AlternateContent xmlns:mc="http://schemas.openxmlformats.org/markup-compatibility/2006" xmlns:p14="http://schemas.microsoft.com/office/powerpoint/2010/main" xmlns:aink="http://schemas.microsoft.com/office/drawing/2016/ink">
          <mc:Choice Requires="p14 aink">
            <p:contentPart p14:bwMode="auto" r:id="rId5">
              <p14:nvContentPartPr>
                <p14:cNvPr id="14" name="Ink 13">
                  <a:extLst>
                    <a:ext uri="{FF2B5EF4-FFF2-40B4-BE49-F238E27FC236}">
                      <a16:creationId xmlns:a16="http://schemas.microsoft.com/office/drawing/2014/main" id="{82CDE48A-58A2-F3F4-21B8-6631E2291BFD}"/>
                    </a:ext>
                  </a:extLst>
                </p14:cNvPr>
                <p14:cNvContentPartPr/>
                <p14:nvPr/>
              </p14:nvContentPartPr>
              <p14:xfrm rot="4576939">
                <a:off x="6378675" y="3647440"/>
                <a:ext cx="621564" cy="2818080"/>
              </p14:xfrm>
            </p:contentPart>
          </mc:Choice>
          <mc:Fallback xmlns="">
            <p:pic>
              <p:nvPicPr>
                <p:cNvPr id="42" name="Ink 41">
                  <a:extLst>
                    <a:ext uri="{FF2B5EF4-FFF2-40B4-BE49-F238E27FC236}">
                      <a16:creationId xmlns:a16="http://schemas.microsoft.com/office/drawing/2014/main" id="{D1EEF69B-0D30-40E0-BDD1-E8D822972061}"/>
                    </a:ext>
                  </a:extLst>
                </p:cNvPr>
                <p:cNvPicPr/>
                <p:nvPr/>
              </p:nvPicPr>
              <p:blipFill>
                <a:blip r:embed="rId14"/>
                <a:stretch>
                  <a:fillRect/>
                </a:stretch>
              </p:blipFill>
              <p:spPr>
                <a:xfrm rot="4576939">
                  <a:off x="6343023" y="3431800"/>
                  <a:ext cx="693228" cy="3249720"/>
                </a:xfrm>
                <a:prstGeom prst="rect">
                  <a:avLst/>
                </a:prstGeom>
              </p:spPr>
            </p:pic>
          </mc:Fallback>
        </mc:AlternateContent>
        <p:grpSp>
          <p:nvGrpSpPr>
            <p:cNvPr id="15" name="Group 14">
              <a:extLst>
                <a:ext uri="{FF2B5EF4-FFF2-40B4-BE49-F238E27FC236}">
                  <a16:creationId xmlns:a16="http://schemas.microsoft.com/office/drawing/2014/main" id="{857A1D59-EB93-8DD9-5A91-56351FCAD68E}"/>
                </a:ext>
              </a:extLst>
            </p:cNvPr>
            <p:cNvGrpSpPr/>
            <p:nvPr/>
          </p:nvGrpSpPr>
          <p:grpSpPr>
            <a:xfrm>
              <a:off x="5269800" y="4281520"/>
              <a:ext cx="3112560" cy="1319760"/>
              <a:chOff x="5269800" y="4281520"/>
              <a:chExt cx="3112560" cy="1319760"/>
            </a:xfrm>
          </p:grpSpPr>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17" name="Ink 16">
                    <a:extLst>
                      <a:ext uri="{FF2B5EF4-FFF2-40B4-BE49-F238E27FC236}">
                        <a16:creationId xmlns:a16="http://schemas.microsoft.com/office/drawing/2014/main" id="{0583B50E-1CC0-5EA7-7A9D-A3912E332BF0}"/>
                      </a:ext>
                    </a:extLst>
                  </p14:cNvPr>
                  <p14:cNvContentPartPr/>
                  <p14:nvPr/>
                </p14:nvContentPartPr>
                <p14:xfrm>
                  <a:off x="5454840" y="5584000"/>
                  <a:ext cx="11880" cy="6120"/>
                </p14:xfrm>
              </p:contentPart>
            </mc:Choice>
            <mc:Fallback xmlns="">
              <p:pic>
                <p:nvPicPr>
                  <p:cNvPr id="45" name="Ink 44">
                    <a:extLst>
                      <a:ext uri="{FF2B5EF4-FFF2-40B4-BE49-F238E27FC236}">
                        <a16:creationId xmlns:a16="http://schemas.microsoft.com/office/drawing/2014/main" id="{F2C190A8-C61F-4875-9ED3-5C36BF580269}"/>
                      </a:ext>
                    </a:extLst>
                  </p:cNvPr>
                  <p:cNvPicPr/>
                  <p:nvPr/>
                </p:nvPicPr>
                <p:blipFill>
                  <a:blip r:embed="rId16"/>
                  <a:stretch>
                    <a:fillRect/>
                  </a:stretch>
                </p:blipFill>
                <p:spPr>
                  <a:xfrm>
                    <a:off x="5445840" y="5530000"/>
                    <a:ext cx="29520" cy="113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18" name="Ink 17">
                    <a:extLst>
                      <a:ext uri="{FF2B5EF4-FFF2-40B4-BE49-F238E27FC236}">
                        <a16:creationId xmlns:a16="http://schemas.microsoft.com/office/drawing/2014/main" id="{71AA7C9D-8723-E720-84C5-ABEB3005A74C}"/>
                      </a:ext>
                    </a:extLst>
                  </p14:cNvPr>
                  <p14:cNvContentPartPr/>
                  <p14:nvPr/>
                </p14:nvContentPartPr>
                <p14:xfrm>
                  <a:off x="5269800" y="5567080"/>
                  <a:ext cx="22680" cy="34200"/>
                </p14:xfrm>
              </p:contentPart>
            </mc:Choice>
            <mc:Fallback xmlns="">
              <p:pic>
                <p:nvPicPr>
                  <p:cNvPr id="46" name="Ink 45">
                    <a:extLst>
                      <a:ext uri="{FF2B5EF4-FFF2-40B4-BE49-F238E27FC236}">
                        <a16:creationId xmlns:a16="http://schemas.microsoft.com/office/drawing/2014/main" id="{E07E040D-817E-46DD-AA5C-872FD9990EE6}"/>
                      </a:ext>
                    </a:extLst>
                  </p:cNvPr>
                  <p:cNvPicPr/>
                  <p:nvPr/>
                </p:nvPicPr>
                <p:blipFill>
                  <a:blip r:embed="rId18"/>
                  <a:stretch>
                    <a:fillRect/>
                  </a:stretch>
                </p:blipFill>
                <p:spPr>
                  <a:xfrm>
                    <a:off x="5261160" y="5513440"/>
                    <a:ext cx="40320" cy="141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21" name="Ink 20">
                    <a:extLst>
                      <a:ext uri="{FF2B5EF4-FFF2-40B4-BE49-F238E27FC236}">
                        <a16:creationId xmlns:a16="http://schemas.microsoft.com/office/drawing/2014/main" id="{25376657-14F0-1659-5D0C-0F977503BA2E}"/>
                      </a:ext>
                    </a:extLst>
                  </p14:cNvPr>
                  <p14:cNvContentPartPr/>
                  <p14:nvPr/>
                </p14:nvContentPartPr>
                <p14:xfrm>
                  <a:off x="5507760" y="4281520"/>
                  <a:ext cx="2874600" cy="1283400"/>
                </p14:xfrm>
              </p:contentPart>
            </mc:Choice>
            <mc:Fallback xmlns="">
              <p:pic>
                <p:nvPicPr>
                  <p:cNvPr id="47" name="Ink 46">
                    <a:extLst>
                      <a:ext uri="{FF2B5EF4-FFF2-40B4-BE49-F238E27FC236}">
                        <a16:creationId xmlns:a16="http://schemas.microsoft.com/office/drawing/2014/main" id="{B2D79636-E919-4CC6-9885-FD80F6C33A10}"/>
                      </a:ext>
                    </a:extLst>
                  </p:cNvPr>
                  <p:cNvPicPr/>
                  <p:nvPr/>
                </p:nvPicPr>
                <p:blipFill>
                  <a:blip r:embed="rId20"/>
                  <a:stretch>
                    <a:fillRect/>
                  </a:stretch>
                </p:blipFill>
                <p:spPr>
                  <a:xfrm>
                    <a:off x="5498760" y="4227880"/>
                    <a:ext cx="2892240" cy="139104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16" name="Ink 15">
                  <a:extLst>
                    <a:ext uri="{FF2B5EF4-FFF2-40B4-BE49-F238E27FC236}">
                      <a16:creationId xmlns:a16="http://schemas.microsoft.com/office/drawing/2014/main" id="{E234A023-84EB-B828-C081-AD66CE31A0A6}"/>
                    </a:ext>
                  </a:extLst>
                </p14:cNvPr>
                <p14:cNvContentPartPr/>
                <p14:nvPr/>
              </p14:nvContentPartPr>
              <p14:xfrm rot="18718776">
                <a:off x="5375240" y="5461620"/>
                <a:ext cx="233080" cy="168099"/>
              </p14:xfrm>
            </p:contentPart>
          </mc:Choice>
          <mc:Fallback xmlns="">
            <p:pic>
              <p:nvPicPr>
                <p:cNvPr id="44" name="Ink 43">
                  <a:extLst>
                    <a:ext uri="{FF2B5EF4-FFF2-40B4-BE49-F238E27FC236}">
                      <a16:creationId xmlns:a16="http://schemas.microsoft.com/office/drawing/2014/main" id="{F2704CB5-EAD8-4FEB-8627-EE8D292E58BA}"/>
                    </a:ext>
                  </a:extLst>
                </p:cNvPr>
                <p:cNvPicPr/>
                <p:nvPr/>
              </p:nvPicPr>
              <p:blipFill>
                <a:blip r:embed="rId29"/>
                <a:stretch>
                  <a:fillRect/>
                </a:stretch>
              </p:blipFill>
              <p:spPr>
                <a:xfrm rot="18718776">
                  <a:off x="5366248" y="5407627"/>
                  <a:ext cx="250705" cy="275726"/>
                </a:xfrm>
                <a:prstGeom prst="rect">
                  <a:avLst/>
                </a:prstGeom>
              </p:spPr>
            </p:pic>
          </mc:Fallback>
        </mc:AlternateContent>
      </p:grpSp>
      <p:sp>
        <p:nvSpPr>
          <p:cNvPr id="22" name="TextBox 21">
            <a:extLst>
              <a:ext uri="{FF2B5EF4-FFF2-40B4-BE49-F238E27FC236}">
                <a16:creationId xmlns:a16="http://schemas.microsoft.com/office/drawing/2014/main" id="{89245474-A44A-6D70-0976-AF72F315EF7D}"/>
              </a:ext>
            </a:extLst>
          </p:cNvPr>
          <p:cNvSpPr txBox="1"/>
          <p:nvPr/>
        </p:nvSpPr>
        <p:spPr>
          <a:xfrm>
            <a:off x="3907319" y="5968513"/>
            <a:ext cx="1342803" cy="276999"/>
          </a:xfrm>
          <a:prstGeom prst="rect">
            <a:avLst/>
          </a:prstGeom>
          <a:noFill/>
        </p:spPr>
        <p:txBody>
          <a:bodyPr wrap="none" rtlCol="0">
            <a:spAutoFit/>
          </a:bodyPr>
          <a:lstStyle/>
          <a:p>
            <a:r>
              <a:rPr lang="en-GB" sz="1200" dirty="0"/>
              <a:t>Magnetic field line</a:t>
            </a:r>
            <a:endParaRPr lang="en-SE" sz="1200" dirty="0"/>
          </a:p>
        </p:txBody>
      </p:sp>
      <p:sp>
        <p:nvSpPr>
          <p:cNvPr id="23" name="TextBox 22">
            <a:extLst>
              <a:ext uri="{FF2B5EF4-FFF2-40B4-BE49-F238E27FC236}">
                <a16:creationId xmlns:a16="http://schemas.microsoft.com/office/drawing/2014/main" id="{26968EFA-7D8F-36C7-CFB7-FD2228A99AD8}"/>
              </a:ext>
            </a:extLst>
          </p:cNvPr>
          <p:cNvSpPr txBox="1"/>
          <p:nvPr/>
        </p:nvSpPr>
        <p:spPr>
          <a:xfrm>
            <a:off x="2545879" y="4941697"/>
            <a:ext cx="1020857" cy="276999"/>
          </a:xfrm>
          <a:prstGeom prst="rect">
            <a:avLst/>
          </a:prstGeom>
          <a:noFill/>
        </p:spPr>
        <p:txBody>
          <a:bodyPr wrap="none" rtlCol="0">
            <a:spAutoFit/>
          </a:bodyPr>
          <a:lstStyle/>
          <a:p>
            <a:r>
              <a:rPr lang="en-GB" sz="1200" dirty="0"/>
              <a:t>CR trajectory</a:t>
            </a:r>
            <a:endParaRPr lang="en-SE" sz="1200" dirty="0"/>
          </a:p>
        </p:txBody>
      </p:sp>
      <p:cxnSp>
        <p:nvCxnSpPr>
          <p:cNvPr id="24" name="Straight Arrow Connector 23">
            <a:extLst>
              <a:ext uri="{FF2B5EF4-FFF2-40B4-BE49-F238E27FC236}">
                <a16:creationId xmlns:a16="http://schemas.microsoft.com/office/drawing/2014/main" id="{7014E9D1-80F7-75E1-42E9-A55C7047831D}"/>
              </a:ext>
            </a:extLst>
          </p:cNvPr>
          <p:cNvCxnSpPr>
            <a:cxnSpLocks/>
          </p:cNvCxnSpPr>
          <p:nvPr/>
        </p:nvCxnSpPr>
        <p:spPr>
          <a:xfrm flipH="1" flipV="1">
            <a:off x="3795559" y="5652897"/>
            <a:ext cx="304800" cy="35560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A91FE03B-4113-98FB-3DB7-2F4ECE69D82E}"/>
              </a:ext>
            </a:extLst>
          </p:cNvPr>
          <p:cNvCxnSpPr>
            <a:cxnSpLocks/>
          </p:cNvCxnSpPr>
          <p:nvPr/>
        </p:nvCxnSpPr>
        <p:spPr>
          <a:xfrm>
            <a:off x="2982759" y="5175377"/>
            <a:ext cx="294640" cy="21336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3B8A1064-833C-D816-4BEB-2B37AFAF6DC5}"/>
              </a:ext>
            </a:extLst>
          </p:cNvPr>
          <p:cNvCxnSpPr>
            <a:cxnSpLocks/>
          </p:cNvCxnSpPr>
          <p:nvPr/>
        </p:nvCxnSpPr>
        <p:spPr>
          <a:xfrm flipH="1">
            <a:off x="2505239" y="5236337"/>
            <a:ext cx="436880" cy="42672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66160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58ED638F-A777-EF77-C796-2CFB4B078EBB}"/>
              </a:ext>
            </a:extLst>
          </p:cNvPr>
          <p:cNvSpPr/>
          <p:nvPr/>
        </p:nvSpPr>
        <p:spPr>
          <a:xfrm>
            <a:off x="5040092" y="3248760"/>
            <a:ext cx="2532440" cy="249889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Slide Number Placeholder 3">
            <a:extLst>
              <a:ext uri="{FF2B5EF4-FFF2-40B4-BE49-F238E27FC236}">
                <a16:creationId xmlns:a16="http://schemas.microsoft.com/office/drawing/2014/main" id="{6FD4D79B-54AC-0400-5706-A3482F70E51E}"/>
              </a:ext>
            </a:extLst>
          </p:cNvPr>
          <p:cNvSpPr>
            <a:spLocks noGrp="1"/>
          </p:cNvSpPr>
          <p:nvPr>
            <p:ph type="sldNum" sz="quarter" idx="12"/>
          </p:nvPr>
        </p:nvSpPr>
        <p:spPr/>
        <p:txBody>
          <a:bodyPr/>
          <a:lstStyle/>
          <a:p>
            <a:fld id="{22575A84-A01E-4477-BEC3-178D27864C62}" type="slidenum">
              <a:rPr lang="en-GB" smtClean="0"/>
              <a:t>32</a:t>
            </a:fld>
            <a:endParaRPr lang="en-GB"/>
          </a:p>
        </p:txBody>
      </p:sp>
      <p:pic>
        <p:nvPicPr>
          <p:cNvPr id="5" name="Picture 4" descr="A picture containing clock&#10;&#10;Description automatically generated">
            <a:extLst>
              <a:ext uri="{FF2B5EF4-FFF2-40B4-BE49-F238E27FC236}">
                <a16:creationId xmlns:a16="http://schemas.microsoft.com/office/drawing/2014/main" id="{99BD2192-D0C4-398F-C7F1-4E316106ED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321" y="3189514"/>
            <a:ext cx="4029947" cy="2558143"/>
          </a:xfrm>
          <a:prstGeom prst="rect">
            <a:avLst/>
          </a:prstGeom>
          <a:effectLst>
            <a:glow rad="1270">
              <a:schemeClr val="accent3">
                <a:satMod val="175000"/>
                <a:alpha val="20000"/>
              </a:schemeClr>
            </a:glow>
            <a:softEdge rad="63500"/>
          </a:effectLst>
        </p:spPr>
      </p:pic>
      <p:pic>
        <p:nvPicPr>
          <p:cNvPr id="6" name="Picture 5">
            <a:extLst>
              <a:ext uri="{FF2B5EF4-FFF2-40B4-BE49-F238E27FC236}">
                <a16:creationId xmlns:a16="http://schemas.microsoft.com/office/drawing/2014/main" id="{747074E6-65CE-4A82-D868-2AE6AEB6402B}"/>
              </a:ext>
            </a:extLst>
          </p:cNvPr>
          <p:cNvPicPr>
            <a:picLocks noChangeAspect="1"/>
          </p:cNvPicPr>
          <p:nvPr/>
        </p:nvPicPr>
        <p:blipFill>
          <a:blip r:embed="rId4"/>
          <a:stretch>
            <a:fillRect/>
          </a:stretch>
        </p:blipFill>
        <p:spPr>
          <a:xfrm>
            <a:off x="650917" y="1386831"/>
            <a:ext cx="7869452" cy="1525242"/>
          </a:xfrm>
          <a:prstGeom prst="rect">
            <a:avLst/>
          </a:prstGeom>
          <a:ln w="12700">
            <a:solidFill>
              <a:schemeClr val="bg2">
                <a:lumMod val="75000"/>
              </a:schemeClr>
            </a:solidFill>
          </a:ln>
          <a:effectLst/>
        </p:spPr>
      </p:pic>
      <p:sp>
        <p:nvSpPr>
          <p:cNvPr id="9" name="Title 1">
            <a:extLst>
              <a:ext uri="{FF2B5EF4-FFF2-40B4-BE49-F238E27FC236}">
                <a16:creationId xmlns:a16="http://schemas.microsoft.com/office/drawing/2014/main" id="{F45C90A6-6DAC-E172-DBED-C59BD73E919A}"/>
              </a:ext>
            </a:extLst>
          </p:cNvPr>
          <p:cNvSpPr>
            <a:spLocks noGrp="1"/>
          </p:cNvSpPr>
          <p:nvPr>
            <p:ph type="title"/>
          </p:nvPr>
        </p:nvSpPr>
        <p:spPr>
          <a:xfrm>
            <a:off x="838200" y="169177"/>
            <a:ext cx="10515600" cy="1325563"/>
          </a:xfrm>
        </p:spPr>
        <p:txBody>
          <a:bodyPr/>
          <a:lstStyle/>
          <a:p>
            <a:r>
              <a:rPr lang="en-GB" b="1" dirty="0"/>
              <a:t>Antiprotons and propagation</a:t>
            </a:r>
            <a:endParaRPr lang="en-SE" b="1"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9890032F-2656-413E-6F19-AB1B3169B08F}"/>
                  </a:ext>
                </a:extLst>
              </p:cNvPr>
              <p:cNvSpPr txBox="1">
                <a:spLocks/>
              </p:cNvSpPr>
              <p:nvPr/>
            </p:nvSpPr>
            <p:spPr>
              <a:xfrm>
                <a:off x="7892143" y="3224804"/>
                <a:ext cx="3374571" cy="2498898"/>
              </a:xfrm>
              <a:prstGeom prst="rect">
                <a:avLst/>
              </a:prstGeom>
              <a:blipFill dpi="0" rotWithShape="1">
                <a:blip r:embed="rId5"/>
                <a:srcRect/>
                <a:tile tx="0" ty="0" sx="100000" sy="100000" flip="none" algn="tl"/>
              </a:blipFill>
              <a:ln>
                <a:solidFill>
                  <a:schemeClr val="bg1"/>
                </a:solidFill>
              </a:ln>
              <a:effectLst>
                <a:outerShdw blurRad="63500" sx="102000" sy="102000" algn="ctr" rotWithShape="0">
                  <a:prstClr val="black">
                    <a:alpha val="40000"/>
                  </a:prstClr>
                </a:outerShdw>
              </a:effectLst>
              <a:scene3d>
                <a:camera prst="orthographicFront">
                  <a:rot lat="0" lon="0" rev="0"/>
                </a:camera>
                <a:lightRig rig="contrasting" dir="t">
                  <a:rot lat="0" lon="0" rev="7800000"/>
                </a:lightRig>
              </a:scene3d>
              <a:sp3d>
                <a:bevelT w="139700" h="139700"/>
              </a:sp3d>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SzPct val="100000"/>
                  <a:buFont typeface="Arial" panose="020B0604020202020204" pitchFamily="34" charset="0"/>
                  <a:buNone/>
                </a:pPr>
                <a:endParaRPr lang="en-US" sz="500" dirty="0">
                  <a:latin typeface="Times New Roman" panose="02020603050405020304" pitchFamily="18" charset="0"/>
                  <a:cs typeface="Times New Roman" panose="02020603050405020304" pitchFamily="18" charset="0"/>
                </a:endParaRPr>
              </a:p>
              <a:p>
                <a:pPr marL="0" indent="0" algn="ctr">
                  <a:buSzPct val="100000"/>
                  <a:buNone/>
                </a:pPr>
                <a:r>
                  <a:rPr lang="en-US" sz="1800" dirty="0" err="1">
                    <a:latin typeface="Times New Roman" panose="02020603050405020304" pitchFamily="18" charset="0"/>
                    <a:cs typeface="Times New Roman" panose="02020603050405020304" pitchFamily="18" charset="0"/>
                  </a:rPr>
                  <a:t>N</a:t>
                </a:r>
                <a:r>
                  <a:rPr lang="en-US" sz="1800" baseline="-25000" dirty="0" err="1">
                    <a:latin typeface="Times New Roman" panose="02020603050405020304" pitchFamily="18" charset="0"/>
                    <a:cs typeface="Times New Roman" panose="02020603050405020304" pitchFamily="18" charset="0"/>
                  </a:rPr>
                  <a:t>pr</a:t>
                </a:r>
                <a:r>
                  <a:rPr lang="en-US" sz="1800" dirty="0">
                    <a:latin typeface="Times New Roman" panose="02020603050405020304" pitchFamily="18" charset="0"/>
                    <a:cs typeface="Times New Roman" panose="02020603050405020304" pitchFamily="18" charset="0"/>
                  </a:rPr>
                  <a:t> </a:t>
                </a:r>
                <a:r>
                  <a:rPr lang="en-GB"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Q</a:t>
                </a:r>
                <a:r>
                  <a:rPr lang="en-US" sz="1800" baseline="-25000" dirty="0" err="1">
                    <a:latin typeface="Times New Roman" panose="02020603050405020304" pitchFamily="18" charset="0"/>
                    <a:cs typeface="Times New Roman" panose="02020603050405020304" pitchFamily="18" charset="0"/>
                  </a:rPr>
                  <a:t>pr</a:t>
                </a:r>
                <a:r>
                  <a:rPr lang="en-US" sz="1800" dirty="0">
                    <a:latin typeface="Times New Roman" panose="02020603050405020304" pitchFamily="18" charset="0"/>
                    <a:cs typeface="Times New Roman" panose="02020603050405020304" pitchFamily="18" charset="0"/>
                  </a:rPr>
                  <a:t>(E)/D(E)</a:t>
                </a:r>
              </a:p>
              <a:p>
                <a:pPr marL="0" indent="0" algn="ctr">
                  <a:buSzPct val="100000"/>
                  <a:buNone/>
                </a:pPr>
                <a:endParaRPr lang="en-US" sz="100" dirty="0">
                  <a:latin typeface="Times New Roman" panose="02020603050405020304" pitchFamily="18" charset="0"/>
                  <a:cs typeface="Times New Roman" panose="02020603050405020304" pitchFamily="18" charset="0"/>
                </a:endParaRPr>
              </a:p>
              <a:p>
                <a:pPr marL="0" indent="0" algn="ctr">
                  <a:buSzPct val="100000"/>
                  <a:buNone/>
                </a:pPr>
                <a:r>
                  <a:rPr lang="en-US" sz="1800" dirty="0" err="1">
                    <a:latin typeface="Times New Roman" panose="02020603050405020304" pitchFamily="18" charset="0"/>
                    <a:cs typeface="Times New Roman" panose="02020603050405020304" pitchFamily="18" charset="0"/>
                  </a:rPr>
                  <a:t>N</a:t>
                </a:r>
                <a:r>
                  <a:rPr lang="en-US" sz="1800" baseline="-25000" dirty="0" err="1">
                    <a:latin typeface="Times New Roman" panose="02020603050405020304" pitchFamily="18" charset="0"/>
                    <a:cs typeface="Times New Roman" panose="02020603050405020304" pitchFamily="18" charset="0"/>
                  </a:rPr>
                  <a:t>sec</a:t>
                </a:r>
                <a:r>
                  <a:rPr lang="en-US" sz="1800" dirty="0">
                    <a:latin typeface="Times New Roman" panose="02020603050405020304" pitchFamily="18" charset="0"/>
                    <a:cs typeface="Times New Roman" panose="02020603050405020304" pitchFamily="18" charset="0"/>
                  </a:rPr>
                  <a:t> </a:t>
                </a:r>
                <a:r>
                  <a:rPr lang="en-GB"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Q</a:t>
                </a:r>
                <a:r>
                  <a:rPr lang="en-US" sz="1800" baseline="-25000" dirty="0" err="1">
                    <a:latin typeface="Times New Roman" panose="02020603050405020304" pitchFamily="18" charset="0"/>
                    <a:cs typeface="Times New Roman" panose="02020603050405020304" pitchFamily="18" charset="0"/>
                  </a:rPr>
                  <a:t>sec</a:t>
                </a:r>
                <a:r>
                  <a:rPr lang="en-US" sz="1800" dirty="0">
                    <a:latin typeface="Times New Roman" panose="02020603050405020304" pitchFamily="18" charset="0"/>
                    <a:cs typeface="Times New Roman" panose="02020603050405020304" pitchFamily="18" charset="0"/>
                  </a:rPr>
                  <a:t>(E)/D(E)</a:t>
                </a:r>
              </a:p>
              <a:p>
                <a:pPr marL="0" indent="0" algn="ctr">
                  <a:buSzPct val="100000"/>
                  <a:buNone/>
                </a:pPr>
                <a:endParaRPr lang="en-US" sz="100" dirty="0">
                  <a:latin typeface="Times New Roman" panose="02020603050405020304" pitchFamily="18" charset="0"/>
                  <a:cs typeface="Times New Roman" panose="02020603050405020304" pitchFamily="18" charset="0"/>
                </a:endParaRPr>
              </a:p>
              <a:p>
                <a:pPr marL="0" indent="0" algn="ctr">
                  <a:buSzPct val="100000"/>
                  <a:buNone/>
                </a:pPr>
                <a:r>
                  <a:rPr lang="en-US" sz="1800" dirty="0">
                    <a:latin typeface="Times New Roman" panose="02020603050405020304" pitchFamily="18" charset="0"/>
                    <a:cs typeface="Times New Roman" panose="02020603050405020304" pitchFamily="18" charset="0"/>
                  </a:rPr>
                  <a:t>Q</a:t>
                </a:r>
                <a:r>
                  <a:rPr lang="en-US" sz="1800" baseline="-25000" dirty="0" err="1">
                    <a:latin typeface="Times New Roman" panose="02020603050405020304" pitchFamily="18" charset="0"/>
                    <a:cs typeface="Times New Roman" panose="02020603050405020304" pitchFamily="18" charset="0"/>
                  </a:rPr>
                  <a:t>sec</a:t>
                </a:r>
                <a:r>
                  <a:rPr lang="en-US" sz="1800" dirty="0">
                    <a:latin typeface="Times New Roman" panose="02020603050405020304" pitchFamily="18" charset="0"/>
                    <a:cs typeface="Times New Roman" panose="02020603050405020304" pitchFamily="18" charset="0"/>
                  </a:rPr>
                  <a:t> </a:t>
                </a:r>
                <a14:m>
                  <m:oMath xmlns:m="http://schemas.openxmlformats.org/officeDocument/2006/math">
                    <m:r>
                      <a:rPr lang="en-GB" sz="1800" b="0" i="0" smtClean="0">
                        <a:latin typeface="Cambria Math" panose="02040503050406030204" pitchFamily="18" charset="0"/>
                        <a:ea typeface="Cambria Math" panose="02040503050406030204" pitchFamily="18" charset="0"/>
                      </a:rPr>
                      <m:t>=</m:t>
                    </m:r>
                    <m:r>
                      <m:rPr>
                        <m:sty m:val="p"/>
                      </m:rPr>
                      <a:rPr lang="el-GR" sz="1800" i="1">
                        <a:latin typeface="Cambria Math" panose="02040503050406030204" pitchFamily="18" charset="0"/>
                        <a:ea typeface="Cambria Math" panose="02040503050406030204" pitchFamily="18" charset="0"/>
                      </a:rPr>
                      <m:t>Γ</m:t>
                    </m:r>
                    <m:r>
                      <a:rPr lang="el-GR" sz="1800" i="1">
                        <a:latin typeface="Cambria Math" panose="02040503050406030204" pitchFamily="18" charset="0"/>
                        <a:ea typeface="Cambria Math" panose="02040503050406030204" pitchFamily="18" charset="0"/>
                      </a:rPr>
                      <m:t> </m:t>
                    </m:r>
                  </m:oMath>
                </a14:m>
                <a:r>
                  <a:rPr lang="en-GB" sz="1800" dirty="0">
                    <a:latin typeface="Times New Roman" panose="02020603050405020304" pitchFamily="18" charset="0"/>
                    <a:cs typeface="Times New Roman" panose="02020603050405020304" pitchFamily="18" charset="0"/>
                  </a:rPr>
                  <a:t>∝ N</a:t>
                </a:r>
                <a14:m>
                  <m:oMath xmlns:m="http://schemas.openxmlformats.org/officeDocument/2006/math">
                    <m:r>
                      <m:rPr>
                        <m:nor/>
                      </m:rPr>
                      <a:rPr lang="en-US" sz="1800" baseline="-25000" dirty="0" smtClean="0">
                        <a:latin typeface="Times New Roman" panose="02020603050405020304" pitchFamily="18" charset="0"/>
                        <a:cs typeface="Times New Roman" panose="02020603050405020304" pitchFamily="18" charset="0"/>
                      </a:rPr>
                      <m:t>pr</m:t>
                    </m:r>
                    <m:r>
                      <a:rPr lang="en-US" sz="1800" i="1" baseline="-25000" dirty="0">
                        <a:latin typeface="Cambria Math" panose="02040503050406030204" pitchFamily="18" charset="0"/>
                        <a:cs typeface="Times New Roman" panose="02020603050405020304" pitchFamily="18" charset="0"/>
                      </a:rPr>
                      <m:t> </m:t>
                    </m:r>
                  </m:oMath>
                </a14:m>
                <a:r>
                  <a:rPr lang="en-US" sz="1800" dirty="0">
                    <a:latin typeface="Times New Roman" panose="02020603050405020304" pitchFamily="18" charset="0"/>
                    <a:cs typeface="Times New Roman" panose="02020603050405020304" pitchFamily="18" charset="0"/>
                  </a:rPr>
                  <a:t>(E) </a:t>
                </a:r>
                <a:r>
                  <a:rPr lang="el-GR" sz="1800" dirty="0">
                    <a:latin typeface="Times New Roman" panose="02020603050405020304" pitchFamily="18" charset="0"/>
                    <a:cs typeface="Times New Roman" panose="02020603050405020304" pitchFamily="18" charset="0"/>
                  </a:rPr>
                  <a:t>σ</a:t>
                </a:r>
                <a:r>
                  <a:rPr lang="en-GB" sz="1800" dirty="0">
                    <a:latin typeface="Times New Roman" panose="02020603050405020304" pitchFamily="18" charset="0"/>
                    <a:cs typeface="Times New Roman" panose="02020603050405020304" pitchFamily="18" charset="0"/>
                  </a:rPr>
                  <a:t>(E)</a:t>
                </a:r>
              </a:p>
              <a:p>
                <a:pPr marL="0" indent="0" algn="ctr">
                  <a:buSzPct val="100000"/>
                  <a:buNone/>
                </a:pPr>
                <a:endParaRPr lang="en-GB" sz="100" dirty="0">
                  <a:latin typeface="Times New Roman" panose="02020603050405020304" pitchFamily="18" charset="0"/>
                  <a:cs typeface="Times New Roman" panose="02020603050405020304" pitchFamily="18" charset="0"/>
                </a:endParaRPr>
              </a:p>
              <a:p>
                <a:pPr marL="0" indent="0" algn="ctr">
                  <a:buSzPct val="100000"/>
                  <a:buNone/>
                </a:pPr>
                <a14:m>
                  <m:oMath xmlns:m="http://schemas.openxmlformats.org/officeDocument/2006/math">
                    <m:f>
                      <m:fPr>
                        <m:ctrlPr>
                          <a:rPr lang="pt-BR" sz="1800" i="1" smtClean="0">
                            <a:latin typeface="Cambria Math" panose="02040503050406030204" pitchFamily="18" charset="0"/>
                            <a:cs typeface="Times New Roman" panose="02020603050405020304" pitchFamily="18" charset="0"/>
                          </a:rPr>
                        </m:ctrlPr>
                      </m:fPr>
                      <m:num>
                        <m:r>
                          <m:rPr>
                            <m:nor/>
                          </m:rPr>
                          <a:rPr lang="en-GB" sz="1800" b="0" i="0" smtClean="0">
                            <a:latin typeface="Cambria Math" panose="02040503050406030204" pitchFamily="18" charset="0"/>
                            <a:cs typeface="Times New Roman" panose="02020603050405020304" pitchFamily="18" charset="0"/>
                          </a:rPr>
                          <m:t>N</m:t>
                        </m:r>
                        <m:r>
                          <m:rPr>
                            <m:nor/>
                          </m:rPr>
                          <a:rPr lang="en-GB" sz="1800" b="0" i="0" baseline="-25000" dirty="0" smtClean="0">
                            <a:latin typeface="Times New Roman" panose="02020603050405020304" pitchFamily="18" charset="0"/>
                            <a:cs typeface="Times New Roman" panose="02020603050405020304" pitchFamily="18" charset="0"/>
                          </a:rPr>
                          <m:t>sec</m:t>
                        </m:r>
                      </m:num>
                      <m:den>
                        <m:r>
                          <m:rPr>
                            <m:nor/>
                          </m:rPr>
                          <a:rPr lang="en-GB" sz="1800" b="0" i="0" dirty="0" smtClean="0">
                            <a:latin typeface="Times New Roman" panose="02020603050405020304" pitchFamily="18" charset="0"/>
                            <a:cs typeface="Times New Roman" panose="02020603050405020304" pitchFamily="18" charset="0"/>
                          </a:rPr>
                          <m:t>N</m:t>
                        </m:r>
                        <m:r>
                          <m:rPr>
                            <m:nor/>
                          </m:rPr>
                          <a:rPr lang="en-US" sz="1800" baseline="-25000" dirty="0">
                            <a:latin typeface="Times New Roman" panose="02020603050405020304" pitchFamily="18" charset="0"/>
                            <a:cs typeface="Times New Roman" panose="02020603050405020304" pitchFamily="18" charset="0"/>
                          </a:rPr>
                          <m:t>pr</m:t>
                        </m:r>
                      </m:den>
                    </m:f>
                    <m:r>
                      <a:rPr lang="en-GB" sz="1800" b="0" i="1" smtClean="0">
                        <a:latin typeface="Cambria Math" panose="02040503050406030204" pitchFamily="18" charset="0"/>
                        <a:cs typeface="Times New Roman" panose="02020603050405020304" pitchFamily="18" charset="0"/>
                      </a:rPr>
                      <m:t>= </m:t>
                    </m:r>
                    <m:f>
                      <m:fPr>
                        <m:ctrlPr>
                          <a:rPr lang="pt-BR" sz="1800" i="1">
                            <a:latin typeface="Cambria Math" panose="02040503050406030204" pitchFamily="18" charset="0"/>
                            <a:cs typeface="Times New Roman" panose="02020603050405020304" pitchFamily="18" charset="0"/>
                          </a:rPr>
                        </m:ctrlPr>
                      </m:fPr>
                      <m:num>
                        <m:r>
                          <m:rPr>
                            <m:nor/>
                          </m:rPr>
                          <a:rPr lang="en-GB" sz="1800" b="0" i="0" smtClean="0">
                            <a:latin typeface="Times New Roman" panose="02020603050405020304" pitchFamily="18" charset="0"/>
                            <a:cs typeface="Times New Roman" panose="02020603050405020304" pitchFamily="18" charset="0"/>
                          </a:rPr>
                          <m:t>Q</m:t>
                        </m:r>
                        <m:r>
                          <m:rPr>
                            <m:nor/>
                          </m:rPr>
                          <a:rPr lang="en-GB" sz="1800" baseline="-25000" dirty="0">
                            <a:latin typeface="Times New Roman" panose="02020603050405020304" pitchFamily="18" charset="0"/>
                            <a:cs typeface="Times New Roman" panose="02020603050405020304" pitchFamily="18" charset="0"/>
                          </a:rPr>
                          <m:t>sec</m:t>
                        </m:r>
                      </m:num>
                      <m:den>
                        <m:r>
                          <m:rPr>
                            <m:nor/>
                          </m:rPr>
                          <a:rPr lang="en-GB" sz="1800" b="0" i="0" dirty="0" smtClean="0">
                            <a:latin typeface="Times New Roman" panose="02020603050405020304" pitchFamily="18" charset="0"/>
                            <a:cs typeface="Times New Roman" panose="02020603050405020304" pitchFamily="18" charset="0"/>
                          </a:rPr>
                          <m:t>Q</m:t>
                        </m:r>
                        <m:r>
                          <m:rPr>
                            <m:nor/>
                          </m:rPr>
                          <a:rPr lang="en-US" sz="1800" baseline="-25000" dirty="0">
                            <a:latin typeface="Times New Roman" panose="02020603050405020304" pitchFamily="18" charset="0"/>
                            <a:cs typeface="Times New Roman" panose="02020603050405020304" pitchFamily="18" charset="0"/>
                          </a:rPr>
                          <m:t>pr</m:t>
                        </m:r>
                      </m:den>
                    </m:f>
                    <m:r>
                      <a:rPr lang="en-GB" sz="1800" b="0" i="1" baseline="-25000" dirty="0" smtClean="0">
                        <a:latin typeface="Cambria Math" panose="02040503050406030204" pitchFamily="18" charset="0"/>
                        <a:cs typeface="Times New Roman" panose="02020603050405020304" pitchFamily="18" charset="0"/>
                      </a:rPr>
                      <m:t> </m:t>
                    </m:r>
                    <m:r>
                      <a:rPr lang="en-GB" sz="1800" b="0" i="1" dirty="0" smtClean="0">
                        <a:latin typeface="Cambria Math" panose="02040503050406030204" pitchFamily="18" charset="0"/>
                        <a:cs typeface="Times New Roman" panose="02020603050405020304" pitchFamily="18" charset="0"/>
                      </a:rPr>
                      <m:t>~ </m:t>
                    </m:r>
                  </m:oMath>
                </a14:m>
                <a:r>
                  <a:rPr lang="el-GR" sz="1800" dirty="0">
                    <a:latin typeface="Times New Roman" panose="02020603050405020304" pitchFamily="18" charset="0"/>
                    <a:cs typeface="Times New Roman" panose="02020603050405020304" pitchFamily="18" charset="0"/>
                  </a:rPr>
                  <a:t>σ</a:t>
                </a:r>
                <a:r>
                  <a:rPr lang="en-GB" sz="1800" dirty="0">
                    <a:latin typeface="Times New Roman" panose="02020603050405020304" pitchFamily="18" charset="0"/>
                    <a:cs typeface="Times New Roman" panose="02020603050405020304" pitchFamily="18" charset="0"/>
                  </a:rPr>
                  <a:t>(E)/</a:t>
                </a:r>
                <a14:m>
                  <m:oMath xmlns:m="http://schemas.openxmlformats.org/officeDocument/2006/math">
                    <m:r>
                      <a:rPr lang="en-GB" sz="1800" i="1">
                        <a:latin typeface="Cambria Math" panose="02040503050406030204" pitchFamily="18" charset="0"/>
                        <a:cs typeface="Times New Roman" panose="02020603050405020304" pitchFamily="18" charset="0"/>
                      </a:rPr>
                      <m:t>𝐷</m:t>
                    </m:r>
                    <m:d>
                      <m:dPr>
                        <m:ctrlPr>
                          <a:rPr lang="en-GB" sz="1800" i="1">
                            <a:latin typeface="Cambria Math" panose="02040503050406030204" pitchFamily="18" charset="0"/>
                            <a:cs typeface="Times New Roman" panose="02020603050405020304" pitchFamily="18" charset="0"/>
                          </a:rPr>
                        </m:ctrlPr>
                      </m:dPr>
                      <m:e>
                        <m:r>
                          <a:rPr lang="en-GB" sz="1800" i="1">
                            <a:latin typeface="Cambria Math" panose="02040503050406030204" pitchFamily="18" charset="0"/>
                            <a:cs typeface="Times New Roman" panose="02020603050405020304" pitchFamily="18" charset="0"/>
                          </a:rPr>
                          <m:t>𝐸</m:t>
                        </m:r>
                      </m:e>
                    </m:d>
                  </m:oMath>
                </a14:m>
                <a:r>
                  <a:rPr lang="en-US" sz="1800" dirty="0">
                    <a:latin typeface="Times New Roman" panose="02020603050405020304" pitchFamily="18" charset="0"/>
                    <a:cs typeface="Times New Roman" panose="02020603050405020304" pitchFamily="18" charset="0"/>
                  </a:rPr>
                  <a:t> </a:t>
                </a:r>
              </a:p>
              <a:p>
                <a:pPr marL="0" indent="0">
                  <a:buSzPct val="100000"/>
                  <a:buNone/>
                </a:pPr>
                <a:endParaRPr lang="en-US" sz="2000" dirty="0">
                  <a:latin typeface="Times New Roman" panose="02020603050405020304" pitchFamily="18" charset="0"/>
                  <a:cs typeface="Times New Roman" panose="02020603050405020304" pitchFamily="18" charset="0"/>
                </a:endParaRPr>
              </a:p>
              <a:p>
                <a:pPr marL="0" indent="0">
                  <a:buSzPct val="100000"/>
                  <a:buNone/>
                </a:pPr>
                <a:endParaRPr lang="en-US" sz="2000" dirty="0">
                  <a:latin typeface="Times New Roman" pitchFamily="18"/>
                  <a:cs typeface="Times New Roman" pitchFamily="18"/>
                </a:endParaRPr>
              </a:p>
              <a:p>
                <a:pPr marL="0" indent="0">
                  <a:buSzPct val="100000"/>
                  <a:buNone/>
                </a:pPr>
                <a:endParaRPr lang="en-US" sz="2000" dirty="0">
                  <a:latin typeface="Times New Roman" pitchFamily="18"/>
                  <a:cs typeface="Times New Roman" pitchFamily="18"/>
                </a:endParaRPr>
              </a:p>
              <a:p>
                <a:pPr marL="0" indent="0">
                  <a:buSzPct val="100000"/>
                  <a:buNone/>
                </a:pPr>
                <a:endParaRPr lang="en-US" sz="2000" dirty="0">
                  <a:latin typeface="Times New Roman" pitchFamily="18"/>
                  <a:cs typeface="Times New Roman" pitchFamily="18"/>
                </a:endParaRPr>
              </a:p>
              <a:p>
                <a:pPr marL="0" indent="0">
                  <a:buSzPct val="100000"/>
                  <a:buFont typeface="Arial" panose="020B0604020202020204" pitchFamily="34" charset="0"/>
                  <a:buNone/>
                </a:pPr>
                <a:endParaRPr lang="en-US" sz="100" dirty="0">
                  <a:latin typeface="Times New Roman" pitchFamily="18"/>
                  <a:cs typeface="Times New Roman" pitchFamily="18"/>
                </a:endParaRPr>
              </a:p>
            </p:txBody>
          </p:sp>
        </mc:Choice>
        <mc:Fallback xmlns="">
          <p:sp>
            <p:nvSpPr>
              <p:cNvPr id="10" name="Content Placeholder 2">
                <a:extLst>
                  <a:ext uri="{FF2B5EF4-FFF2-40B4-BE49-F238E27FC236}">
                    <a16:creationId xmlns:a16="http://schemas.microsoft.com/office/drawing/2014/main" id="{9890032F-2656-413E-6F19-AB1B3169B08F}"/>
                  </a:ext>
                </a:extLst>
              </p:cNvPr>
              <p:cNvSpPr txBox="1">
                <a:spLocks noRot="1" noChangeAspect="1" noMove="1" noResize="1" noEditPoints="1" noAdjustHandles="1" noChangeArrowheads="1" noChangeShapeType="1" noTextEdit="1"/>
              </p:cNvSpPr>
              <p:nvPr/>
            </p:nvSpPr>
            <p:spPr>
              <a:xfrm>
                <a:off x="7892143" y="3224804"/>
                <a:ext cx="3374571" cy="2498898"/>
              </a:xfrm>
              <a:prstGeom prst="rect">
                <a:avLst/>
              </a:prstGeom>
              <a:blipFill>
                <a:blip r:embed="rId6"/>
                <a:stretch>
                  <a:fillRect/>
                </a:stretch>
              </a:blipFill>
              <a:ln>
                <a:solidFill>
                  <a:schemeClr val="bg1"/>
                </a:solidFill>
              </a:ln>
              <a:effectLst>
                <a:outerShdw blurRad="63500" sx="102000" sy="102000" algn="ctr" rotWithShape="0">
                  <a:prstClr val="black">
                    <a:alpha val="40000"/>
                  </a:prstClr>
                </a:outerShdw>
              </a:effectLst>
            </p:spPr>
            <p:txBody>
              <a:bodyPr/>
              <a:lstStyle/>
              <a:p>
                <a:r>
                  <a:rPr lang="en-SE">
                    <a:noFill/>
                  </a:rPr>
                  <a:t> </a:t>
                </a:r>
              </a:p>
            </p:txBody>
          </p:sp>
        </mc:Fallback>
      </mc:AlternateContent>
      <p:sp>
        <p:nvSpPr>
          <p:cNvPr id="11" name="Content Placeholder 9">
            <a:extLst>
              <a:ext uri="{FF2B5EF4-FFF2-40B4-BE49-F238E27FC236}">
                <a16:creationId xmlns:a16="http://schemas.microsoft.com/office/drawing/2014/main" id="{4A734AF4-E45B-F9CF-A553-20B164C9E8AC}"/>
              </a:ext>
            </a:extLst>
          </p:cNvPr>
          <p:cNvSpPr txBox="1">
            <a:spLocks/>
          </p:cNvSpPr>
          <p:nvPr/>
        </p:nvSpPr>
        <p:spPr>
          <a:xfrm>
            <a:off x="8621486" y="2203261"/>
            <a:ext cx="2963141" cy="8909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Secondary-to-primary ratios  (e.g. B/C) are key to evaluate the propagation parameters</a:t>
            </a:r>
          </a:p>
          <a:p>
            <a:pPr marL="0" indent="0">
              <a:buFont typeface="Arial" panose="020B0604020202020204" pitchFamily="34" charset="0"/>
              <a:buNone/>
            </a:pPr>
            <a:endParaRPr lang="en-GB" sz="1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GB" sz="1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Content Placeholder 9">
            <a:extLst>
              <a:ext uri="{FF2B5EF4-FFF2-40B4-BE49-F238E27FC236}">
                <a16:creationId xmlns:a16="http://schemas.microsoft.com/office/drawing/2014/main" id="{A9143034-20A0-C987-0864-F133A03C7490}"/>
              </a:ext>
            </a:extLst>
          </p:cNvPr>
          <p:cNvSpPr txBox="1">
            <a:spLocks/>
          </p:cNvSpPr>
          <p:nvPr/>
        </p:nvSpPr>
        <p:spPr>
          <a:xfrm>
            <a:off x="2035621" y="5892826"/>
            <a:ext cx="8196944" cy="6215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b="1" dirty="0">
                <a:latin typeface="Times New Roman" panose="02020603050405020304" pitchFamily="18" charset="0"/>
                <a:cs typeface="Times New Roman" panose="02020603050405020304" pitchFamily="18" charset="0"/>
              </a:rPr>
              <a:t>A precise estimation of the antiproton flux requires a careful analysis of several CR species and nuclear cross sections</a:t>
            </a:r>
            <a:endParaRPr lang="en-GB"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lgn="ctr">
              <a:buFont typeface="Arial" panose="020B0604020202020204" pitchFamily="34" charset="0"/>
              <a:buNone/>
            </a:pPr>
            <a:endParaRPr lang="en-GB" sz="2200" dirty="0">
              <a:effectLst>
                <a:outerShdw blurRad="38100" dist="38100" dir="2700000" algn="tl">
                  <a:srgbClr val="000000">
                    <a:alpha val="43137"/>
                  </a:srgbClr>
                </a:outerShdw>
              </a:effectLst>
            </a:endParaRPr>
          </a:p>
          <a:p>
            <a:pPr marL="0" indent="0" algn="ctr">
              <a:buFont typeface="Arial" panose="020B0604020202020204" pitchFamily="34" charset="0"/>
              <a:buNone/>
            </a:pPr>
            <a:endParaRPr lang="en-GB" sz="2200" dirty="0">
              <a:effectLst>
                <a:outerShdw blurRad="38100" dist="38100" dir="2700000" algn="tl">
                  <a:srgbClr val="000000">
                    <a:alpha val="43137"/>
                  </a:srgbClr>
                </a:outerShdw>
              </a:effectLst>
            </a:endParaRPr>
          </a:p>
          <a:p>
            <a:pPr marL="0" indent="0" algn="ctr">
              <a:buFont typeface="Arial" panose="020B0604020202020204" pitchFamily="34" charset="0"/>
              <a:buNone/>
            </a:pPr>
            <a:endParaRPr lang="en-GB" sz="2200" dirty="0">
              <a:effectLst>
                <a:outerShdw blurRad="38100" dist="38100" dir="2700000" algn="tl">
                  <a:srgbClr val="000000">
                    <a:alpha val="43137"/>
                  </a:srgbClr>
                </a:outerShdw>
              </a:effectLst>
            </a:endParaRPr>
          </a:p>
          <a:p>
            <a:pPr marL="0" indent="0" algn="ctr">
              <a:buFont typeface="Arial" panose="020B0604020202020204" pitchFamily="34" charset="0"/>
              <a:buNone/>
            </a:pPr>
            <a:endParaRPr lang="en-GB" sz="2200" dirty="0">
              <a:effectLst>
                <a:outerShdw blurRad="38100" dist="38100" dir="2700000" algn="tl">
                  <a:srgbClr val="000000">
                    <a:alpha val="43137"/>
                  </a:srgbClr>
                </a:outerShdw>
              </a:effectLst>
            </a:endParaRPr>
          </a:p>
          <a:p>
            <a:pPr marL="0" indent="0" algn="ctr">
              <a:buFont typeface="Arial" panose="020B0604020202020204" pitchFamily="34" charset="0"/>
              <a:buNone/>
            </a:pPr>
            <a:endParaRPr lang="en-GB" sz="2200" dirty="0">
              <a:effectLst>
                <a:outerShdw blurRad="38100" dist="38100" dir="2700000" algn="tl">
                  <a:srgbClr val="000000">
                    <a:alpha val="43137"/>
                  </a:srgbClr>
                </a:outerShdw>
              </a:effectLst>
            </a:endParaRPr>
          </a:p>
        </p:txBody>
      </p:sp>
      <p:pic>
        <p:nvPicPr>
          <p:cNvPr id="13" name="Picture 12">
            <a:extLst>
              <a:ext uri="{FF2B5EF4-FFF2-40B4-BE49-F238E27FC236}">
                <a16:creationId xmlns:a16="http://schemas.microsoft.com/office/drawing/2014/main" id="{81CB083F-5220-3275-1947-7C3175A6A421}"/>
              </a:ext>
            </a:extLst>
          </p:cNvPr>
          <p:cNvPicPr>
            <a:picLocks noChangeAspect="1"/>
          </p:cNvPicPr>
          <p:nvPr/>
        </p:nvPicPr>
        <p:blipFill>
          <a:blip r:embed="rId7"/>
          <a:stretch>
            <a:fillRect/>
          </a:stretch>
        </p:blipFill>
        <p:spPr>
          <a:xfrm>
            <a:off x="5207312" y="3346772"/>
            <a:ext cx="2216754" cy="805367"/>
          </a:xfrm>
          <a:prstGeom prst="rect">
            <a:avLst/>
          </a:prstGeom>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58F4C67D-3AA2-E4D5-18CA-20FE733D0F0A}"/>
                  </a:ext>
                </a:extLst>
              </p:cNvPr>
              <p:cNvSpPr txBox="1"/>
              <p:nvPr/>
            </p:nvSpPr>
            <p:spPr>
              <a:xfrm>
                <a:off x="5430299" y="4262435"/>
                <a:ext cx="1723549" cy="5266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GB" b="0" i="0" smtClean="0">
                          <a:latin typeface="Cambria Math" panose="02040503050406030204" pitchFamily="18" charset="0"/>
                        </a:rPr>
                        <m:t>Q</m:t>
                      </m:r>
                      <m:r>
                        <a:rPr lang="en-GB" b="0" i="0" smtClean="0">
                          <a:latin typeface="Cambria Math" panose="02040503050406030204" pitchFamily="18" charset="0"/>
                        </a:rPr>
                        <m:t>=</m:t>
                      </m:r>
                      <m:f>
                        <m:fPr>
                          <m:ctrlPr>
                            <a:rPr lang="en-GB" i="1" smtClean="0">
                              <a:latin typeface="Cambria Math" panose="02040503050406030204" pitchFamily="18" charset="0"/>
                            </a:rPr>
                          </m:ctrlPr>
                        </m:fPr>
                        <m:num>
                          <m:r>
                            <a:rPr lang="en-GB" i="1" smtClean="0">
                              <a:latin typeface="Cambria Math" panose="02040503050406030204" pitchFamily="18" charset="0"/>
                            </a:rPr>
                            <m:t>𝜕</m:t>
                          </m:r>
                          <m:r>
                            <a:rPr lang="en-GB" b="0" i="1" smtClean="0">
                              <a:latin typeface="Cambria Math" panose="02040503050406030204" pitchFamily="18" charset="0"/>
                            </a:rPr>
                            <m:t>𝑁</m:t>
                          </m:r>
                        </m:num>
                        <m:den>
                          <m:r>
                            <a:rPr lang="en-GB" i="1" smtClean="0">
                              <a:latin typeface="Cambria Math" panose="02040503050406030204" pitchFamily="18" charset="0"/>
                            </a:rPr>
                            <m:t>𝜕</m:t>
                          </m:r>
                          <m:r>
                            <a:rPr lang="en-GB" b="0" i="1" smtClean="0">
                              <a:latin typeface="Cambria Math" panose="02040503050406030204" pitchFamily="18" charset="0"/>
                            </a:rPr>
                            <m:t>𝐸</m:t>
                          </m:r>
                        </m:den>
                      </m:f>
                      <m:r>
                        <a:rPr lang="en-GB" b="0" i="1" smtClean="0">
                          <a:latin typeface="Cambria Math" panose="02040503050406030204" pitchFamily="18" charset="0"/>
                        </a:rPr>
                        <m:t>𝑞</m:t>
                      </m:r>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 </m:t>
                      </m:r>
                      <m:r>
                        <a:rPr lang="en-GB" b="0" i="1" smtClean="0">
                          <a:latin typeface="Cambria Math" panose="02040503050406030204" pitchFamily="18" charset="0"/>
                        </a:rPr>
                        <m:t>𝑦</m:t>
                      </m:r>
                      <m:r>
                        <a:rPr lang="en-GB" b="0" i="1" smtClean="0">
                          <a:latin typeface="Cambria Math" panose="02040503050406030204" pitchFamily="18" charset="0"/>
                        </a:rPr>
                        <m:t>, </m:t>
                      </m:r>
                      <m:r>
                        <a:rPr lang="en-GB" b="0" i="1" smtClean="0">
                          <a:latin typeface="Cambria Math" panose="02040503050406030204" pitchFamily="18" charset="0"/>
                        </a:rPr>
                        <m:t>𝑧</m:t>
                      </m:r>
                      <m:r>
                        <a:rPr lang="en-GB" b="0" i="1" smtClean="0">
                          <a:latin typeface="Cambria Math" panose="02040503050406030204" pitchFamily="18" charset="0"/>
                        </a:rPr>
                        <m:t>)</m:t>
                      </m:r>
                    </m:oMath>
                  </m:oMathPara>
                </a14:m>
                <a:endParaRPr lang="en-GB" dirty="0"/>
              </a:p>
            </p:txBody>
          </p:sp>
        </mc:Choice>
        <mc:Fallback xmlns="">
          <p:sp>
            <p:nvSpPr>
              <p:cNvPr id="14" name="TextBox 13">
                <a:extLst>
                  <a:ext uri="{FF2B5EF4-FFF2-40B4-BE49-F238E27FC236}">
                    <a16:creationId xmlns:a16="http://schemas.microsoft.com/office/drawing/2014/main" id="{58F4C67D-3AA2-E4D5-18CA-20FE733D0F0A}"/>
                  </a:ext>
                </a:extLst>
              </p:cNvPr>
              <p:cNvSpPr txBox="1">
                <a:spLocks noRot="1" noChangeAspect="1" noMove="1" noResize="1" noEditPoints="1" noAdjustHandles="1" noChangeArrowheads="1" noChangeShapeType="1" noTextEdit="1"/>
              </p:cNvSpPr>
              <p:nvPr/>
            </p:nvSpPr>
            <p:spPr>
              <a:xfrm>
                <a:off x="5430299" y="4262435"/>
                <a:ext cx="1723549" cy="526683"/>
              </a:xfrm>
              <a:prstGeom prst="rect">
                <a:avLst/>
              </a:prstGeom>
              <a:blipFill>
                <a:blip r:embed="rId8"/>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88B3EDE0-5C5C-6631-C867-B65ED753FF60}"/>
                  </a:ext>
                </a:extLst>
              </p:cNvPr>
              <p:cNvSpPr txBox="1"/>
              <p:nvPr/>
            </p:nvSpPr>
            <p:spPr>
              <a:xfrm>
                <a:off x="5256129" y="5067982"/>
                <a:ext cx="2053447" cy="29956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b="0" i="1" smtClean="0">
                          <a:latin typeface="Cambria Math" panose="02040503050406030204" pitchFamily="18" charset="0"/>
                          <a:ea typeface="Cambria Math" panose="02040503050406030204" pitchFamily="18" charset="0"/>
                        </a:rPr>
                        <m:t>Γ</m:t>
                      </m:r>
                      <m:r>
                        <a:rPr lang="el-GR" b="0" i="1" smtClean="0">
                          <a:latin typeface="Cambria Math" panose="02040503050406030204" pitchFamily="18" charset="0"/>
                          <a:ea typeface="Cambria Math" panose="02040503050406030204" pitchFamily="18" charset="0"/>
                        </a:rPr>
                        <m:t>∝</m:t>
                      </m:r>
                      <m:sSub>
                        <m:sSubPr>
                          <m:ctrlPr>
                            <a:rPr lang="el-GR" b="0" i="1" smtClean="0">
                              <a:latin typeface="Cambria Math" panose="02040503050406030204" pitchFamily="18" charset="0"/>
                              <a:ea typeface="Cambria Math" panose="02040503050406030204" pitchFamily="18" charset="0"/>
                            </a:rPr>
                          </m:ctrlPr>
                        </m:sSubPr>
                        <m:e>
                          <m:r>
                            <a:rPr lang="en-GB" b="0" i="1" smtClean="0">
                              <a:latin typeface="Cambria Math" panose="02040503050406030204" pitchFamily="18" charset="0"/>
                              <a:ea typeface="Cambria Math" panose="02040503050406030204" pitchFamily="18" charset="0"/>
                            </a:rPr>
                            <m:t>𝑁</m:t>
                          </m:r>
                        </m:e>
                        <m:sub>
                          <m:r>
                            <a:rPr lang="en-GB" b="0" i="1" smtClean="0">
                              <a:latin typeface="Cambria Math" panose="02040503050406030204" pitchFamily="18" charset="0"/>
                              <a:ea typeface="Cambria Math" panose="02040503050406030204" pitchFamily="18" charset="0"/>
                            </a:rPr>
                            <m:t>𝑝𝑟</m:t>
                          </m:r>
                        </m:sub>
                      </m:sSub>
                      <m:r>
                        <a:rPr lang="en-GB" b="0" i="1" smtClean="0">
                          <a:latin typeface="Cambria Math" panose="02040503050406030204" pitchFamily="18" charset="0"/>
                          <a:ea typeface="Cambria Math" panose="02040503050406030204" pitchFamily="18" charset="0"/>
                        </a:rPr>
                        <m:t> </m:t>
                      </m:r>
                      <m:sSub>
                        <m:sSubPr>
                          <m:ctrlPr>
                            <a:rPr lang="en-GB" b="0" i="1" smtClean="0">
                              <a:latin typeface="Cambria Math" panose="02040503050406030204" pitchFamily="18" charset="0"/>
                              <a:ea typeface="Cambria Math" panose="02040503050406030204" pitchFamily="18" charset="0"/>
                            </a:rPr>
                          </m:ctrlPr>
                        </m:sSubPr>
                        <m:e>
                          <m:r>
                            <a:rPr lang="en-GB" b="0" i="1" smtClean="0">
                              <a:latin typeface="Cambria Math" panose="02040503050406030204" pitchFamily="18" charset="0"/>
                              <a:ea typeface="Cambria Math" panose="02040503050406030204" pitchFamily="18" charset="0"/>
                            </a:rPr>
                            <m:t>𝑛</m:t>
                          </m:r>
                        </m:e>
                        <m:sub>
                          <m:r>
                            <a:rPr lang="en-GB" b="0" i="1" smtClean="0">
                              <a:latin typeface="Cambria Math" panose="02040503050406030204" pitchFamily="18" charset="0"/>
                              <a:ea typeface="Cambria Math" panose="02040503050406030204" pitchFamily="18" charset="0"/>
                            </a:rPr>
                            <m:t>𝑔𝑎𝑠</m:t>
                          </m:r>
                        </m:sub>
                      </m:sSub>
                      <m:sSub>
                        <m:sSubPr>
                          <m:ctrlPr>
                            <a:rPr lang="el-GR" b="0" i="1" smtClean="0">
                              <a:latin typeface="Cambria Math" panose="02040503050406030204" pitchFamily="18" charset="0"/>
                              <a:ea typeface="Cambria Math" panose="02040503050406030204" pitchFamily="18" charset="0"/>
                            </a:rPr>
                          </m:ctrlPr>
                        </m:sSubPr>
                        <m:e>
                          <m:r>
                            <a:rPr lang="en-GB" b="0" i="1" smtClean="0">
                              <a:latin typeface="Cambria Math" panose="02040503050406030204" pitchFamily="18" charset="0"/>
                              <a:ea typeface="Cambria Math" panose="02040503050406030204" pitchFamily="18" charset="0"/>
                            </a:rPr>
                            <m:t> </m:t>
                          </m:r>
                          <m:r>
                            <a:rPr lang="el-GR" b="0" i="1" smtClean="0">
                              <a:latin typeface="Cambria Math" panose="02040503050406030204" pitchFamily="18" charset="0"/>
                              <a:ea typeface="Cambria Math" panose="02040503050406030204" pitchFamily="18" charset="0"/>
                            </a:rPr>
                            <m:t>𝜎</m:t>
                          </m:r>
                        </m:e>
                        <m:sub>
                          <m:r>
                            <a:rPr lang="en-GB" b="0" i="1" smtClean="0">
                              <a:latin typeface="Cambria Math" panose="02040503050406030204" pitchFamily="18" charset="0"/>
                              <a:ea typeface="Cambria Math" panose="02040503050406030204" pitchFamily="18" charset="0"/>
                            </a:rPr>
                            <m:t>𝑝𝑟</m:t>
                          </m:r>
                          <m:r>
                            <a:rPr lang="en-GB" b="0"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𝐴𝑝</m:t>
                          </m:r>
                        </m:sub>
                      </m:sSub>
                    </m:oMath>
                  </m:oMathPara>
                </a14:m>
                <a:endParaRPr lang="en-GB" dirty="0"/>
              </a:p>
            </p:txBody>
          </p:sp>
        </mc:Choice>
        <mc:Fallback xmlns="">
          <p:sp>
            <p:nvSpPr>
              <p:cNvPr id="16" name="TextBox 15">
                <a:extLst>
                  <a:ext uri="{FF2B5EF4-FFF2-40B4-BE49-F238E27FC236}">
                    <a16:creationId xmlns:a16="http://schemas.microsoft.com/office/drawing/2014/main" id="{88B3EDE0-5C5C-6631-C867-B65ED753FF60}"/>
                  </a:ext>
                </a:extLst>
              </p:cNvPr>
              <p:cNvSpPr txBox="1">
                <a:spLocks noRot="1" noChangeAspect="1" noMove="1" noResize="1" noEditPoints="1" noAdjustHandles="1" noChangeArrowheads="1" noChangeShapeType="1" noTextEdit="1"/>
              </p:cNvSpPr>
              <p:nvPr/>
            </p:nvSpPr>
            <p:spPr>
              <a:xfrm>
                <a:off x="5256129" y="5067982"/>
                <a:ext cx="2053447" cy="299569"/>
              </a:xfrm>
              <a:prstGeom prst="rect">
                <a:avLst/>
              </a:prstGeom>
              <a:blipFill>
                <a:blip r:embed="rId9"/>
                <a:stretch>
                  <a:fillRect l="-2077" r="-1484" b="-22000"/>
                </a:stretch>
              </a:blipFill>
            </p:spPr>
            <p:txBody>
              <a:bodyPr/>
              <a:lstStyle/>
              <a:p>
                <a:r>
                  <a:rPr lang="en-SE">
                    <a:noFill/>
                  </a:rPr>
                  <a:t> </a:t>
                </a:r>
              </a:p>
            </p:txBody>
          </p:sp>
        </mc:Fallback>
      </mc:AlternateContent>
    </p:spTree>
    <p:extLst>
      <p:ext uri="{BB962C8B-B14F-4D97-AF65-F5344CB8AC3E}">
        <p14:creationId xmlns:p14="http://schemas.microsoft.com/office/powerpoint/2010/main" val="35020842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5B5CA00B-36DE-710C-A1D3-CDB50C6107F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3792" y="2682340"/>
            <a:ext cx="5511015" cy="3674010"/>
          </a:xfrm>
          <a:effectLst>
            <a:glow rad="63500">
              <a:schemeClr val="accent3">
                <a:satMod val="175000"/>
                <a:alpha val="40000"/>
              </a:schemeClr>
            </a:glow>
          </a:effectLst>
        </p:spPr>
      </p:pic>
      <p:sp>
        <p:nvSpPr>
          <p:cNvPr id="4" name="Slide Number Placeholder 3">
            <a:extLst>
              <a:ext uri="{FF2B5EF4-FFF2-40B4-BE49-F238E27FC236}">
                <a16:creationId xmlns:a16="http://schemas.microsoft.com/office/drawing/2014/main" id="{F25490CE-CBD2-6924-61E8-6EE923E3A6A2}"/>
              </a:ext>
            </a:extLst>
          </p:cNvPr>
          <p:cNvSpPr>
            <a:spLocks noGrp="1"/>
          </p:cNvSpPr>
          <p:nvPr>
            <p:ph type="sldNum" sz="quarter" idx="12"/>
          </p:nvPr>
        </p:nvSpPr>
        <p:spPr/>
        <p:txBody>
          <a:bodyPr/>
          <a:lstStyle/>
          <a:p>
            <a:fld id="{22575A84-A01E-4477-BEC3-178D27864C62}" type="slidenum">
              <a:rPr lang="en-GB" smtClean="0"/>
              <a:t>33</a:t>
            </a:fld>
            <a:endParaRPr lang="en-GB"/>
          </a:p>
        </p:txBody>
      </p:sp>
      <p:pic>
        <p:nvPicPr>
          <p:cNvPr id="7" name="Content Placeholder 5">
            <a:extLst>
              <a:ext uri="{FF2B5EF4-FFF2-40B4-BE49-F238E27FC236}">
                <a16:creationId xmlns:a16="http://schemas.microsoft.com/office/drawing/2014/main" id="{918AEB02-EB9F-3F22-7471-328D6E8CE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1121" y="431555"/>
            <a:ext cx="5378993" cy="6172942"/>
          </a:xfrm>
          <a:prstGeom prst="rect">
            <a:avLst/>
          </a:prstGeom>
        </p:spPr>
      </p:pic>
      <p:sp>
        <p:nvSpPr>
          <p:cNvPr id="3" name="TextBox 2">
            <a:extLst>
              <a:ext uri="{FF2B5EF4-FFF2-40B4-BE49-F238E27FC236}">
                <a16:creationId xmlns:a16="http://schemas.microsoft.com/office/drawing/2014/main" id="{D5A86BD5-85CA-72B9-AE8E-6454CD519F48}"/>
              </a:ext>
            </a:extLst>
          </p:cNvPr>
          <p:cNvSpPr txBox="1"/>
          <p:nvPr/>
        </p:nvSpPr>
        <p:spPr>
          <a:xfrm>
            <a:off x="812430" y="1409421"/>
            <a:ext cx="5272547" cy="1061829"/>
          </a:xfrm>
          <a:prstGeom prst="rect">
            <a:avLst/>
          </a:prstGeom>
          <a:noFill/>
        </p:spPr>
        <p:txBody>
          <a:bodyPr wrap="square">
            <a:spAutoFit/>
          </a:bodyPr>
          <a:lstStyle/>
          <a:p>
            <a:r>
              <a:rPr lang="en-GB" sz="2100" dirty="0"/>
              <a:t>In Galactic CR studies, the injection spectrum is parametrized as a (broken) power-law and the distribution of sources follow SNR </a:t>
            </a:r>
            <a:r>
              <a:rPr lang="en-GB" sz="2100" dirty="0" err="1"/>
              <a:t>distrib</a:t>
            </a:r>
            <a:r>
              <a:rPr lang="en-GB" sz="2100" dirty="0"/>
              <a:t>.</a:t>
            </a:r>
            <a:endParaRPr lang="en-SE" sz="2100" dirty="0"/>
          </a:p>
        </p:txBody>
      </p:sp>
      <p:sp>
        <p:nvSpPr>
          <p:cNvPr id="10" name="Title 5">
            <a:extLst>
              <a:ext uri="{FF2B5EF4-FFF2-40B4-BE49-F238E27FC236}">
                <a16:creationId xmlns:a16="http://schemas.microsoft.com/office/drawing/2014/main" id="{DB976387-B799-6088-F596-618E275FAC6C}"/>
              </a:ext>
            </a:extLst>
          </p:cNvPr>
          <p:cNvSpPr txBox="1">
            <a:spLocks/>
          </p:cNvSpPr>
          <p:nvPr/>
        </p:nvSpPr>
        <p:spPr>
          <a:xfrm>
            <a:off x="704847" y="230820"/>
            <a:ext cx="1051560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100" b="1" dirty="0">
                <a:effectLst>
                  <a:outerShdw blurRad="38100" dist="38100" dir="2700000" algn="tl">
                    <a:srgbClr val="000000">
                      <a:alpha val="43137"/>
                    </a:srgbClr>
                  </a:outerShdw>
                </a:effectLst>
              </a:rPr>
              <a:t>Injection of CRs by sources</a:t>
            </a:r>
            <a:endParaRPr lang="en-GB" sz="4000" b="1" dirty="0">
              <a:effectLst>
                <a:outerShdw blurRad="38100" dist="38100" dir="2700000" algn="tl">
                  <a:srgbClr val="000000">
                    <a:alpha val="43137"/>
                  </a:srgbClr>
                </a:outerShdw>
              </a:effectLst>
            </a:endParaRPr>
          </a:p>
        </p:txBody>
      </p:sp>
      <p:sp>
        <p:nvSpPr>
          <p:cNvPr id="2" name="TextBox 1">
            <a:extLst>
              <a:ext uri="{FF2B5EF4-FFF2-40B4-BE49-F238E27FC236}">
                <a16:creationId xmlns:a16="http://schemas.microsoft.com/office/drawing/2014/main" id="{48CF5CE1-DB1B-7698-D30E-4439A2A0A8CE}"/>
              </a:ext>
            </a:extLst>
          </p:cNvPr>
          <p:cNvSpPr txBox="1"/>
          <p:nvPr/>
        </p:nvSpPr>
        <p:spPr>
          <a:xfrm>
            <a:off x="7133974" y="500881"/>
            <a:ext cx="3458962" cy="276999"/>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sz="1200" b="1" dirty="0">
                <a:effectLst/>
              </a:rPr>
              <a:t>PDL</a:t>
            </a:r>
            <a:r>
              <a:rPr lang="en-GB" sz="1200" dirty="0">
                <a:effectLst/>
              </a:rPr>
              <a:t> et al </a:t>
            </a:r>
            <a:r>
              <a:rPr lang="en-GB" sz="1200" i="1" dirty="0"/>
              <a:t>JCAP</a:t>
            </a:r>
            <a:r>
              <a:rPr lang="en-GB" sz="1200" dirty="0"/>
              <a:t> 07 (2022) 07</a:t>
            </a:r>
            <a:endParaRPr kumimoji="0" lang="en-SE" altLang="en-SE" sz="1200"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DF20FEFB-0A14-2131-00EF-E08B535C7A07}"/>
              </a:ext>
            </a:extLst>
          </p:cNvPr>
          <p:cNvSpPr txBox="1"/>
          <p:nvPr/>
        </p:nvSpPr>
        <p:spPr>
          <a:xfrm>
            <a:off x="1149978" y="2757502"/>
            <a:ext cx="3458962" cy="276999"/>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sz="1200" b="1" dirty="0">
                <a:effectLst/>
              </a:rPr>
              <a:t>PDL</a:t>
            </a:r>
            <a:r>
              <a:rPr lang="en-GB" sz="1200" dirty="0">
                <a:effectLst/>
              </a:rPr>
              <a:t> et al </a:t>
            </a:r>
            <a:r>
              <a:rPr lang="en-GB" sz="1200" i="1" dirty="0"/>
              <a:t>JCAP</a:t>
            </a:r>
            <a:r>
              <a:rPr lang="en-GB" sz="1200" dirty="0"/>
              <a:t> 07 (2022) 07</a:t>
            </a:r>
            <a:endParaRPr kumimoji="0" lang="en-SE" altLang="en-SE" sz="1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549367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9FC817B-FE93-89AA-400F-757F76488C9B}"/>
              </a:ext>
            </a:extLst>
          </p:cNvPr>
          <p:cNvSpPr>
            <a:spLocks noGrp="1"/>
          </p:cNvSpPr>
          <p:nvPr>
            <p:ph type="sldNum" sz="quarter" idx="12"/>
          </p:nvPr>
        </p:nvSpPr>
        <p:spPr/>
        <p:txBody>
          <a:bodyPr/>
          <a:lstStyle/>
          <a:p>
            <a:fld id="{22575A84-A01E-4477-BEC3-178D27864C62}" type="slidenum">
              <a:rPr lang="en-GB" smtClean="0"/>
              <a:t>34</a:t>
            </a:fld>
            <a:endParaRPr lang="en-GB"/>
          </a:p>
        </p:txBody>
      </p:sp>
      <p:pic>
        <p:nvPicPr>
          <p:cNvPr id="8" name="Picture 7">
            <a:extLst>
              <a:ext uri="{FF2B5EF4-FFF2-40B4-BE49-F238E27FC236}">
                <a16:creationId xmlns:a16="http://schemas.microsoft.com/office/drawing/2014/main" id="{CA1AE92F-322E-075D-1339-F6A9D87632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3825" y="2270492"/>
            <a:ext cx="4274993" cy="2715878"/>
          </a:xfrm>
          <a:prstGeom prst="rect">
            <a:avLst/>
          </a:prstGeom>
          <a:effectLst>
            <a:glow rad="63500">
              <a:schemeClr val="accent3">
                <a:satMod val="175000"/>
                <a:alpha val="40000"/>
              </a:schemeClr>
            </a:glow>
          </a:effectLst>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A23A115-9C3C-FCA0-424E-3B30FB1333A3}"/>
                  </a:ext>
                </a:extLst>
              </p:cNvPr>
              <p:cNvSpPr txBox="1"/>
              <p:nvPr/>
            </p:nvSpPr>
            <p:spPr>
              <a:xfrm>
                <a:off x="6619900" y="1860343"/>
                <a:ext cx="2153919" cy="276999"/>
              </a:xfrm>
              <a:prstGeom prst="rect">
                <a:avLst/>
              </a:prstGeom>
              <a:noFill/>
              <a:ln>
                <a:solidFill>
                  <a:schemeClr val="accent1">
                    <a:lumMod val="60000"/>
                    <a:lumOff val="40000"/>
                  </a:schemeClr>
                </a:solidFill>
              </a:ln>
            </p:spPr>
            <p:txBody>
              <a:bodyPr wrap="square" lIns="0" tIns="0" rIns="0" bIns="0" rtlCol="0">
                <a:spAutoFit/>
              </a:bodyPr>
              <a:lstStyle/>
              <a:p>
                <a14:m>
                  <m:oMath xmlns:m="http://schemas.openxmlformats.org/officeDocument/2006/math">
                    <m:r>
                      <a:rPr lang="en-GB" b="0" i="1" smtClean="0">
                        <a:latin typeface="Cambria Math" panose="02040503050406030204" pitchFamily="18" charset="0"/>
                      </a:rPr>
                      <m:t> </m:t>
                    </m:r>
                    <m:r>
                      <a:rPr lang="en-GB" b="0" i="1" smtClean="0">
                        <a:latin typeface="Cambria Math" panose="02040503050406030204" pitchFamily="18" charset="0"/>
                      </a:rPr>
                      <m:t>𝑒</m:t>
                    </m:r>
                    <m:r>
                      <a:rPr lang="en-GB" b="0" i="1" smtClean="0">
                        <a:latin typeface="Cambria Math" panose="02040503050406030204" pitchFamily="18" charset="0"/>
                      </a:rPr>
                      <m:t> +</m:t>
                    </m:r>
                    <m:r>
                      <a:rPr lang="en-GB" b="0" i="1" smtClean="0">
                        <a:latin typeface="Cambria Math" panose="02040503050406030204" pitchFamily="18" charset="0"/>
                      </a:rPr>
                      <m:t>𝑁</m:t>
                    </m:r>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m:t>
                        </m:r>
                      </m:sup>
                    </m:sSup>
                    <m:r>
                      <a:rPr lang="en-GB" b="0" i="1" smtClean="0">
                        <a:latin typeface="Cambria Math" panose="02040503050406030204" pitchFamily="18" charset="0"/>
                      </a:rPr>
                      <m:t>+</m:t>
                    </m:r>
                    <m:r>
                      <a:rPr lang="en-GB" i="1">
                        <a:latin typeface="Cambria Math" panose="02040503050406030204" pitchFamily="18" charset="0"/>
                        <a:ea typeface="Cambria Math" panose="02040503050406030204" pitchFamily="18" charset="0"/>
                      </a:rPr>
                      <m:t>𝛾</m:t>
                    </m:r>
                  </m:oMath>
                </a14:m>
                <a:r>
                  <a:rPr lang="en-GB" dirty="0">
                    <a:latin typeface="Cambria Math" panose="02040503050406030204" pitchFamily="18" charset="0"/>
                    <a:ea typeface="Cambria Math" panose="02040503050406030204" pitchFamily="18" charset="0"/>
                  </a:rPr>
                  <a:t>’ + N</a:t>
                </a:r>
                <a:endParaRPr lang="en-SE" dirty="0">
                  <a:latin typeface="Cambria Math" panose="02040503050406030204" pitchFamily="18" charset="0"/>
                  <a:ea typeface="Cambria Math" panose="02040503050406030204" pitchFamily="18" charset="0"/>
                </a:endParaRPr>
              </a:p>
            </p:txBody>
          </p:sp>
        </mc:Choice>
        <mc:Fallback xmlns="">
          <p:sp>
            <p:nvSpPr>
              <p:cNvPr id="10" name="TextBox 9">
                <a:extLst>
                  <a:ext uri="{FF2B5EF4-FFF2-40B4-BE49-F238E27FC236}">
                    <a16:creationId xmlns:a16="http://schemas.microsoft.com/office/drawing/2014/main" id="{0A23A115-9C3C-FCA0-424E-3B30FB1333A3}"/>
                  </a:ext>
                </a:extLst>
              </p:cNvPr>
              <p:cNvSpPr txBox="1">
                <a:spLocks noRot="1" noChangeAspect="1" noMove="1" noResize="1" noEditPoints="1" noAdjustHandles="1" noChangeArrowheads="1" noChangeShapeType="1" noTextEdit="1"/>
              </p:cNvSpPr>
              <p:nvPr/>
            </p:nvSpPr>
            <p:spPr>
              <a:xfrm>
                <a:off x="6619900" y="1860343"/>
                <a:ext cx="2153919" cy="276999"/>
              </a:xfrm>
              <a:prstGeom prst="rect">
                <a:avLst/>
              </a:prstGeom>
              <a:blipFill>
                <a:blip r:embed="rId3"/>
                <a:stretch>
                  <a:fillRect l="-282" t="-27083" r="-4225" b="-43750"/>
                </a:stretch>
              </a:blipFill>
              <a:ln>
                <a:solidFill>
                  <a:schemeClr val="accent1">
                    <a:lumMod val="60000"/>
                    <a:lumOff val="40000"/>
                  </a:schemeClr>
                </a:solidFill>
              </a:ln>
            </p:spPr>
            <p:txBody>
              <a:bodyPr/>
              <a:lstStyle/>
              <a:p>
                <a:r>
                  <a:rPr lang="en-SE">
                    <a:noFill/>
                  </a:rPr>
                  <a:t> </a:t>
                </a:r>
              </a:p>
            </p:txBody>
          </p:sp>
        </mc:Fallback>
      </mc:AlternateContent>
      <p:grpSp>
        <p:nvGrpSpPr>
          <p:cNvPr id="3" name="Group 2">
            <a:extLst>
              <a:ext uri="{FF2B5EF4-FFF2-40B4-BE49-F238E27FC236}">
                <a16:creationId xmlns:a16="http://schemas.microsoft.com/office/drawing/2014/main" id="{65BD8B51-C418-1E0A-4A85-7D81AD211BDD}"/>
              </a:ext>
            </a:extLst>
          </p:cNvPr>
          <p:cNvGrpSpPr/>
          <p:nvPr/>
        </p:nvGrpSpPr>
        <p:grpSpPr>
          <a:xfrm>
            <a:off x="6095999" y="572987"/>
            <a:ext cx="4022619" cy="793065"/>
            <a:chOff x="7228727" y="562694"/>
            <a:chExt cx="4541039" cy="793065"/>
          </a:xfrm>
        </p:grpSpPr>
        <p:sp>
          <p:nvSpPr>
            <p:cNvPr id="5" name="Rectangle: Rounded Corners 4">
              <a:extLst>
                <a:ext uri="{FF2B5EF4-FFF2-40B4-BE49-F238E27FC236}">
                  <a16:creationId xmlns:a16="http://schemas.microsoft.com/office/drawing/2014/main" id="{13A68184-A2B6-B8D8-7CF9-48608C6C4997}"/>
                </a:ext>
              </a:extLst>
            </p:cNvPr>
            <p:cNvSpPr/>
            <p:nvPr/>
          </p:nvSpPr>
          <p:spPr>
            <a:xfrm>
              <a:off x="7228727" y="562694"/>
              <a:ext cx="4448186" cy="793065"/>
            </a:xfrm>
            <a:prstGeom prst="round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AFF32387-5F80-C74E-472B-85ADD704E2D6}"/>
                    </a:ext>
                  </a:extLst>
                </p:cNvPr>
                <p:cNvSpPr txBox="1"/>
                <p:nvPr/>
              </p:nvSpPr>
              <p:spPr>
                <a:xfrm>
                  <a:off x="7348282" y="648051"/>
                  <a:ext cx="4421484" cy="62235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i="1" smtClean="0">
                                <a:latin typeface="Cambria Math" panose="02040503050406030204" pitchFamily="18" charset="0"/>
                              </a:rPr>
                              <m:t>𝜕</m:t>
                            </m:r>
                            <m:r>
                              <a:rPr lang="en-GB" b="0" i="1" smtClean="0">
                                <a:latin typeface="Cambria Math" panose="02040503050406030204" pitchFamily="18" charset="0"/>
                              </a:rPr>
                              <m:t>𝐸</m:t>
                            </m:r>
                          </m:num>
                          <m:den>
                            <m:r>
                              <a:rPr lang="en-GB" i="1" smtClean="0">
                                <a:latin typeface="Cambria Math" panose="02040503050406030204" pitchFamily="18" charset="0"/>
                              </a:rPr>
                              <m:t>𝜕</m:t>
                            </m:r>
                            <m:r>
                              <a:rPr lang="en-GB" b="0" i="1" smtClean="0">
                                <a:latin typeface="Cambria Math" panose="02040503050406030204" pitchFamily="18" charset="0"/>
                              </a:rPr>
                              <m:t>𝑡</m:t>
                            </m:r>
                          </m:den>
                        </m:f>
                        <m:r>
                          <a:rPr lang="en-GB" b="0" i="1" smtClean="0">
                            <a:latin typeface="Cambria Math" panose="02040503050406030204" pitchFamily="18" charset="0"/>
                          </a:rPr>
                          <m:t>=</m:t>
                        </m:r>
                        <m:d>
                          <m:dPr>
                            <m:ctrlPr>
                              <a:rPr lang="en-GB" b="0" i="1" smtClean="0">
                                <a:latin typeface="Cambria Math" panose="02040503050406030204" pitchFamily="18" charset="0"/>
                              </a:rPr>
                            </m:ctrlPr>
                          </m:dPr>
                          <m:e>
                            <m:f>
                              <m:fPr>
                                <m:ctrlPr>
                                  <a:rPr lang="en-GB" b="0" i="1" smtClean="0">
                                    <a:latin typeface="Cambria Math" panose="02040503050406030204" pitchFamily="18" charset="0"/>
                                  </a:rPr>
                                </m:ctrlPr>
                              </m:fPr>
                              <m:num>
                                <m:r>
                                  <a:rPr lang="en-GB" b="0" i="1" smtClean="0">
                                    <a:latin typeface="Cambria Math" panose="02040503050406030204" pitchFamily="18" charset="0"/>
                                  </a:rPr>
                                  <m:t>𝜕</m:t>
                                </m:r>
                                <m:r>
                                  <a:rPr lang="en-GB" b="0" i="1" smtClean="0">
                                    <a:latin typeface="Cambria Math" panose="02040503050406030204" pitchFamily="18" charset="0"/>
                                  </a:rPr>
                                  <m:t>𝐸</m:t>
                                </m:r>
                              </m:num>
                              <m:den>
                                <m:r>
                                  <a:rPr lang="en-GB" b="0" i="1" smtClean="0">
                                    <a:latin typeface="Cambria Math" panose="02040503050406030204" pitchFamily="18" charset="0"/>
                                  </a:rPr>
                                  <m:t>𝜕</m:t>
                                </m:r>
                                <m:r>
                                  <a:rPr lang="en-GB" b="0" i="1" smtClean="0">
                                    <a:latin typeface="Cambria Math" panose="02040503050406030204" pitchFamily="18" charset="0"/>
                                  </a:rPr>
                                  <m:t>𝑡</m:t>
                                </m:r>
                              </m:den>
                            </m:f>
                          </m:e>
                        </m:d>
                        <m:r>
                          <a:rPr lang="en-GB" b="0" i="1" baseline="-25000" smtClean="0">
                            <a:latin typeface="Cambria Math" panose="02040503050406030204" pitchFamily="18" charset="0"/>
                          </a:rPr>
                          <m:t>𝐶𝑜𝑢𝑙</m:t>
                        </m:r>
                        <m:r>
                          <a:rPr lang="en-GB" b="0" i="1" baseline="-25000" smtClean="0">
                            <a:latin typeface="Cambria Math" panose="02040503050406030204" pitchFamily="18" charset="0"/>
                          </a:rPr>
                          <m:t>,</m:t>
                        </m:r>
                        <m:r>
                          <a:rPr lang="en-GB" b="0" i="1" baseline="-25000" smtClean="0">
                            <a:latin typeface="Cambria Math" panose="02040503050406030204" pitchFamily="18" charset="0"/>
                          </a:rPr>
                          <m:t>𝐼𝑜𝑛𝑖𝑧</m:t>
                        </m:r>
                        <m:r>
                          <a:rPr lang="en-GB" b="0" i="0" smtClean="0">
                            <a:latin typeface="Cambria Math" panose="02040503050406030204" pitchFamily="18" charset="0"/>
                          </a:rPr>
                          <m:t>+</m:t>
                        </m:r>
                        <m:d>
                          <m:dPr>
                            <m:ctrlPr>
                              <a:rPr lang="en-GB" i="1">
                                <a:latin typeface="Cambria Math" panose="02040503050406030204" pitchFamily="18" charset="0"/>
                              </a:rPr>
                            </m:ctrlPr>
                          </m:dPr>
                          <m:e>
                            <m:f>
                              <m:fPr>
                                <m:ctrlPr>
                                  <a:rPr lang="en-GB" i="1">
                                    <a:latin typeface="Cambria Math" panose="02040503050406030204" pitchFamily="18" charset="0"/>
                                  </a:rPr>
                                </m:ctrlPr>
                              </m:fPr>
                              <m:num>
                                <m:r>
                                  <a:rPr lang="en-GB" i="1">
                                    <a:latin typeface="Cambria Math" panose="02040503050406030204" pitchFamily="18" charset="0"/>
                                  </a:rPr>
                                  <m:t>𝜕</m:t>
                                </m:r>
                                <m:r>
                                  <a:rPr lang="en-GB" b="0" i="1" smtClean="0">
                                    <a:latin typeface="Cambria Math" panose="02040503050406030204" pitchFamily="18" charset="0"/>
                                  </a:rPr>
                                  <m:t>𝐸</m:t>
                                </m:r>
                              </m:num>
                              <m:den>
                                <m:r>
                                  <a:rPr lang="en-GB" i="1">
                                    <a:latin typeface="Cambria Math" panose="02040503050406030204" pitchFamily="18" charset="0"/>
                                  </a:rPr>
                                  <m:t>𝜕</m:t>
                                </m:r>
                                <m:r>
                                  <a:rPr lang="en-GB" i="1">
                                    <a:latin typeface="Cambria Math" panose="02040503050406030204" pitchFamily="18" charset="0"/>
                                  </a:rPr>
                                  <m:t>𝑡</m:t>
                                </m:r>
                              </m:den>
                            </m:f>
                          </m:e>
                        </m:d>
                        <m:r>
                          <m:rPr>
                            <m:sty m:val="p"/>
                          </m:rPr>
                          <a:rPr lang="en-GB" b="0" i="0" baseline="-25000" smtClean="0">
                            <a:latin typeface="Cambria Math" panose="02040503050406030204" pitchFamily="18" charset="0"/>
                          </a:rPr>
                          <m:t>IC</m:t>
                        </m:r>
                        <m:r>
                          <a:rPr lang="en-GB" b="0" i="0" baseline="-25000" smtClean="0">
                            <a:latin typeface="Cambria Math" panose="02040503050406030204" pitchFamily="18" charset="0"/>
                          </a:rPr>
                          <m:t>, </m:t>
                        </m:r>
                        <m:r>
                          <m:rPr>
                            <m:sty m:val="p"/>
                          </m:rPr>
                          <a:rPr lang="en-GB" b="0" i="0" baseline="-25000" smtClean="0">
                            <a:latin typeface="Cambria Math" panose="02040503050406030204" pitchFamily="18" charset="0"/>
                          </a:rPr>
                          <m:t>Bremss</m:t>
                        </m:r>
                        <m:r>
                          <a:rPr lang="en-GB" b="0" i="0" baseline="-25000" smtClean="0">
                            <a:latin typeface="Cambria Math" panose="02040503050406030204" pitchFamily="18" charset="0"/>
                          </a:rPr>
                          <m:t>,</m:t>
                        </m:r>
                        <m:r>
                          <m:rPr>
                            <m:sty m:val="p"/>
                          </m:rPr>
                          <a:rPr lang="en-GB" b="0" i="0" baseline="-25000" smtClean="0">
                            <a:latin typeface="Cambria Math" panose="02040503050406030204" pitchFamily="18" charset="0"/>
                          </a:rPr>
                          <m:t>Sync</m:t>
                        </m:r>
                        <m:r>
                          <a:rPr lang="en-GB" b="0" i="0" baseline="-25000" smtClean="0">
                            <a:latin typeface="Cambria Math" panose="02040503050406030204" pitchFamily="18" charset="0"/>
                          </a:rPr>
                          <m:t> </m:t>
                        </m:r>
                      </m:oMath>
                    </m:oMathPara>
                  </a14:m>
                  <a:endParaRPr lang="en-GB" baseline="-25000" dirty="0"/>
                </a:p>
              </p:txBody>
            </p:sp>
          </mc:Choice>
          <mc:Fallback xmlns="">
            <p:sp>
              <p:nvSpPr>
                <p:cNvPr id="15" name="TextBox 14">
                  <a:extLst>
                    <a:ext uri="{FF2B5EF4-FFF2-40B4-BE49-F238E27FC236}">
                      <a16:creationId xmlns:a16="http://schemas.microsoft.com/office/drawing/2014/main" id="{AFF32387-5F80-C74E-472B-85ADD704E2D6}"/>
                    </a:ext>
                  </a:extLst>
                </p:cNvPr>
                <p:cNvSpPr txBox="1">
                  <a:spLocks noRot="1" noChangeAspect="1" noMove="1" noResize="1" noEditPoints="1" noAdjustHandles="1" noChangeArrowheads="1" noChangeShapeType="1" noTextEdit="1"/>
                </p:cNvSpPr>
                <p:nvPr/>
              </p:nvSpPr>
              <p:spPr>
                <a:xfrm>
                  <a:off x="7348282" y="648051"/>
                  <a:ext cx="4421484" cy="622350"/>
                </a:xfrm>
                <a:prstGeom prst="rect">
                  <a:avLst/>
                </a:prstGeom>
                <a:blipFill>
                  <a:blip r:embed="rId4"/>
                  <a:stretch>
                    <a:fillRect/>
                  </a:stretch>
                </a:blipFill>
              </p:spPr>
              <p:txBody>
                <a:bodyPr/>
                <a:lstStyle/>
                <a:p>
                  <a:r>
                    <a:rPr lang="en-SE">
                      <a:noFill/>
                    </a:rPr>
                    <a:t> </a:t>
                  </a:r>
                </a:p>
              </p:txBody>
            </p:sp>
          </mc:Fallback>
        </mc:AlternateContent>
      </p:grpSp>
      <p:sp>
        <p:nvSpPr>
          <p:cNvPr id="16" name="Title 5">
            <a:extLst>
              <a:ext uri="{FF2B5EF4-FFF2-40B4-BE49-F238E27FC236}">
                <a16:creationId xmlns:a16="http://schemas.microsoft.com/office/drawing/2014/main" id="{DA8A3CC7-5DB6-1192-A0CB-45F3F030C364}"/>
              </a:ext>
            </a:extLst>
          </p:cNvPr>
          <p:cNvSpPr txBox="1">
            <a:spLocks/>
          </p:cNvSpPr>
          <p:nvPr/>
        </p:nvSpPr>
        <p:spPr>
          <a:xfrm>
            <a:off x="704847" y="230820"/>
            <a:ext cx="1051560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100" b="1" dirty="0">
                <a:effectLst>
                  <a:outerShdw blurRad="38100" dist="38100" dir="2700000" algn="tl">
                    <a:srgbClr val="000000">
                      <a:alpha val="43137"/>
                    </a:srgbClr>
                  </a:outerShdw>
                </a:effectLst>
              </a:rPr>
              <a:t>Lepton energy losses</a:t>
            </a:r>
            <a:endParaRPr lang="en-GB" sz="4000" b="1" dirty="0">
              <a:effectLst>
                <a:outerShdw blurRad="38100" dist="38100" dir="2700000" algn="tl">
                  <a:srgbClr val="000000">
                    <a:alpha val="43137"/>
                  </a:srgbClr>
                </a:outerShdw>
              </a:effectLst>
            </a:endParaRPr>
          </a:p>
        </p:txBody>
      </p:sp>
      <p:graphicFrame>
        <p:nvGraphicFramePr>
          <p:cNvPr id="2" name="Object 1">
            <a:extLst>
              <a:ext uri="{FF2B5EF4-FFF2-40B4-BE49-F238E27FC236}">
                <a16:creationId xmlns:a16="http://schemas.microsoft.com/office/drawing/2014/main" id="{158A89B2-5014-E439-BDC7-DF6E550C4F9D}"/>
              </a:ext>
            </a:extLst>
          </p:cNvPr>
          <p:cNvGraphicFramePr>
            <a:graphicFrameLocks noChangeAspect="1"/>
          </p:cNvGraphicFramePr>
          <p:nvPr/>
        </p:nvGraphicFramePr>
        <p:xfrm>
          <a:off x="704847" y="1920344"/>
          <a:ext cx="5099050" cy="4095750"/>
        </p:xfrm>
        <a:graphic>
          <a:graphicData uri="http://schemas.openxmlformats.org/presentationml/2006/ole">
            <mc:AlternateContent xmlns:mc="http://schemas.openxmlformats.org/markup-compatibility/2006">
              <mc:Choice xmlns:v="urn:schemas-microsoft-com:vml" Requires="v">
                <p:oleObj name="Bitmap Image" r:id="rId5" imgW="5099040" imgH="4095720" progId="PBrush">
                  <p:embed/>
                </p:oleObj>
              </mc:Choice>
              <mc:Fallback>
                <p:oleObj name="Bitmap Image" r:id="rId5" imgW="5099040" imgH="4095720" progId="PBrush">
                  <p:embed/>
                  <p:pic>
                    <p:nvPicPr>
                      <p:cNvPr id="2" name="Object 1">
                        <a:extLst>
                          <a:ext uri="{FF2B5EF4-FFF2-40B4-BE49-F238E27FC236}">
                            <a16:creationId xmlns:a16="http://schemas.microsoft.com/office/drawing/2014/main" id="{158A89B2-5014-E439-BDC7-DF6E550C4F9D}"/>
                          </a:ext>
                        </a:extLst>
                      </p:cNvPr>
                      <p:cNvPicPr/>
                      <p:nvPr/>
                    </p:nvPicPr>
                    <p:blipFill>
                      <a:blip r:embed="rId6"/>
                      <a:stretch>
                        <a:fillRect/>
                      </a:stretch>
                    </p:blipFill>
                    <p:spPr>
                      <a:xfrm>
                        <a:off x="704847" y="1920344"/>
                        <a:ext cx="5099050" cy="4095750"/>
                      </a:xfrm>
                      <a:prstGeom prst="rect">
                        <a:avLst/>
                      </a:prstGeom>
                      <a:ln>
                        <a:solidFill>
                          <a:schemeClr val="tx2"/>
                        </a:solidFill>
                      </a:ln>
                    </p:spPr>
                  </p:pic>
                </p:oleObj>
              </mc:Fallback>
            </mc:AlternateContent>
          </a:graphicData>
        </a:graphic>
      </p:graphicFrame>
      <p:sp>
        <p:nvSpPr>
          <p:cNvPr id="19" name="TextBox 18">
            <a:extLst>
              <a:ext uri="{FF2B5EF4-FFF2-40B4-BE49-F238E27FC236}">
                <a16:creationId xmlns:a16="http://schemas.microsoft.com/office/drawing/2014/main" id="{AB00547F-9750-3078-9F0A-F068BF360378}"/>
              </a:ext>
            </a:extLst>
          </p:cNvPr>
          <p:cNvSpPr txBox="1"/>
          <p:nvPr/>
        </p:nvSpPr>
        <p:spPr>
          <a:xfrm>
            <a:off x="6432095" y="5152571"/>
            <a:ext cx="5300395" cy="1061829"/>
          </a:xfrm>
          <a:prstGeom prst="rect">
            <a:avLst/>
          </a:prstGeom>
          <a:noFill/>
        </p:spPr>
        <p:txBody>
          <a:bodyPr wrap="square">
            <a:spAutoFit/>
          </a:bodyPr>
          <a:lstStyle/>
          <a:p>
            <a:r>
              <a:rPr lang="en-GB" sz="2100" kern="0" dirty="0">
                <a:solidFill>
                  <a:srgbClr val="000000"/>
                </a:solidFill>
                <a:latin typeface="Times New Roman" pitchFamily="18"/>
                <a:cs typeface="Times New Roman" pitchFamily="18"/>
              </a:rPr>
              <a:t>Ionization, Coulomb and bremsstrahlung energy losses depend on the gas distribution and are subdominant above the GeV</a:t>
            </a:r>
            <a:endParaRPr lang="en-SE" sz="2100" dirty="0"/>
          </a:p>
        </p:txBody>
      </p:sp>
      <p:sp>
        <p:nvSpPr>
          <p:cNvPr id="7" name="TextBox 6">
            <a:extLst>
              <a:ext uri="{FF2B5EF4-FFF2-40B4-BE49-F238E27FC236}">
                <a16:creationId xmlns:a16="http://schemas.microsoft.com/office/drawing/2014/main" id="{C2633EEF-156B-A92E-22A4-EF4192F36284}"/>
              </a:ext>
            </a:extLst>
          </p:cNvPr>
          <p:cNvSpPr txBox="1"/>
          <p:nvPr/>
        </p:nvSpPr>
        <p:spPr>
          <a:xfrm>
            <a:off x="602938" y="1689533"/>
            <a:ext cx="2790257" cy="276999"/>
          </a:xfrm>
          <a:prstGeom prst="rect">
            <a:avLst/>
          </a:prstGeom>
          <a:noFill/>
        </p:spPr>
        <p:txBody>
          <a:bodyPr wrap="square">
            <a:spAutoFit/>
          </a:bodyPr>
          <a:lstStyle/>
          <a:p>
            <a:r>
              <a:rPr lang="en-GB" sz="1200" dirty="0">
                <a:effectLst/>
              </a:rPr>
              <a:t>Strong &amp; </a:t>
            </a:r>
            <a:r>
              <a:rPr lang="en-GB" sz="1200" dirty="0" err="1">
                <a:effectLst/>
              </a:rPr>
              <a:t>Moiskalenko</a:t>
            </a:r>
            <a:r>
              <a:rPr lang="en-GB" sz="1200" dirty="0">
                <a:effectLst/>
              </a:rPr>
              <a:t> 1998 </a:t>
            </a:r>
            <a:r>
              <a:rPr lang="en-GB" sz="1200" i="1" dirty="0" err="1">
                <a:effectLst/>
              </a:rPr>
              <a:t>ApJ</a:t>
            </a:r>
            <a:r>
              <a:rPr lang="en-GB" sz="1200" dirty="0">
                <a:effectLst/>
              </a:rPr>
              <a:t> </a:t>
            </a:r>
            <a:r>
              <a:rPr lang="en-GB" sz="1200" b="1" dirty="0">
                <a:effectLst/>
              </a:rPr>
              <a:t>509</a:t>
            </a:r>
            <a:r>
              <a:rPr lang="en-GB" sz="1200" dirty="0">
                <a:effectLst/>
              </a:rPr>
              <a:t> 212</a:t>
            </a:r>
            <a:endParaRPr lang="en-SE" sz="1200" dirty="0"/>
          </a:p>
        </p:txBody>
      </p:sp>
    </p:spTree>
    <p:extLst>
      <p:ext uri="{BB962C8B-B14F-4D97-AF65-F5344CB8AC3E}">
        <p14:creationId xmlns:p14="http://schemas.microsoft.com/office/powerpoint/2010/main" val="7070681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35742D9C-7E46-2951-D617-B35A61A604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6799" y="3923538"/>
            <a:ext cx="3923648" cy="2492671"/>
          </a:xfrm>
          <a:prstGeom prst="rect">
            <a:avLst/>
          </a:prstGeom>
          <a:effectLst>
            <a:outerShdw blurRad="50800" dist="38100" dir="5400000" algn="t" rotWithShape="0">
              <a:prstClr val="black">
                <a:alpha val="40000"/>
              </a:prstClr>
            </a:outerShdw>
          </a:effectLst>
        </p:spPr>
      </p:pic>
      <p:sp>
        <p:nvSpPr>
          <p:cNvPr id="4" name="Slide Number Placeholder 3">
            <a:extLst>
              <a:ext uri="{FF2B5EF4-FFF2-40B4-BE49-F238E27FC236}">
                <a16:creationId xmlns:a16="http://schemas.microsoft.com/office/drawing/2014/main" id="{D9FC817B-FE93-89AA-400F-757F76488C9B}"/>
              </a:ext>
            </a:extLst>
          </p:cNvPr>
          <p:cNvSpPr>
            <a:spLocks noGrp="1"/>
          </p:cNvSpPr>
          <p:nvPr>
            <p:ph type="sldNum" sz="quarter" idx="12"/>
          </p:nvPr>
        </p:nvSpPr>
        <p:spPr/>
        <p:txBody>
          <a:bodyPr/>
          <a:lstStyle/>
          <a:p>
            <a:fld id="{22575A84-A01E-4477-BEC3-178D27864C62}" type="slidenum">
              <a:rPr lang="en-GB" smtClean="0"/>
              <a:t>35</a:t>
            </a:fld>
            <a:endParaRPr lang="en-GB"/>
          </a:p>
        </p:txBody>
      </p:sp>
      <p:pic>
        <p:nvPicPr>
          <p:cNvPr id="7" name="Picture 6">
            <a:extLst>
              <a:ext uri="{FF2B5EF4-FFF2-40B4-BE49-F238E27FC236}">
                <a16:creationId xmlns:a16="http://schemas.microsoft.com/office/drawing/2014/main" id="{4F777EFA-27E3-32AA-D986-035A126722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0403" y="1474603"/>
            <a:ext cx="3557589" cy="2260116"/>
          </a:xfrm>
          <a:prstGeom prst="rect">
            <a:avLst/>
          </a:prstGeom>
          <a:effectLst>
            <a:glow rad="63500">
              <a:schemeClr val="accent3">
                <a:satMod val="175000"/>
                <a:alpha val="40000"/>
              </a:schemeClr>
            </a:glow>
          </a:effectLst>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AFBE26AE-0BF3-0367-2464-E45FF3764774}"/>
                  </a:ext>
                </a:extLst>
              </p:cNvPr>
              <p:cNvSpPr txBox="1"/>
              <p:nvPr/>
            </p:nvSpPr>
            <p:spPr>
              <a:xfrm>
                <a:off x="5356503" y="1787081"/>
                <a:ext cx="1655261" cy="276999"/>
              </a:xfrm>
              <a:prstGeom prst="rect">
                <a:avLst/>
              </a:prstGeom>
              <a:noFill/>
              <a:ln>
                <a:solidFill>
                  <a:schemeClr val="accent1">
                    <a:lumMod val="60000"/>
                    <a:lumOff val="40000"/>
                  </a:schemeClr>
                </a:solidFill>
              </a:ln>
            </p:spPr>
            <p:txBody>
              <a:bodyPr wrap="none" lIns="0" tIns="0" rIns="0" bIns="0" rtlCol="0">
                <a:spAutoFit/>
              </a:bodyPr>
              <a:lstStyle/>
              <a:p>
                <a14:m>
                  <m:oMath xmlns:m="http://schemas.openxmlformats.org/officeDocument/2006/math">
                    <m:r>
                      <a:rPr lang="en-GB" b="0" i="1" smtClean="0">
                        <a:latin typeface="Cambria Math" panose="02040503050406030204" pitchFamily="18" charset="0"/>
                      </a:rPr>
                      <m:t> </m:t>
                    </m:r>
                    <m:r>
                      <a:rPr lang="en-GB" b="0" i="1" smtClean="0">
                        <a:latin typeface="Cambria Math" panose="02040503050406030204" pitchFamily="18" charset="0"/>
                      </a:rPr>
                      <m:t>𝑒</m:t>
                    </m:r>
                    <m:r>
                      <a:rPr lang="en-GB" b="0" i="1" smtClean="0">
                        <a:latin typeface="Cambria Math" panose="02040503050406030204" pitchFamily="18" charset="0"/>
                      </a:rPr>
                      <m:t> +</m:t>
                    </m:r>
                    <m:r>
                      <a:rPr lang="en-GB" b="0" i="1" smtClean="0">
                        <a:latin typeface="Cambria Math" panose="02040503050406030204" pitchFamily="18" charset="0"/>
                        <a:ea typeface="Cambria Math" panose="02040503050406030204" pitchFamily="18" charset="0"/>
                      </a:rPr>
                      <m:t>𝛾</m:t>
                    </m:r>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m:t>
                        </m:r>
                      </m:sup>
                    </m:sSup>
                    <m:r>
                      <a:rPr lang="en-GB" b="0" i="1" smtClean="0">
                        <a:latin typeface="Cambria Math" panose="02040503050406030204" pitchFamily="18" charset="0"/>
                      </a:rPr>
                      <m:t>+</m:t>
                    </m:r>
                    <m:r>
                      <a:rPr lang="en-GB" i="1">
                        <a:latin typeface="Cambria Math" panose="02040503050406030204" pitchFamily="18" charset="0"/>
                        <a:ea typeface="Cambria Math" panose="02040503050406030204" pitchFamily="18" charset="0"/>
                      </a:rPr>
                      <m:t>𝛾</m:t>
                    </m:r>
                  </m:oMath>
                </a14:m>
                <a:r>
                  <a:rPr lang="en-GB" dirty="0"/>
                  <a:t>’</a:t>
                </a:r>
                <a:endParaRPr lang="en-SE" dirty="0"/>
              </a:p>
            </p:txBody>
          </p:sp>
        </mc:Choice>
        <mc:Fallback xmlns="">
          <p:sp>
            <p:nvSpPr>
              <p:cNvPr id="9" name="TextBox 8">
                <a:extLst>
                  <a:ext uri="{FF2B5EF4-FFF2-40B4-BE49-F238E27FC236}">
                    <a16:creationId xmlns:a16="http://schemas.microsoft.com/office/drawing/2014/main" id="{AFBE26AE-0BF3-0367-2464-E45FF3764774}"/>
                  </a:ext>
                </a:extLst>
              </p:cNvPr>
              <p:cNvSpPr txBox="1">
                <a:spLocks noRot="1" noChangeAspect="1" noMove="1" noResize="1" noEditPoints="1" noAdjustHandles="1" noChangeArrowheads="1" noChangeShapeType="1" noTextEdit="1"/>
              </p:cNvSpPr>
              <p:nvPr/>
            </p:nvSpPr>
            <p:spPr>
              <a:xfrm>
                <a:off x="5356503" y="1787081"/>
                <a:ext cx="1655261" cy="276999"/>
              </a:xfrm>
              <a:prstGeom prst="rect">
                <a:avLst/>
              </a:prstGeom>
              <a:blipFill>
                <a:blip r:embed="rId5"/>
                <a:stretch>
                  <a:fillRect l="-366" t="-25000" r="-7326" b="-45833"/>
                </a:stretch>
              </a:blipFill>
              <a:ln>
                <a:solidFill>
                  <a:schemeClr val="accent1">
                    <a:lumMod val="60000"/>
                    <a:lumOff val="40000"/>
                  </a:schemeClr>
                </a:solidFill>
              </a:ln>
            </p:spPr>
            <p:txBody>
              <a:bodyPr/>
              <a:lstStyle/>
              <a:p>
                <a:r>
                  <a:rPr lang="en-SE">
                    <a:noFill/>
                  </a:rPr>
                  <a:t> </a:t>
                </a:r>
              </a:p>
            </p:txBody>
          </p:sp>
        </mc:Fallback>
      </mc:AlternateContent>
      <p:pic>
        <p:nvPicPr>
          <p:cNvPr id="12" name="Picture 11">
            <a:extLst>
              <a:ext uri="{FF2B5EF4-FFF2-40B4-BE49-F238E27FC236}">
                <a16:creationId xmlns:a16="http://schemas.microsoft.com/office/drawing/2014/main" id="{9CA1A9FB-2465-0C55-C49F-2989BFC32E35}"/>
              </a:ext>
            </a:extLst>
          </p:cNvPr>
          <p:cNvPicPr>
            <a:picLocks noChangeAspect="1"/>
          </p:cNvPicPr>
          <p:nvPr/>
        </p:nvPicPr>
        <p:blipFill>
          <a:blip r:embed="rId6"/>
          <a:stretch>
            <a:fillRect/>
          </a:stretch>
        </p:blipFill>
        <p:spPr>
          <a:xfrm>
            <a:off x="7850143" y="1506668"/>
            <a:ext cx="3370304" cy="2228749"/>
          </a:xfrm>
          <a:prstGeom prst="rect">
            <a:avLst/>
          </a:prstGeom>
          <a:ln w="3175">
            <a:solidFill>
              <a:schemeClr val="tx1"/>
            </a:solidFill>
          </a:ln>
        </p:spPr>
      </p:pic>
      <p:graphicFrame>
        <p:nvGraphicFramePr>
          <p:cNvPr id="13" name="Object 12">
            <a:extLst>
              <a:ext uri="{FF2B5EF4-FFF2-40B4-BE49-F238E27FC236}">
                <a16:creationId xmlns:a16="http://schemas.microsoft.com/office/drawing/2014/main" id="{831B674F-C879-FD35-12E1-C61D8B9309DD}"/>
              </a:ext>
            </a:extLst>
          </p:cNvPr>
          <p:cNvGraphicFramePr>
            <a:graphicFrameLocks noChangeAspect="1"/>
          </p:cNvGraphicFramePr>
          <p:nvPr/>
        </p:nvGraphicFramePr>
        <p:xfrm>
          <a:off x="1346692" y="3965417"/>
          <a:ext cx="4064000" cy="2665412"/>
        </p:xfrm>
        <a:graphic>
          <a:graphicData uri="http://schemas.openxmlformats.org/presentationml/2006/ole">
            <mc:AlternateContent xmlns:mc="http://schemas.openxmlformats.org/markup-compatibility/2006">
              <mc:Choice xmlns:v="urn:schemas-microsoft-com:vml" Requires="v">
                <p:oleObj name="Bitmap Image" r:id="rId7" imgW="4210200" imgH="2762280" progId="PBrush">
                  <p:embed/>
                </p:oleObj>
              </mc:Choice>
              <mc:Fallback>
                <p:oleObj name="Bitmap Image" r:id="rId7" imgW="4210200" imgH="2762280" progId="PBrush">
                  <p:embed/>
                  <p:pic>
                    <p:nvPicPr>
                      <p:cNvPr id="13" name="Object 12">
                        <a:extLst>
                          <a:ext uri="{FF2B5EF4-FFF2-40B4-BE49-F238E27FC236}">
                            <a16:creationId xmlns:a16="http://schemas.microsoft.com/office/drawing/2014/main" id="{831B674F-C879-FD35-12E1-C61D8B9309DD}"/>
                          </a:ext>
                        </a:extLst>
                      </p:cNvPr>
                      <p:cNvPicPr/>
                      <p:nvPr/>
                    </p:nvPicPr>
                    <p:blipFill>
                      <a:blip r:embed="rId8"/>
                      <a:stretch>
                        <a:fillRect/>
                      </a:stretch>
                    </p:blipFill>
                    <p:spPr>
                      <a:xfrm>
                        <a:off x="1346692" y="3965417"/>
                        <a:ext cx="4064000" cy="2665412"/>
                      </a:xfrm>
                      <a:prstGeom prst="rect">
                        <a:avLst/>
                      </a:prstGeom>
                    </p:spPr>
                  </p:pic>
                </p:oleObj>
              </mc:Fallback>
            </mc:AlternateContent>
          </a:graphicData>
        </a:graphic>
      </p:graphicFrame>
      <p:sp>
        <p:nvSpPr>
          <p:cNvPr id="16" name="Title 5">
            <a:extLst>
              <a:ext uri="{FF2B5EF4-FFF2-40B4-BE49-F238E27FC236}">
                <a16:creationId xmlns:a16="http://schemas.microsoft.com/office/drawing/2014/main" id="{DA8A3CC7-5DB6-1192-A0CB-45F3F030C364}"/>
              </a:ext>
            </a:extLst>
          </p:cNvPr>
          <p:cNvSpPr txBox="1">
            <a:spLocks/>
          </p:cNvSpPr>
          <p:nvPr/>
        </p:nvSpPr>
        <p:spPr>
          <a:xfrm>
            <a:off x="704847" y="230820"/>
            <a:ext cx="1051560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100" b="1" dirty="0">
                <a:effectLst>
                  <a:outerShdw blurRad="38100" dist="38100" dir="2700000" algn="tl">
                    <a:srgbClr val="000000">
                      <a:alpha val="43137"/>
                    </a:srgbClr>
                  </a:outerShdw>
                </a:effectLst>
              </a:rPr>
              <a:t>Lepton energy losses</a:t>
            </a:r>
            <a:endParaRPr lang="en-GB" sz="4000" b="1"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4CB209A3-8B7C-8400-2B0A-059FE3A5AEDE}"/>
                  </a:ext>
                </a:extLst>
              </p:cNvPr>
              <p:cNvSpPr txBox="1"/>
              <p:nvPr/>
            </p:nvSpPr>
            <p:spPr>
              <a:xfrm>
                <a:off x="6814125" y="3793866"/>
                <a:ext cx="1148904" cy="276999"/>
              </a:xfrm>
              <a:prstGeom prst="rect">
                <a:avLst/>
              </a:prstGeom>
              <a:noFill/>
              <a:ln>
                <a:solidFill>
                  <a:schemeClr val="accent1">
                    <a:lumMod val="60000"/>
                    <a:lumOff val="40000"/>
                  </a:schemeClr>
                </a:solidFill>
              </a:ln>
            </p:spPr>
            <p:txBody>
              <a:bodyPr wrap="none" lIns="0" tIns="0" rIns="0" bIns="0" rtlCol="0">
                <a:spAutoFit/>
              </a:bodyPr>
              <a:lstStyle/>
              <a:p>
                <a14:m>
                  <m:oMath xmlns:m="http://schemas.openxmlformats.org/officeDocument/2006/math">
                    <m:r>
                      <a:rPr lang="en-GB" b="0" i="1" smtClean="0">
                        <a:latin typeface="Cambria Math" panose="02040503050406030204" pitchFamily="18" charset="0"/>
                      </a:rPr>
                      <m:t> </m:t>
                    </m:r>
                    <m:r>
                      <a:rPr lang="en-GB" b="0" i="1" smtClean="0">
                        <a:latin typeface="Cambria Math" panose="02040503050406030204" pitchFamily="18" charset="0"/>
                      </a:rPr>
                      <m:t>𝑒</m:t>
                    </m:r>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m:t>
                        </m:r>
                      </m:sup>
                    </m:sSup>
                    <m:r>
                      <a:rPr lang="en-GB" b="0" i="1" smtClean="0">
                        <a:latin typeface="Cambria Math" panose="02040503050406030204" pitchFamily="18" charset="0"/>
                      </a:rPr>
                      <m:t>+</m:t>
                    </m:r>
                    <m:r>
                      <a:rPr lang="en-GB" i="1">
                        <a:latin typeface="Cambria Math" panose="02040503050406030204" pitchFamily="18" charset="0"/>
                        <a:ea typeface="Cambria Math" panose="02040503050406030204" pitchFamily="18" charset="0"/>
                      </a:rPr>
                      <m:t>𝛾</m:t>
                    </m:r>
                  </m:oMath>
                </a14:m>
                <a:r>
                  <a:rPr lang="en-GB" dirty="0"/>
                  <a:t>’</a:t>
                </a:r>
                <a:endParaRPr lang="en-SE" dirty="0"/>
              </a:p>
            </p:txBody>
          </p:sp>
        </mc:Choice>
        <mc:Fallback xmlns="">
          <p:sp>
            <p:nvSpPr>
              <p:cNvPr id="2" name="TextBox 1">
                <a:extLst>
                  <a:ext uri="{FF2B5EF4-FFF2-40B4-BE49-F238E27FC236}">
                    <a16:creationId xmlns:a16="http://schemas.microsoft.com/office/drawing/2014/main" id="{4CB209A3-8B7C-8400-2B0A-059FE3A5AEDE}"/>
                  </a:ext>
                </a:extLst>
              </p:cNvPr>
              <p:cNvSpPr txBox="1">
                <a:spLocks noRot="1" noChangeAspect="1" noMove="1" noResize="1" noEditPoints="1" noAdjustHandles="1" noChangeArrowheads="1" noChangeShapeType="1" noTextEdit="1"/>
              </p:cNvSpPr>
              <p:nvPr/>
            </p:nvSpPr>
            <p:spPr>
              <a:xfrm>
                <a:off x="6814125" y="3793866"/>
                <a:ext cx="1148904" cy="276999"/>
              </a:xfrm>
              <a:prstGeom prst="rect">
                <a:avLst/>
              </a:prstGeom>
              <a:blipFill>
                <a:blip r:embed="rId9"/>
                <a:stretch>
                  <a:fillRect l="-526" t="-25000" r="-10526" b="-45833"/>
                </a:stretch>
              </a:blipFill>
              <a:ln>
                <a:solidFill>
                  <a:schemeClr val="accent1">
                    <a:lumMod val="60000"/>
                    <a:lumOff val="40000"/>
                  </a:schemeClr>
                </a:solidFill>
              </a:ln>
            </p:spPr>
            <p:txBody>
              <a:bodyPr/>
              <a:lstStyle/>
              <a:p>
                <a:r>
                  <a:rPr lang="en-SE">
                    <a:noFill/>
                  </a:rPr>
                  <a:t> </a:t>
                </a:r>
              </a:p>
            </p:txBody>
          </p:sp>
        </mc:Fallback>
      </mc:AlternateContent>
      <p:sp>
        <p:nvSpPr>
          <p:cNvPr id="17" name="TextBox 16">
            <a:extLst>
              <a:ext uri="{FF2B5EF4-FFF2-40B4-BE49-F238E27FC236}">
                <a16:creationId xmlns:a16="http://schemas.microsoft.com/office/drawing/2014/main" id="{D4C3DA89-3982-7599-5B7E-6F582072BB00}"/>
              </a:ext>
            </a:extLst>
          </p:cNvPr>
          <p:cNvSpPr txBox="1"/>
          <p:nvPr/>
        </p:nvSpPr>
        <p:spPr>
          <a:xfrm>
            <a:off x="6214606" y="441791"/>
            <a:ext cx="5272547" cy="784830"/>
          </a:xfrm>
          <a:prstGeom prst="rect">
            <a:avLst/>
          </a:prstGeom>
          <a:noFill/>
          <a:ln>
            <a:solidFill>
              <a:schemeClr val="accent1"/>
            </a:solidFill>
          </a:ln>
        </p:spPr>
        <p:txBody>
          <a:bodyPr wrap="square">
            <a:spAutoFit/>
          </a:bodyPr>
          <a:lstStyle/>
          <a:p>
            <a:r>
              <a:rPr lang="en-GB" sz="2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IC and Synchrotron losses impede high energy electrons and positrons travel long distances</a:t>
            </a:r>
            <a:r>
              <a:rPr lang="en-GB" sz="2400" dirty="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n-SE" sz="2100" dirty="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9B7AB1BD-CA08-36C3-EB60-03D9ABC2E44E}"/>
              </a:ext>
            </a:extLst>
          </p:cNvPr>
          <p:cNvSpPr txBox="1"/>
          <p:nvPr/>
        </p:nvSpPr>
        <p:spPr>
          <a:xfrm>
            <a:off x="7842205" y="3479772"/>
            <a:ext cx="6097836" cy="246221"/>
          </a:xfrm>
          <a:prstGeom prst="rect">
            <a:avLst/>
          </a:prstGeom>
          <a:noFill/>
        </p:spPr>
        <p:txBody>
          <a:bodyPr wrap="square">
            <a:spAutoFit/>
          </a:bodyPr>
          <a:lstStyle/>
          <a:p>
            <a:r>
              <a:rPr lang="en-GB" sz="1000" dirty="0" err="1">
                <a:effectLst/>
              </a:rPr>
              <a:t>Cerri</a:t>
            </a:r>
            <a:r>
              <a:rPr lang="en-GB" sz="1000" dirty="0">
                <a:effectLst/>
              </a:rPr>
              <a:t>+ JCAP10(2017)019</a:t>
            </a:r>
            <a:endParaRPr lang="en-SE" sz="1000" dirty="0"/>
          </a:p>
        </p:txBody>
      </p:sp>
      <p:sp>
        <p:nvSpPr>
          <p:cNvPr id="6" name="TextBox 5">
            <a:extLst>
              <a:ext uri="{FF2B5EF4-FFF2-40B4-BE49-F238E27FC236}">
                <a16:creationId xmlns:a16="http://schemas.microsoft.com/office/drawing/2014/main" id="{ED20913E-03B8-EB34-78AE-21E0DDD46DEB}"/>
              </a:ext>
            </a:extLst>
          </p:cNvPr>
          <p:cNvSpPr txBox="1"/>
          <p:nvPr/>
        </p:nvSpPr>
        <p:spPr>
          <a:xfrm>
            <a:off x="1945426" y="5948787"/>
            <a:ext cx="6097836" cy="246221"/>
          </a:xfrm>
          <a:prstGeom prst="rect">
            <a:avLst/>
          </a:prstGeom>
          <a:noFill/>
        </p:spPr>
        <p:txBody>
          <a:bodyPr wrap="square">
            <a:spAutoFit/>
          </a:bodyPr>
          <a:lstStyle/>
          <a:p>
            <a:r>
              <a:rPr lang="en-GB" sz="1000" dirty="0">
                <a:effectLst/>
              </a:rPr>
              <a:t>Lipari &amp; </a:t>
            </a:r>
            <a:r>
              <a:rPr lang="en-GB" sz="1000" dirty="0" err="1">
                <a:effectLst/>
              </a:rPr>
              <a:t>Vernetto</a:t>
            </a:r>
            <a:r>
              <a:rPr lang="en-GB" sz="1000" dirty="0">
                <a:effectLst/>
              </a:rPr>
              <a:t>  </a:t>
            </a:r>
            <a:r>
              <a:rPr lang="en-GB" sz="1000" dirty="0"/>
              <a:t>PRD 98 (2018)</a:t>
            </a:r>
            <a:endParaRPr lang="en-SE" sz="1000" dirty="0"/>
          </a:p>
        </p:txBody>
      </p:sp>
    </p:spTree>
    <p:extLst>
      <p:ext uri="{BB962C8B-B14F-4D97-AF65-F5344CB8AC3E}">
        <p14:creationId xmlns:p14="http://schemas.microsoft.com/office/powerpoint/2010/main" val="34931726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a:extLst>
              <a:ext uri="{FF2B5EF4-FFF2-40B4-BE49-F238E27FC236}">
                <a16:creationId xmlns:a16="http://schemas.microsoft.com/office/drawing/2014/main" id="{0D38EA5E-2342-E08C-B2B9-51AA3BEB10DA}"/>
              </a:ext>
            </a:extLst>
          </p:cNvPr>
          <p:cNvGraphicFramePr>
            <a:graphicFrameLocks noChangeAspect="1"/>
          </p:cNvGraphicFramePr>
          <p:nvPr/>
        </p:nvGraphicFramePr>
        <p:xfrm>
          <a:off x="6608973" y="1675771"/>
          <a:ext cx="5086350" cy="4184650"/>
        </p:xfrm>
        <a:graphic>
          <a:graphicData uri="http://schemas.openxmlformats.org/presentationml/2006/ole">
            <mc:AlternateContent xmlns:mc="http://schemas.openxmlformats.org/markup-compatibility/2006">
              <mc:Choice xmlns:v="urn:schemas-microsoft-com:vml" Requires="v">
                <p:oleObj name="Bitmap Image" r:id="rId2" imgW="5086440" imgH="4184640" progId="PBrush">
                  <p:embed/>
                </p:oleObj>
              </mc:Choice>
              <mc:Fallback>
                <p:oleObj name="Bitmap Image" r:id="rId2" imgW="5086440" imgH="4184640" progId="PBrush">
                  <p:embed/>
                  <p:pic>
                    <p:nvPicPr>
                      <p:cNvPr id="6" name="Object 5">
                        <a:extLst>
                          <a:ext uri="{FF2B5EF4-FFF2-40B4-BE49-F238E27FC236}">
                            <a16:creationId xmlns:a16="http://schemas.microsoft.com/office/drawing/2014/main" id="{0D38EA5E-2342-E08C-B2B9-51AA3BEB10DA}"/>
                          </a:ext>
                        </a:extLst>
                      </p:cNvPr>
                      <p:cNvPicPr/>
                      <p:nvPr/>
                    </p:nvPicPr>
                    <p:blipFill>
                      <a:blip r:embed="rId3"/>
                      <a:stretch>
                        <a:fillRect/>
                      </a:stretch>
                    </p:blipFill>
                    <p:spPr>
                      <a:xfrm>
                        <a:off x="6608973" y="1675771"/>
                        <a:ext cx="5086350" cy="4184650"/>
                      </a:xfrm>
                      <a:prstGeom prst="rect">
                        <a:avLst/>
                      </a:prstGeom>
                      <a:ln>
                        <a:solidFill>
                          <a:schemeClr val="bg2">
                            <a:lumMod val="75000"/>
                          </a:schemeClr>
                        </a:solidFill>
                      </a:ln>
                    </p:spPr>
                  </p:pic>
                </p:oleObj>
              </mc:Fallback>
            </mc:AlternateContent>
          </a:graphicData>
        </a:graphic>
      </p:graphicFrame>
      <p:sp>
        <p:nvSpPr>
          <p:cNvPr id="4" name="Slide Number Placeholder 3">
            <a:extLst>
              <a:ext uri="{FF2B5EF4-FFF2-40B4-BE49-F238E27FC236}">
                <a16:creationId xmlns:a16="http://schemas.microsoft.com/office/drawing/2014/main" id="{D9FC817B-FE93-89AA-400F-757F76488C9B}"/>
              </a:ext>
            </a:extLst>
          </p:cNvPr>
          <p:cNvSpPr>
            <a:spLocks noGrp="1"/>
          </p:cNvSpPr>
          <p:nvPr>
            <p:ph type="sldNum" sz="quarter" idx="12"/>
          </p:nvPr>
        </p:nvSpPr>
        <p:spPr/>
        <p:txBody>
          <a:bodyPr/>
          <a:lstStyle/>
          <a:p>
            <a:fld id="{22575A84-A01E-4477-BEC3-178D27864C62}" type="slidenum">
              <a:rPr lang="en-GB" smtClean="0"/>
              <a:t>36</a:t>
            </a:fld>
            <a:endParaRPr lang="en-GB"/>
          </a:p>
        </p:txBody>
      </p:sp>
      <p:sp>
        <p:nvSpPr>
          <p:cNvPr id="16" name="Title 5">
            <a:extLst>
              <a:ext uri="{FF2B5EF4-FFF2-40B4-BE49-F238E27FC236}">
                <a16:creationId xmlns:a16="http://schemas.microsoft.com/office/drawing/2014/main" id="{DA8A3CC7-5DB6-1192-A0CB-45F3F030C364}"/>
              </a:ext>
            </a:extLst>
          </p:cNvPr>
          <p:cNvSpPr txBox="1">
            <a:spLocks/>
          </p:cNvSpPr>
          <p:nvPr/>
        </p:nvSpPr>
        <p:spPr>
          <a:xfrm>
            <a:off x="704847" y="230820"/>
            <a:ext cx="1051560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100" b="1" dirty="0">
                <a:effectLst>
                  <a:outerShdw blurRad="38100" dist="38100" dir="2700000" algn="tl">
                    <a:srgbClr val="000000">
                      <a:alpha val="43137"/>
                    </a:srgbClr>
                  </a:outerShdw>
                </a:effectLst>
              </a:rPr>
              <a:t>Positron propagation horizon</a:t>
            </a:r>
            <a:endParaRPr lang="en-GB" sz="4000" b="1" dirty="0">
              <a:effectLst>
                <a:outerShdw blurRad="38100" dist="38100" dir="2700000" algn="tl">
                  <a:srgbClr val="000000">
                    <a:alpha val="43137"/>
                  </a:srgbClr>
                </a:outerShdw>
              </a:effectLst>
            </a:endParaRPr>
          </a:p>
        </p:txBody>
      </p:sp>
      <p:graphicFrame>
        <p:nvGraphicFramePr>
          <p:cNvPr id="18" name="Object 17">
            <a:extLst>
              <a:ext uri="{FF2B5EF4-FFF2-40B4-BE49-F238E27FC236}">
                <a16:creationId xmlns:a16="http://schemas.microsoft.com/office/drawing/2014/main" id="{321EEBEC-F145-9D2D-C7B6-8DDA85F49180}"/>
              </a:ext>
            </a:extLst>
          </p:cNvPr>
          <p:cNvGraphicFramePr>
            <a:graphicFrameLocks noChangeAspect="1"/>
          </p:cNvGraphicFramePr>
          <p:nvPr/>
        </p:nvGraphicFramePr>
        <p:xfrm>
          <a:off x="1074719" y="1482885"/>
          <a:ext cx="4367614" cy="4570422"/>
        </p:xfrm>
        <a:graphic>
          <a:graphicData uri="http://schemas.openxmlformats.org/presentationml/2006/ole">
            <mc:AlternateContent xmlns:mc="http://schemas.openxmlformats.org/markup-compatibility/2006">
              <mc:Choice xmlns:v="urn:schemas-microsoft-com:vml" Requires="v">
                <p:oleObj name="Bitmap Image" r:id="rId4" imgW="3828960" imgH="4006800" progId="PBrush">
                  <p:embed/>
                </p:oleObj>
              </mc:Choice>
              <mc:Fallback>
                <p:oleObj name="Bitmap Image" r:id="rId4" imgW="3828960" imgH="4006800" progId="PBrush">
                  <p:embed/>
                  <p:pic>
                    <p:nvPicPr>
                      <p:cNvPr id="18" name="Object 17">
                        <a:extLst>
                          <a:ext uri="{FF2B5EF4-FFF2-40B4-BE49-F238E27FC236}">
                            <a16:creationId xmlns:a16="http://schemas.microsoft.com/office/drawing/2014/main" id="{321EEBEC-F145-9D2D-C7B6-8DDA85F49180}"/>
                          </a:ext>
                        </a:extLst>
                      </p:cNvPr>
                      <p:cNvPicPr/>
                      <p:nvPr/>
                    </p:nvPicPr>
                    <p:blipFill>
                      <a:blip r:embed="rId5"/>
                      <a:stretch>
                        <a:fillRect/>
                      </a:stretch>
                    </p:blipFill>
                    <p:spPr>
                      <a:xfrm>
                        <a:off x="1074719" y="1482885"/>
                        <a:ext cx="4367614" cy="4570422"/>
                      </a:xfrm>
                      <a:prstGeom prst="rect">
                        <a:avLst/>
                      </a:prstGeom>
                      <a:ln w="3175">
                        <a:solidFill>
                          <a:schemeClr val="tx1"/>
                        </a:solidFill>
                        <a:prstDash val="lgDashDotDot"/>
                      </a:ln>
                    </p:spPr>
                  </p:pic>
                </p:oleObj>
              </mc:Fallback>
            </mc:AlternateContent>
          </a:graphicData>
        </a:graphic>
      </p:graphicFrame>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E4FE2111-1E3C-2680-E6E7-0FBEBD635D4E}"/>
                  </a:ext>
                </a:extLst>
              </p:cNvPr>
              <p:cNvSpPr txBox="1"/>
              <p:nvPr/>
            </p:nvSpPr>
            <p:spPr>
              <a:xfrm>
                <a:off x="7742499" y="492717"/>
                <a:ext cx="3611301" cy="707886"/>
              </a:xfrm>
              <a:prstGeom prst="rect">
                <a:avLst/>
              </a:prstGeom>
              <a:noFill/>
              <a:ln w="19050">
                <a:solidFill>
                  <a:schemeClr val="accent1">
                    <a:lumMod val="60000"/>
                    <a:lumOff val="40000"/>
                  </a:schemeClr>
                </a:solidFill>
                <a:prstDash val="dash"/>
              </a:ln>
            </p:spPr>
            <p:txBody>
              <a:bodyPr wrap="square">
                <a:spAutoFit/>
              </a:bodyPr>
              <a:lstStyle/>
              <a:p>
                <a:r>
                  <a:rPr lang="en-GB" sz="2000" kern="0" dirty="0">
                    <a:solidFill>
                      <a:srgbClr val="000000"/>
                    </a:solidFill>
                    <a:latin typeface="Times New Roman" pitchFamily="18"/>
                    <a:cs typeface="Times New Roman" pitchFamily="18"/>
                  </a:rPr>
                  <a:t>GeV-</a:t>
                </a:r>
                <a:r>
                  <a:rPr lang="en-GB" sz="2000" kern="0" dirty="0" err="1">
                    <a:solidFill>
                      <a:srgbClr val="000000"/>
                    </a:solidFill>
                    <a:latin typeface="Times New Roman" pitchFamily="18"/>
                    <a:cs typeface="Times New Roman" pitchFamily="18"/>
                  </a:rPr>
                  <a:t>TeV</a:t>
                </a:r>
                <a:r>
                  <a:rPr lang="en-GB" sz="2000" kern="0" dirty="0">
                    <a:solidFill>
                      <a:srgbClr val="000000"/>
                    </a:solidFill>
                    <a:latin typeface="Times New Roman" pitchFamily="18"/>
                    <a:cs typeface="Times New Roman" pitchFamily="18"/>
                  </a:rPr>
                  <a:t> </a:t>
                </a:r>
                <a14:m>
                  <m:oMath xmlns:m="http://schemas.openxmlformats.org/officeDocument/2006/math">
                    <m:sSup>
                      <m:sSupPr>
                        <m:ctrlPr>
                          <a:rPr lang="en-GB" sz="2000" i="1" kern="0" smtClean="0">
                            <a:solidFill>
                              <a:srgbClr val="000000"/>
                            </a:solidFill>
                            <a:latin typeface="Cambria Math" panose="02040503050406030204" pitchFamily="18" charset="0"/>
                            <a:cs typeface="Times New Roman" pitchFamily="18"/>
                          </a:rPr>
                        </m:ctrlPr>
                      </m:sSupPr>
                      <m:e>
                        <m:r>
                          <a:rPr lang="en-GB" sz="2000" b="0" i="1" kern="0" smtClean="0">
                            <a:solidFill>
                              <a:srgbClr val="000000"/>
                            </a:solidFill>
                            <a:latin typeface="Cambria Math" panose="02040503050406030204" pitchFamily="18" charset="0"/>
                            <a:cs typeface="Times New Roman" pitchFamily="18"/>
                          </a:rPr>
                          <m:t>𝑒</m:t>
                        </m:r>
                      </m:e>
                      <m:sup>
                        <m:r>
                          <a:rPr lang="en-GB" sz="2000" b="0" i="1" kern="0" smtClean="0">
                            <a:solidFill>
                              <a:srgbClr val="000000"/>
                            </a:solidFill>
                            <a:latin typeface="Cambria Math" panose="02040503050406030204" pitchFamily="18" charset="0"/>
                            <a:cs typeface="Times New Roman" pitchFamily="18"/>
                          </a:rPr>
                          <m:t>−</m:t>
                        </m:r>
                      </m:sup>
                    </m:sSup>
                  </m:oMath>
                </a14:m>
                <a:r>
                  <a:rPr lang="en-GB" sz="2000" dirty="0"/>
                  <a:t> are dominated by the emission from local sources!</a:t>
                </a:r>
                <a:endParaRPr lang="en-SE" sz="2000" dirty="0"/>
              </a:p>
            </p:txBody>
          </p:sp>
        </mc:Choice>
        <mc:Fallback xmlns="">
          <p:sp>
            <p:nvSpPr>
              <p:cNvPr id="5" name="TextBox 4">
                <a:extLst>
                  <a:ext uri="{FF2B5EF4-FFF2-40B4-BE49-F238E27FC236}">
                    <a16:creationId xmlns:a16="http://schemas.microsoft.com/office/drawing/2014/main" id="{E4FE2111-1E3C-2680-E6E7-0FBEBD635D4E}"/>
                  </a:ext>
                </a:extLst>
              </p:cNvPr>
              <p:cNvSpPr txBox="1">
                <a:spLocks noRot="1" noChangeAspect="1" noMove="1" noResize="1" noEditPoints="1" noAdjustHandles="1" noChangeArrowheads="1" noChangeShapeType="1" noTextEdit="1"/>
              </p:cNvSpPr>
              <p:nvPr/>
            </p:nvSpPr>
            <p:spPr>
              <a:xfrm>
                <a:off x="7742499" y="492717"/>
                <a:ext cx="3611301" cy="707886"/>
              </a:xfrm>
              <a:prstGeom prst="rect">
                <a:avLst/>
              </a:prstGeom>
              <a:blipFill>
                <a:blip r:embed="rId8"/>
                <a:stretch>
                  <a:fillRect l="-1510" t="-5042" b="-12605"/>
                </a:stretch>
              </a:blipFill>
              <a:ln w="19050">
                <a:solidFill>
                  <a:schemeClr val="accent1">
                    <a:lumMod val="60000"/>
                    <a:lumOff val="40000"/>
                  </a:schemeClr>
                </a:solidFill>
                <a:prstDash val="dash"/>
              </a:ln>
            </p:spPr>
            <p:txBody>
              <a:bodyPr/>
              <a:lstStyle/>
              <a:p>
                <a:r>
                  <a:rPr lang="en-SE">
                    <a:noFill/>
                  </a:rPr>
                  <a:t> </a:t>
                </a:r>
              </a:p>
            </p:txBody>
          </p:sp>
        </mc:Fallback>
      </mc:AlternateContent>
      <p:sp>
        <p:nvSpPr>
          <p:cNvPr id="2" name="TextBox 1">
            <a:extLst>
              <a:ext uri="{FF2B5EF4-FFF2-40B4-BE49-F238E27FC236}">
                <a16:creationId xmlns:a16="http://schemas.microsoft.com/office/drawing/2014/main" id="{D5EC05FF-25CC-9F76-44EA-AF47FC74703C}"/>
              </a:ext>
            </a:extLst>
          </p:cNvPr>
          <p:cNvSpPr txBox="1"/>
          <p:nvPr/>
        </p:nvSpPr>
        <p:spPr>
          <a:xfrm>
            <a:off x="602325" y="6053307"/>
            <a:ext cx="2258388" cy="253916"/>
          </a:xfrm>
          <a:prstGeom prst="rect">
            <a:avLst/>
          </a:prstGeom>
          <a:noFill/>
        </p:spPr>
        <p:txBody>
          <a:bodyPr wrap="square">
            <a:spAutoFit/>
          </a:bodyPr>
          <a:lstStyle/>
          <a:p>
            <a:r>
              <a:rPr lang="en-GB" sz="1050" dirty="0" err="1"/>
              <a:t>Manconi</a:t>
            </a:r>
            <a:r>
              <a:rPr lang="en-GB" sz="1050" dirty="0"/>
              <a:t> et al PRD 2020</a:t>
            </a:r>
          </a:p>
        </p:txBody>
      </p:sp>
      <p:sp>
        <p:nvSpPr>
          <p:cNvPr id="3" name="Rectangle 1">
            <a:extLst>
              <a:ext uri="{FF2B5EF4-FFF2-40B4-BE49-F238E27FC236}">
                <a16:creationId xmlns:a16="http://schemas.microsoft.com/office/drawing/2014/main" id="{11DA6EDD-9A1A-B3A9-387D-97F21FED4A84}"/>
              </a:ext>
            </a:extLst>
          </p:cNvPr>
          <p:cNvSpPr>
            <a:spLocks noChangeArrowheads="1"/>
          </p:cNvSpPr>
          <p:nvPr/>
        </p:nvSpPr>
        <p:spPr bwMode="auto">
          <a:xfrm>
            <a:off x="9959358" y="1970702"/>
            <a:ext cx="171393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SE" sz="1200" b="1" i="0" u="none" strike="noStrike" cap="none" normalizeH="0" baseline="0" dirty="0">
                <a:ln>
                  <a:noFill/>
                </a:ln>
                <a:solidFill>
                  <a:schemeClr val="tx1"/>
                </a:solidFill>
                <a:effectLst/>
                <a:latin typeface="Calibri body"/>
              </a:rPr>
              <a:t>CALET Collab. IDM 2022</a:t>
            </a:r>
            <a:endParaRPr kumimoji="0" lang="en-SE" altLang="en-SE" sz="2800" b="1" i="0" u="none" strike="noStrike" cap="none" normalizeH="0" baseline="0" dirty="0">
              <a:ln>
                <a:noFill/>
              </a:ln>
              <a:solidFill>
                <a:schemeClr val="tx1"/>
              </a:solidFill>
              <a:effectLst/>
              <a:latin typeface="Calibri body"/>
            </a:endParaRPr>
          </a:p>
        </p:txBody>
      </p:sp>
    </p:spTree>
    <p:extLst>
      <p:ext uri="{BB962C8B-B14F-4D97-AF65-F5344CB8AC3E}">
        <p14:creationId xmlns:p14="http://schemas.microsoft.com/office/powerpoint/2010/main" val="13175329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D6C5E32-C0DE-8FB8-DBD5-E1D0B0BF677D}"/>
              </a:ext>
            </a:extLst>
          </p:cNvPr>
          <p:cNvPicPr>
            <a:picLocks noChangeAspect="1"/>
          </p:cNvPicPr>
          <p:nvPr/>
        </p:nvPicPr>
        <p:blipFill>
          <a:blip r:embed="rId2"/>
          <a:stretch>
            <a:fillRect/>
          </a:stretch>
        </p:blipFill>
        <p:spPr>
          <a:xfrm>
            <a:off x="689317" y="3243862"/>
            <a:ext cx="4148151" cy="3117609"/>
          </a:xfrm>
          <a:prstGeom prst="rect">
            <a:avLst/>
          </a:prstGeom>
          <a:ln>
            <a:solidFill>
              <a:schemeClr val="tx1">
                <a:lumMod val="75000"/>
                <a:lumOff val="25000"/>
              </a:schemeClr>
            </a:solidFill>
          </a:ln>
        </p:spPr>
      </p:pic>
      <p:sp>
        <p:nvSpPr>
          <p:cNvPr id="2" name="Title 1">
            <a:extLst>
              <a:ext uri="{FF2B5EF4-FFF2-40B4-BE49-F238E27FC236}">
                <a16:creationId xmlns:a16="http://schemas.microsoft.com/office/drawing/2014/main" id="{67BFEBE8-98CF-C01C-B441-069798378CEC}"/>
              </a:ext>
            </a:extLst>
          </p:cNvPr>
          <p:cNvSpPr>
            <a:spLocks noGrp="1"/>
          </p:cNvSpPr>
          <p:nvPr>
            <p:ph type="title"/>
          </p:nvPr>
        </p:nvSpPr>
        <p:spPr>
          <a:xfrm>
            <a:off x="838200" y="158646"/>
            <a:ext cx="10515600" cy="1325563"/>
          </a:xfrm>
        </p:spPr>
        <p:txBody>
          <a:bodyPr/>
          <a:lstStyle/>
          <a:p>
            <a:r>
              <a:rPr lang="en-GB" b="1" dirty="0"/>
              <a:t>Dark matter in the Galaxy</a:t>
            </a:r>
          </a:p>
        </p:txBody>
      </p:sp>
      <p:pic>
        <p:nvPicPr>
          <p:cNvPr id="7" name="Content Placeholder 6" descr="A galaxy in space with stars&#10;&#10;AI-generated content may be incorrect.">
            <a:extLst>
              <a:ext uri="{FF2B5EF4-FFF2-40B4-BE49-F238E27FC236}">
                <a16:creationId xmlns:a16="http://schemas.microsoft.com/office/drawing/2014/main" id="{461307DC-327E-AF2D-CC36-F7E1328737C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158480" y="3195639"/>
            <a:ext cx="3303256" cy="3392788"/>
          </a:xfrm>
        </p:spPr>
      </p:pic>
      <p:sp>
        <p:nvSpPr>
          <p:cNvPr id="4" name="Slide Number Placeholder 3">
            <a:extLst>
              <a:ext uri="{FF2B5EF4-FFF2-40B4-BE49-F238E27FC236}">
                <a16:creationId xmlns:a16="http://schemas.microsoft.com/office/drawing/2014/main" id="{4AAF4A68-AEEC-EB7C-37C9-EA590761E78C}"/>
              </a:ext>
            </a:extLst>
          </p:cNvPr>
          <p:cNvSpPr>
            <a:spLocks noGrp="1"/>
          </p:cNvSpPr>
          <p:nvPr>
            <p:ph type="sldNum" sz="quarter" idx="12"/>
          </p:nvPr>
        </p:nvSpPr>
        <p:spPr>
          <a:xfrm>
            <a:off x="9149080" y="6451111"/>
            <a:ext cx="2743200" cy="365125"/>
          </a:xfrm>
        </p:spPr>
        <p:txBody>
          <a:bodyPr/>
          <a:lstStyle/>
          <a:p>
            <a:fld id="{22575A84-A01E-4477-BEC3-178D27864C62}" type="slidenum">
              <a:rPr lang="en-GB" smtClean="0"/>
              <a:t>37</a:t>
            </a:fld>
            <a:endParaRPr lang="en-GB" dirty="0"/>
          </a:p>
        </p:txBody>
      </p:sp>
      <p:pic>
        <p:nvPicPr>
          <p:cNvPr id="5" name="Imagen 3">
            <a:extLst>
              <a:ext uri="{FF2B5EF4-FFF2-40B4-BE49-F238E27FC236}">
                <a16:creationId xmlns:a16="http://schemas.microsoft.com/office/drawing/2014/main" id="{701E7430-E747-12EC-259D-AF398B7648A2}"/>
              </a:ext>
            </a:extLst>
          </p:cNvPr>
          <p:cNvPicPr>
            <a:picLocks noChangeAspect="1"/>
          </p:cNvPicPr>
          <p:nvPr/>
        </p:nvPicPr>
        <p:blipFill>
          <a:blip r:embed="rId4"/>
          <a:stretch>
            <a:fillRect/>
          </a:stretch>
        </p:blipFill>
        <p:spPr>
          <a:xfrm>
            <a:off x="7975054" y="406889"/>
            <a:ext cx="3565288" cy="2702071"/>
          </a:xfrm>
          <a:prstGeom prst="rect">
            <a:avLst/>
          </a:prstGeom>
        </p:spPr>
      </p:pic>
      <p:sp>
        <p:nvSpPr>
          <p:cNvPr id="9" name="TextBox 8">
            <a:extLst>
              <a:ext uri="{FF2B5EF4-FFF2-40B4-BE49-F238E27FC236}">
                <a16:creationId xmlns:a16="http://schemas.microsoft.com/office/drawing/2014/main" id="{5352E37C-402C-0023-FDBF-842A890FF61C}"/>
              </a:ext>
            </a:extLst>
          </p:cNvPr>
          <p:cNvSpPr txBox="1"/>
          <p:nvPr/>
        </p:nvSpPr>
        <p:spPr>
          <a:xfrm>
            <a:off x="2609992" y="3709384"/>
            <a:ext cx="2390184" cy="276999"/>
          </a:xfrm>
          <a:prstGeom prst="rect">
            <a:avLst/>
          </a:prstGeom>
          <a:noFill/>
        </p:spPr>
        <p:txBody>
          <a:bodyPr wrap="square">
            <a:spAutoFit/>
          </a:bodyPr>
          <a:lstStyle/>
          <a:p>
            <a:r>
              <a:rPr lang="en-GB" sz="1200" dirty="0"/>
              <a:t>Cirelli+ (2012) arXiv</a:t>
            </a:r>
            <a:r>
              <a:rPr lang="en-GB" sz="1200" dirty="0">
                <a:hlinkClick r:id="rId5"/>
              </a:rPr>
              <a:t>:</a:t>
            </a:r>
            <a:r>
              <a:rPr lang="en-GB" sz="1200" dirty="0"/>
              <a:t>1012.4515</a:t>
            </a:r>
          </a:p>
        </p:txBody>
      </p:sp>
      <p:sp>
        <p:nvSpPr>
          <p:cNvPr id="12" name="TextBox 11">
            <a:extLst>
              <a:ext uri="{FF2B5EF4-FFF2-40B4-BE49-F238E27FC236}">
                <a16:creationId xmlns:a16="http://schemas.microsoft.com/office/drawing/2014/main" id="{80E581C0-9CAD-E707-16D5-690598135BAD}"/>
              </a:ext>
            </a:extLst>
          </p:cNvPr>
          <p:cNvSpPr txBox="1"/>
          <p:nvPr/>
        </p:nvSpPr>
        <p:spPr>
          <a:xfrm>
            <a:off x="1022554" y="1290115"/>
            <a:ext cx="6508956" cy="1738938"/>
          </a:xfrm>
          <a:prstGeom prst="rect">
            <a:avLst/>
          </a:prstGeom>
          <a:noFill/>
        </p:spPr>
        <p:txBody>
          <a:bodyPr wrap="square" rtlCol="0">
            <a:spAutoFit/>
          </a:bodyPr>
          <a:lstStyle/>
          <a:p>
            <a:r>
              <a:rPr lang="en-GB" sz="2000" dirty="0"/>
              <a:t>Extensive evidence for the existence of a “substance” that determines, through its gravitational pull, the dynamics and structure of Galaxies and larger objects: </a:t>
            </a:r>
            <a:r>
              <a:rPr lang="en-GB" sz="2000" b="1" dirty="0"/>
              <a:t>Dark matter</a:t>
            </a:r>
          </a:p>
          <a:p>
            <a:r>
              <a:rPr lang="en-GB" sz="700" dirty="0"/>
              <a:t> </a:t>
            </a:r>
          </a:p>
          <a:p>
            <a:r>
              <a:rPr lang="en-GB" sz="2000" dirty="0"/>
              <a:t>Expected to be concentrated around the Galactic </a:t>
            </a:r>
            <a:r>
              <a:rPr lang="en-GB" sz="2000" dirty="0" err="1"/>
              <a:t>Center</a:t>
            </a:r>
            <a:r>
              <a:rPr lang="en-GB" sz="2000" dirty="0"/>
              <a:t> and to interact with conventional matter very feebly</a:t>
            </a:r>
          </a:p>
        </p:txBody>
      </p:sp>
      <p:sp>
        <p:nvSpPr>
          <p:cNvPr id="14" name="TextBox 13">
            <a:extLst>
              <a:ext uri="{FF2B5EF4-FFF2-40B4-BE49-F238E27FC236}">
                <a16:creationId xmlns:a16="http://schemas.microsoft.com/office/drawing/2014/main" id="{040FCAA5-4740-6915-611D-F85A12AD1744}"/>
              </a:ext>
            </a:extLst>
          </p:cNvPr>
          <p:cNvSpPr txBox="1"/>
          <p:nvPr/>
        </p:nvSpPr>
        <p:spPr>
          <a:xfrm>
            <a:off x="5108542" y="3561904"/>
            <a:ext cx="2856680" cy="2385268"/>
          </a:xfrm>
          <a:prstGeom prst="rect">
            <a:avLst/>
          </a:prstGeom>
          <a:noFill/>
        </p:spPr>
        <p:txBody>
          <a:bodyPr wrap="square">
            <a:spAutoFit/>
          </a:bodyPr>
          <a:lstStyle/>
          <a:p>
            <a:pPr marL="0" indent="0">
              <a:buNone/>
            </a:pPr>
            <a:r>
              <a:rPr lang="en-GB" sz="2000" dirty="0"/>
              <a:t>What’s dark matter?</a:t>
            </a:r>
          </a:p>
          <a:p>
            <a:pPr marL="0" indent="0">
              <a:buNone/>
            </a:pPr>
            <a:endParaRPr lang="en-GB" sz="500" b="1" dirty="0"/>
          </a:p>
          <a:p>
            <a:pPr marL="0" indent="0">
              <a:buNone/>
            </a:pPr>
            <a:r>
              <a:rPr lang="en-GB" sz="2000" b="1" dirty="0"/>
              <a:t>A new particle</a:t>
            </a:r>
            <a:r>
              <a:rPr lang="en-GB" sz="2000" dirty="0"/>
              <a:t>? (best motivated is the WIMP)</a:t>
            </a:r>
          </a:p>
          <a:p>
            <a:pPr marL="0" indent="0">
              <a:buNone/>
            </a:pPr>
            <a:endParaRPr lang="en-GB" sz="800" dirty="0"/>
          </a:p>
          <a:p>
            <a:pPr marL="0" indent="0">
              <a:buNone/>
            </a:pPr>
            <a:r>
              <a:rPr lang="en-GB" sz="2000" b="1" dirty="0"/>
              <a:t>Black holes</a:t>
            </a:r>
            <a:r>
              <a:rPr lang="en-GB" sz="2000" dirty="0"/>
              <a:t>?</a:t>
            </a:r>
          </a:p>
          <a:p>
            <a:pPr marL="0" indent="0">
              <a:buNone/>
            </a:pPr>
            <a:endParaRPr lang="en-GB" sz="800" b="1" dirty="0"/>
          </a:p>
          <a:p>
            <a:pPr marL="0" indent="0">
              <a:buNone/>
            </a:pPr>
            <a:r>
              <a:rPr lang="en-GB" sz="2000" b="1" dirty="0"/>
              <a:t>MOND</a:t>
            </a:r>
            <a:r>
              <a:rPr lang="en-GB" sz="2000" dirty="0"/>
              <a:t>?</a:t>
            </a:r>
          </a:p>
          <a:p>
            <a:pPr marL="0" indent="0">
              <a:buNone/>
            </a:pPr>
            <a:endParaRPr lang="en-GB" sz="800" dirty="0"/>
          </a:p>
          <a:p>
            <a:pPr marL="0" indent="0">
              <a:buNone/>
            </a:pPr>
            <a:r>
              <a:rPr lang="en-GB" sz="2000" dirty="0"/>
              <a:t>Many other possibilities…</a:t>
            </a:r>
          </a:p>
        </p:txBody>
      </p:sp>
    </p:spTree>
    <p:extLst>
      <p:ext uri="{BB962C8B-B14F-4D97-AF65-F5344CB8AC3E}">
        <p14:creationId xmlns:p14="http://schemas.microsoft.com/office/powerpoint/2010/main" val="31513151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B8A0980-18CC-FB49-7EAA-AC93F086C15F}"/>
              </a:ext>
            </a:extLst>
          </p:cNvPr>
          <p:cNvSpPr>
            <a:spLocks noGrp="1"/>
          </p:cNvSpPr>
          <p:nvPr>
            <p:ph type="sldNum" sz="quarter" idx="12"/>
          </p:nvPr>
        </p:nvSpPr>
        <p:spPr/>
        <p:txBody>
          <a:bodyPr/>
          <a:lstStyle/>
          <a:p>
            <a:fld id="{22575A84-A01E-4477-BEC3-178D27864C62}" type="slidenum">
              <a:rPr lang="en-GB" smtClean="0"/>
              <a:t>38</a:t>
            </a:fld>
            <a:endParaRPr lang="en-GB"/>
          </a:p>
        </p:txBody>
      </p:sp>
      <p:pic>
        <p:nvPicPr>
          <p:cNvPr id="3" name="Picture 2" descr="A graph of a graph with different colored lines&#10;&#10;Description automatically generated with medium confidence">
            <a:extLst>
              <a:ext uri="{FF2B5EF4-FFF2-40B4-BE49-F238E27FC236}">
                <a16:creationId xmlns:a16="http://schemas.microsoft.com/office/drawing/2014/main" id="{7338F7E9-A05B-17C4-6E72-05D770493E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9002" y="2520110"/>
            <a:ext cx="6090557" cy="4060371"/>
          </a:xfrm>
          <a:prstGeom prst="rect">
            <a:avLst/>
          </a:prstGeom>
        </p:spPr>
      </p:pic>
      <p:grpSp>
        <p:nvGrpSpPr>
          <p:cNvPr id="8" name="Group 7">
            <a:extLst>
              <a:ext uri="{FF2B5EF4-FFF2-40B4-BE49-F238E27FC236}">
                <a16:creationId xmlns:a16="http://schemas.microsoft.com/office/drawing/2014/main" id="{315E0991-1A02-B0B7-F142-97C769E4102C}"/>
              </a:ext>
            </a:extLst>
          </p:cNvPr>
          <p:cNvGrpSpPr/>
          <p:nvPr/>
        </p:nvGrpSpPr>
        <p:grpSpPr>
          <a:xfrm>
            <a:off x="7151553" y="2871762"/>
            <a:ext cx="3724711" cy="3541447"/>
            <a:chOff x="7151553" y="2817332"/>
            <a:chExt cx="3724711" cy="3541447"/>
          </a:xfrm>
        </p:grpSpPr>
        <p:pic>
          <p:nvPicPr>
            <p:cNvPr id="7" name="Picture 6">
              <a:extLst>
                <a:ext uri="{FF2B5EF4-FFF2-40B4-BE49-F238E27FC236}">
                  <a16:creationId xmlns:a16="http://schemas.microsoft.com/office/drawing/2014/main" id="{7FCA1582-F73B-500A-5CBE-234A3713B2EB}"/>
                </a:ext>
              </a:extLst>
            </p:cNvPr>
            <p:cNvPicPr>
              <a:picLocks noChangeAspect="1"/>
            </p:cNvPicPr>
            <p:nvPr/>
          </p:nvPicPr>
          <p:blipFill>
            <a:blip r:embed="rId3"/>
            <a:stretch>
              <a:fillRect/>
            </a:stretch>
          </p:blipFill>
          <p:spPr>
            <a:xfrm>
              <a:off x="7151553" y="2817332"/>
              <a:ext cx="3724711" cy="3541447"/>
            </a:xfrm>
            <a:prstGeom prst="rect">
              <a:avLst/>
            </a:prstGeom>
          </p:spPr>
        </p:pic>
        <p:pic>
          <p:nvPicPr>
            <p:cNvPr id="5" name="Picture 4">
              <a:extLst>
                <a:ext uri="{FF2B5EF4-FFF2-40B4-BE49-F238E27FC236}">
                  <a16:creationId xmlns:a16="http://schemas.microsoft.com/office/drawing/2014/main" id="{5B4F5D30-0D43-B06E-C96C-6A4B652F6591}"/>
                </a:ext>
              </a:extLst>
            </p:cNvPr>
            <p:cNvPicPr>
              <a:picLocks noChangeAspect="1"/>
            </p:cNvPicPr>
            <p:nvPr/>
          </p:nvPicPr>
          <p:blipFill>
            <a:blip r:embed="rId4"/>
            <a:stretch>
              <a:fillRect/>
            </a:stretch>
          </p:blipFill>
          <p:spPr>
            <a:xfrm>
              <a:off x="7423506" y="2819760"/>
              <a:ext cx="3351988" cy="3536590"/>
            </a:xfrm>
            <a:prstGeom prst="rect">
              <a:avLst/>
            </a:prstGeom>
          </p:spPr>
        </p:pic>
      </p:grpSp>
      <p:sp>
        <p:nvSpPr>
          <p:cNvPr id="10" name="Title 1">
            <a:extLst>
              <a:ext uri="{FF2B5EF4-FFF2-40B4-BE49-F238E27FC236}">
                <a16:creationId xmlns:a16="http://schemas.microsoft.com/office/drawing/2014/main" id="{1DAABD62-EA86-2EF4-8639-E7C08C3B62A7}"/>
              </a:ext>
            </a:extLst>
          </p:cNvPr>
          <p:cNvSpPr>
            <a:spLocks noGrp="1"/>
          </p:cNvSpPr>
          <p:nvPr>
            <p:ph type="title"/>
          </p:nvPr>
        </p:nvSpPr>
        <p:spPr>
          <a:xfrm>
            <a:off x="838200" y="169177"/>
            <a:ext cx="10515600" cy="1325563"/>
          </a:xfrm>
        </p:spPr>
        <p:txBody>
          <a:bodyPr/>
          <a:lstStyle/>
          <a:p>
            <a:r>
              <a:rPr lang="en-GB" b="1" dirty="0"/>
              <a:t>Primary antiprotons</a:t>
            </a:r>
            <a:endParaRPr lang="en-SE" b="1" dirty="0"/>
          </a:p>
        </p:txBody>
      </p:sp>
      <p:sp>
        <p:nvSpPr>
          <p:cNvPr id="11" name="TextBox 10">
            <a:extLst>
              <a:ext uri="{FF2B5EF4-FFF2-40B4-BE49-F238E27FC236}">
                <a16:creationId xmlns:a16="http://schemas.microsoft.com/office/drawing/2014/main" id="{8E4DEDD8-8B03-2AA6-2608-2BE13DFB3073}"/>
              </a:ext>
            </a:extLst>
          </p:cNvPr>
          <p:cNvSpPr txBox="1"/>
          <p:nvPr/>
        </p:nvSpPr>
        <p:spPr>
          <a:xfrm>
            <a:off x="1179002" y="1265724"/>
            <a:ext cx="9846870" cy="1446550"/>
          </a:xfrm>
          <a:prstGeom prst="rect">
            <a:avLst/>
          </a:prstGeom>
          <a:noFill/>
        </p:spPr>
        <p:txBody>
          <a:bodyPr wrap="square">
            <a:spAutoFit/>
          </a:bodyPr>
          <a:lstStyle/>
          <a:p>
            <a:pPr algn="l"/>
            <a:r>
              <a:rPr lang="en-GB" sz="2200" b="0" i="0" u="none" strike="noStrike" baseline="0" dirty="0">
                <a:latin typeface="Times New Roman" panose="02020603050405020304" pitchFamily="18" charset="0"/>
                <a:cs typeface="Times New Roman" panose="02020603050405020304" pitchFamily="18" charset="0"/>
              </a:rPr>
              <a:t>Indirect DM searches with antiprotons (similarly to what happens with other </a:t>
            </a:r>
            <a:r>
              <a:rPr lang="en-GB" sz="2200" b="0" i="0" u="none" strike="noStrike" baseline="0" dirty="0" err="1">
                <a:latin typeface="Times New Roman" panose="02020603050405020304" pitchFamily="18" charset="0"/>
                <a:cs typeface="Times New Roman" panose="02020603050405020304" pitchFamily="18" charset="0"/>
              </a:rPr>
              <a:t>astroparticles</a:t>
            </a:r>
            <a:r>
              <a:rPr lang="en-GB" sz="2200" b="0" i="0" u="none" strike="noStrike" baseline="0" dirty="0">
                <a:latin typeface="Times New Roman" panose="02020603050405020304" pitchFamily="18" charset="0"/>
                <a:cs typeface="Times New Roman" panose="02020603050405020304" pitchFamily="18" charset="0"/>
              </a:rPr>
              <a:t>) are either intended for specific particle </a:t>
            </a:r>
            <a:r>
              <a:rPr lang="en-GB" sz="2200" dirty="0">
                <a:latin typeface="Times New Roman" panose="02020603050405020304" pitchFamily="18" charset="0"/>
                <a:cs typeface="Times New Roman" panose="02020603050405020304" pitchFamily="18" charset="0"/>
              </a:rPr>
              <a:t>models (wino, </a:t>
            </a:r>
            <a:r>
              <a:rPr lang="en-GB" sz="2200" dirty="0" err="1">
                <a:latin typeface="Times New Roman" panose="02020603050405020304" pitchFamily="18" charset="0"/>
                <a:cs typeface="Times New Roman" panose="02020603050405020304" pitchFamily="18" charset="0"/>
              </a:rPr>
              <a:t>Higgsino</a:t>
            </a:r>
            <a:r>
              <a:rPr lang="en-GB" sz="2200" dirty="0">
                <a:latin typeface="Times New Roman" panose="02020603050405020304" pitchFamily="18" charset="0"/>
                <a:cs typeface="Times New Roman" panose="02020603050405020304" pitchFamily="18" charset="0"/>
              </a:rPr>
              <a:t>, etc) or for a generic WIMP that is modelled as a neutral-</a:t>
            </a:r>
            <a:r>
              <a:rPr lang="en-GB" sz="2200" dirty="0" err="1">
                <a:latin typeface="Times New Roman" panose="02020603050405020304" pitchFamily="18" charset="0"/>
                <a:cs typeface="Times New Roman" panose="02020603050405020304" pitchFamily="18" charset="0"/>
              </a:rPr>
              <a:t>colorless</a:t>
            </a:r>
            <a:r>
              <a:rPr lang="en-GB" sz="2200" dirty="0">
                <a:latin typeface="Times New Roman" panose="02020603050405020304" pitchFamily="18" charset="0"/>
                <a:cs typeface="Times New Roman" panose="02020603050405020304" pitchFamily="18" charset="0"/>
              </a:rPr>
              <a:t> resonance that couples to the SM through specific channels (bb, </a:t>
            </a:r>
            <a:r>
              <a:rPr lang="en-GB" sz="2200" dirty="0" err="1">
                <a:latin typeface="Times New Roman" panose="02020603050405020304" pitchFamily="18" charset="0"/>
                <a:cs typeface="Times New Roman" panose="02020603050405020304" pitchFamily="18" charset="0"/>
              </a:rPr>
              <a:t>tt</a:t>
            </a:r>
            <a:r>
              <a:rPr lang="en-GB" sz="2200" dirty="0">
                <a:latin typeface="Times New Roman" panose="02020603050405020304" pitchFamily="18" charset="0"/>
                <a:cs typeface="Times New Roman" panose="02020603050405020304" pitchFamily="18" charset="0"/>
              </a:rPr>
              <a:t>, </a:t>
            </a:r>
            <a:r>
              <a:rPr lang="el-GR" sz="2200" dirty="0">
                <a:latin typeface="Times New Roman" panose="02020603050405020304" pitchFamily="18" charset="0"/>
                <a:cs typeface="Times New Roman" panose="02020603050405020304" pitchFamily="18" charset="0"/>
              </a:rPr>
              <a:t>ττ</a:t>
            </a:r>
            <a:r>
              <a:rPr lang="en-GB" sz="2200" dirty="0">
                <a:latin typeface="Times New Roman" panose="02020603050405020304" pitchFamily="18" charset="0"/>
                <a:cs typeface="Times New Roman" panose="02020603050405020304" pitchFamily="18" charset="0"/>
              </a:rPr>
              <a:t>, etc )</a:t>
            </a:r>
            <a:endParaRPr lang="en-SE"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77850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B8A0980-18CC-FB49-7EAA-AC93F086C15F}"/>
              </a:ext>
            </a:extLst>
          </p:cNvPr>
          <p:cNvSpPr>
            <a:spLocks noGrp="1"/>
          </p:cNvSpPr>
          <p:nvPr>
            <p:ph type="sldNum" sz="quarter" idx="12"/>
          </p:nvPr>
        </p:nvSpPr>
        <p:spPr/>
        <p:txBody>
          <a:bodyPr/>
          <a:lstStyle/>
          <a:p>
            <a:fld id="{22575A84-A01E-4477-BEC3-178D27864C62}" type="slidenum">
              <a:rPr lang="en-GB" smtClean="0"/>
              <a:t>39</a:t>
            </a:fld>
            <a:endParaRPr lang="en-GB"/>
          </a:p>
        </p:txBody>
      </p:sp>
      <p:pic>
        <p:nvPicPr>
          <p:cNvPr id="6" name="Picture 5">
            <a:extLst>
              <a:ext uri="{FF2B5EF4-FFF2-40B4-BE49-F238E27FC236}">
                <a16:creationId xmlns:a16="http://schemas.microsoft.com/office/drawing/2014/main" id="{DE049300-C3BC-5B54-4C37-50E27834C340}"/>
              </a:ext>
            </a:extLst>
          </p:cNvPr>
          <p:cNvPicPr>
            <a:picLocks noChangeAspect="1"/>
          </p:cNvPicPr>
          <p:nvPr/>
        </p:nvPicPr>
        <p:blipFill>
          <a:blip r:embed="rId2"/>
          <a:stretch>
            <a:fillRect/>
          </a:stretch>
        </p:blipFill>
        <p:spPr>
          <a:xfrm>
            <a:off x="859610" y="2908687"/>
            <a:ext cx="3724711" cy="3541447"/>
          </a:xfrm>
          <a:prstGeom prst="rect">
            <a:avLst/>
          </a:prstGeom>
        </p:spPr>
      </p:pic>
      <p:pic>
        <p:nvPicPr>
          <p:cNvPr id="10" name="Picture 9">
            <a:extLst>
              <a:ext uri="{FF2B5EF4-FFF2-40B4-BE49-F238E27FC236}">
                <a16:creationId xmlns:a16="http://schemas.microsoft.com/office/drawing/2014/main" id="{F5C13969-D27D-778A-A355-0FD5C07BCB97}"/>
              </a:ext>
            </a:extLst>
          </p:cNvPr>
          <p:cNvPicPr>
            <a:picLocks noChangeAspect="1"/>
          </p:cNvPicPr>
          <p:nvPr/>
        </p:nvPicPr>
        <p:blipFill>
          <a:blip r:embed="rId3"/>
          <a:stretch>
            <a:fillRect/>
          </a:stretch>
        </p:blipFill>
        <p:spPr>
          <a:xfrm>
            <a:off x="4584321" y="2908687"/>
            <a:ext cx="3434573" cy="3541447"/>
          </a:xfrm>
          <a:prstGeom prst="rect">
            <a:avLst/>
          </a:prstGeom>
        </p:spPr>
      </p:pic>
      <p:pic>
        <p:nvPicPr>
          <p:cNvPr id="12" name="Picture 11">
            <a:extLst>
              <a:ext uri="{FF2B5EF4-FFF2-40B4-BE49-F238E27FC236}">
                <a16:creationId xmlns:a16="http://schemas.microsoft.com/office/drawing/2014/main" id="{527F1960-45E0-15B6-153B-6E0D09AF3F3B}"/>
              </a:ext>
            </a:extLst>
          </p:cNvPr>
          <p:cNvPicPr>
            <a:picLocks noChangeAspect="1"/>
          </p:cNvPicPr>
          <p:nvPr/>
        </p:nvPicPr>
        <p:blipFill>
          <a:blip r:embed="rId4"/>
          <a:stretch>
            <a:fillRect/>
          </a:stretch>
        </p:blipFill>
        <p:spPr>
          <a:xfrm>
            <a:off x="8018894" y="2919573"/>
            <a:ext cx="3351988" cy="3536590"/>
          </a:xfrm>
          <a:prstGeom prst="rect">
            <a:avLst/>
          </a:prstGeom>
        </p:spPr>
      </p:pic>
      <p:pic>
        <p:nvPicPr>
          <p:cNvPr id="22" name="Picture 21">
            <a:extLst>
              <a:ext uri="{FF2B5EF4-FFF2-40B4-BE49-F238E27FC236}">
                <a16:creationId xmlns:a16="http://schemas.microsoft.com/office/drawing/2014/main" id="{06060A65-93D6-2D0B-2DDC-36A2FC0BB4AC}"/>
              </a:ext>
            </a:extLst>
          </p:cNvPr>
          <p:cNvPicPr>
            <a:picLocks noChangeAspect="1"/>
          </p:cNvPicPr>
          <p:nvPr/>
        </p:nvPicPr>
        <p:blipFill>
          <a:blip r:embed="rId5"/>
          <a:stretch>
            <a:fillRect/>
          </a:stretch>
        </p:blipFill>
        <p:spPr>
          <a:xfrm>
            <a:off x="1671315" y="3156857"/>
            <a:ext cx="1564712" cy="859994"/>
          </a:xfrm>
          <a:prstGeom prst="rect">
            <a:avLst/>
          </a:prstGeom>
        </p:spPr>
      </p:pic>
      <p:pic>
        <p:nvPicPr>
          <p:cNvPr id="29" name="Picture 28">
            <a:extLst>
              <a:ext uri="{FF2B5EF4-FFF2-40B4-BE49-F238E27FC236}">
                <a16:creationId xmlns:a16="http://schemas.microsoft.com/office/drawing/2014/main" id="{F7444AED-E619-95B4-F35D-EF2183B84BD3}"/>
              </a:ext>
            </a:extLst>
          </p:cNvPr>
          <p:cNvPicPr>
            <a:picLocks noChangeAspect="1"/>
          </p:cNvPicPr>
          <p:nvPr/>
        </p:nvPicPr>
        <p:blipFill>
          <a:blip r:embed="rId6"/>
          <a:stretch>
            <a:fillRect/>
          </a:stretch>
        </p:blipFill>
        <p:spPr>
          <a:xfrm>
            <a:off x="8469377" y="3079477"/>
            <a:ext cx="1283157" cy="828495"/>
          </a:xfrm>
          <a:prstGeom prst="rect">
            <a:avLst/>
          </a:prstGeom>
        </p:spPr>
      </p:pic>
      <p:sp>
        <p:nvSpPr>
          <p:cNvPr id="7" name="Title 1">
            <a:extLst>
              <a:ext uri="{FF2B5EF4-FFF2-40B4-BE49-F238E27FC236}">
                <a16:creationId xmlns:a16="http://schemas.microsoft.com/office/drawing/2014/main" id="{726617E1-B89D-778B-BBBC-7DFCA7E738A7}"/>
              </a:ext>
            </a:extLst>
          </p:cNvPr>
          <p:cNvSpPr>
            <a:spLocks noGrp="1"/>
          </p:cNvSpPr>
          <p:nvPr>
            <p:ph type="title"/>
          </p:nvPr>
        </p:nvSpPr>
        <p:spPr>
          <a:xfrm>
            <a:off x="838200" y="169177"/>
            <a:ext cx="10515600" cy="1325563"/>
          </a:xfrm>
        </p:spPr>
        <p:txBody>
          <a:bodyPr/>
          <a:lstStyle/>
          <a:p>
            <a:r>
              <a:rPr lang="en-GB" b="1" dirty="0"/>
              <a:t>Primary antiprotons</a:t>
            </a:r>
            <a:endParaRPr lang="en-SE" b="1" dirty="0"/>
          </a:p>
        </p:txBody>
      </p:sp>
      <p:sp>
        <p:nvSpPr>
          <p:cNvPr id="8" name="TextBox 7">
            <a:extLst>
              <a:ext uri="{FF2B5EF4-FFF2-40B4-BE49-F238E27FC236}">
                <a16:creationId xmlns:a16="http://schemas.microsoft.com/office/drawing/2014/main" id="{013B2275-3827-5CDB-03A7-50772C10E1BE}"/>
              </a:ext>
            </a:extLst>
          </p:cNvPr>
          <p:cNvSpPr txBox="1"/>
          <p:nvPr/>
        </p:nvSpPr>
        <p:spPr>
          <a:xfrm>
            <a:off x="1179002" y="1265724"/>
            <a:ext cx="9846870" cy="1446550"/>
          </a:xfrm>
          <a:prstGeom prst="rect">
            <a:avLst/>
          </a:prstGeom>
          <a:noFill/>
        </p:spPr>
        <p:txBody>
          <a:bodyPr wrap="square">
            <a:spAutoFit/>
          </a:bodyPr>
          <a:lstStyle/>
          <a:p>
            <a:pPr algn="l"/>
            <a:r>
              <a:rPr lang="en-GB" sz="2200" b="0" i="0" u="none" strike="noStrike" baseline="0" dirty="0">
                <a:latin typeface="Times New Roman" panose="02020603050405020304" pitchFamily="18" charset="0"/>
                <a:cs typeface="Times New Roman" panose="02020603050405020304" pitchFamily="18" charset="0"/>
              </a:rPr>
              <a:t>Indirect DM searches with antiprotons (similarly to what happens with other </a:t>
            </a:r>
            <a:r>
              <a:rPr lang="en-GB" sz="2200" b="0" i="0" u="none" strike="noStrike" baseline="0" dirty="0" err="1">
                <a:latin typeface="Times New Roman" panose="02020603050405020304" pitchFamily="18" charset="0"/>
                <a:cs typeface="Times New Roman" panose="02020603050405020304" pitchFamily="18" charset="0"/>
              </a:rPr>
              <a:t>astroparticles</a:t>
            </a:r>
            <a:r>
              <a:rPr lang="en-GB" sz="2200" b="0" i="0" u="none" strike="noStrike" baseline="0" dirty="0">
                <a:latin typeface="Times New Roman" panose="02020603050405020304" pitchFamily="18" charset="0"/>
                <a:cs typeface="Times New Roman" panose="02020603050405020304" pitchFamily="18" charset="0"/>
              </a:rPr>
              <a:t>) are either intended for specific particle </a:t>
            </a:r>
            <a:r>
              <a:rPr lang="en-GB" sz="2200" dirty="0">
                <a:latin typeface="Times New Roman" panose="02020603050405020304" pitchFamily="18" charset="0"/>
                <a:cs typeface="Times New Roman" panose="02020603050405020304" pitchFamily="18" charset="0"/>
              </a:rPr>
              <a:t>models (wino, </a:t>
            </a:r>
            <a:r>
              <a:rPr lang="en-GB" sz="2200" dirty="0" err="1">
                <a:latin typeface="Times New Roman" panose="02020603050405020304" pitchFamily="18" charset="0"/>
                <a:cs typeface="Times New Roman" panose="02020603050405020304" pitchFamily="18" charset="0"/>
              </a:rPr>
              <a:t>Higgsino</a:t>
            </a:r>
            <a:r>
              <a:rPr lang="en-GB" sz="2200" dirty="0">
                <a:latin typeface="Times New Roman" panose="02020603050405020304" pitchFamily="18" charset="0"/>
                <a:cs typeface="Times New Roman" panose="02020603050405020304" pitchFamily="18" charset="0"/>
              </a:rPr>
              <a:t>, etc) or for a generic WIMP that is modelled as a neutral-</a:t>
            </a:r>
            <a:r>
              <a:rPr lang="en-GB" sz="2200" dirty="0" err="1">
                <a:latin typeface="Times New Roman" panose="02020603050405020304" pitchFamily="18" charset="0"/>
                <a:cs typeface="Times New Roman" panose="02020603050405020304" pitchFamily="18" charset="0"/>
              </a:rPr>
              <a:t>colorless</a:t>
            </a:r>
            <a:r>
              <a:rPr lang="en-GB" sz="2200" dirty="0">
                <a:latin typeface="Times New Roman" panose="02020603050405020304" pitchFamily="18" charset="0"/>
                <a:cs typeface="Times New Roman" panose="02020603050405020304" pitchFamily="18" charset="0"/>
              </a:rPr>
              <a:t> resonance that couples to the SM through specific channels (bb, </a:t>
            </a:r>
            <a:r>
              <a:rPr lang="en-GB" sz="2200" dirty="0" err="1">
                <a:latin typeface="Times New Roman" panose="02020603050405020304" pitchFamily="18" charset="0"/>
                <a:cs typeface="Times New Roman" panose="02020603050405020304" pitchFamily="18" charset="0"/>
              </a:rPr>
              <a:t>tt</a:t>
            </a:r>
            <a:r>
              <a:rPr lang="en-GB" sz="2200" dirty="0">
                <a:latin typeface="Times New Roman" panose="02020603050405020304" pitchFamily="18" charset="0"/>
                <a:cs typeface="Times New Roman" panose="02020603050405020304" pitchFamily="18" charset="0"/>
              </a:rPr>
              <a:t>, </a:t>
            </a:r>
            <a:r>
              <a:rPr lang="el-GR" sz="2200" dirty="0">
                <a:latin typeface="Times New Roman" panose="02020603050405020304" pitchFamily="18" charset="0"/>
                <a:cs typeface="Times New Roman" panose="02020603050405020304" pitchFamily="18" charset="0"/>
              </a:rPr>
              <a:t>ττ</a:t>
            </a:r>
            <a:r>
              <a:rPr lang="en-GB" sz="2200" dirty="0">
                <a:latin typeface="Times New Roman" panose="02020603050405020304" pitchFamily="18" charset="0"/>
                <a:cs typeface="Times New Roman" panose="02020603050405020304" pitchFamily="18" charset="0"/>
              </a:rPr>
              <a:t>, etc )</a:t>
            </a:r>
            <a:endParaRPr lang="en-SE"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519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DF148-3174-73C5-A5B1-6927BDCC4F0F}"/>
            </a:ext>
          </a:extLst>
        </p:cNvPr>
        <p:cNvGrpSpPr/>
        <p:nvPr/>
      </p:nvGrpSpPr>
      <p:grpSpPr>
        <a:xfrm>
          <a:off x="0" y="0"/>
          <a:ext cx="0" cy="0"/>
          <a:chOff x="0" y="0"/>
          <a:chExt cx="0" cy="0"/>
        </a:xfrm>
      </p:grpSpPr>
      <p:pic>
        <p:nvPicPr>
          <p:cNvPr id="24" name="Picture 23">
            <a:extLst>
              <a:ext uri="{FF2B5EF4-FFF2-40B4-BE49-F238E27FC236}">
                <a16:creationId xmlns:a16="http://schemas.microsoft.com/office/drawing/2014/main" id="{40634500-F404-3908-B4B1-4757ECA435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9839" y="739530"/>
            <a:ext cx="5095617" cy="5763539"/>
          </a:xfrm>
          <a:prstGeom prst="rect">
            <a:avLst/>
          </a:prstGeom>
        </p:spPr>
      </p:pic>
      <p:sp>
        <p:nvSpPr>
          <p:cNvPr id="32" name="Rectangle: Rounded Corners 31">
            <a:extLst>
              <a:ext uri="{FF2B5EF4-FFF2-40B4-BE49-F238E27FC236}">
                <a16:creationId xmlns:a16="http://schemas.microsoft.com/office/drawing/2014/main" id="{BA251D9B-DEEB-9952-596A-2A4CD91E4E94}"/>
              </a:ext>
            </a:extLst>
          </p:cNvPr>
          <p:cNvSpPr/>
          <p:nvPr/>
        </p:nvSpPr>
        <p:spPr>
          <a:xfrm>
            <a:off x="7372238" y="2507825"/>
            <a:ext cx="1751684" cy="116079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Slide Number Placeholder 3">
            <a:extLst>
              <a:ext uri="{FF2B5EF4-FFF2-40B4-BE49-F238E27FC236}">
                <a16:creationId xmlns:a16="http://schemas.microsoft.com/office/drawing/2014/main" id="{6300B842-CC3B-6604-CE00-73F3A1FDDC60}"/>
              </a:ext>
            </a:extLst>
          </p:cNvPr>
          <p:cNvSpPr>
            <a:spLocks noGrp="1"/>
          </p:cNvSpPr>
          <p:nvPr>
            <p:ph type="sldNum" sz="quarter" idx="12"/>
          </p:nvPr>
        </p:nvSpPr>
        <p:spPr/>
        <p:txBody>
          <a:bodyPr/>
          <a:lstStyle/>
          <a:p>
            <a:fld id="{22575A84-A01E-4477-BEC3-178D27864C62}" type="slidenum">
              <a:rPr lang="en-GB" smtClean="0"/>
              <a:t>4</a:t>
            </a:fld>
            <a:endParaRPr lang="en-GB"/>
          </a:p>
        </p:txBody>
      </p:sp>
      <p:grpSp>
        <p:nvGrpSpPr>
          <p:cNvPr id="26" name="Group 25">
            <a:extLst>
              <a:ext uri="{FF2B5EF4-FFF2-40B4-BE49-F238E27FC236}">
                <a16:creationId xmlns:a16="http://schemas.microsoft.com/office/drawing/2014/main" id="{CCC7D1E8-22EE-C3EB-5CC8-F7EEA910A00E}"/>
              </a:ext>
            </a:extLst>
          </p:cNvPr>
          <p:cNvGrpSpPr/>
          <p:nvPr/>
        </p:nvGrpSpPr>
        <p:grpSpPr>
          <a:xfrm>
            <a:off x="7416307" y="2573927"/>
            <a:ext cx="1674564" cy="1035671"/>
            <a:chOff x="9263372" y="4814584"/>
            <a:chExt cx="1661451" cy="1211054"/>
          </a:xfrm>
        </p:grpSpPr>
        <p:pic>
          <p:nvPicPr>
            <p:cNvPr id="27" name="Picture 26">
              <a:extLst>
                <a:ext uri="{FF2B5EF4-FFF2-40B4-BE49-F238E27FC236}">
                  <a16:creationId xmlns:a16="http://schemas.microsoft.com/office/drawing/2014/main" id="{E6021212-6F70-E709-54B2-76D644ED4826}"/>
                </a:ext>
              </a:extLst>
            </p:cNvPr>
            <p:cNvPicPr>
              <a:picLocks noChangeAspect="1"/>
            </p:cNvPicPr>
            <p:nvPr/>
          </p:nvPicPr>
          <p:blipFill>
            <a:blip r:embed="rId3"/>
            <a:stretch>
              <a:fillRect/>
            </a:stretch>
          </p:blipFill>
          <p:spPr>
            <a:xfrm>
              <a:off x="9263372" y="4814584"/>
              <a:ext cx="1661451" cy="1211054"/>
            </a:xfrm>
            <a:prstGeom prst="rect">
              <a:avLst/>
            </a:prstGeom>
          </p:spPr>
        </p:pic>
        <p:sp>
          <p:nvSpPr>
            <p:cNvPr id="28" name="Explosion: 14 Points 27">
              <a:extLst>
                <a:ext uri="{FF2B5EF4-FFF2-40B4-BE49-F238E27FC236}">
                  <a16:creationId xmlns:a16="http://schemas.microsoft.com/office/drawing/2014/main" id="{E789DD2E-A8E9-619C-E998-235FE9BF5F02}"/>
                </a:ext>
              </a:extLst>
            </p:cNvPr>
            <p:cNvSpPr/>
            <p:nvPr/>
          </p:nvSpPr>
          <p:spPr>
            <a:xfrm rot="20765126">
              <a:off x="9535163" y="5133149"/>
              <a:ext cx="1045044" cy="671394"/>
            </a:xfrm>
            <a:prstGeom prst="irregularSeal2">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B60EEF1F-BCD9-CC45-F917-6B5E887A7613}"/>
                    </a:ext>
                  </a:extLst>
                </p:cNvPr>
                <p:cNvSpPr txBox="1"/>
                <p:nvPr/>
              </p:nvSpPr>
              <p:spPr>
                <a:xfrm>
                  <a:off x="9980862" y="4814584"/>
                  <a:ext cx="233269" cy="18091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1500" b="1" i="1" smtClean="0">
                            <a:solidFill>
                              <a:srgbClr val="C00000"/>
                            </a:solidFill>
                            <a:latin typeface="Cambria Math" panose="02040503050406030204" pitchFamily="18" charset="0"/>
                          </a:rPr>
                          <m:t>𝑪𝑹</m:t>
                        </m:r>
                      </m:oMath>
                    </m:oMathPara>
                  </a14:m>
                  <a:endParaRPr lang="en-GB" sz="1500" b="1" dirty="0">
                    <a:solidFill>
                      <a:srgbClr val="C00000"/>
                    </a:solidFill>
                  </a:endParaRPr>
                </a:p>
              </p:txBody>
            </p:sp>
          </mc:Choice>
          <mc:Fallback xmlns="">
            <p:sp>
              <p:nvSpPr>
                <p:cNvPr id="29" name="TextBox 28">
                  <a:extLst>
                    <a:ext uri="{FF2B5EF4-FFF2-40B4-BE49-F238E27FC236}">
                      <a16:creationId xmlns:a16="http://schemas.microsoft.com/office/drawing/2014/main" id="{029237B6-D72E-EA34-9E64-DBE079A1C7A3}"/>
                    </a:ext>
                  </a:extLst>
                </p:cNvPr>
                <p:cNvSpPr txBox="1">
                  <a:spLocks noRot="1" noChangeAspect="1" noMove="1" noResize="1" noEditPoints="1" noAdjustHandles="1" noChangeArrowheads="1" noChangeShapeType="1" noTextEdit="1"/>
                </p:cNvSpPr>
                <p:nvPr/>
              </p:nvSpPr>
              <p:spPr>
                <a:xfrm>
                  <a:off x="9980862" y="4814584"/>
                  <a:ext cx="233269" cy="180913"/>
                </a:xfrm>
                <a:prstGeom prst="rect">
                  <a:avLst/>
                </a:prstGeom>
                <a:blipFill>
                  <a:blip r:embed="rId4"/>
                  <a:stretch>
                    <a:fillRect l="-28205" r="-33333" b="-53846"/>
                  </a:stretch>
                </a:blipFill>
              </p:spPr>
              <p:txBody>
                <a:bodyPr/>
                <a:lstStyle/>
                <a:p>
                  <a:r>
                    <a:rPr lang="en-SE">
                      <a:noFill/>
                    </a:rPr>
                    <a:t> </a:t>
                  </a:r>
                </a:p>
              </p:txBody>
            </p:sp>
          </mc:Fallback>
        </mc:AlternateContent>
      </p:grpSp>
      <p:sp>
        <p:nvSpPr>
          <p:cNvPr id="2" name="Freeform: Shape 1">
            <a:extLst>
              <a:ext uri="{FF2B5EF4-FFF2-40B4-BE49-F238E27FC236}">
                <a16:creationId xmlns:a16="http://schemas.microsoft.com/office/drawing/2014/main" id="{B6E676F5-724C-3C4A-289B-CFB94D96E05D}"/>
              </a:ext>
            </a:extLst>
          </p:cNvPr>
          <p:cNvSpPr/>
          <p:nvPr/>
        </p:nvSpPr>
        <p:spPr>
          <a:xfrm>
            <a:off x="8868581" y="4825374"/>
            <a:ext cx="1344058" cy="1322039"/>
          </a:xfrm>
          <a:custGeom>
            <a:avLst/>
            <a:gdLst>
              <a:gd name="connsiteX0" fmla="*/ 0 w 1344058"/>
              <a:gd name="connsiteY0" fmla="*/ 1300005 h 1322039"/>
              <a:gd name="connsiteX1" fmla="*/ 683046 w 1344058"/>
              <a:gd name="connsiteY1" fmla="*/ 15 h 1322039"/>
              <a:gd name="connsiteX2" fmla="*/ 1344058 w 1344058"/>
              <a:gd name="connsiteY2" fmla="*/ 1322039 h 1322039"/>
            </a:gdLst>
            <a:ahLst/>
            <a:cxnLst>
              <a:cxn ang="0">
                <a:pos x="connsiteX0" y="connsiteY0"/>
              </a:cxn>
              <a:cxn ang="0">
                <a:pos x="connsiteX1" y="connsiteY1"/>
              </a:cxn>
              <a:cxn ang="0">
                <a:pos x="connsiteX2" y="connsiteY2"/>
              </a:cxn>
            </a:cxnLst>
            <a:rect l="l" t="t" r="r" b="b"/>
            <a:pathLst>
              <a:path w="1344058" h="1322039">
                <a:moveTo>
                  <a:pt x="0" y="1300005"/>
                </a:moveTo>
                <a:cubicBezTo>
                  <a:pt x="229518" y="648174"/>
                  <a:pt x="459036" y="-3657"/>
                  <a:pt x="683046" y="15"/>
                </a:cubicBezTo>
                <a:cubicBezTo>
                  <a:pt x="907056" y="3687"/>
                  <a:pt x="1239398" y="1156786"/>
                  <a:pt x="1344058" y="1322039"/>
                </a:cubicBezTo>
              </a:path>
            </a:pathLst>
          </a:custGeom>
          <a:noFill/>
          <a:ln w="28575">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grpSp>
        <p:nvGrpSpPr>
          <p:cNvPr id="5" name="Group 4">
            <a:extLst>
              <a:ext uri="{FF2B5EF4-FFF2-40B4-BE49-F238E27FC236}">
                <a16:creationId xmlns:a16="http://schemas.microsoft.com/office/drawing/2014/main" id="{6B3C274D-D829-7AB1-B4D4-20790A36DAD0}"/>
              </a:ext>
            </a:extLst>
          </p:cNvPr>
          <p:cNvGrpSpPr/>
          <p:nvPr/>
        </p:nvGrpSpPr>
        <p:grpSpPr>
          <a:xfrm>
            <a:off x="9966549" y="4702443"/>
            <a:ext cx="1370845" cy="1107948"/>
            <a:chOff x="7489471" y="3140886"/>
            <a:chExt cx="3363781" cy="2155999"/>
          </a:xfrm>
        </p:grpSpPr>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88B9F48E-2536-2DE1-5C4A-89F9C1FE80E0}"/>
                    </a:ext>
                  </a:extLst>
                </p14:cNvPr>
                <p14:cNvContentPartPr/>
                <p14:nvPr/>
              </p14:nvContentPartPr>
              <p14:xfrm>
                <a:off x="8105851" y="3893581"/>
                <a:ext cx="670320" cy="856800"/>
              </p14:xfrm>
            </p:contentPart>
          </mc:Choice>
          <mc:Fallback xmlns="">
            <p:pic>
              <p:nvPicPr>
                <p:cNvPr id="6" name="Ink 5">
                  <a:extLst>
                    <a:ext uri="{FF2B5EF4-FFF2-40B4-BE49-F238E27FC236}">
                      <a16:creationId xmlns:a16="http://schemas.microsoft.com/office/drawing/2014/main" id="{A07D5071-A28E-CEF8-9454-620C7B849621}"/>
                    </a:ext>
                  </a:extLst>
                </p:cNvPr>
                <p:cNvPicPr/>
                <p:nvPr/>
              </p:nvPicPr>
              <p:blipFill>
                <a:blip r:embed="rId6"/>
                <a:stretch>
                  <a:fillRect/>
                </a:stretch>
              </p:blipFill>
              <p:spPr>
                <a:xfrm>
                  <a:off x="8083772" y="3876081"/>
                  <a:ext cx="713595" cy="891100"/>
                </a:xfrm>
                <a:prstGeom prst="rect">
                  <a:avLst/>
                </a:prstGeom>
              </p:spPr>
            </p:pic>
          </mc:Fallback>
        </mc:AlternateContent>
        <p:grpSp>
          <p:nvGrpSpPr>
            <p:cNvPr id="7" name="Group 6">
              <a:extLst>
                <a:ext uri="{FF2B5EF4-FFF2-40B4-BE49-F238E27FC236}">
                  <a16:creationId xmlns:a16="http://schemas.microsoft.com/office/drawing/2014/main" id="{18A39071-DDB1-1B2C-315C-2FC1D010AA17}"/>
                </a:ext>
              </a:extLst>
            </p:cNvPr>
            <p:cNvGrpSpPr/>
            <p:nvPr/>
          </p:nvGrpSpPr>
          <p:grpSpPr>
            <a:xfrm>
              <a:off x="8763211" y="3784197"/>
              <a:ext cx="1413720" cy="781200"/>
              <a:chOff x="9184449" y="4256802"/>
              <a:chExt cx="1413720" cy="781200"/>
            </a:xfrm>
          </p:grpSpPr>
          <mc:AlternateContent xmlns:mc="http://schemas.openxmlformats.org/markup-compatibility/2006" xmlns:p14="http://schemas.microsoft.com/office/powerpoint/2010/main">
            <mc:Choice Requires="p14">
              <p:contentPart p14:bwMode="auto" r:id="rId7">
                <p14:nvContentPartPr>
                  <p14:cNvPr id="13" name="Ink 12">
                    <a:extLst>
                      <a:ext uri="{FF2B5EF4-FFF2-40B4-BE49-F238E27FC236}">
                        <a16:creationId xmlns:a16="http://schemas.microsoft.com/office/drawing/2014/main" id="{6E1C7E2B-D30A-698B-CBE2-50E28F60A587}"/>
                      </a:ext>
                    </a:extLst>
                  </p14:cNvPr>
                  <p14:cNvContentPartPr/>
                  <p14:nvPr/>
                </p14:nvContentPartPr>
                <p14:xfrm>
                  <a:off x="9184449" y="4652082"/>
                  <a:ext cx="836280" cy="248400"/>
                </p14:xfrm>
              </p:contentPart>
            </mc:Choice>
            <mc:Fallback xmlns="">
              <p:pic>
                <p:nvPicPr>
                  <p:cNvPr id="13" name="Ink 12">
                    <a:extLst>
                      <a:ext uri="{FF2B5EF4-FFF2-40B4-BE49-F238E27FC236}">
                        <a16:creationId xmlns:a16="http://schemas.microsoft.com/office/drawing/2014/main" id="{E068850A-A397-379B-C72D-50196D56F182}"/>
                      </a:ext>
                    </a:extLst>
                  </p:cNvPr>
                  <p:cNvPicPr/>
                  <p:nvPr/>
                </p:nvPicPr>
                <p:blipFill>
                  <a:blip r:embed="rId8"/>
                  <a:stretch>
                    <a:fillRect/>
                  </a:stretch>
                </p:blipFill>
                <p:spPr>
                  <a:xfrm>
                    <a:off x="9163255" y="4635289"/>
                    <a:ext cx="879551" cy="282686"/>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4" name="Ink 13">
                    <a:extLst>
                      <a:ext uri="{FF2B5EF4-FFF2-40B4-BE49-F238E27FC236}">
                        <a16:creationId xmlns:a16="http://schemas.microsoft.com/office/drawing/2014/main" id="{8D2D4ABD-1E9A-145E-96C4-1B10AB327316}"/>
                      </a:ext>
                    </a:extLst>
                  </p14:cNvPr>
                  <p14:cNvContentPartPr/>
                  <p14:nvPr/>
                </p14:nvContentPartPr>
                <p14:xfrm>
                  <a:off x="10027569" y="4256802"/>
                  <a:ext cx="363240" cy="510120"/>
                </p14:xfrm>
              </p:contentPart>
            </mc:Choice>
            <mc:Fallback xmlns="">
              <p:pic>
                <p:nvPicPr>
                  <p:cNvPr id="14" name="Ink 13">
                    <a:extLst>
                      <a:ext uri="{FF2B5EF4-FFF2-40B4-BE49-F238E27FC236}">
                        <a16:creationId xmlns:a16="http://schemas.microsoft.com/office/drawing/2014/main" id="{CD478804-5D06-8D4F-B79A-CEF070F334DD}"/>
                      </a:ext>
                    </a:extLst>
                  </p:cNvPr>
                  <p:cNvPicPr/>
                  <p:nvPr/>
                </p:nvPicPr>
                <p:blipFill>
                  <a:blip r:embed="rId10"/>
                  <a:stretch>
                    <a:fillRect/>
                  </a:stretch>
                </p:blipFill>
                <p:spPr>
                  <a:xfrm>
                    <a:off x="10005528" y="4239332"/>
                    <a:ext cx="406441" cy="544361"/>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5" name="Ink 14">
                    <a:extLst>
                      <a:ext uri="{FF2B5EF4-FFF2-40B4-BE49-F238E27FC236}">
                        <a16:creationId xmlns:a16="http://schemas.microsoft.com/office/drawing/2014/main" id="{E09D60AE-A7DC-F429-DC1F-4C477CC63021}"/>
                      </a:ext>
                    </a:extLst>
                  </p14:cNvPr>
                  <p14:cNvContentPartPr/>
                  <p14:nvPr/>
                </p14:nvContentPartPr>
                <p14:xfrm>
                  <a:off x="10027569" y="4756842"/>
                  <a:ext cx="570600" cy="281160"/>
                </p14:xfrm>
              </p:contentPart>
            </mc:Choice>
            <mc:Fallback xmlns="">
              <p:pic>
                <p:nvPicPr>
                  <p:cNvPr id="21" name="Ink 20">
                    <a:extLst>
                      <a:ext uri="{FF2B5EF4-FFF2-40B4-BE49-F238E27FC236}">
                        <a16:creationId xmlns:a16="http://schemas.microsoft.com/office/drawing/2014/main" id="{3D71C5B7-C480-465A-8EA7-823A118BE96B}"/>
                      </a:ext>
                    </a:extLst>
                  </p:cNvPr>
                  <p:cNvPicPr/>
                  <p:nvPr/>
                </p:nvPicPr>
                <p:blipFill>
                  <a:blip r:embed="rId17"/>
                  <a:stretch>
                    <a:fillRect/>
                  </a:stretch>
                </p:blipFill>
                <p:spPr>
                  <a:xfrm>
                    <a:off x="10011210" y="4743580"/>
                    <a:ext cx="602664" cy="307154"/>
                  </a:xfrm>
                  <a:prstGeom prst="rect">
                    <a:avLst/>
                  </a:prstGeom>
                </p:spPr>
              </p:pic>
            </mc:Fallback>
          </mc:AlternateContent>
        </p:grpSp>
        <p:sp>
          <p:nvSpPr>
            <p:cNvPr id="8" name="TextBox 7">
              <a:extLst>
                <a:ext uri="{FF2B5EF4-FFF2-40B4-BE49-F238E27FC236}">
                  <a16:creationId xmlns:a16="http://schemas.microsoft.com/office/drawing/2014/main" id="{4CEB8E01-026F-8F1F-604C-055BE74775C9}"/>
                </a:ext>
              </a:extLst>
            </p:cNvPr>
            <p:cNvSpPr txBox="1"/>
            <p:nvPr/>
          </p:nvSpPr>
          <p:spPr>
            <a:xfrm>
              <a:off x="7489471" y="3383550"/>
              <a:ext cx="775676" cy="898372"/>
            </a:xfrm>
            <a:prstGeom prst="rect">
              <a:avLst/>
            </a:prstGeom>
            <a:noFill/>
          </p:spPr>
          <p:txBody>
            <a:bodyPr wrap="none" rtlCol="0">
              <a:spAutoFit/>
            </a:bodyPr>
            <a:lstStyle/>
            <a:p>
              <a:r>
                <a:rPr lang="el-GR" sz="2400" dirty="0">
                  <a:solidFill>
                    <a:schemeClr val="accent6">
                      <a:lumMod val="50000"/>
                    </a:schemeClr>
                  </a:solidFill>
                </a:rPr>
                <a:t>χ</a:t>
              </a:r>
              <a:endParaRPr lang="en-GB" sz="2400" dirty="0">
                <a:solidFill>
                  <a:schemeClr val="accent6">
                    <a:lumMod val="50000"/>
                  </a:schemeClr>
                </a:solidFill>
              </a:endParaRPr>
            </a:p>
          </p:txBody>
        </p:sp>
        <p:sp>
          <p:nvSpPr>
            <p:cNvPr id="9" name="TextBox 8">
              <a:extLst>
                <a:ext uri="{FF2B5EF4-FFF2-40B4-BE49-F238E27FC236}">
                  <a16:creationId xmlns:a16="http://schemas.microsoft.com/office/drawing/2014/main" id="{AC444361-DCA7-2BFE-038D-391A06455902}"/>
                </a:ext>
              </a:extLst>
            </p:cNvPr>
            <p:cNvSpPr txBox="1"/>
            <p:nvPr/>
          </p:nvSpPr>
          <p:spPr>
            <a:xfrm>
              <a:off x="7661291" y="4398513"/>
              <a:ext cx="775676" cy="898372"/>
            </a:xfrm>
            <a:prstGeom prst="rect">
              <a:avLst/>
            </a:prstGeom>
            <a:noFill/>
          </p:spPr>
          <p:txBody>
            <a:bodyPr wrap="none" rtlCol="0">
              <a:spAutoFit/>
            </a:bodyPr>
            <a:lstStyle/>
            <a:p>
              <a:r>
                <a:rPr lang="el-GR" sz="2400" dirty="0">
                  <a:solidFill>
                    <a:schemeClr val="accent6">
                      <a:lumMod val="50000"/>
                    </a:schemeClr>
                  </a:solidFill>
                </a:rPr>
                <a:t>χ</a:t>
              </a:r>
              <a:endParaRPr lang="en-GB" sz="2400" dirty="0">
                <a:solidFill>
                  <a:schemeClr val="accent6">
                    <a:lumMod val="50000"/>
                  </a:schemeClr>
                </a:solidFill>
              </a:endParaRPr>
            </a:p>
          </p:txBody>
        </p:sp>
        <p:sp>
          <p:nvSpPr>
            <p:cNvPr id="10" name="TextBox 9">
              <a:extLst>
                <a:ext uri="{FF2B5EF4-FFF2-40B4-BE49-F238E27FC236}">
                  <a16:creationId xmlns:a16="http://schemas.microsoft.com/office/drawing/2014/main" id="{BB096110-82F3-EC6A-8C40-DB31C3D2D9F3}"/>
                </a:ext>
              </a:extLst>
            </p:cNvPr>
            <p:cNvSpPr txBox="1"/>
            <p:nvPr/>
          </p:nvSpPr>
          <p:spPr>
            <a:xfrm>
              <a:off x="9872352" y="3140886"/>
              <a:ext cx="850414" cy="898372"/>
            </a:xfrm>
            <a:prstGeom prst="rect">
              <a:avLst/>
            </a:prstGeom>
            <a:noFill/>
          </p:spPr>
          <p:txBody>
            <a:bodyPr wrap="none" rtlCol="0">
              <a:spAutoFit/>
            </a:bodyPr>
            <a:lstStyle/>
            <a:p>
              <a:r>
                <a:rPr lang="en-GB" sz="2400" dirty="0">
                  <a:solidFill>
                    <a:schemeClr val="accent6">
                      <a:lumMod val="50000"/>
                    </a:schemeClr>
                  </a:solidFill>
                </a:rPr>
                <a:t>q</a:t>
              </a:r>
            </a:p>
          </p:txBody>
        </p:sp>
        <p:sp>
          <p:nvSpPr>
            <p:cNvPr id="11" name="TextBox 10">
              <a:extLst>
                <a:ext uri="{FF2B5EF4-FFF2-40B4-BE49-F238E27FC236}">
                  <a16:creationId xmlns:a16="http://schemas.microsoft.com/office/drawing/2014/main" id="{56D5F02F-AA2F-0CA2-9109-6890B41BF55D}"/>
                </a:ext>
              </a:extLst>
            </p:cNvPr>
            <p:cNvSpPr txBox="1"/>
            <p:nvPr/>
          </p:nvSpPr>
          <p:spPr>
            <a:xfrm>
              <a:off x="10002838" y="4251710"/>
              <a:ext cx="850414" cy="898372"/>
            </a:xfrm>
            <a:prstGeom prst="rect">
              <a:avLst/>
            </a:prstGeom>
            <a:noFill/>
            <a:ln>
              <a:noFill/>
            </a:ln>
          </p:spPr>
          <p:txBody>
            <a:bodyPr wrap="none" rtlCol="0">
              <a:spAutoFit/>
            </a:bodyPr>
            <a:lstStyle/>
            <a:p>
              <a:r>
                <a:rPr lang="en-GB" sz="2400" dirty="0">
                  <a:solidFill>
                    <a:schemeClr val="accent6">
                      <a:lumMod val="50000"/>
                    </a:schemeClr>
                  </a:solidFill>
                </a:rPr>
                <a:t>q</a:t>
              </a:r>
            </a:p>
          </p:txBody>
        </p:sp>
        <p:cxnSp>
          <p:nvCxnSpPr>
            <p:cNvPr id="12" name="Straight Connector 11">
              <a:extLst>
                <a:ext uri="{FF2B5EF4-FFF2-40B4-BE49-F238E27FC236}">
                  <a16:creationId xmlns:a16="http://schemas.microsoft.com/office/drawing/2014/main" id="{48B134DA-7FD0-3300-F46F-2596BBA59D30}"/>
                </a:ext>
              </a:extLst>
            </p:cNvPr>
            <p:cNvCxnSpPr>
              <a:cxnSpLocks/>
            </p:cNvCxnSpPr>
            <p:nvPr/>
          </p:nvCxnSpPr>
          <p:spPr>
            <a:xfrm flipV="1">
              <a:off x="10297560" y="4502409"/>
              <a:ext cx="174660" cy="102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43" name="Content Placeholder 2">
                <a:extLst>
                  <a:ext uri="{FF2B5EF4-FFF2-40B4-BE49-F238E27FC236}">
                    <a16:creationId xmlns:a16="http://schemas.microsoft.com/office/drawing/2014/main" id="{2515FCED-A150-2132-EC13-44459BF11688}"/>
                  </a:ext>
                </a:extLst>
              </p:cNvPr>
              <p:cNvSpPr>
                <a:spLocks noGrp="1"/>
              </p:cNvSpPr>
              <p:nvPr>
                <p:ph idx="1"/>
              </p:nvPr>
            </p:nvSpPr>
            <p:spPr>
              <a:xfrm>
                <a:off x="718426" y="2333381"/>
                <a:ext cx="5309774" cy="3810566"/>
              </a:xfrm>
            </p:spPr>
            <p:txBody>
              <a:bodyPr>
                <a:normAutofit/>
              </a:bodyPr>
              <a:lstStyle/>
              <a:p>
                <a:pPr marL="0" indent="0">
                  <a:buNone/>
                </a:pPr>
                <a:r>
                  <a:rPr lang="en-GB" sz="2200" dirty="0"/>
                  <a:t>High precision data for the fluxes of CR nuclei allow us to accurately model the production of CR antiparticles and uncertainties related. </a:t>
                </a:r>
              </a:p>
              <a:p>
                <a:pPr marL="0" indent="0">
                  <a:buNone/>
                </a:pPr>
                <a:endParaRPr lang="en-GB" sz="100" dirty="0"/>
              </a:p>
              <a:p>
                <a:pPr marL="0" indent="0">
                  <a:buNone/>
                </a:pPr>
                <a:r>
                  <a:rPr lang="en-GB" sz="2200" dirty="0"/>
                  <a:t>The antiproton and positron spectra allow us to strongly constrain the existence of BSM physics due to the expected low production and uncertainty in their modelling. </a:t>
                </a:r>
              </a:p>
              <a:p>
                <a:pPr marL="0" indent="0">
                  <a:buNone/>
                </a:pPr>
                <a:r>
                  <a:rPr lang="en-GB" sz="2200" dirty="0"/>
                  <a:t>Specially, well-motivated </a:t>
                </a:r>
                <a:r>
                  <a:rPr lang="en-GB" sz="2200" b="1" dirty="0"/>
                  <a:t>WIMPs</a:t>
                </a:r>
                <a:r>
                  <a:rPr lang="en-GB" sz="2200" dirty="0"/>
                  <a:t> (</a:t>
                </a:r>
                <a14:m>
                  <m:oMath xmlns:m="http://schemas.openxmlformats.org/officeDocument/2006/math">
                    <m:sSub>
                      <m:sSubPr>
                        <m:ctrlPr>
                          <a:rPr lang="en-GB" sz="2000" i="1" smtClean="0">
                            <a:latin typeface="Cambria Math" panose="02040503050406030204" pitchFamily="18" charset="0"/>
                          </a:rPr>
                        </m:ctrlPr>
                      </m:sSubPr>
                      <m:e>
                        <m:r>
                          <a:rPr lang="en-GB" sz="2000" b="0" i="1" smtClean="0">
                            <a:latin typeface="Cambria Math" panose="02040503050406030204" pitchFamily="18" charset="0"/>
                          </a:rPr>
                          <m:t>𝑀</m:t>
                        </m:r>
                      </m:e>
                      <m:sub>
                        <m:r>
                          <m:rPr>
                            <m:sty m:val="p"/>
                          </m:rPr>
                          <a:rPr lang="el-GR" sz="2000" i="1" smtClean="0">
                            <a:latin typeface="Cambria Math" panose="02040503050406030204" pitchFamily="18" charset="0"/>
                          </a:rPr>
                          <m:t>χ</m:t>
                        </m:r>
                      </m:sub>
                    </m:sSub>
                    <m:r>
                      <a:rPr lang="en-GB" sz="2000" i="1" smtClean="0">
                        <a:latin typeface="Cambria Math" panose="02040503050406030204" pitchFamily="18" charset="0"/>
                        <a:ea typeface="Cambria Math" panose="02040503050406030204" pitchFamily="18" charset="0"/>
                      </a:rPr>
                      <m:t>~</m:t>
                    </m:r>
                    <m:r>
                      <a:rPr lang="en-GB" sz="2000" b="0" i="1" smtClean="0">
                        <a:latin typeface="Cambria Math" panose="02040503050406030204" pitchFamily="18" charset="0"/>
                      </a:rPr>
                      <m:t>𝑂</m:t>
                    </m:r>
                    <m:r>
                      <a:rPr lang="en-GB" sz="2000" b="0" i="1" smtClean="0">
                        <a:latin typeface="Cambria Math" panose="02040503050406030204" pitchFamily="18" charset="0"/>
                      </a:rPr>
                      <m:t>(100 </m:t>
                    </m:r>
                    <m:r>
                      <a:rPr lang="en-GB" sz="2000" b="0" i="1" smtClean="0">
                        <a:latin typeface="Cambria Math" panose="02040503050406030204" pitchFamily="18" charset="0"/>
                      </a:rPr>
                      <m:t>𝐺𝑒𝑉</m:t>
                    </m:r>
                    <m:r>
                      <a:rPr lang="en-GB" sz="2000" b="0" i="1" smtClean="0">
                        <a:latin typeface="Cambria Math" panose="02040503050406030204" pitchFamily="18" charset="0"/>
                      </a:rPr>
                      <m:t>)</m:t>
                    </m:r>
                  </m:oMath>
                </a14:m>
                <a:r>
                  <a:rPr lang="en-GB" sz="2000" dirty="0"/>
                  <a:t>)</a:t>
                </a:r>
                <a:r>
                  <a:rPr lang="en-GB" sz="2200" dirty="0"/>
                  <a:t> are </a:t>
                </a:r>
                <a:r>
                  <a:rPr lang="en-GB" sz="2200" dirty="0">
                    <a:effectLst>
                      <a:outerShdw blurRad="38100" dist="38100" dir="2700000" algn="tl">
                        <a:srgbClr val="000000">
                          <a:alpha val="43137"/>
                        </a:srgbClr>
                      </a:outerShdw>
                    </a:effectLst>
                  </a:rPr>
                  <a:t>expected to leave imprints in the GeV energy region</a:t>
                </a:r>
                <a:r>
                  <a:rPr lang="en-GB" sz="2200" dirty="0"/>
                  <a:t>.</a:t>
                </a:r>
              </a:p>
            </p:txBody>
          </p:sp>
        </mc:Choice>
        <mc:Fallback xmlns="">
          <p:sp>
            <p:nvSpPr>
              <p:cNvPr id="43" name="Content Placeholder 2">
                <a:extLst>
                  <a:ext uri="{FF2B5EF4-FFF2-40B4-BE49-F238E27FC236}">
                    <a16:creationId xmlns:a16="http://schemas.microsoft.com/office/drawing/2014/main" id="{2515FCED-A150-2132-EC13-44459BF11688}"/>
                  </a:ext>
                </a:extLst>
              </p:cNvPr>
              <p:cNvSpPr>
                <a:spLocks noGrp="1" noRot="1" noChangeAspect="1" noMove="1" noResize="1" noEditPoints="1" noAdjustHandles="1" noChangeArrowheads="1" noChangeShapeType="1" noTextEdit="1"/>
              </p:cNvSpPr>
              <p:nvPr>
                <p:ph idx="1"/>
              </p:nvPr>
            </p:nvSpPr>
            <p:spPr>
              <a:xfrm>
                <a:off x="718426" y="2333381"/>
                <a:ext cx="5309774" cy="3810566"/>
              </a:xfrm>
              <a:blipFill>
                <a:blip r:embed="rId18"/>
                <a:stretch>
                  <a:fillRect l="-1607" t="-2080" r="-2526"/>
                </a:stretch>
              </a:blipFill>
            </p:spPr>
            <p:txBody>
              <a:bodyPr/>
              <a:lstStyle/>
              <a:p>
                <a:r>
                  <a:rPr lang="en-GB">
                    <a:noFill/>
                  </a:rPr>
                  <a:t> </a:t>
                </a:r>
              </a:p>
            </p:txBody>
          </p:sp>
        </mc:Fallback>
      </mc:AlternateContent>
      <p:sp>
        <p:nvSpPr>
          <p:cNvPr id="3" name="TextBox 2">
            <a:extLst>
              <a:ext uri="{FF2B5EF4-FFF2-40B4-BE49-F238E27FC236}">
                <a16:creationId xmlns:a16="http://schemas.microsoft.com/office/drawing/2014/main" id="{7BC1B837-0A63-094C-BD35-78250B883721}"/>
              </a:ext>
            </a:extLst>
          </p:cNvPr>
          <p:cNvSpPr txBox="1"/>
          <p:nvPr/>
        </p:nvSpPr>
        <p:spPr>
          <a:xfrm>
            <a:off x="6503435" y="390865"/>
            <a:ext cx="5243660" cy="369332"/>
          </a:xfrm>
          <a:prstGeom prst="rect">
            <a:avLst/>
          </a:prstGeom>
          <a:noFill/>
        </p:spPr>
        <p:txBody>
          <a:bodyPr wrap="square" rtlCol="0">
            <a:spAutoFit/>
          </a:bodyPr>
          <a:lstStyle/>
          <a:p>
            <a:r>
              <a:rPr lang="en-GB" dirty="0"/>
              <a:t>Flux of CR nuclei and antiparticles (data from AMS-02)</a:t>
            </a:r>
            <a:endParaRPr lang="en-SE" dirty="0"/>
          </a:p>
        </p:txBody>
      </p:sp>
      <p:sp>
        <p:nvSpPr>
          <p:cNvPr id="18" name="Title 1">
            <a:extLst>
              <a:ext uri="{FF2B5EF4-FFF2-40B4-BE49-F238E27FC236}">
                <a16:creationId xmlns:a16="http://schemas.microsoft.com/office/drawing/2014/main" id="{7B02FB0C-56CA-A9FF-4001-6817C716D0A3}"/>
              </a:ext>
            </a:extLst>
          </p:cNvPr>
          <p:cNvSpPr>
            <a:spLocks noGrp="1"/>
          </p:cNvSpPr>
          <p:nvPr>
            <p:ph type="title"/>
          </p:nvPr>
        </p:nvSpPr>
        <p:spPr>
          <a:xfrm>
            <a:off x="770515" y="509700"/>
            <a:ext cx="4639687" cy="1325563"/>
          </a:xfrm>
        </p:spPr>
        <p:txBody>
          <a:bodyPr>
            <a:normAutofit fontScale="90000"/>
          </a:bodyPr>
          <a:lstStyle/>
          <a:p>
            <a:pPr algn="ctr"/>
            <a:r>
              <a:rPr lang="en-GB" sz="4000" b="1" dirty="0">
                <a:solidFill>
                  <a:schemeClr val="accent5">
                    <a:lumMod val="50000"/>
                  </a:schemeClr>
                </a:solidFill>
                <a:latin typeface="Times New Roman" panose="02020603050405020304" pitchFamily="18" charset="0"/>
                <a:cs typeface="Times New Roman" panose="02020603050405020304" pitchFamily="18" charset="0"/>
              </a:rPr>
              <a:t>Antiparticles as a tool to identify signals of BSM physics</a:t>
            </a:r>
            <a:endParaRPr lang="en-SE" sz="4000" b="1" dirty="0">
              <a:solidFill>
                <a:schemeClr val="accent5">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83259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C3E052-764D-90F4-8D3E-428178766BBC}"/>
              </a:ext>
            </a:extLst>
          </p:cNvPr>
          <p:cNvSpPr>
            <a:spLocks noGrp="1"/>
          </p:cNvSpPr>
          <p:nvPr>
            <p:ph idx="1"/>
          </p:nvPr>
        </p:nvSpPr>
        <p:spPr/>
        <p:txBody>
          <a:bodyPr/>
          <a:lstStyle/>
          <a:p>
            <a:endParaRPr lang="en-SE" dirty="0"/>
          </a:p>
        </p:txBody>
      </p:sp>
      <p:sp>
        <p:nvSpPr>
          <p:cNvPr id="4" name="Slide Number Placeholder 3">
            <a:extLst>
              <a:ext uri="{FF2B5EF4-FFF2-40B4-BE49-F238E27FC236}">
                <a16:creationId xmlns:a16="http://schemas.microsoft.com/office/drawing/2014/main" id="{B30463EB-9C8F-55AA-0B40-B0A777300451}"/>
              </a:ext>
            </a:extLst>
          </p:cNvPr>
          <p:cNvSpPr>
            <a:spLocks noGrp="1"/>
          </p:cNvSpPr>
          <p:nvPr>
            <p:ph type="sldNum" sz="quarter" idx="12"/>
          </p:nvPr>
        </p:nvSpPr>
        <p:spPr/>
        <p:txBody>
          <a:bodyPr/>
          <a:lstStyle/>
          <a:p>
            <a:fld id="{22575A84-A01E-4477-BEC3-178D27864C62}" type="slidenum">
              <a:rPr lang="en-GB" smtClean="0"/>
              <a:t>40</a:t>
            </a:fld>
            <a:endParaRPr lang="en-GB"/>
          </a:p>
        </p:txBody>
      </p:sp>
      <p:pic>
        <p:nvPicPr>
          <p:cNvPr id="6" name="Picture 5">
            <a:extLst>
              <a:ext uri="{FF2B5EF4-FFF2-40B4-BE49-F238E27FC236}">
                <a16:creationId xmlns:a16="http://schemas.microsoft.com/office/drawing/2014/main" id="{2202F7E6-1CA5-E397-FE42-1C42FD5539B4}"/>
              </a:ext>
            </a:extLst>
          </p:cNvPr>
          <p:cNvPicPr>
            <a:picLocks noChangeAspect="1"/>
          </p:cNvPicPr>
          <p:nvPr/>
        </p:nvPicPr>
        <p:blipFill>
          <a:blip r:embed="rId2"/>
          <a:stretch>
            <a:fillRect/>
          </a:stretch>
        </p:blipFill>
        <p:spPr>
          <a:xfrm>
            <a:off x="7128128" y="2090078"/>
            <a:ext cx="3899100" cy="3956253"/>
          </a:xfrm>
          <a:prstGeom prst="rect">
            <a:avLst/>
          </a:prstGeom>
        </p:spPr>
      </p:pic>
      <p:pic>
        <p:nvPicPr>
          <p:cNvPr id="7" name="Picture 6">
            <a:extLst>
              <a:ext uri="{FF2B5EF4-FFF2-40B4-BE49-F238E27FC236}">
                <a16:creationId xmlns:a16="http://schemas.microsoft.com/office/drawing/2014/main" id="{8D415DD7-8CFE-87B3-B28E-025D31A85628}"/>
              </a:ext>
            </a:extLst>
          </p:cNvPr>
          <p:cNvPicPr>
            <a:picLocks noChangeAspect="1"/>
          </p:cNvPicPr>
          <p:nvPr/>
        </p:nvPicPr>
        <p:blipFill>
          <a:blip r:embed="rId3"/>
          <a:stretch>
            <a:fillRect/>
          </a:stretch>
        </p:blipFill>
        <p:spPr>
          <a:xfrm>
            <a:off x="870858" y="2307798"/>
            <a:ext cx="5910115" cy="3673249"/>
          </a:xfrm>
          <a:prstGeom prst="rect">
            <a:avLst/>
          </a:prstGeom>
        </p:spPr>
      </p:pic>
      <p:sp>
        <p:nvSpPr>
          <p:cNvPr id="5" name="Title 1">
            <a:extLst>
              <a:ext uri="{FF2B5EF4-FFF2-40B4-BE49-F238E27FC236}">
                <a16:creationId xmlns:a16="http://schemas.microsoft.com/office/drawing/2014/main" id="{01A9C5A7-B8F2-7BCE-4E9C-5F2CEF33D5C3}"/>
              </a:ext>
            </a:extLst>
          </p:cNvPr>
          <p:cNvSpPr>
            <a:spLocks noGrp="1"/>
          </p:cNvSpPr>
          <p:nvPr>
            <p:ph type="title"/>
          </p:nvPr>
        </p:nvSpPr>
        <p:spPr>
          <a:xfrm>
            <a:off x="838200" y="169177"/>
            <a:ext cx="10515600" cy="1325563"/>
          </a:xfrm>
        </p:spPr>
        <p:txBody>
          <a:bodyPr/>
          <a:lstStyle/>
          <a:p>
            <a:r>
              <a:rPr lang="en-GB" sz="4000" b="1" dirty="0">
                <a:latin typeface="Times New Roman" panose="02020603050405020304" pitchFamily="18" charset="0"/>
                <a:cs typeface="Times New Roman" panose="02020603050405020304" pitchFamily="18" charset="0"/>
              </a:rPr>
              <a:t>Primary antiprotons </a:t>
            </a:r>
            <a:r>
              <a:rPr lang="en-GB" sz="3600" b="1" dirty="0">
                <a:solidFill>
                  <a:schemeClr val="accent2">
                    <a:lumMod val="50000"/>
                  </a:schemeClr>
                </a:solidFill>
                <a:latin typeface="Times New Roman" panose="02020603050405020304" pitchFamily="18" charset="0"/>
                <a:cs typeface="Times New Roman" panose="02020603050405020304" pitchFamily="18" charset="0"/>
              </a:rPr>
              <a:t>– The effect of diffusion</a:t>
            </a:r>
            <a:endParaRPr lang="en-SE" sz="3600" b="1" dirty="0">
              <a:solidFill>
                <a:schemeClr val="accent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20861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B8A0980-18CC-FB49-7EAA-AC93F086C15F}"/>
              </a:ext>
            </a:extLst>
          </p:cNvPr>
          <p:cNvSpPr>
            <a:spLocks noGrp="1"/>
          </p:cNvSpPr>
          <p:nvPr>
            <p:ph type="sldNum" sz="quarter" idx="12"/>
          </p:nvPr>
        </p:nvSpPr>
        <p:spPr/>
        <p:txBody>
          <a:bodyPr/>
          <a:lstStyle/>
          <a:p>
            <a:fld id="{22575A84-A01E-4477-BEC3-178D27864C62}" type="slidenum">
              <a:rPr lang="en-GB" smtClean="0"/>
              <a:t>41</a:t>
            </a:fld>
            <a:endParaRPr lang="en-GB"/>
          </a:p>
        </p:txBody>
      </p:sp>
      <p:sp>
        <p:nvSpPr>
          <p:cNvPr id="33" name="TextBox 32">
            <a:extLst>
              <a:ext uri="{FF2B5EF4-FFF2-40B4-BE49-F238E27FC236}">
                <a16:creationId xmlns:a16="http://schemas.microsoft.com/office/drawing/2014/main" id="{315511CA-4F16-3361-155B-3CFEB13AD98D}"/>
              </a:ext>
            </a:extLst>
          </p:cNvPr>
          <p:cNvSpPr txBox="1"/>
          <p:nvPr/>
        </p:nvSpPr>
        <p:spPr>
          <a:xfrm>
            <a:off x="1284513" y="1243962"/>
            <a:ext cx="9734921" cy="1107996"/>
          </a:xfrm>
          <a:prstGeom prst="rect">
            <a:avLst/>
          </a:prstGeom>
          <a:noFill/>
        </p:spPr>
        <p:txBody>
          <a:bodyPr wrap="square">
            <a:spAutoFit/>
          </a:bodyPr>
          <a:lstStyle/>
          <a:p>
            <a:pPr algn="l"/>
            <a:r>
              <a:rPr lang="en-GB" sz="2200" b="0" i="0" u="none" strike="noStrike" baseline="0" dirty="0">
                <a:latin typeface="Times New Roman" panose="02020603050405020304" pitchFamily="18" charset="0"/>
                <a:cs typeface="Times New Roman" panose="02020603050405020304" pitchFamily="18" charset="0"/>
              </a:rPr>
              <a:t>The uncertainty in the galactic DM distribution affects the predicted fluxes, roughly independently of energy. The difference between the flux for a cored and a peaked profile is ~ factor of a few for annihilating DM, and much smaller for decaying DM.</a:t>
            </a:r>
            <a:endParaRPr lang="en-SE" sz="22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506B6653-890F-A96D-1772-304206A677BC}"/>
              </a:ext>
            </a:extLst>
          </p:cNvPr>
          <p:cNvPicPr>
            <a:picLocks noChangeAspect="1"/>
          </p:cNvPicPr>
          <p:nvPr/>
        </p:nvPicPr>
        <p:blipFill>
          <a:blip r:embed="rId2"/>
          <a:stretch>
            <a:fillRect/>
          </a:stretch>
        </p:blipFill>
        <p:spPr>
          <a:xfrm>
            <a:off x="6907358" y="2598735"/>
            <a:ext cx="3869573" cy="3659641"/>
          </a:xfrm>
          <a:prstGeom prst="rect">
            <a:avLst/>
          </a:prstGeom>
          <a:ln>
            <a:solidFill>
              <a:schemeClr val="tx1"/>
            </a:solidFill>
          </a:ln>
        </p:spPr>
      </p:pic>
      <p:pic>
        <p:nvPicPr>
          <p:cNvPr id="23" name="Picture 22">
            <a:extLst>
              <a:ext uri="{FF2B5EF4-FFF2-40B4-BE49-F238E27FC236}">
                <a16:creationId xmlns:a16="http://schemas.microsoft.com/office/drawing/2014/main" id="{8155E138-83CA-510F-7E4A-0192F679614E}"/>
              </a:ext>
            </a:extLst>
          </p:cNvPr>
          <p:cNvPicPr>
            <a:picLocks noChangeAspect="1"/>
          </p:cNvPicPr>
          <p:nvPr/>
        </p:nvPicPr>
        <p:blipFill>
          <a:blip r:embed="rId3"/>
          <a:stretch>
            <a:fillRect/>
          </a:stretch>
        </p:blipFill>
        <p:spPr>
          <a:xfrm>
            <a:off x="1437253" y="2696709"/>
            <a:ext cx="4734948" cy="3512683"/>
          </a:xfrm>
          <a:prstGeom prst="rect">
            <a:avLst/>
          </a:prstGeom>
          <a:ln>
            <a:solidFill>
              <a:schemeClr val="tx1"/>
            </a:solidFill>
          </a:ln>
        </p:spPr>
      </p:pic>
      <p:graphicFrame>
        <p:nvGraphicFramePr>
          <p:cNvPr id="2" name="Table 1">
            <a:extLst>
              <a:ext uri="{FF2B5EF4-FFF2-40B4-BE49-F238E27FC236}">
                <a16:creationId xmlns:a16="http://schemas.microsoft.com/office/drawing/2014/main" id="{7E3FB797-A3A8-8697-D415-28BAEF02B313}"/>
              </a:ext>
            </a:extLst>
          </p:cNvPr>
          <p:cNvGraphicFramePr>
            <a:graphicFrameLocks noGrp="1"/>
          </p:cNvGraphicFramePr>
          <p:nvPr/>
        </p:nvGraphicFramePr>
        <p:xfrm>
          <a:off x="6618850" y="3818414"/>
          <a:ext cx="4734950" cy="365760"/>
        </p:xfrm>
        <a:graphic>
          <a:graphicData uri="http://schemas.openxmlformats.org/drawingml/2006/table">
            <a:tbl>
              <a:tblPr/>
              <a:tblGrid>
                <a:gridCol w="2367475">
                  <a:extLst>
                    <a:ext uri="{9D8B030D-6E8A-4147-A177-3AD203B41FA5}">
                      <a16:colId xmlns:a16="http://schemas.microsoft.com/office/drawing/2014/main" val="370307752"/>
                    </a:ext>
                  </a:extLst>
                </a:gridCol>
                <a:gridCol w="2367475">
                  <a:extLst>
                    <a:ext uri="{9D8B030D-6E8A-4147-A177-3AD203B41FA5}">
                      <a16:colId xmlns:a16="http://schemas.microsoft.com/office/drawing/2014/main" val="3513653727"/>
                    </a:ext>
                  </a:extLst>
                </a:gridCol>
              </a:tblGrid>
              <a:tr h="0">
                <a:tc>
                  <a:txBody>
                    <a:bodyPr/>
                    <a:lstStyle/>
                    <a:p>
                      <a:endParaRPr lang="en-SE"/>
                    </a:p>
                  </a:txBody>
                  <a:tcPr anchor="ctr">
                    <a:lnL>
                      <a:noFill/>
                    </a:lnL>
                    <a:lnR>
                      <a:noFill/>
                    </a:lnR>
                    <a:lnT>
                      <a:noFill/>
                    </a:lnT>
                    <a:lnB>
                      <a:noFill/>
                    </a:lnB>
                    <a:noFill/>
                  </a:tcPr>
                </a:tc>
                <a:tc>
                  <a:txBody>
                    <a:bodyPr/>
                    <a:lstStyle/>
                    <a:p>
                      <a:endParaRPr lang="en-GB" sz="1200" dirty="0"/>
                    </a:p>
                  </a:txBody>
                  <a:tcPr anchor="ctr">
                    <a:lnL>
                      <a:noFill/>
                    </a:lnL>
                    <a:lnR>
                      <a:noFill/>
                    </a:lnR>
                    <a:lnT>
                      <a:noFill/>
                    </a:lnT>
                    <a:lnB>
                      <a:noFill/>
                    </a:lnB>
                    <a:noFill/>
                  </a:tcPr>
                </a:tc>
                <a:extLst>
                  <a:ext uri="{0D108BD9-81ED-4DB2-BD59-A6C34878D82A}">
                    <a16:rowId xmlns:a16="http://schemas.microsoft.com/office/drawing/2014/main" val="70855866"/>
                  </a:ext>
                </a:extLst>
              </a:tr>
            </a:tbl>
          </a:graphicData>
        </a:graphic>
      </p:graphicFrame>
      <p:sp>
        <p:nvSpPr>
          <p:cNvPr id="6" name="TextBox 5">
            <a:extLst>
              <a:ext uri="{FF2B5EF4-FFF2-40B4-BE49-F238E27FC236}">
                <a16:creationId xmlns:a16="http://schemas.microsoft.com/office/drawing/2014/main" id="{2BF56B47-AF00-BEEE-ED33-4137D5E5495F}"/>
              </a:ext>
            </a:extLst>
          </p:cNvPr>
          <p:cNvSpPr txBox="1"/>
          <p:nvPr/>
        </p:nvSpPr>
        <p:spPr>
          <a:xfrm>
            <a:off x="7489371" y="5409276"/>
            <a:ext cx="6096000" cy="276999"/>
          </a:xfrm>
          <a:prstGeom prst="rect">
            <a:avLst/>
          </a:prstGeom>
          <a:noFill/>
        </p:spPr>
        <p:txBody>
          <a:bodyPr wrap="square">
            <a:spAutoFit/>
          </a:bodyPr>
          <a:lstStyle/>
          <a:p>
            <a:r>
              <a:rPr lang="en-GB" sz="1200" dirty="0" err="1"/>
              <a:t>Cirelli</a:t>
            </a:r>
            <a:r>
              <a:rPr lang="en-GB" sz="1200" dirty="0"/>
              <a:t>+ (2024) arXiv</a:t>
            </a:r>
            <a:r>
              <a:rPr lang="en-GB" sz="1200" dirty="0">
                <a:hlinkClick r:id="rId4"/>
              </a:rPr>
              <a:t>:</a:t>
            </a:r>
            <a:r>
              <a:rPr lang="en-GB" sz="1200" dirty="0"/>
              <a:t>2406.01705</a:t>
            </a:r>
          </a:p>
        </p:txBody>
      </p:sp>
      <p:sp>
        <p:nvSpPr>
          <p:cNvPr id="8" name="TextBox 7">
            <a:extLst>
              <a:ext uri="{FF2B5EF4-FFF2-40B4-BE49-F238E27FC236}">
                <a16:creationId xmlns:a16="http://schemas.microsoft.com/office/drawing/2014/main" id="{00465A4F-5BED-D454-B5A5-FBCCFA9B6879}"/>
              </a:ext>
            </a:extLst>
          </p:cNvPr>
          <p:cNvSpPr txBox="1"/>
          <p:nvPr/>
        </p:nvSpPr>
        <p:spPr>
          <a:xfrm>
            <a:off x="3715104" y="3333074"/>
            <a:ext cx="6096000" cy="276999"/>
          </a:xfrm>
          <a:prstGeom prst="rect">
            <a:avLst/>
          </a:prstGeom>
          <a:noFill/>
        </p:spPr>
        <p:txBody>
          <a:bodyPr wrap="square">
            <a:spAutoFit/>
          </a:bodyPr>
          <a:lstStyle/>
          <a:p>
            <a:r>
              <a:rPr lang="en-GB" sz="1200" dirty="0" err="1"/>
              <a:t>Cirelli</a:t>
            </a:r>
            <a:r>
              <a:rPr lang="en-GB" sz="1200" dirty="0"/>
              <a:t>+ (2024) arXiv</a:t>
            </a:r>
            <a:r>
              <a:rPr lang="en-GB" sz="1200" dirty="0">
                <a:hlinkClick r:id="rId4"/>
              </a:rPr>
              <a:t>:</a:t>
            </a:r>
            <a:r>
              <a:rPr lang="en-GB" sz="1200" dirty="0"/>
              <a:t>2406.01705</a:t>
            </a:r>
          </a:p>
        </p:txBody>
      </p:sp>
      <p:sp>
        <p:nvSpPr>
          <p:cNvPr id="10" name="Title 1">
            <a:extLst>
              <a:ext uri="{FF2B5EF4-FFF2-40B4-BE49-F238E27FC236}">
                <a16:creationId xmlns:a16="http://schemas.microsoft.com/office/drawing/2014/main" id="{37605FED-5792-4ABC-A45B-E1094392DA85}"/>
              </a:ext>
            </a:extLst>
          </p:cNvPr>
          <p:cNvSpPr>
            <a:spLocks noGrp="1"/>
          </p:cNvSpPr>
          <p:nvPr>
            <p:ph type="title"/>
          </p:nvPr>
        </p:nvSpPr>
        <p:spPr>
          <a:xfrm>
            <a:off x="1012372" y="169177"/>
            <a:ext cx="10515600" cy="1325563"/>
          </a:xfrm>
        </p:spPr>
        <p:txBody>
          <a:bodyPr/>
          <a:lstStyle/>
          <a:p>
            <a:r>
              <a:rPr lang="en-GB" b="1" dirty="0"/>
              <a:t>DM production </a:t>
            </a:r>
            <a:r>
              <a:rPr lang="en-GB" sz="3600" b="1" dirty="0">
                <a:solidFill>
                  <a:schemeClr val="accent2">
                    <a:lumMod val="50000"/>
                  </a:schemeClr>
                </a:solidFill>
              </a:rPr>
              <a:t>- primary antiprotons</a:t>
            </a:r>
            <a:endParaRPr lang="en-SE" sz="3600" b="1" dirty="0">
              <a:solidFill>
                <a:schemeClr val="accent2">
                  <a:lumMod val="50000"/>
                </a:schemeClr>
              </a:solidFill>
            </a:endParaRPr>
          </a:p>
        </p:txBody>
      </p:sp>
    </p:spTree>
    <p:extLst>
      <p:ext uri="{BB962C8B-B14F-4D97-AF65-F5344CB8AC3E}">
        <p14:creationId xmlns:p14="http://schemas.microsoft.com/office/powerpoint/2010/main" val="7055601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53D706F-A5F7-4B70-A9C6-132CCED62DEE}"/>
              </a:ext>
            </a:extLst>
          </p:cNvPr>
          <p:cNvSpPr/>
          <p:nvPr/>
        </p:nvSpPr>
        <p:spPr>
          <a:xfrm>
            <a:off x="858064" y="1280679"/>
            <a:ext cx="4757747" cy="1031008"/>
          </a:xfrm>
          <a:prstGeom prst="rect">
            <a:avLst/>
          </a:prstGeom>
          <a:solidFill>
            <a:schemeClr val="bg1"/>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id="{DFF2CF01-DB25-4F58-BABE-0104BBC6A8FA}"/>
              </a:ext>
            </a:extLst>
          </p:cNvPr>
          <p:cNvPicPr>
            <a:picLocks noChangeAspect="1"/>
          </p:cNvPicPr>
          <p:nvPr/>
        </p:nvPicPr>
        <p:blipFill>
          <a:blip r:embed="rId3"/>
          <a:stretch>
            <a:fillRect/>
          </a:stretch>
        </p:blipFill>
        <p:spPr>
          <a:xfrm>
            <a:off x="847790" y="2629345"/>
            <a:ext cx="5425295" cy="3071269"/>
          </a:xfrm>
          <a:prstGeom prst="rect">
            <a:avLst/>
          </a:prstGeom>
          <a:ln w="12700">
            <a:solidFill>
              <a:schemeClr val="tx1"/>
            </a:solidFill>
          </a:ln>
          <a:effectLst>
            <a:glow rad="63500">
              <a:schemeClr val="accent3">
                <a:satMod val="175000"/>
                <a:alpha val="40000"/>
              </a:schemeClr>
            </a:glow>
          </a:effectLst>
        </p:spPr>
      </p:pic>
      <p:sp>
        <p:nvSpPr>
          <p:cNvPr id="27" name="Title 4">
            <a:extLst>
              <a:ext uri="{FF2B5EF4-FFF2-40B4-BE49-F238E27FC236}">
                <a16:creationId xmlns:a16="http://schemas.microsoft.com/office/drawing/2014/main" id="{77BD0674-F69C-4777-B270-0C0431C5A8DE}"/>
              </a:ext>
            </a:extLst>
          </p:cNvPr>
          <p:cNvSpPr>
            <a:spLocks noGrp="1"/>
          </p:cNvSpPr>
          <p:nvPr>
            <p:ph type="title"/>
          </p:nvPr>
        </p:nvSpPr>
        <p:spPr>
          <a:xfrm>
            <a:off x="414437" y="163960"/>
            <a:ext cx="5585280" cy="1325563"/>
          </a:xfrm>
        </p:spPr>
        <p:txBody>
          <a:bodyPr>
            <a:normAutofit/>
          </a:bodyPr>
          <a:lstStyle/>
          <a:p>
            <a:r>
              <a:rPr lang="en-GB" sz="3600" b="1" dirty="0">
                <a:latin typeface="Times New Roman" panose="02020603050405020304" pitchFamily="18" charset="0"/>
                <a:cs typeface="Times New Roman" panose="02020603050405020304" pitchFamily="18" charset="0"/>
              </a:rPr>
              <a:t>Antiproton cross sections</a:t>
            </a:r>
          </a:p>
        </p:txBody>
      </p:sp>
      <p:pic>
        <p:nvPicPr>
          <p:cNvPr id="6" name="Content Placeholder 5">
            <a:extLst>
              <a:ext uri="{FF2B5EF4-FFF2-40B4-BE49-F238E27FC236}">
                <a16:creationId xmlns:a16="http://schemas.microsoft.com/office/drawing/2014/main" id="{365CEA41-8F05-4A3A-84D6-AA71D481CFE0}"/>
              </a:ext>
            </a:extLst>
          </p:cNvPr>
          <p:cNvPicPr>
            <a:picLocks noGrp="1" noChangeAspect="1"/>
          </p:cNvPicPr>
          <p:nvPr>
            <p:ph idx="1"/>
          </p:nvPr>
        </p:nvPicPr>
        <p:blipFill>
          <a:blip r:embed="rId4"/>
          <a:stretch>
            <a:fillRect/>
          </a:stretch>
        </p:blipFill>
        <p:spPr>
          <a:xfrm>
            <a:off x="7461132" y="340431"/>
            <a:ext cx="2509757" cy="405356"/>
          </a:xfrm>
          <a:prstGeom prst="rect">
            <a:avLst/>
          </a:prstGeom>
          <a:ln w="19050">
            <a:noFill/>
          </a:ln>
        </p:spPr>
      </p:pic>
      <p:sp>
        <p:nvSpPr>
          <p:cNvPr id="2" name="Slide Number Placeholder 1">
            <a:extLst>
              <a:ext uri="{FF2B5EF4-FFF2-40B4-BE49-F238E27FC236}">
                <a16:creationId xmlns:a16="http://schemas.microsoft.com/office/drawing/2014/main" id="{036CEBBB-9D7E-40F0-AA70-563BF5870EAB}"/>
              </a:ext>
            </a:extLst>
          </p:cNvPr>
          <p:cNvSpPr>
            <a:spLocks noGrp="1"/>
          </p:cNvSpPr>
          <p:nvPr>
            <p:ph type="sldNum" sz="quarter" idx="12"/>
          </p:nvPr>
        </p:nvSpPr>
        <p:spPr>
          <a:xfrm>
            <a:off x="438855" y="6409800"/>
            <a:ext cx="924297" cy="400110"/>
          </a:xfrm>
        </p:spPr>
        <p:txBody>
          <a:bodyPr/>
          <a:lstStyle/>
          <a:p>
            <a:fld id="{22575A84-A01E-4477-BEC3-178D27864C62}" type="slidenum">
              <a:rPr lang="en-GB" smtClean="0"/>
              <a:t>42</a:t>
            </a:fld>
            <a:endParaRPr lang="en-GB"/>
          </a:p>
        </p:txBody>
      </p:sp>
      <p:pic>
        <p:nvPicPr>
          <p:cNvPr id="3" name="Picture 2">
            <a:extLst>
              <a:ext uri="{FF2B5EF4-FFF2-40B4-BE49-F238E27FC236}">
                <a16:creationId xmlns:a16="http://schemas.microsoft.com/office/drawing/2014/main" id="{81FC9851-36CD-4E74-8460-25D220F4B360}"/>
              </a:ext>
            </a:extLst>
          </p:cNvPr>
          <p:cNvPicPr>
            <a:picLocks noChangeAspect="1"/>
          </p:cNvPicPr>
          <p:nvPr/>
        </p:nvPicPr>
        <p:blipFill>
          <a:blip r:embed="rId5"/>
          <a:stretch>
            <a:fillRect/>
          </a:stretch>
        </p:blipFill>
        <p:spPr>
          <a:xfrm>
            <a:off x="6754411" y="746337"/>
            <a:ext cx="3878995" cy="3015076"/>
          </a:xfrm>
          <a:prstGeom prst="rect">
            <a:avLst/>
          </a:prstGeom>
          <a:ln>
            <a:solidFill>
              <a:schemeClr val="tx1"/>
            </a:solidFill>
            <a:prstDash val="lgDash"/>
          </a:ln>
          <a:effectLst>
            <a:glow rad="63500">
              <a:schemeClr val="accent3">
                <a:satMod val="175000"/>
                <a:alpha val="40000"/>
              </a:schemeClr>
            </a:glow>
          </a:effectLst>
        </p:spPr>
      </p:pic>
      <p:pic>
        <p:nvPicPr>
          <p:cNvPr id="8" name="Picture 7">
            <a:extLst>
              <a:ext uri="{FF2B5EF4-FFF2-40B4-BE49-F238E27FC236}">
                <a16:creationId xmlns:a16="http://schemas.microsoft.com/office/drawing/2014/main" id="{35652C5D-38E8-4720-B961-4F520F0033DC}"/>
              </a:ext>
            </a:extLst>
          </p:cNvPr>
          <p:cNvPicPr>
            <a:picLocks noChangeAspect="1"/>
          </p:cNvPicPr>
          <p:nvPr/>
        </p:nvPicPr>
        <p:blipFill>
          <a:blip r:embed="rId6"/>
          <a:stretch>
            <a:fillRect/>
          </a:stretch>
        </p:blipFill>
        <p:spPr>
          <a:xfrm>
            <a:off x="6747525" y="3786542"/>
            <a:ext cx="4453876" cy="2619927"/>
          </a:xfrm>
          <a:prstGeom prst="rect">
            <a:avLst/>
          </a:prstGeom>
          <a:noFill/>
          <a:ln>
            <a:solidFill>
              <a:schemeClr val="tx1"/>
            </a:solidFill>
            <a:prstDash val="lgDash"/>
          </a:ln>
          <a:effectLst>
            <a:glow rad="63500">
              <a:schemeClr val="accent3">
                <a:satMod val="175000"/>
                <a:alpha val="40000"/>
              </a:schemeClr>
            </a:glow>
          </a:effectLst>
        </p:spPr>
      </p:pic>
      <p:pic>
        <p:nvPicPr>
          <p:cNvPr id="4" name="Picture 3">
            <a:extLst>
              <a:ext uri="{FF2B5EF4-FFF2-40B4-BE49-F238E27FC236}">
                <a16:creationId xmlns:a16="http://schemas.microsoft.com/office/drawing/2014/main" id="{C41FEA97-7F42-49BF-9C38-82B70A821C02}"/>
              </a:ext>
            </a:extLst>
          </p:cNvPr>
          <p:cNvPicPr>
            <a:picLocks noChangeAspect="1"/>
          </p:cNvPicPr>
          <p:nvPr/>
        </p:nvPicPr>
        <p:blipFill>
          <a:blip r:embed="rId7"/>
          <a:stretch>
            <a:fillRect/>
          </a:stretch>
        </p:blipFill>
        <p:spPr>
          <a:xfrm>
            <a:off x="3493151" y="5733460"/>
            <a:ext cx="3190875" cy="506237"/>
          </a:xfrm>
          <a:prstGeom prst="rect">
            <a:avLst/>
          </a:prstGeom>
          <a:ln>
            <a:noFill/>
          </a:ln>
        </p:spPr>
      </p:pic>
      <p:pic>
        <p:nvPicPr>
          <p:cNvPr id="7" name="Picture 6">
            <a:extLst>
              <a:ext uri="{FF2B5EF4-FFF2-40B4-BE49-F238E27FC236}">
                <a16:creationId xmlns:a16="http://schemas.microsoft.com/office/drawing/2014/main" id="{AE4BD6C1-DFA8-4F65-BBA5-50E0BAE08E4B}"/>
              </a:ext>
            </a:extLst>
          </p:cNvPr>
          <p:cNvPicPr>
            <a:picLocks noChangeAspect="1"/>
          </p:cNvPicPr>
          <p:nvPr/>
        </p:nvPicPr>
        <p:blipFill>
          <a:blip r:embed="rId8"/>
          <a:stretch>
            <a:fillRect/>
          </a:stretch>
        </p:blipFill>
        <p:spPr>
          <a:xfrm>
            <a:off x="10309347" y="310939"/>
            <a:ext cx="1712419" cy="505428"/>
          </a:xfrm>
          <a:prstGeom prst="rect">
            <a:avLst/>
          </a:prstGeom>
          <a:ln>
            <a:solidFill>
              <a:srgbClr val="FF0000"/>
            </a:solidFill>
          </a:ln>
        </p:spPr>
      </p:pic>
      <p:pic>
        <p:nvPicPr>
          <p:cNvPr id="11" name="Picture 10">
            <a:extLst>
              <a:ext uri="{FF2B5EF4-FFF2-40B4-BE49-F238E27FC236}">
                <a16:creationId xmlns:a16="http://schemas.microsoft.com/office/drawing/2014/main" id="{53093FFE-A76E-477F-B3CB-C886D6797DF1}"/>
              </a:ext>
            </a:extLst>
          </p:cNvPr>
          <p:cNvPicPr>
            <a:picLocks noChangeAspect="1"/>
          </p:cNvPicPr>
          <p:nvPr/>
        </p:nvPicPr>
        <p:blipFill>
          <a:blip r:embed="rId9"/>
          <a:stretch>
            <a:fillRect/>
          </a:stretch>
        </p:blipFill>
        <p:spPr>
          <a:xfrm>
            <a:off x="1069595" y="1393693"/>
            <a:ext cx="2686050" cy="866775"/>
          </a:xfrm>
          <a:prstGeom prst="rect">
            <a:avLst/>
          </a:prstGeom>
        </p:spPr>
      </p:pic>
      <p:sp>
        <p:nvSpPr>
          <p:cNvPr id="9" name="Rectangle 8">
            <a:extLst>
              <a:ext uri="{FF2B5EF4-FFF2-40B4-BE49-F238E27FC236}">
                <a16:creationId xmlns:a16="http://schemas.microsoft.com/office/drawing/2014/main" id="{BA2AEA17-7CC6-4660-ADC8-91907DF2C6A1}"/>
              </a:ext>
            </a:extLst>
          </p:cNvPr>
          <p:cNvSpPr/>
          <p:nvPr/>
        </p:nvSpPr>
        <p:spPr>
          <a:xfrm>
            <a:off x="3593301" y="5805167"/>
            <a:ext cx="3013723" cy="412496"/>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834E268C-E30D-4D98-970A-2BF984BC10D7}"/>
                  </a:ext>
                </a:extLst>
              </p:cNvPr>
              <p:cNvSpPr/>
              <p:nvPr/>
            </p:nvSpPr>
            <p:spPr>
              <a:xfrm>
                <a:off x="3559778" y="1600432"/>
                <a:ext cx="1888337" cy="369332"/>
              </a:xfrm>
              <a:prstGeom prst="rect">
                <a:avLst/>
              </a:prstGeom>
            </p:spPr>
            <p:txBody>
              <a:bodyPr wrap="none">
                <a:spAutoFit/>
              </a:bodyPr>
              <a:lstStyle/>
              <a:p>
                <a14:m>
                  <m:oMath xmlns:m="http://schemas.openxmlformats.org/officeDocument/2006/math">
                    <m:r>
                      <a:rPr lang="en-GB" b="0" i="1" smtClean="0">
                        <a:latin typeface="Cambria Math" panose="02040503050406030204" pitchFamily="18" charset="0"/>
                        <a:cs typeface="Times New Roman" panose="02020603050405020304" pitchFamily="18" charset="0"/>
                      </a:rPr>
                      <m:t>·(2+ </m:t>
                    </m:r>
                    <m:r>
                      <m:rPr>
                        <m:sty m:val="p"/>
                      </m:rPr>
                      <a:rPr lang="el-GR" b="0" i="1" smtClean="0">
                        <a:latin typeface="Cambria Math" panose="02040503050406030204" pitchFamily="18" charset="0"/>
                        <a:cs typeface="Times New Roman" panose="02020603050405020304" pitchFamily="18" charset="0"/>
                      </a:rPr>
                      <m:t>Δ</m:t>
                    </m:r>
                    <m:r>
                      <a:rPr lang="en-GB" b="0" i="1" baseline="-25000" smtClean="0">
                        <a:latin typeface="Cambria Math" panose="02040503050406030204" pitchFamily="18" charset="0"/>
                        <a:cs typeface="Times New Roman" panose="02020603050405020304" pitchFamily="18" charset="0"/>
                      </a:rPr>
                      <m:t>𝐼𝑆</m:t>
                    </m:r>
                    <m:r>
                      <a:rPr lang="en-GB" b="0" i="1" smtClean="0">
                        <a:latin typeface="Cambria Math" panose="02040503050406030204" pitchFamily="18" charset="0"/>
                        <a:cs typeface="Times New Roman" panose="02020603050405020304" pitchFamily="18" charset="0"/>
                      </a:rPr>
                      <m:t>+2</m:t>
                    </m:r>
                  </m:oMath>
                </a14:m>
                <a:r>
                  <a:rPr lang="el-GR" dirty="0">
                    <a:cs typeface="Times New Roman" panose="02020603050405020304" pitchFamily="18" charset="0"/>
                  </a:rPr>
                  <a:t> </a:t>
                </a:r>
                <a14:m>
                  <m:oMath xmlns:m="http://schemas.openxmlformats.org/officeDocument/2006/math">
                    <m:r>
                      <m:rPr>
                        <m:sty m:val="p"/>
                      </m:rPr>
                      <a:rPr lang="el-GR" i="1">
                        <a:latin typeface="Cambria Math" panose="02040503050406030204" pitchFamily="18" charset="0"/>
                        <a:cs typeface="Times New Roman" panose="02020603050405020304" pitchFamily="18" charset="0"/>
                      </a:rPr>
                      <m:t>Δ</m:t>
                    </m:r>
                  </m:oMath>
                </a14:m>
                <a:r>
                  <a:rPr lang="el-GR" i="1" baseline="-25000" dirty="0"/>
                  <a:t>Λ</a:t>
                </a:r>
                <a:r>
                  <a:rPr lang="en-GB" dirty="0"/>
                  <a:t>)</a:t>
                </a:r>
              </a:p>
            </p:txBody>
          </p:sp>
        </mc:Choice>
        <mc:Fallback xmlns="">
          <p:sp>
            <p:nvSpPr>
              <p:cNvPr id="10" name="Rectangle 9">
                <a:extLst>
                  <a:ext uri="{FF2B5EF4-FFF2-40B4-BE49-F238E27FC236}">
                    <a16:creationId xmlns:a16="http://schemas.microsoft.com/office/drawing/2014/main" id="{834E268C-E30D-4D98-970A-2BF984BC10D7}"/>
                  </a:ext>
                </a:extLst>
              </p:cNvPr>
              <p:cNvSpPr>
                <a:spLocks noRot="1" noChangeAspect="1" noMove="1" noResize="1" noEditPoints="1" noAdjustHandles="1" noChangeArrowheads="1" noChangeShapeType="1" noTextEdit="1"/>
              </p:cNvSpPr>
              <p:nvPr/>
            </p:nvSpPr>
            <p:spPr>
              <a:xfrm>
                <a:off x="3559778" y="1600432"/>
                <a:ext cx="1888337" cy="369332"/>
              </a:xfrm>
              <a:prstGeom prst="rect">
                <a:avLst/>
              </a:prstGeom>
              <a:blipFill>
                <a:blip r:embed="rId10"/>
                <a:stretch>
                  <a:fillRect t="-10000" r="-1613" b="-26667"/>
                </a:stretch>
              </a:blipFill>
            </p:spPr>
            <p:txBody>
              <a:bodyPr/>
              <a:lstStyle/>
              <a:p>
                <a:r>
                  <a:rPr lang="en-GB">
                    <a:noFill/>
                  </a:rPr>
                  <a:t> </a:t>
                </a:r>
              </a:p>
            </p:txBody>
          </p:sp>
        </mc:Fallback>
      </mc:AlternateContent>
      <p:sp>
        <p:nvSpPr>
          <p:cNvPr id="12" name="Oval 11">
            <a:extLst>
              <a:ext uri="{FF2B5EF4-FFF2-40B4-BE49-F238E27FC236}">
                <a16:creationId xmlns:a16="http://schemas.microsoft.com/office/drawing/2014/main" id="{EB90E699-1621-4B80-98E9-4412CC348972}"/>
              </a:ext>
            </a:extLst>
          </p:cNvPr>
          <p:cNvSpPr/>
          <p:nvPr/>
        </p:nvSpPr>
        <p:spPr>
          <a:xfrm>
            <a:off x="3776193" y="1607143"/>
            <a:ext cx="884244" cy="369332"/>
          </a:xfrm>
          <a:prstGeom prst="ellipse">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0CB1601D-F944-40D8-ACE8-26C22A20ED74}"/>
              </a:ext>
            </a:extLst>
          </p:cNvPr>
          <p:cNvSpPr/>
          <p:nvPr/>
        </p:nvSpPr>
        <p:spPr>
          <a:xfrm>
            <a:off x="4756937" y="1566943"/>
            <a:ext cx="670630" cy="399258"/>
          </a:xfrm>
          <a:prstGeom prst="ellipse">
            <a:avLst/>
          </a:prstGeom>
          <a:no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51D0A35-AB9B-4CCF-A4AD-5C50878DE284}"/>
              </a:ext>
            </a:extLst>
          </p:cNvPr>
          <p:cNvSpPr/>
          <p:nvPr/>
        </p:nvSpPr>
        <p:spPr>
          <a:xfrm>
            <a:off x="4229560" y="1617417"/>
            <a:ext cx="420603" cy="35234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2F028D0F-9FCE-4730-B50B-E8B059834629}"/>
              </a:ext>
            </a:extLst>
          </p:cNvPr>
          <p:cNvSpPr/>
          <p:nvPr/>
        </p:nvSpPr>
        <p:spPr>
          <a:xfrm>
            <a:off x="7174138" y="5726715"/>
            <a:ext cx="2999539" cy="246221"/>
          </a:xfrm>
          <a:prstGeom prst="rect">
            <a:avLst/>
          </a:prstGeom>
        </p:spPr>
        <p:txBody>
          <a:bodyPr wrap="none">
            <a:spAutoFit/>
          </a:bodyPr>
          <a:lstStyle/>
          <a:p>
            <a:r>
              <a:rPr lang="en-GB" sz="1000" b="1" dirty="0">
                <a:latin typeface="Times New Roman" panose="02020603050405020304" pitchFamily="18" charset="0"/>
              </a:rPr>
              <a:t>A. Reinert, M. W. Winkler, 2017 ; </a:t>
            </a:r>
            <a:r>
              <a:rPr lang="en-GB" sz="1000" dirty="0">
                <a:hlinkClick r:id="rId11"/>
              </a:rPr>
              <a:t>arXiv:1712.00002</a:t>
            </a:r>
            <a:endParaRPr lang="en-GB" sz="1000" dirty="0"/>
          </a:p>
        </p:txBody>
      </p:sp>
      <p:sp>
        <p:nvSpPr>
          <p:cNvPr id="38" name="Rectangle 37">
            <a:extLst>
              <a:ext uri="{FF2B5EF4-FFF2-40B4-BE49-F238E27FC236}">
                <a16:creationId xmlns:a16="http://schemas.microsoft.com/office/drawing/2014/main" id="{E1BFB527-AFD8-439E-B195-9D9A4D1C4587}"/>
              </a:ext>
            </a:extLst>
          </p:cNvPr>
          <p:cNvSpPr/>
          <p:nvPr/>
        </p:nvSpPr>
        <p:spPr>
          <a:xfrm>
            <a:off x="7472538" y="311414"/>
            <a:ext cx="2566901" cy="412496"/>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D037EAF-4910-4D9B-B259-38919495B33B}"/>
              </a:ext>
            </a:extLst>
          </p:cNvPr>
          <p:cNvSpPr/>
          <p:nvPr/>
        </p:nvSpPr>
        <p:spPr>
          <a:xfrm>
            <a:off x="2201401" y="4697364"/>
            <a:ext cx="2537874" cy="261610"/>
          </a:xfrm>
          <a:prstGeom prst="rect">
            <a:avLst/>
          </a:prstGeom>
        </p:spPr>
        <p:txBody>
          <a:bodyPr wrap="none">
            <a:spAutoFit/>
          </a:bodyPr>
          <a:lstStyle/>
          <a:p>
            <a:r>
              <a:rPr lang="en-GB" sz="1100" b="1" dirty="0" err="1"/>
              <a:t>Kappl</a:t>
            </a:r>
            <a:r>
              <a:rPr lang="en-GB" sz="1100" b="1" dirty="0"/>
              <a:t> &amp; Winkler, 2019 ; </a:t>
            </a:r>
            <a:r>
              <a:rPr lang="en-GB" sz="1100" dirty="0">
                <a:hlinkClick r:id="rId12"/>
              </a:rPr>
              <a:t>arXiv:1408.0299</a:t>
            </a:r>
            <a:endParaRPr lang="en-GB" sz="1100" dirty="0"/>
          </a:p>
        </p:txBody>
      </p:sp>
      <p:sp>
        <p:nvSpPr>
          <p:cNvPr id="20" name="Slide Number Placeholder 1">
            <a:extLst>
              <a:ext uri="{FF2B5EF4-FFF2-40B4-BE49-F238E27FC236}">
                <a16:creationId xmlns:a16="http://schemas.microsoft.com/office/drawing/2014/main" id="{52022AE8-1EB8-0814-0A4C-63C775FF5502}"/>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2575A84-A01E-4477-BEC3-178D27864C62}" type="slidenum">
              <a:rPr lang="en-GB" smtClean="0"/>
              <a:pPr/>
              <a:t>42</a:t>
            </a:fld>
            <a:endParaRPr lang="en-GB" dirty="0"/>
          </a:p>
        </p:txBody>
      </p:sp>
    </p:spTree>
    <p:extLst>
      <p:ext uri="{BB962C8B-B14F-4D97-AF65-F5344CB8AC3E}">
        <p14:creationId xmlns:p14="http://schemas.microsoft.com/office/powerpoint/2010/main" val="1745963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par>
                                <p:cTn id="18" presetID="10"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 presetClass="entr" presetSubtype="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4" grpId="0" animBg="1"/>
      <p:bldP spid="15" grpId="0" animBg="1"/>
      <p:bldP spid="3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89036-D802-A16F-8D44-F940E8742269}"/>
              </a:ext>
            </a:extLst>
          </p:cNvPr>
          <p:cNvSpPr>
            <a:spLocks noGrp="1"/>
          </p:cNvSpPr>
          <p:nvPr>
            <p:ph type="title"/>
          </p:nvPr>
        </p:nvSpPr>
        <p:spPr>
          <a:xfrm>
            <a:off x="520142" y="498814"/>
            <a:ext cx="5243660" cy="1325563"/>
          </a:xfrm>
        </p:spPr>
        <p:txBody>
          <a:bodyPr>
            <a:normAutofit/>
          </a:bodyPr>
          <a:lstStyle/>
          <a:p>
            <a:pPr algn="ctr"/>
            <a:r>
              <a:rPr lang="en-GB" sz="4000" b="1" dirty="0">
                <a:solidFill>
                  <a:schemeClr val="accent5">
                    <a:lumMod val="50000"/>
                  </a:schemeClr>
                </a:solidFill>
                <a:latin typeface="Times New Roman" panose="02020603050405020304" pitchFamily="18" charset="0"/>
                <a:cs typeface="Times New Roman" panose="02020603050405020304" pitchFamily="18" charset="0"/>
              </a:rPr>
              <a:t>Channels of secondary antiproton production</a:t>
            </a:r>
            <a:endParaRPr lang="en-SE" sz="4000" b="1"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C060B1E-E379-5876-A4CC-DBCD01851196}"/>
              </a:ext>
            </a:extLst>
          </p:cNvPr>
          <p:cNvSpPr>
            <a:spLocks noGrp="1"/>
          </p:cNvSpPr>
          <p:nvPr>
            <p:ph type="sldNum" sz="quarter" idx="12"/>
          </p:nvPr>
        </p:nvSpPr>
        <p:spPr/>
        <p:txBody>
          <a:bodyPr/>
          <a:lstStyle/>
          <a:p>
            <a:fld id="{22575A84-A01E-4477-BEC3-178D27864C62}" type="slidenum">
              <a:rPr lang="en-GB" smtClean="0"/>
              <a:t>43</a:t>
            </a:fld>
            <a:endParaRPr lang="en-GB"/>
          </a:p>
        </p:txBody>
      </p:sp>
      <p:pic>
        <p:nvPicPr>
          <p:cNvPr id="5" name="Picture 4">
            <a:extLst>
              <a:ext uri="{FF2B5EF4-FFF2-40B4-BE49-F238E27FC236}">
                <a16:creationId xmlns:a16="http://schemas.microsoft.com/office/drawing/2014/main" id="{CF7B9BB7-0868-60EC-A133-4E982B8090C3}"/>
              </a:ext>
            </a:extLst>
          </p:cNvPr>
          <p:cNvPicPr>
            <a:picLocks noChangeAspect="1"/>
          </p:cNvPicPr>
          <p:nvPr/>
        </p:nvPicPr>
        <p:blipFill>
          <a:blip r:embed="rId2"/>
          <a:stretch>
            <a:fillRect/>
          </a:stretch>
        </p:blipFill>
        <p:spPr>
          <a:xfrm>
            <a:off x="5916674" y="993617"/>
            <a:ext cx="5166653" cy="4870766"/>
          </a:xfrm>
          <a:prstGeom prst="rect">
            <a:avLst/>
          </a:prstGeom>
        </p:spPr>
      </p:pic>
      <p:pic>
        <p:nvPicPr>
          <p:cNvPr id="3" name="Picture 2">
            <a:extLst>
              <a:ext uri="{FF2B5EF4-FFF2-40B4-BE49-F238E27FC236}">
                <a16:creationId xmlns:a16="http://schemas.microsoft.com/office/drawing/2014/main" id="{32334A42-AC77-E0D4-78AD-E17A69CD48F4}"/>
              </a:ext>
            </a:extLst>
          </p:cNvPr>
          <p:cNvPicPr>
            <a:picLocks noChangeAspect="1"/>
          </p:cNvPicPr>
          <p:nvPr/>
        </p:nvPicPr>
        <p:blipFill>
          <a:blip r:embed="rId3"/>
          <a:stretch>
            <a:fillRect/>
          </a:stretch>
        </p:blipFill>
        <p:spPr>
          <a:xfrm>
            <a:off x="625526" y="2126962"/>
            <a:ext cx="5024160" cy="3770079"/>
          </a:xfrm>
          <a:prstGeom prst="rect">
            <a:avLst/>
          </a:prstGeom>
        </p:spPr>
      </p:pic>
      <p:pic>
        <p:nvPicPr>
          <p:cNvPr id="7" name="Picture 6">
            <a:extLst>
              <a:ext uri="{FF2B5EF4-FFF2-40B4-BE49-F238E27FC236}">
                <a16:creationId xmlns:a16="http://schemas.microsoft.com/office/drawing/2014/main" id="{D71A5BDF-9409-3BC7-45FD-AE6BAAB7CFAE}"/>
              </a:ext>
            </a:extLst>
          </p:cNvPr>
          <p:cNvPicPr>
            <a:picLocks noChangeAspect="1"/>
          </p:cNvPicPr>
          <p:nvPr/>
        </p:nvPicPr>
        <p:blipFill>
          <a:blip r:embed="rId4"/>
          <a:stretch>
            <a:fillRect/>
          </a:stretch>
        </p:blipFill>
        <p:spPr>
          <a:xfrm>
            <a:off x="11083327" y="1139824"/>
            <a:ext cx="225640" cy="2615748"/>
          </a:xfrm>
          <a:prstGeom prst="rect">
            <a:avLst/>
          </a:prstGeom>
        </p:spPr>
      </p:pic>
    </p:spTree>
    <p:extLst>
      <p:ext uri="{BB962C8B-B14F-4D97-AF65-F5344CB8AC3E}">
        <p14:creationId xmlns:p14="http://schemas.microsoft.com/office/powerpoint/2010/main" val="41937960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3FBFA-6135-53F8-86D2-97AEAD3FE536}"/>
              </a:ext>
            </a:extLst>
          </p:cNvPr>
          <p:cNvSpPr>
            <a:spLocks noGrp="1"/>
          </p:cNvSpPr>
          <p:nvPr>
            <p:ph type="title"/>
          </p:nvPr>
        </p:nvSpPr>
        <p:spPr/>
        <p:txBody>
          <a:bodyPr/>
          <a:lstStyle/>
          <a:p>
            <a:r>
              <a:rPr lang="en-GB" b="1" dirty="0"/>
              <a:t>Antiproton parameterizations</a:t>
            </a:r>
            <a:endParaRPr lang="en-SE" b="1" dirty="0"/>
          </a:p>
        </p:txBody>
      </p:sp>
      <p:sp>
        <p:nvSpPr>
          <p:cNvPr id="4" name="Slide Number Placeholder 3">
            <a:extLst>
              <a:ext uri="{FF2B5EF4-FFF2-40B4-BE49-F238E27FC236}">
                <a16:creationId xmlns:a16="http://schemas.microsoft.com/office/drawing/2014/main" id="{0B16E896-5698-9C60-FA48-F355C11935A9}"/>
              </a:ext>
            </a:extLst>
          </p:cNvPr>
          <p:cNvSpPr>
            <a:spLocks noGrp="1"/>
          </p:cNvSpPr>
          <p:nvPr>
            <p:ph type="sldNum" sz="quarter" idx="12"/>
          </p:nvPr>
        </p:nvSpPr>
        <p:spPr/>
        <p:txBody>
          <a:bodyPr/>
          <a:lstStyle/>
          <a:p>
            <a:fld id="{22575A84-A01E-4477-BEC3-178D27864C62}" type="slidenum">
              <a:rPr lang="en-GB" smtClean="0"/>
              <a:t>44</a:t>
            </a:fld>
            <a:endParaRPr lang="en-GB"/>
          </a:p>
        </p:txBody>
      </p:sp>
      <p:pic>
        <p:nvPicPr>
          <p:cNvPr id="12" name="Picture 11">
            <a:extLst>
              <a:ext uri="{FF2B5EF4-FFF2-40B4-BE49-F238E27FC236}">
                <a16:creationId xmlns:a16="http://schemas.microsoft.com/office/drawing/2014/main" id="{9721EC3C-CB6F-0449-583B-E28A4D47967D}"/>
              </a:ext>
            </a:extLst>
          </p:cNvPr>
          <p:cNvPicPr>
            <a:picLocks noChangeAspect="1"/>
          </p:cNvPicPr>
          <p:nvPr/>
        </p:nvPicPr>
        <p:blipFill>
          <a:blip r:embed="rId2"/>
          <a:stretch>
            <a:fillRect/>
          </a:stretch>
        </p:blipFill>
        <p:spPr>
          <a:xfrm>
            <a:off x="515983" y="2136034"/>
            <a:ext cx="5177246" cy="3773483"/>
          </a:xfrm>
          <a:prstGeom prst="rect">
            <a:avLst/>
          </a:prstGeom>
        </p:spPr>
      </p:pic>
      <p:pic>
        <p:nvPicPr>
          <p:cNvPr id="14" name="Picture 13">
            <a:extLst>
              <a:ext uri="{FF2B5EF4-FFF2-40B4-BE49-F238E27FC236}">
                <a16:creationId xmlns:a16="http://schemas.microsoft.com/office/drawing/2014/main" id="{2662823C-B1A4-8FA9-8EF5-843448816329}"/>
              </a:ext>
            </a:extLst>
          </p:cNvPr>
          <p:cNvPicPr>
            <a:picLocks noChangeAspect="1"/>
          </p:cNvPicPr>
          <p:nvPr/>
        </p:nvPicPr>
        <p:blipFill>
          <a:blip r:embed="rId3"/>
          <a:stretch>
            <a:fillRect/>
          </a:stretch>
        </p:blipFill>
        <p:spPr>
          <a:xfrm>
            <a:off x="5886915" y="2136034"/>
            <a:ext cx="5714965" cy="3773483"/>
          </a:xfrm>
          <a:prstGeom prst="rect">
            <a:avLst/>
          </a:prstGeom>
        </p:spPr>
      </p:pic>
      <p:sp>
        <p:nvSpPr>
          <p:cNvPr id="16" name="TextBox 15">
            <a:extLst>
              <a:ext uri="{FF2B5EF4-FFF2-40B4-BE49-F238E27FC236}">
                <a16:creationId xmlns:a16="http://schemas.microsoft.com/office/drawing/2014/main" id="{120438F7-A843-5A2F-2FFE-33C4F37915D3}"/>
              </a:ext>
            </a:extLst>
          </p:cNvPr>
          <p:cNvSpPr txBox="1"/>
          <p:nvPr/>
        </p:nvSpPr>
        <p:spPr>
          <a:xfrm>
            <a:off x="4702630" y="1859035"/>
            <a:ext cx="6096000" cy="276999"/>
          </a:xfrm>
          <a:prstGeom prst="rect">
            <a:avLst/>
          </a:prstGeom>
          <a:noFill/>
        </p:spPr>
        <p:txBody>
          <a:bodyPr wrap="square">
            <a:spAutoFit/>
          </a:bodyPr>
          <a:lstStyle/>
          <a:p>
            <a:r>
              <a:rPr lang="en-GB" sz="1200" dirty="0"/>
              <a:t>Phys. Rev. D 96, 043007 (2017)</a:t>
            </a:r>
            <a:endParaRPr lang="en-SE" sz="1200" dirty="0"/>
          </a:p>
        </p:txBody>
      </p:sp>
    </p:spTree>
    <p:extLst>
      <p:ext uri="{BB962C8B-B14F-4D97-AF65-F5344CB8AC3E}">
        <p14:creationId xmlns:p14="http://schemas.microsoft.com/office/powerpoint/2010/main" val="17385079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8BC84-655B-E8B6-1A40-6FDB2814237B}"/>
              </a:ext>
            </a:extLst>
          </p:cNvPr>
          <p:cNvSpPr>
            <a:spLocks noGrp="1"/>
          </p:cNvSpPr>
          <p:nvPr>
            <p:ph type="title"/>
          </p:nvPr>
        </p:nvSpPr>
        <p:spPr>
          <a:xfrm>
            <a:off x="833488" y="60251"/>
            <a:ext cx="9481457" cy="1325563"/>
          </a:xfrm>
        </p:spPr>
        <p:txBody>
          <a:bodyPr>
            <a:noAutofit/>
          </a:bodyPr>
          <a:lstStyle/>
          <a:p>
            <a:r>
              <a:rPr lang="en-GB" sz="3600" b="1" dirty="0">
                <a:solidFill>
                  <a:schemeClr val="accent1">
                    <a:lumMod val="75000"/>
                  </a:schemeClr>
                </a:solidFill>
                <a:latin typeface="Times New Roman" panose="02020603050405020304" pitchFamily="18" charset="0"/>
                <a:cs typeface="Times New Roman" panose="02020603050405020304" pitchFamily="18" charset="0"/>
              </a:rPr>
              <a:t>AMS-02 reveals the origin of antiprotons</a:t>
            </a:r>
            <a:endParaRPr lang="en-SE" sz="3600" b="1" dirty="0">
              <a:solidFill>
                <a:schemeClr val="accent1">
                  <a:lumMod val="75000"/>
                </a:schemeClr>
              </a:solidFill>
              <a:latin typeface="Times New Roman" panose="02020603050405020304" pitchFamily="18" charset="0"/>
              <a:cs typeface="Times New Roman" panose="02020603050405020304" pitchFamily="18" charset="0"/>
            </a:endParaRPr>
          </a:p>
        </p:txBody>
      </p:sp>
      <p:pic>
        <p:nvPicPr>
          <p:cNvPr id="6" name="Content Placeholder 5" descr="A graph with red and yellow lines&#10;&#10;Description automatically generated">
            <a:extLst>
              <a:ext uri="{FF2B5EF4-FFF2-40B4-BE49-F238E27FC236}">
                <a16:creationId xmlns:a16="http://schemas.microsoft.com/office/drawing/2014/main" id="{D0660525-D548-77A2-366B-56AE7B3274E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3488" y="2845326"/>
            <a:ext cx="5156959" cy="3814907"/>
          </a:xfrm>
        </p:spPr>
      </p:pic>
      <p:sp>
        <p:nvSpPr>
          <p:cNvPr id="4" name="Slide Number Placeholder 3">
            <a:extLst>
              <a:ext uri="{FF2B5EF4-FFF2-40B4-BE49-F238E27FC236}">
                <a16:creationId xmlns:a16="http://schemas.microsoft.com/office/drawing/2014/main" id="{373078F5-46AF-2A16-17D4-142C23590BA0}"/>
              </a:ext>
            </a:extLst>
          </p:cNvPr>
          <p:cNvSpPr>
            <a:spLocks noGrp="1"/>
          </p:cNvSpPr>
          <p:nvPr>
            <p:ph type="sldNum" sz="quarter" idx="12"/>
          </p:nvPr>
        </p:nvSpPr>
        <p:spPr/>
        <p:txBody>
          <a:bodyPr/>
          <a:lstStyle/>
          <a:p>
            <a:fld id="{22575A84-A01E-4477-BEC3-178D27864C62}" type="slidenum">
              <a:rPr lang="en-GB" smtClean="0"/>
              <a:t>45</a:t>
            </a:fld>
            <a:endParaRPr lang="en-GB"/>
          </a:p>
        </p:txBody>
      </p:sp>
      <p:pic>
        <p:nvPicPr>
          <p:cNvPr id="8" name="Picture 7" descr="A graph of a graph showing different types of air&#10;&#10;Description automatically generated with medium confidence">
            <a:extLst>
              <a:ext uri="{FF2B5EF4-FFF2-40B4-BE49-F238E27FC236}">
                <a16:creationId xmlns:a16="http://schemas.microsoft.com/office/drawing/2014/main" id="{8E12C902-5115-D5C5-8FC5-467909EDFB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1555" y="2728596"/>
            <a:ext cx="5094724" cy="3871502"/>
          </a:xfrm>
          <a:prstGeom prst="rect">
            <a:avLst/>
          </a:prstGeom>
        </p:spPr>
      </p:pic>
      <p:sp>
        <p:nvSpPr>
          <p:cNvPr id="3" name="TextBox 2">
            <a:extLst>
              <a:ext uri="{FF2B5EF4-FFF2-40B4-BE49-F238E27FC236}">
                <a16:creationId xmlns:a16="http://schemas.microsoft.com/office/drawing/2014/main" id="{860250EF-F35B-3AC9-70B3-2CB01A9ECCE6}"/>
              </a:ext>
            </a:extLst>
          </p:cNvPr>
          <p:cNvSpPr txBox="1"/>
          <p:nvPr/>
        </p:nvSpPr>
        <p:spPr>
          <a:xfrm>
            <a:off x="1088571" y="1158726"/>
            <a:ext cx="10509425" cy="1754326"/>
          </a:xfrm>
          <a:prstGeom prst="rect">
            <a:avLst/>
          </a:prstGeom>
          <a:noFill/>
        </p:spPr>
        <p:txBody>
          <a:bodyPr wrap="square">
            <a:spAutoFit/>
          </a:bodyPr>
          <a:lstStyle/>
          <a:p>
            <a:r>
              <a:rPr lang="en-GB" sz="2200" dirty="0">
                <a:latin typeface="Calibri (Body)"/>
                <a:cs typeface="Times New Roman" panose="02020603050405020304" pitchFamily="18" charset="0"/>
              </a:rPr>
              <a:t>Recent analyses demonstrate that </a:t>
            </a:r>
            <a:r>
              <a:rPr lang="en-GB" sz="2200" b="1" dirty="0">
                <a:latin typeface="Calibri (Body)"/>
                <a:cs typeface="Times New Roman" panose="02020603050405020304" pitchFamily="18" charset="0"/>
              </a:rPr>
              <a:t>antiproton observations are fully compatible with a secondary origin </a:t>
            </a:r>
            <a:r>
              <a:rPr lang="en-GB" sz="2200" dirty="0">
                <a:latin typeface="Calibri (Body)"/>
                <a:cs typeface="Times New Roman" panose="02020603050405020304" pitchFamily="18" charset="0"/>
              </a:rPr>
              <a:t>and all secondary CRs can be well explained considering </a:t>
            </a:r>
            <a:r>
              <a:rPr lang="en-GB" sz="2200" dirty="0">
                <a:solidFill>
                  <a:schemeClr val="accent2">
                    <a:lumMod val="50000"/>
                  </a:schemeClr>
                </a:solidFill>
                <a:latin typeface="Calibri (Body)"/>
                <a:cs typeface="Times New Roman" panose="02020603050405020304" pitchFamily="18" charset="0"/>
              </a:rPr>
              <a:t>cross sections uncertainties</a:t>
            </a:r>
            <a:r>
              <a:rPr lang="en-GB" sz="2200" dirty="0">
                <a:latin typeface="Calibri (Body)"/>
                <a:cs typeface="Times New Roman" panose="02020603050405020304" pitchFamily="18" charset="0"/>
              </a:rPr>
              <a:t> – However, including also DM production is still preferred in the fit for a WIMP with mass around 70 GeV with annihilation rate close to the thermal relic one…</a:t>
            </a:r>
          </a:p>
          <a:p>
            <a:endParaRPr lang="en-GB" sz="2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58BD4015-C22E-DAF4-0DF8-85956CD66544}"/>
              </a:ext>
            </a:extLst>
          </p:cNvPr>
          <p:cNvSpPr txBox="1"/>
          <p:nvPr/>
        </p:nvSpPr>
        <p:spPr>
          <a:xfrm>
            <a:off x="1883228" y="5138057"/>
            <a:ext cx="2046514" cy="276999"/>
          </a:xfrm>
          <a:prstGeom prst="rect">
            <a:avLst/>
          </a:prstGeom>
          <a:noFill/>
        </p:spPr>
        <p:txBody>
          <a:bodyPr wrap="square">
            <a:spAutoFit/>
          </a:bodyPr>
          <a:lstStyle/>
          <a:p>
            <a:r>
              <a:rPr lang="en-GB" sz="1200" dirty="0"/>
              <a:t>PDL. et al JCAP </a:t>
            </a:r>
            <a:r>
              <a:rPr lang="en-SE" sz="1200" dirty="0"/>
              <a:t>05 (2024) 104</a:t>
            </a:r>
            <a:endParaRPr lang="en-GB" sz="1200" dirty="0"/>
          </a:p>
        </p:txBody>
      </p:sp>
      <p:sp>
        <p:nvSpPr>
          <p:cNvPr id="9" name="TextBox 8">
            <a:extLst>
              <a:ext uri="{FF2B5EF4-FFF2-40B4-BE49-F238E27FC236}">
                <a16:creationId xmlns:a16="http://schemas.microsoft.com/office/drawing/2014/main" id="{238A6B04-CB2F-45D6-9342-7AA066F99238}"/>
              </a:ext>
            </a:extLst>
          </p:cNvPr>
          <p:cNvSpPr txBox="1"/>
          <p:nvPr/>
        </p:nvSpPr>
        <p:spPr>
          <a:xfrm>
            <a:off x="9361713" y="2647330"/>
            <a:ext cx="2145673" cy="276999"/>
          </a:xfrm>
          <a:prstGeom prst="rect">
            <a:avLst/>
          </a:prstGeom>
          <a:noFill/>
        </p:spPr>
        <p:txBody>
          <a:bodyPr wrap="square">
            <a:spAutoFit/>
          </a:bodyPr>
          <a:lstStyle/>
          <a:p>
            <a:r>
              <a:rPr lang="en-GB" sz="1200" dirty="0"/>
              <a:t>PDL et al JCAP </a:t>
            </a:r>
            <a:r>
              <a:rPr lang="en-SE" sz="1200" dirty="0"/>
              <a:t>05 (2024) 104</a:t>
            </a:r>
            <a:endParaRPr lang="en-GB" sz="1200" dirty="0"/>
          </a:p>
        </p:txBody>
      </p:sp>
    </p:spTree>
    <p:extLst>
      <p:ext uri="{BB962C8B-B14F-4D97-AF65-F5344CB8AC3E}">
        <p14:creationId xmlns:p14="http://schemas.microsoft.com/office/powerpoint/2010/main" val="15313519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52E9E8-2B0B-8B79-345F-B813EECB986A}"/>
              </a:ext>
            </a:extLst>
          </p:cNvPr>
          <p:cNvPicPr>
            <a:picLocks noChangeAspect="1"/>
          </p:cNvPicPr>
          <p:nvPr/>
        </p:nvPicPr>
        <p:blipFill>
          <a:blip r:embed="rId2"/>
          <a:stretch>
            <a:fillRect/>
          </a:stretch>
        </p:blipFill>
        <p:spPr>
          <a:xfrm>
            <a:off x="6324599" y="1919101"/>
            <a:ext cx="5355772" cy="4153766"/>
          </a:xfrm>
          <a:prstGeom prst="rect">
            <a:avLst/>
          </a:prstGeom>
        </p:spPr>
      </p:pic>
      <p:sp>
        <p:nvSpPr>
          <p:cNvPr id="2" name="Title 1">
            <a:extLst>
              <a:ext uri="{FF2B5EF4-FFF2-40B4-BE49-F238E27FC236}">
                <a16:creationId xmlns:a16="http://schemas.microsoft.com/office/drawing/2014/main" id="{C5DCC2DF-AC23-8149-305C-3ED4D3964D26}"/>
              </a:ext>
            </a:extLst>
          </p:cNvPr>
          <p:cNvSpPr>
            <a:spLocks noGrp="1"/>
          </p:cNvSpPr>
          <p:nvPr>
            <p:ph type="title"/>
          </p:nvPr>
        </p:nvSpPr>
        <p:spPr/>
        <p:txBody>
          <a:bodyPr/>
          <a:lstStyle/>
          <a:p>
            <a:r>
              <a:rPr lang="en-GB" b="1" dirty="0"/>
              <a:t>Antiproton excess and Galactic centre excess</a:t>
            </a:r>
            <a:endParaRPr lang="en-SE" b="1" dirty="0"/>
          </a:p>
        </p:txBody>
      </p:sp>
      <p:sp>
        <p:nvSpPr>
          <p:cNvPr id="4" name="Slide Number Placeholder 3">
            <a:extLst>
              <a:ext uri="{FF2B5EF4-FFF2-40B4-BE49-F238E27FC236}">
                <a16:creationId xmlns:a16="http://schemas.microsoft.com/office/drawing/2014/main" id="{08AF90A4-4AEE-122D-30D2-C235BABB9197}"/>
              </a:ext>
            </a:extLst>
          </p:cNvPr>
          <p:cNvSpPr>
            <a:spLocks noGrp="1"/>
          </p:cNvSpPr>
          <p:nvPr>
            <p:ph type="sldNum" sz="quarter" idx="12"/>
          </p:nvPr>
        </p:nvSpPr>
        <p:spPr/>
        <p:txBody>
          <a:bodyPr/>
          <a:lstStyle/>
          <a:p>
            <a:fld id="{22575A84-A01E-4477-BEC3-178D27864C62}" type="slidenum">
              <a:rPr lang="en-GB" smtClean="0"/>
              <a:t>46</a:t>
            </a:fld>
            <a:endParaRPr lang="en-GB"/>
          </a:p>
        </p:txBody>
      </p:sp>
      <p:pic>
        <p:nvPicPr>
          <p:cNvPr id="6" name="Picture 5">
            <a:extLst>
              <a:ext uri="{FF2B5EF4-FFF2-40B4-BE49-F238E27FC236}">
                <a16:creationId xmlns:a16="http://schemas.microsoft.com/office/drawing/2014/main" id="{21878656-7A05-3D95-B521-501605269AFE}"/>
              </a:ext>
            </a:extLst>
          </p:cNvPr>
          <p:cNvPicPr>
            <a:picLocks noChangeAspect="1"/>
          </p:cNvPicPr>
          <p:nvPr/>
        </p:nvPicPr>
        <p:blipFill>
          <a:blip r:embed="rId3"/>
          <a:stretch>
            <a:fillRect/>
          </a:stretch>
        </p:blipFill>
        <p:spPr>
          <a:xfrm>
            <a:off x="686482" y="2472180"/>
            <a:ext cx="5238510" cy="3678253"/>
          </a:xfrm>
          <a:prstGeom prst="rect">
            <a:avLst/>
          </a:prstGeom>
          <a:effectLst>
            <a:glow rad="63500">
              <a:schemeClr val="accent3">
                <a:satMod val="175000"/>
                <a:alpha val="40000"/>
              </a:schemeClr>
            </a:glow>
          </a:effectLst>
        </p:spPr>
      </p:pic>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BD290AEA-A273-1F41-2A87-C9EE1E2699B0}"/>
                  </a:ext>
                </a:extLst>
              </p:cNvPr>
              <p:cNvSpPr txBox="1"/>
              <p:nvPr/>
            </p:nvSpPr>
            <p:spPr>
              <a:xfrm>
                <a:off x="979715" y="1496087"/>
                <a:ext cx="5061857" cy="707886"/>
              </a:xfrm>
              <a:prstGeom prst="rect">
                <a:avLst/>
              </a:prstGeom>
              <a:noFill/>
            </p:spPr>
            <p:txBody>
              <a:bodyPr wrap="square">
                <a:spAutoFit/>
              </a:bodyPr>
              <a:lstStyle/>
              <a:p>
                <a:r>
                  <a:rPr lang="en-GB" sz="2000" dirty="0">
                    <a:latin typeface="Times New Roman" panose="02020603050405020304" pitchFamily="18" charset="0"/>
                    <a:cs typeface="Times New Roman" panose="02020603050405020304" pitchFamily="18" charset="0"/>
                  </a:rPr>
                  <a:t>GC excess points to a WIMP of about 50 GeV and</a:t>
                </a:r>
                <a14:m>
                  <m:oMath xmlns:m="http://schemas.openxmlformats.org/officeDocument/2006/math">
                    <m:r>
                      <a:rPr lang="en-GB" b="0" i="0" smtClean="0">
                        <a:latin typeface="Cambria Math" panose="02040503050406030204" pitchFamily="18" charset="0"/>
                        <a:ea typeface="Cambria Math" panose="02040503050406030204" pitchFamily="18" charset="0"/>
                      </a:rPr>
                      <m:t> </m:t>
                    </m:r>
                    <m:r>
                      <a:rPr lang="en-GB" i="1" smtClean="0">
                        <a:latin typeface="Cambria Math" panose="02040503050406030204" pitchFamily="18" charset="0"/>
                        <a:ea typeface="Cambria Math" panose="02040503050406030204" pitchFamily="18" charset="0"/>
                      </a:rPr>
                      <m:t>&lt;</m:t>
                    </m:r>
                    <m:r>
                      <a:rPr lang="en-GB" i="1" smtClean="0">
                        <a:latin typeface="Cambria Math" panose="02040503050406030204" pitchFamily="18" charset="0"/>
                        <a:ea typeface="Cambria Math" panose="02040503050406030204" pitchFamily="18" charset="0"/>
                      </a:rPr>
                      <m:t>𝜎</m:t>
                    </m:r>
                    <m:r>
                      <a:rPr lang="en-GB" b="0" i="1" smtClean="0">
                        <a:latin typeface="Cambria Math" panose="02040503050406030204" pitchFamily="18" charset="0"/>
                        <a:ea typeface="Cambria Math" panose="02040503050406030204" pitchFamily="18" charset="0"/>
                      </a:rPr>
                      <m:t>𝑣</m:t>
                    </m:r>
                    <m:r>
                      <a:rPr lang="en-GB" i="1" smtClean="0">
                        <a:latin typeface="Cambria Math" panose="02040503050406030204" pitchFamily="18" charset="0"/>
                        <a:ea typeface="Cambria Math" panose="02040503050406030204" pitchFamily="18" charset="0"/>
                      </a:rPr>
                      <m:t>&gt;</m:t>
                    </m:r>
                  </m:oMath>
                </a14:m>
                <a:r>
                  <a:rPr lang="en-GB" dirty="0">
                    <a:latin typeface="Times New Roman" panose="02020603050405020304" pitchFamily="18" charset="0"/>
                    <a:cs typeface="Times New Roman" panose="02020603050405020304" pitchFamily="18" charset="0"/>
                  </a:rPr>
                  <a:t> </a:t>
                </a:r>
                <a:r>
                  <a:rPr lang="en-GB" sz="2000" dirty="0">
                    <a:latin typeface="Times New Roman" panose="02020603050405020304" pitchFamily="18" charset="0"/>
                    <a:cs typeface="Times New Roman" panose="02020603050405020304" pitchFamily="18" charset="0"/>
                  </a:rPr>
                  <a:t>close to thermal relic cross section</a:t>
                </a:r>
                <a:endParaRPr lang="en-GB" sz="2000" b="1" dirty="0">
                  <a:latin typeface="Times New Roman" panose="02020603050405020304" pitchFamily="18" charset="0"/>
                  <a:cs typeface="Times New Roman" panose="02020603050405020304" pitchFamily="18" charset="0"/>
                </a:endParaRPr>
              </a:p>
            </p:txBody>
          </p:sp>
        </mc:Choice>
        <mc:Fallback xmlns="">
          <p:sp>
            <p:nvSpPr>
              <p:cNvPr id="18" name="TextBox 17">
                <a:extLst>
                  <a:ext uri="{FF2B5EF4-FFF2-40B4-BE49-F238E27FC236}">
                    <a16:creationId xmlns:a16="http://schemas.microsoft.com/office/drawing/2014/main" id="{BD290AEA-A273-1F41-2A87-C9EE1E2699B0}"/>
                  </a:ext>
                </a:extLst>
              </p:cNvPr>
              <p:cNvSpPr txBox="1">
                <a:spLocks noRot="1" noChangeAspect="1" noMove="1" noResize="1" noEditPoints="1" noAdjustHandles="1" noChangeArrowheads="1" noChangeShapeType="1" noTextEdit="1"/>
              </p:cNvSpPr>
              <p:nvPr/>
            </p:nvSpPr>
            <p:spPr>
              <a:xfrm>
                <a:off x="979715" y="1496087"/>
                <a:ext cx="5061857" cy="707886"/>
              </a:xfrm>
              <a:prstGeom prst="rect">
                <a:avLst/>
              </a:prstGeom>
              <a:blipFill>
                <a:blip r:embed="rId5"/>
                <a:stretch>
                  <a:fillRect l="-1325" t="-4274" b="-13675"/>
                </a:stretch>
              </a:blipFill>
            </p:spPr>
            <p:txBody>
              <a:bodyPr/>
              <a:lstStyle/>
              <a:p>
                <a:r>
                  <a:rPr lang="en-SE">
                    <a:noFill/>
                  </a:rPr>
                  <a:t> </a:t>
                </a:r>
              </a:p>
            </p:txBody>
          </p:sp>
        </mc:Fallback>
      </mc:AlternateContent>
      <p:sp>
        <p:nvSpPr>
          <p:cNvPr id="8" name="TextBox 7">
            <a:extLst>
              <a:ext uri="{FF2B5EF4-FFF2-40B4-BE49-F238E27FC236}">
                <a16:creationId xmlns:a16="http://schemas.microsoft.com/office/drawing/2014/main" id="{690F9FFF-B76A-43D4-EF28-1919660D70A3}"/>
              </a:ext>
            </a:extLst>
          </p:cNvPr>
          <p:cNvSpPr txBox="1"/>
          <p:nvPr/>
        </p:nvSpPr>
        <p:spPr>
          <a:xfrm>
            <a:off x="3823087" y="2691480"/>
            <a:ext cx="6096000" cy="276999"/>
          </a:xfrm>
          <a:prstGeom prst="rect">
            <a:avLst/>
          </a:prstGeom>
          <a:noFill/>
        </p:spPr>
        <p:txBody>
          <a:bodyPr wrap="square">
            <a:spAutoFit/>
          </a:bodyPr>
          <a:lstStyle/>
          <a:p>
            <a:r>
              <a:rPr lang="en-GB" sz="1200" dirty="0"/>
              <a:t>Cholis et al PRD 99, 103026</a:t>
            </a:r>
          </a:p>
        </p:txBody>
      </p:sp>
      <p:sp>
        <p:nvSpPr>
          <p:cNvPr id="9" name="TextBox 8">
            <a:extLst>
              <a:ext uri="{FF2B5EF4-FFF2-40B4-BE49-F238E27FC236}">
                <a16:creationId xmlns:a16="http://schemas.microsoft.com/office/drawing/2014/main" id="{A2DE1EAC-06DB-27FE-0183-EDD1E384AA66}"/>
              </a:ext>
            </a:extLst>
          </p:cNvPr>
          <p:cNvSpPr txBox="1"/>
          <p:nvPr/>
        </p:nvSpPr>
        <p:spPr>
          <a:xfrm>
            <a:off x="9483658" y="1733540"/>
            <a:ext cx="2349113" cy="276999"/>
          </a:xfrm>
          <a:prstGeom prst="rect">
            <a:avLst/>
          </a:prstGeom>
          <a:noFill/>
        </p:spPr>
        <p:txBody>
          <a:bodyPr wrap="square">
            <a:spAutoFit/>
          </a:bodyPr>
          <a:lstStyle/>
          <a:p>
            <a:r>
              <a:rPr lang="en-GB" sz="1200" dirty="0"/>
              <a:t>Di Mauro, PRD </a:t>
            </a:r>
            <a:r>
              <a:rPr lang="en-SE" sz="1200" dirty="0"/>
              <a:t>103, 063029 (2021)</a:t>
            </a:r>
            <a:endParaRPr lang="en-GB" sz="1200" dirty="0"/>
          </a:p>
        </p:txBody>
      </p:sp>
    </p:spTree>
    <p:extLst>
      <p:ext uri="{BB962C8B-B14F-4D97-AF65-F5344CB8AC3E}">
        <p14:creationId xmlns:p14="http://schemas.microsoft.com/office/powerpoint/2010/main" val="37736879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graph of different colored lines&#10;&#10;Description automatically generated">
            <a:extLst>
              <a:ext uri="{FF2B5EF4-FFF2-40B4-BE49-F238E27FC236}">
                <a16:creationId xmlns:a16="http://schemas.microsoft.com/office/drawing/2014/main" id="{0B70FB3D-3183-B67F-9582-5C2257B944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434" y="2020507"/>
            <a:ext cx="5831137" cy="4036941"/>
          </a:xfrm>
          <a:prstGeom prst="rect">
            <a:avLst/>
          </a:prstGeom>
        </p:spPr>
      </p:pic>
      <p:sp>
        <p:nvSpPr>
          <p:cNvPr id="4" name="Slide Number Placeholder 3">
            <a:extLst>
              <a:ext uri="{FF2B5EF4-FFF2-40B4-BE49-F238E27FC236}">
                <a16:creationId xmlns:a16="http://schemas.microsoft.com/office/drawing/2014/main" id="{478848B9-A554-29B2-9BA3-2AE51276B9D8}"/>
              </a:ext>
            </a:extLst>
          </p:cNvPr>
          <p:cNvSpPr>
            <a:spLocks noGrp="1"/>
          </p:cNvSpPr>
          <p:nvPr>
            <p:ph type="sldNum" sz="quarter" idx="12"/>
          </p:nvPr>
        </p:nvSpPr>
        <p:spPr/>
        <p:txBody>
          <a:bodyPr/>
          <a:lstStyle/>
          <a:p>
            <a:fld id="{22575A84-A01E-4477-BEC3-178D27864C62}" type="slidenum">
              <a:rPr lang="en-GB" smtClean="0"/>
              <a:t>47</a:t>
            </a:fld>
            <a:endParaRPr lang="en-GB" dirty="0"/>
          </a:p>
        </p:txBody>
      </p:sp>
      <p:grpSp>
        <p:nvGrpSpPr>
          <p:cNvPr id="13" name="Group 12">
            <a:extLst>
              <a:ext uri="{FF2B5EF4-FFF2-40B4-BE49-F238E27FC236}">
                <a16:creationId xmlns:a16="http://schemas.microsoft.com/office/drawing/2014/main" id="{E8566E68-C2B5-6B07-9DB9-BF539214BAAF}"/>
              </a:ext>
            </a:extLst>
          </p:cNvPr>
          <p:cNvGrpSpPr/>
          <p:nvPr/>
        </p:nvGrpSpPr>
        <p:grpSpPr>
          <a:xfrm>
            <a:off x="1465657" y="3429000"/>
            <a:ext cx="1099981" cy="307777"/>
            <a:chOff x="1345915" y="5295123"/>
            <a:chExt cx="1099981" cy="307777"/>
          </a:xfrm>
        </p:grpSpPr>
        <p:sp>
          <p:nvSpPr>
            <p:cNvPr id="9" name="TextBox 8">
              <a:extLst>
                <a:ext uri="{FF2B5EF4-FFF2-40B4-BE49-F238E27FC236}">
                  <a16:creationId xmlns:a16="http://schemas.microsoft.com/office/drawing/2014/main" id="{5021A089-E0CC-F69D-C84C-0A14BF048647}"/>
                </a:ext>
              </a:extLst>
            </p:cNvPr>
            <p:cNvSpPr txBox="1"/>
            <p:nvPr/>
          </p:nvSpPr>
          <p:spPr>
            <a:xfrm>
              <a:off x="1345915" y="5295123"/>
              <a:ext cx="1099981" cy="307777"/>
            </a:xfrm>
            <a:prstGeom prst="rect">
              <a:avLst/>
            </a:prstGeom>
            <a:noFill/>
          </p:spPr>
          <p:txBody>
            <a:bodyPr wrap="none" rtlCol="0">
              <a:spAutoFit/>
            </a:bodyPr>
            <a:lstStyle/>
            <a:p>
              <a:r>
                <a:rPr lang="en-GB" sz="1400" dirty="0"/>
                <a:t>(bb channel)</a:t>
              </a:r>
              <a:endParaRPr lang="en-SE" sz="1400" dirty="0"/>
            </a:p>
          </p:txBody>
        </p:sp>
        <p:cxnSp>
          <p:nvCxnSpPr>
            <p:cNvPr id="10" name="Straight Connector 9">
              <a:extLst>
                <a:ext uri="{FF2B5EF4-FFF2-40B4-BE49-F238E27FC236}">
                  <a16:creationId xmlns:a16="http://schemas.microsoft.com/office/drawing/2014/main" id="{3D988A07-3B3A-E42F-ADA2-FDFCA54EF4BF}"/>
                </a:ext>
              </a:extLst>
            </p:cNvPr>
            <p:cNvCxnSpPr>
              <a:cxnSpLocks/>
            </p:cNvCxnSpPr>
            <p:nvPr/>
          </p:nvCxnSpPr>
          <p:spPr>
            <a:xfrm>
              <a:off x="1569015" y="5366609"/>
              <a:ext cx="935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 name="Title 1">
            <a:extLst>
              <a:ext uri="{FF2B5EF4-FFF2-40B4-BE49-F238E27FC236}">
                <a16:creationId xmlns:a16="http://schemas.microsoft.com/office/drawing/2014/main" id="{585F75D1-B5F1-A52A-5D61-081246D08031}"/>
              </a:ext>
            </a:extLst>
          </p:cNvPr>
          <p:cNvSpPr>
            <a:spLocks noGrp="1"/>
          </p:cNvSpPr>
          <p:nvPr>
            <p:ph type="title"/>
          </p:nvPr>
        </p:nvSpPr>
        <p:spPr>
          <a:xfrm>
            <a:off x="597087" y="329489"/>
            <a:ext cx="5830637" cy="1344058"/>
          </a:xfrm>
        </p:spPr>
        <p:txBody>
          <a:bodyPr>
            <a:noAutofit/>
          </a:bodyPr>
          <a:lstStyle/>
          <a:p>
            <a:pPr algn="ctr"/>
            <a:r>
              <a:rPr lang="en-GB" sz="3600" b="1" dirty="0">
                <a:solidFill>
                  <a:schemeClr val="accent5">
                    <a:lumMod val="50000"/>
                  </a:schemeClr>
                </a:solidFill>
                <a:latin typeface="Times New Roman" panose="02020603050405020304" pitchFamily="18" charset="0"/>
                <a:cs typeface="Times New Roman" panose="02020603050405020304" pitchFamily="18" charset="0"/>
              </a:rPr>
              <a:t>Dark matter bounds from antiproton analyses</a:t>
            </a:r>
            <a:endParaRPr lang="en-SE" sz="3600" b="1"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C8537105-9B4B-4699-A6DF-9BA70113DE43}"/>
              </a:ext>
            </a:extLst>
          </p:cNvPr>
          <p:cNvSpPr txBox="1"/>
          <p:nvPr/>
        </p:nvSpPr>
        <p:spPr>
          <a:xfrm>
            <a:off x="4580957" y="6057448"/>
            <a:ext cx="2046514" cy="276999"/>
          </a:xfrm>
          <a:prstGeom prst="rect">
            <a:avLst/>
          </a:prstGeom>
          <a:noFill/>
        </p:spPr>
        <p:txBody>
          <a:bodyPr wrap="square">
            <a:spAutoFit/>
          </a:bodyPr>
          <a:lstStyle/>
          <a:p>
            <a:r>
              <a:rPr lang="en-GB" sz="1200" dirty="0"/>
              <a:t>PDL et al JCAP </a:t>
            </a:r>
            <a:r>
              <a:rPr lang="en-SE" sz="1200" dirty="0"/>
              <a:t>05 (2024) 104</a:t>
            </a:r>
            <a:endParaRPr lang="en-GB" sz="1200" dirty="0"/>
          </a:p>
        </p:txBody>
      </p:sp>
      <p:pic>
        <p:nvPicPr>
          <p:cNvPr id="5" name="Picture 4" descr="A graph of a graph of a number of numbers and a line&#10;&#10;Description automatically generated with medium confidence">
            <a:extLst>
              <a:ext uri="{FF2B5EF4-FFF2-40B4-BE49-F238E27FC236}">
                <a16:creationId xmlns:a16="http://schemas.microsoft.com/office/drawing/2014/main" id="{E96049BA-8F57-9CC7-7341-076F7E89B1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2055" y="883048"/>
            <a:ext cx="5040454" cy="3214904"/>
          </a:xfrm>
          <a:prstGeom prst="rect">
            <a:avLst/>
          </a:prstGeom>
        </p:spPr>
      </p:pic>
      <p:sp>
        <p:nvSpPr>
          <p:cNvPr id="6" name="TextBox 5">
            <a:extLst>
              <a:ext uri="{FF2B5EF4-FFF2-40B4-BE49-F238E27FC236}">
                <a16:creationId xmlns:a16="http://schemas.microsoft.com/office/drawing/2014/main" id="{7066C1B9-FC2E-2DA9-4BA3-60DAE15F7446}"/>
              </a:ext>
            </a:extLst>
          </p:cNvPr>
          <p:cNvSpPr txBox="1"/>
          <p:nvPr/>
        </p:nvSpPr>
        <p:spPr>
          <a:xfrm>
            <a:off x="7565571" y="575926"/>
            <a:ext cx="4136937" cy="369332"/>
          </a:xfrm>
          <a:prstGeom prst="rect">
            <a:avLst/>
          </a:prstGeom>
          <a:noFill/>
        </p:spPr>
        <p:txBody>
          <a:bodyPr wrap="square" rtlCol="0">
            <a:spAutoFit/>
          </a:bodyPr>
          <a:lstStyle/>
          <a:p>
            <a:r>
              <a:rPr lang="en-GB" dirty="0">
                <a:effectLst>
                  <a:outerShdw blurRad="38100" dist="38100" dir="2700000" algn="tl">
                    <a:srgbClr val="000000">
                      <a:alpha val="43137"/>
                    </a:srgbClr>
                  </a:outerShdw>
                </a:effectLst>
              </a:rPr>
              <a:t>Maximal DM-induced signal (at 95% CL)</a:t>
            </a:r>
            <a:endParaRPr lang="en-SE" dirty="0">
              <a:effectLst>
                <a:outerShdw blurRad="38100" dist="38100" dir="2700000" algn="tl">
                  <a:srgbClr val="000000">
                    <a:alpha val="43137"/>
                  </a:srgbClr>
                </a:outerShdw>
              </a:effectLst>
            </a:endParaRPr>
          </a:p>
        </p:txBody>
      </p:sp>
      <p:sp>
        <p:nvSpPr>
          <p:cNvPr id="7" name="TextBox 6">
            <a:extLst>
              <a:ext uri="{FF2B5EF4-FFF2-40B4-BE49-F238E27FC236}">
                <a16:creationId xmlns:a16="http://schemas.microsoft.com/office/drawing/2014/main" id="{3756079F-5ABC-CA6E-283A-1C4276FCF090}"/>
              </a:ext>
            </a:extLst>
          </p:cNvPr>
          <p:cNvSpPr txBox="1"/>
          <p:nvPr/>
        </p:nvSpPr>
        <p:spPr>
          <a:xfrm>
            <a:off x="6945084" y="4321618"/>
            <a:ext cx="4931227" cy="1723549"/>
          </a:xfrm>
          <a:prstGeom prst="rect">
            <a:avLst/>
          </a:prstGeom>
          <a:noFill/>
        </p:spPr>
        <p:txBody>
          <a:bodyPr wrap="square">
            <a:spAutoFit/>
          </a:bodyPr>
          <a:lstStyle/>
          <a:p>
            <a:r>
              <a:rPr lang="en-GB" sz="2200" b="1" dirty="0">
                <a:latin typeface="Times New Roman" panose="02020603050405020304" pitchFamily="18" charset="0"/>
                <a:cs typeface="Times New Roman" panose="02020603050405020304" pitchFamily="18" charset="0"/>
              </a:rPr>
              <a:t>Leading constraints for WIMPs annihilating into hadronic final states</a:t>
            </a:r>
            <a:r>
              <a:rPr lang="en-GB" sz="2200" dirty="0">
                <a:latin typeface="Times New Roman" panose="02020603050405020304" pitchFamily="18" charset="0"/>
                <a:cs typeface="Times New Roman" panose="02020603050405020304" pitchFamily="18" charset="0"/>
              </a:rPr>
              <a:t>, </a:t>
            </a:r>
          </a:p>
          <a:p>
            <a:endParaRPr lang="en-GB" sz="1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GB" sz="2200" dirty="0">
                <a:latin typeface="Times New Roman" panose="02020603050405020304" pitchFamily="18" charset="0"/>
                <a:cs typeface="Times New Roman" panose="02020603050405020304" pitchFamily="18" charset="0"/>
              </a:rPr>
              <a:t>Compatible with GCE? See Di Mauro &amp; Winkler PRD 103, 123005 (2021)</a:t>
            </a:r>
          </a:p>
        </p:txBody>
      </p:sp>
      <p:sp>
        <p:nvSpPr>
          <p:cNvPr id="8" name="Freeform: Shape 7">
            <a:extLst>
              <a:ext uri="{FF2B5EF4-FFF2-40B4-BE49-F238E27FC236}">
                <a16:creationId xmlns:a16="http://schemas.microsoft.com/office/drawing/2014/main" id="{33B1F486-6ED5-BF8B-BC5F-2FA49369671F}"/>
              </a:ext>
            </a:extLst>
          </p:cNvPr>
          <p:cNvSpPr/>
          <p:nvPr/>
        </p:nvSpPr>
        <p:spPr>
          <a:xfrm>
            <a:off x="1563329" y="3097161"/>
            <a:ext cx="3175819" cy="1160207"/>
          </a:xfrm>
          <a:custGeom>
            <a:avLst/>
            <a:gdLst>
              <a:gd name="csX0" fmla="*/ 0 w 3175819"/>
              <a:gd name="csY0" fmla="*/ 1160207 h 1160207"/>
              <a:gd name="csX1" fmla="*/ 1730477 w 3175819"/>
              <a:gd name="csY1" fmla="*/ 580104 h 1160207"/>
              <a:gd name="csX2" fmla="*/ 3175819 w 3175819"/>
              <a:gd name="csY2" fmla="*/ 0 h 1160207"/>
            </a:gdLst>
            <a:ahLst/>
            <a:cxnLst>
              <a:cxn ang="0">
                <a:pos x="csX0" y="csY0"/>
              </a:cxn>
              <a:cxn ang="0">
                <a:pos x="csX1" y="csY1"/>
              </a:cxn>
              <a:cxn ang="0">
                <a:pos x="csX2" y="csY2"/>
              </a:cxn>
            </a:cxnLst>
            <a:rect l="l" t="t" r="r" b="b"/>
            <a:pathLst>
              <a:path w="3175819" h="1160207">
                <a:moveTo>
                  <a:pt x="0" y="1160207"/>
                </a:moveTo>
                <a:cubicBezTo>
                  <a:pt x="600587" y="966839"/>
                  <a:pt x="1201174" y="773472"/>
                  <a:pt x="1730477" y="580104"/>
                </a:cubicBezTo>
                <a:cubicBezTo>
                  <a:pt x="2259780" y="386736"/>
                  <a:pt x="2717799" y="193368"/>
                  <a:pt x="3175819" y="0"/>
                </a:cubicBezTo>
              </a:path>
            </a:pathLst>
          </a:cu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321187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6BEBB7E9-6350-E89D-CE93-E6E89A2EE581}"/>
              </a:ext>
            </a:extLst>
          </p:cNvPr>
          <p:cNvPicPr>
            <a:picLocks noChangeAspect="1"/>
          </p:cNvPicPr>
          <p:nvPr/>
        </p:nvPicPr>
        <p:blipFill>
          <a:blip r:embed="rId2"/>
          <a:stretch>
            <a:fillRect/>
          </a:stretch>
        </p:blipFill>
        <p:spPr>
          <a:xfrm>
            <a:off x="936701" y="1943474"/>
            <a:ext cx="4471639" cy="4541618"/>
          </a:xfrm>
          <a:prstGeom prst="rect">
            <a:avLst/>
          </a:prstGeom>
        </p:spPr>
      </p:pic>
      <p:sp>
        <p:nvSpPr>
          <p:cNvPr id="4" name="Slide Number Placeholder 3">
            <a:extLst>
              <a:ext uri="{FF2B5EF4-FFF2-40B4-BE49-F238E27FC236}">
                <a16:creationId xmlns:a16="http://schemas.microsoft.com/office/drawing/2014/main" id="{51ED96F3-B5B2-48E0-839C-C56B3B900A52}"/>
              </a:ext>
            </a:extLst>
          </p:cNvPr>
          <p:cNvSpPr>
            <a:spLocks noGrp="1"/>
          </p:cNvSpPr>
          <p:nvPr>
            <p:ph type="sldNum" sz="quarter" idx="12"/>
          </p:nvPr>
        </p:nvSpPr>
        <p:spPr/>
        <p:txBody>
          <a:bodyPr/>
          <a:lstStyle/>
          <a:p>
            <a:fld id="{22575A84-A01E-4477-BEC3-178D27864C62}" type="slidenum">
              <a:rPr lang="en-GB" smtClean="0"/>
              <a:t>48</a:t>
            </a:fld>
            <a:endParaRPr lang="en-GB"/>
          </a:p>
        </p:txBody>
      </p:sp>
      <p:pic>
        <p:nvPicPr>
          <p:cNvPr id="27" name="Picture 26">
            <a:extLst>
              <a:ext uri="{FF2B5EF4-FFF2-40B4-BE49-F238E27FC236}">
                <a16:creationId xmlns:a16="http://schemas.microsoft.com/office/drawing/2014/main" id="{F1319356-407E-4514-92DC-92D4C8AA0C24}"/>
              </a:ext>
            </a:extLst>
          </p:cNvPr>
          <p:cNvPicPr>
            <a:picLocks noChangeAspect="1"/>
          </p:cNvPicPr>
          <p:nvPr/>
        </p:nvPicPr>
        <p:blipFill>
          <a:blip r:embed="rId3"/>
          <a:stretch>
            <a:fillRect/>
          </a:stretch>
        </p:blipFill>
        <p:spPr>
          <a:xfrm>
            <a:off x="6077516" y="2175628"/>
            <a:ext cx="4859637" cy="3453034"/>
          </a:xfrm>
          <a:prstGeom prst="rect">
            <a:avLst/>
          </a:prstGeom>
        </p:spPr>
      </p:pic>
      <p:sp>
        <p:nvSpPr>
          <p:cNvPr id="9" name="TextBox 8">
            <a:extLst>
              <a:ext uri="{FF2B5EF4-FFF2-40B4-BE49-F238E27FC236}">
                <a16:creationId xmlns:a16="http://schemas.microsoft.com/office/drawing/2014/main" id="{E18D6528-9B3B-4A81-B433-90DAF25D29C6}"/>
              </a:ext>
            </a:extLst>
          </p:cNvPr>
          <p:cNvSpPr txBox="1"/>
          <p:nvPr/>
        </p:nvSpPr>
        <p:spPr>
          <a:xfrm>
            <a:off x="575378" y="1533743"/>
            <a:ext cx="5344187" cy="400110"/>
          </a:xfrm>
          <a:prstGeom prst="rect">
            <a:avLst/>
          </a:prstGeom>
          <a:noFill/>
        </p:spPr>
        <p:txBody>
          <a:bodyPr wrap="square" rtlCol="0">
            <a:spAutoFit/>
          </a:bodyPr>
          <a:lstStyle/>
          <a:p>
            <a:pPr algn="ctr"/>
            <a:r>
              <a:rPr lang="en-GB" sz="2000" b="1" dirty="0"/>
              <a:t>SNRs accelerating antiprotons</a:t>
            </a:r>
          </a:p>
        </p:txBody>
      </p:sp>
      <p:sp>
        <p:nvSpPr>
          <p:cNvPr id="24" name="TextBox 23">
            <a:extLst>
              <a:ext uri="{FF2B5EF4-FFF2-40B4-BE49-F238E27FC236}">
                <a16:creationId xmlns:a16="http://schemas.microsoft.com/office/drawing/2014/main" id="{A664F1E4-4E70-42B3-A4EA-382018F63562}"/>
              </a:ext>
            </a:extLst>
          </p:cNvPr>
          <p:cNvSpPr txBox="1"/>
          <p:nvPr/>
        </p:nvSpPr>
        <p:spPr>
          <a:xfrm>
            <a:off x="2528110" y="2043235"/>
            <a:ext cx="3110690" cy="276999"/>
          </a:xfrm>
          <a:prstGeom prst="rect">
            <a:avLst/>
          </a:prstGeom>
          <a:noFill/>
        </p:spPr>
        <p:txBody>
          <a:bodyPr wrap="square">
            <a:spAutoFit/>
          </a:bodyPr>
          <a:lstStyle/>
          <a:p>
            <a:r>
              <a:rPr lang="en-GB" sz="1200" u="none" dirty="0" err="1"/>
              <a:t>Mertsch</a:t>
            </a:r>
            <a:r>
              <a:rPr lang="en-GB" sz="1200" dirty="0"/>
              <a:t>+ </a:t>
            </a:r>
            <a:r>
              <a:rPr lang="en-GB" sz="1200" u="none" dirty="0"/>
              <a:t>. 2020 </a:t>
            </a:r>
            <a:r>
              <a:rPr lang="en-GB" sz="1200" dirty="0"/>
              <a:t>Phys. Rev. D 104, 103029</a:t>
            </a:r>
          </a:p>
        </p:txBody>
      </p:sp>
      <p:sp>
        <p:nvSpPr>
          <p:cNvPr id="26" name="TextBox 25">
            <a:extLst>
              <a:ext uri="{FF2B5EF4-FFF2-40B4-BE49-F238E27FC236}">
                <a16:creationId xmlns:a16="http://schemas.microsoft.com/office/drawing/2014/main" id="{7411CF1B-D616-461C-ABE4-63E3849A4E33}"/>
              </a:ext>
            </a:extLst>
          </p:cNvPr>
          <p:cNvSpPr txBox="1"/>
          <p:nvPr/>
        </p:nvSpPr>
        <p:spPr>
          <a:xfrm>
            <a:off x="6185874" y="5772559"/>
            <a:ext cx="3249051" cy="461665"/>
          </a:xfrm>
          <a:prstGeom prst="rect">
            <a:avLst/>
          </a:prstGeom>
          <a:noFill/>
        </p:spPr>
        <p:txBody>
          <a:bodyPr wrap="square">
            <a:spAutoFit/>
          </a:bodyPr>
          <a:lstStyle/>
          <a:p>
            <a:r>
              <a:rPr lang="en-GB" sz="1200" b="0" i="0" u="none" strike="noStrike" baseline="0" dirty="0">
                <a:solidFill>
                  <a:srgbClr val="231F20"/>
                </a:solidFill>
                <a:latin typeface="AdvOT19ee2aa8.B"/>
              </a:rPr>
              <a:t>Feng+  PRD 94, </a:t>
            </a:r>
            <a:r>
              <a:rPr lang="en-GB" sz="1200" b="0" i="0" u="none" strike="noStrike" baseline="0" dirty="0">
                <a:solidFill>
                  <a:srgbClr val="231F20"/>
                </a:solidFill>
                <a:latin typeface="AdvOT483a8203"/>
              </a:rPr>
              <a:t>123007 (2016)</a:t>
            </a:r>
            <a:br>
              <a:rPr lang="en-GB" sz="1200" b="0" i="0" u="none" strike="noStrike" baseline="0" dirty="0">
                <a:solidFill>
                  <a:srgbClr val="231F20"/>
                </a:solidFill>
                <a:latin typeface="AdvOT483a8203"/>
              </a:rPr>
            </a:br>
            <a:r>
              <a:rPr lang="en-GB" sz="1200" b="0" i="0" u="none" strike="noStrike" baseline="0" dirty="0">
                <a:latin typeface="Times New Roman" panose="02020603050405020304" pitchFamily="18" charset="0"/>
              </a:rPr>
              <a:t>(Also: Zhao+ arXiv:2109.04112)</a:t>
            </a:r>
            <a:endParaRPr lang="en-GB" sz="1200" dirty="0"/>
          </a:p>
        </p:txBody>
      </p:sp>
      <p:sp>
        <p:nvSpPr>
          <p:cNvPr id="18" name="Title 1">
            <a:extLst>
              <a:ext uri="{FF2B5EF4-FFF2-40B4-BE49-F238E27FC236}">
                <a16:creationId xmlns:a16="http://schemas.microsoft.com/office/drawing/2014/main" id="{30ED4AC2-4D8E-0A9B-D61E-1E6BE5FCA7D0}"/>
              </a:ext>
            </a:extLst>
          </p:cNvPr>
          <p:cNvSpPr>
            <a:spLocks noGrp="1"/>
          </p:cNvSpPr>
          <p:nvPr>
            <p:ph type="title"/>
          </p:nvPr>
        </p:nvSpPr>
        <p:spPr>
          <a:xfrm>
            <a:off x="660609" y="168695"/>
            <a:ext cx="10515600" cy="1325563"/>
          </a:xfrm>
        </p:spPr>
        <p:txBody>
          <a:bodyPr>
            <a:normAutofit/>
          </a:bodyPr>
          <a:lstStyle/>
          <a:p>
            <a:r>
              <a:rPr lang="en-GB"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Antiprotons in the Galaxy </a:t>
            </a:r>
            <a:r>
              <a:rPr lang="en-GB" sz="3600" b="1" i="1" dirty="0">
                <a:solidFill>
                  <a:schemeClr val="accent2">
                    <a:lumMod val="50000"/>
                  </a:schemeClr>
                </a:solidFill>
                <a:latin typeface="Times New Roman" panose="02020603050405020304" pitchFamily="18" charset="0"/>
                <a:cs typeface="Times New Roman" panose="02020603050405020304" pitchFamily="18" charset="0"/>
              </a:rPr>
              <a:t>– More possibilities</a:t>
            </a:r>
            <a:endParaRPr lang="en-GB" sz="3600" b="1" i="1"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39F86865-FA6A-30A9-0B96-66A3DBE74A3F}"/>
              </a:ext>
            </a:extLst>
          </p:cNvPr>
          <p:cNvSpPr txBox="1"/>
          <p:nvPr/>
        </p:nvSpPr>
        <p:spPr>
          <a:xfrm>
            <a:off x="5620510" y="1577878"/>
            <a:ext cx="6097772" cy="400110"/>
          </a:xfrm>
          <a:prstGeom prst="rect">
            <a:avLst/>
          </a:prstGeom>
          <a:noFill/>
        </p:spPr>
        <p:txBody>
          <a:bodyPr wrap="square" rtlCol="0">
            <a:spAutoFit/>
          </a:bodyPr>
          <a:lstStyle/>
          <a:p>
            <a:pPr algn="ctr"/>
            <a:r>
              <a:rPr lang="en-GB" sz="2000" b="1" dirty="0"/>
              <a:t>Inhomogeneous diffusion coefficient </a:t>
            </a:r>
          </a:p>
        </p:txBody>
      </p:sp>
    </p:spTree>
    <p:extLst>
      <p:ext uri="{BB962C8B-B14F-4D97-AF65-F5344CB8AC3E}">
        <p14:creationId xmlns:p14="http://schemas.microsoft.com/office/powerpoint/2010/main" val="2204328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6BEBB7E9-6350-E89D-CE93-E6E89A2EE581}"/>
              </a:ext>
            </a:extLst>
          </p:cNvPr>
          <p:cNvPicPr>
            <a:picLocks noChangeAspect="1"/>
          </p:cNvPicPr>
          <p:nvPr/>
        </p:nvPicPr>
        <p:blipFill>
          <a:blip r:embed="rId3"/>
          <a:stretch>
            <a:fillRect/>
          </a:stretch>
        </p:blipFill>
        <p:spPr>
          <a:xfrm>
            <a:off x="936701" y="1943474"/>
            <a:ext cx="4471639" cy="4541618"/>
          </a:xfrm>
          <a:prstGeom prst="rect">
            <a:avLst/>
          </a:prstGeom>
        </p:spPr>
      </p:pic>
      <p:sp>
        <p:nvSpPr>
          <p:cNvPr id="4" name="Slide Number Placeholder 3">
            <a:extLst>
              <a:ext uri="{FF2B5EF4-FFF2-40B4-BE49-F238E27FC236}">
                <a16:creationId xmlns:a16="http://schemas.microsoft.com/office/drawing/2014/main" id="{51ED96F3-B5B2-48E0-839C-C56B3B900A52}"/>
              </a:ext>
            </a:extLst>
          </p:cNvPr>
          <p:cNvSpPr>
            <a:spLocks noGrp="1"/>
          </p:cNvSpPr>
          <p:nvPr>
            <p:ph type="sldNum" sz="quarter" idx="12"/>
          </p:nvPr>
        </p:nvSpPr>
        <p:spPr/>
        <p:txBody>
          <a:bodyPr/>
          <a:lstStyle/>
          <a:p>
            <a:fld id="{22575A84-A01E-4477-BEC3-178D27864C62}" type="slidenum">
              <a:rPr lang="en-GB" smtClean="0"/>
              <a:t>49</a:t>
            </a:fld>
            <a:endParaRPr lang="en-GB"/>
          </a:p>
        </p:txBody>
      </p:sp>
      <p:sp>
        <p:nvSpPr>
          <p:cNvPr id="9" name="TextBox 8">
            <a:extLst>
              <a:ext uri="{FF2B5EF4-FFF2-40B4-BE49-F238E27FC236}">
                <a16:creationId xmlns:a16="http://schemas.microsoft.com/office/drawing/2014/main" id="{E18D6528-9B3B-4A81-B433-90DAF25D29C6}"/>
              </a:ext>
            </a:extLst>
          </p:cNvPr>
          <p:cNvSpPr txBox="1"/>
          <p:nvPr/>
        </p:nvSpPr>
        <p:spPr>
          <a:xfrm>
            <a:off x="575378" y="1533743"/>
            <a:ext cx="5344187" cy="400110"/>
          </a:xfrm>
          <a:prstGeom prst="rect">
            <a:avLst/>
          </a:prstGeom>
          <a:noFill/>
        </p:spPr>
        <p:txBody>
          <a:bodyPr wrap="square" rtlCol="0">
            <a:spAutoFit/>
          </a:bodyPr>
          <a:lstStyle/>
          <a:p>
            <a:pPr algn="ctr"/>
            <a:r>
              <a:rPr lang="en-GB" sz="2000" b="1" dirty="0"/>
              <a:t>SNRs accelerating antiprotons</a:t>
            </a:r>
          </a:p>
        </p:txBody>
      </p:sp>
      <p:sp>
        <p:nvSpPr>
          <p:cNvPr id="24" name="TextBox 23">
            <a:extLst>
              <a:ext uri="{FF2B5EF4-FFF2-40B4-BE49-F238E27FC236}">
                <a16:creationId xmlns:a16="http://schemas.microsoft.com/office/drawing/2014/main" id="{A664F1E4-4E70-42B3-A4EA-382018F63562}"/>
              </a:ext>
            </a:extLst>
          </p:cNvPr>
          <p:cNvSpPr txBox="1"/>
          <p:nvPr/>
        </p:nvSpPr>
        <p:spPr>
          <a:xfrm>
            <a:off x="2528110" y="2043235"/>
            <a:ext cx="3110690" cy="276999"/>
          </a:xfrm>
          <a:prstGeom prst="rect">
            <a:avLst/>
          </a:prstGeom>
          <a:noFill/>
        </p:spPr>
        <p:txBody>
          <a:bodyPr wrap="square">
            <a:spAutoFit/>
          </a:bodyPr>
          <a:lstStyle/>
          <a:p>
            <a:r>
              <a:rPr lang="en-GB" sz="1200" u="none" dirty="0" err="1"/>
              <a:t>Mertsch</a:t>
            </a:r>
            <a:r>
              <a:rPr lang="en-GB" sz="1200" dirty="0"/>
              <a:t>+ </a:t>
            </a:r>
            <a:r>
              <a:rPr lang="en-GB" sz="1200" u="none" dirty="0"/>
              <a:t>. 2020 </a:t>
            </a:r>
            <a:r>
              <a:rPr lang="en-GB" sz="1200" dirty="0"/>
              <a:t>Phys. Rev. D 104, 103029</a:t>
            </a:r>
          </a:p>
        </p:txBody>
      </p:sp>
      <p:sp>
        <p:nvSpPr>
          <p:cNvPr id="18" name="Title 1">
            <a:extLst>
              <a:ext uri="{FF2B5EF4-FFF2-40B4-BE49-F238E27FC236}">
                <a16:creationId xmlns:a16="http://schemas.microsoft.com/office/drawing/2014/main" id="{30ED4AC2-4D8E-0A9B-D61E-1E6BE5FCA7D0}"/>
              </a:ext>
            </a:extLst>
          </p:cNvPr>
          <p:cNvSpPr>
            <a:spLocks noGrp="1"/>
          </p:cNvSpPr>
          <p:nvPr>
            <p:ph type="title"/>
          </p:nvPr>
        </p:nvSpPr>
        <p:spPr>
          <a:xfrm>
            <a:off x="660609" y="168695"/>
            <a:ext cx="10515600" cy="1325563"/>
          </a:xfrm>
        </p:spPr>
        <p:txBody>
          <a:bodyPr>
            <a:normAutofit/>
          </a:bodyPr>
          <a:lstStyle/>
          <a:p>
            <a:r>
              <a:rPr lang="en-GB"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Antiprotons in the Galaxy </a:t>
            </a:r>
            <a:r>
              <a:rPr lang="en-GB" sz="3600" b="1" i="1" dirty="0">
                <a:solidFill>
                  <a:schemeClr val="accent2">
                    <a:lumMod val="50000"/>
                  </a:schemeClr>
                </a:solidFill>
                <a:latin typeface="Times New Roman" panose="02020603050405020304" pitchFamily="18" charset="0"/>
                <a:cs typeface="Times New Roman" panose="02020603050405020304" pitchFamily="18" charset="0"/>
              </a:rPr>
              <a:t>– More possibilities</a:t>
            </a:r>
            <a:endParaRPr lang="en-GB" sz="3600" b="1" i="1"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E4EBFA88-7EFD-1CE1-3087-74B57509AF53}"/>
              </a:ext>
            </a:extLst>
          </p:cNvPr>
          <p:cNvPicPr>
            <a:picLocks noChangeAspect="1"/>
          </p:cNvPicPr>
          <p:nvPr/>
        </p:nvPicPr>
        <p:blipFill>
          <a:blip r:embed="rId4"/>
          <a:stretch>
            <a:fillRect/>
          </a:stretch>
        </p:blipFill>
        <p:spPr>
          <a:xfrm>
            <a:off x="5949034" y="2329544"/>
            <a:ext cx="5306265" cy="3440633"/>
          </a:xfrm>
          <a:prstGeom prst="rect">
            <a:avLst/>
          </a:prstGeom>
        </p:spPr>
      </p:pic>
      <p:sp>
        <p:nvSpPr>
          <p:cNvPr id="5" name="TextBox 4">
            <a:extLst>
              <a:ext uri="{FF2B5EF4-FFF2-40B4-BE49-F238E27FC236}">
                <a16:creationId xmlns:a16="http://schemas.microsoft.com/office/drawing/2014/main" id="{020B613F-E303-1732-8FFC-6040DE8677BC}"/>
              </a:ext>
            </a:extLst>
          </p:cNvPr>
          <p:cNvSpPr txBox="1"/>
          <p:nvPr/>
        </p:nvSpPr>
        <p:spPr>
          <a:xfrm>
            <a:off x="5620510" y="1577878"/>
            <a:ext cx="6097772" cy="400110"/>
          </a:xfrm>
          <a:prstGeom prst="rect">
            <a:avLst/>
          </a:prstGeom>
          <a:noFill/>
        </p:spPr>
        <p:txBody>
          <a:bodyPr wrap="square" rtlCol="0">
            <a:spAutoFit/>
          </a:bodyPr>
          <a:lstStyle/>
          <a:p>
            <a:pPr algn="ctr"/>
            <a:r>
              <a:rPr lang="en-GB" sz="2000" b="1" dirty="0"/>
              <a:t>Inhomogeneous diffusion coefficient </a:t>
            </a:r>
          </a:p>
        </p:txBody>
      </p:sp>
      <p:sp>
        <p:nvSpPr>
          <p:cNvPr id="7" name="TextBox 6">
            <a:extLst>
              <a:ext uri="{FF2B5EF4-FFF2-40B4-BE49-F238E27FC236}">
                <a16:creationId xmlns:a16="http://schemas.microsoft.com/office/drawing/2014/main" id="{2ABD226F-FF17-B2E4-EB22-4A66FFC8E264}"/>
              </a:ext>
            </a:extLst>
          </p:cNvPr>
          <p:cNvSpPr txBox="1"/>
          <p:nvPr/>
        </p:nvSpPr>
        <p:spPr>
          <a:xfrm>
            <a:off x="6185874" y="5826989"/>
            <a:ext cx="3654812" cy="461665"/>
          </a:xfrm>
          <a:prstGeom prst="rect">
            <a:avLst/>
          </a:prstGeom>
          <a:noFill/>
        </p:spPr>
        <p:txBody>
          <a:bodyPr wrap="square">
            <a:spAutoFit/>
          </a:bodyPr>
          <a:lstStyle/>
          <a:p>
            <a:r>
              <a:rPr lang="en-GB" sz="1200" b="0" i="0" u="none" strike="noStrike" baseline="0" dirty="0">
                <a:solidFill>
                  <a:srgbClr val="231F20"/>
                </a:solidFill>
                <a:latin typeface="AdvOT19ee2aa8.B"/>
              </a:rPr>
              <a:t>Tovar-Pardo, </a:t>
            </a:r>
            <a:r>
              <a:rPr lang="en-GB" sz="1200" b="1" i="0" u="none" strike="noStrike" baseline="0" dirty="0">
                <a:solidFill>
                  <a:srgbClr val="231F20"/>
                </a:solidFill>
                <a:latin typeface="AdvOT19ee2aa8.B"/>
              </a:rPr>
              <a:t>PDL</a:t>
            </a:r>
            <a:r>
              <a:rPr lang="en-GB" sz="1200" i="0" u="none" strike="noStrike" baseline="0" dirty="0">
                <a:solidFill>
                  <a:srgbClr val="231F20"/>
                </a:solidFill>
                <a:latin typeface="AdvOT19ee2aa8.B"/>
              </a:rPr>
              <a:t>, Sanchez-Conde arXiv:2405.12918</a:t>
            </a:r>
            <a:br>
              <a:rPr lang="en-GB" sz="1200" i="0" u="none" strike="noStrike" baseline="0" dirty="0">
                <a:solidFill>
                  <a:srgbClr val="231F20"/>
                </a:solidFill>
                <a:latin typeface="AdvOT483a8203"/>
              </a:rPr>
            </a:br>
            <a:endParaRPr lang="en-GB" sz="1200" dirty="0"/>
          </a:p>
        </p:txBody>
      </p:sp>
    </p:spTree>
    <p:extLst>
      <p:ext uri="{BB962C8B-B14F-4D97-AF65-F5344CB8AC3E}">
        <p14:creationId xmlns:p14="http://schemas.microsoft.com/office/powerpoint/2010/main" val="2173053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19035-6558-7CD7-C17E-274789972525}"/>
              </a:ext>
            </a:extLst>
          </p:cNvPr>
          <p:cNvSpPr>
            <a:spLocks noGrp="1"/>
          </p:cNvSpPr>
          <p:nvPr>
            <p:ph type="title"/>
          </p:nvPr>
        </p:nvSpPr>
        <p:spPr>
          <a:xfrm>
            <a:off x="1012372" y="169177"/>
            <a:ext cx="10515600" cy="1325563"/>
          </a:xfrm>
        </p:spPr>
        <p:txBody>
          <a:bodyPr/>
          <a:lstStyle/>
          <a:p>
            <a:r>
              <a:rPr lang="en-GB" b="1" dirty="0"/>
              <a:t>DM production </a:t>
            </a:r>
            <a:r>
              <a:rPr lang="en-GB" sz="3600" b="1" dirty="0">
                <a:solidFill>
                  <a:schemeClr val="accent2">
                    <a:lumMod val="50000"/>
                  </a:schemeClr>
                </a:solidFill>
              </a:rPr>
              <a:t>- Primary antiprotons</a:t>
            </a:r>
            <a:endParaRPr lang="en-SE" sz="3600" b="1" dirty="0">
              <a:solidFill>
                <a:schemeClr val="accent2">
                  <a:lumMod val="50000"/>
                </a:schemeClr>
              </a:solidFill>
            </a:endParaRPr>
          </a:p>
        </p:txBody>
      </p:sp>
      <p:sp>
        <p:nvSpPr>
          <p:cNvPr id="4" name="Slide Number Placeholder 3">
            <a:extLst>
              <a:ext uri="{FF2B5EF4-FFF2-40B4-BE49-F238E27FC236}">
                <a16:creationId xmlns:a16="http://schemas.microsoft.com/office/drawing/2014/main" id="{9B8A0980-18CC-FB49-7EAA-AC93F086C15F}"/>
              </a:ext>
            </a:extLst>
          </p:cNvPr>
          <p:cNvSpPr>
            <a:spLocks noGrp="1"/>
          </p:cNvSpPr>
          <p:nvPr>
            <p:ph type="sldNum" sz="quarter" idx="12"/>
          </p:nvPr>
        </p:nvSpPr>
        <p:spPr/>
        <p:txBody>
          <a:bodyPr/>
          <a:lstStyle/>
          <a:p>
            <a:fld id="{22575A84-A01E-4477-BEC3-178D27864C62}" type="slidenum">
              <a:rPr lang="en-GB" smtClean="0"/>
              <a:t>5</a:t>
            </a:fld>
            <a:endParaRPr lang="en-GB"/>
          </a:p>
        </p:txBody>
      </p:sp>
      <p:sp>
        <p:nvSpPr>
          <p:cNvPr id="33" name="TextBox 32">
            <a:extLst>
              <a:ext uri="{FF2B5EF4-FFF2-40B4-BE49-F238E27FC236}">
                <a16:creationId xmlns:a16="http://schemas.microsoft.com/office/drawing/2014/main" id="{315511CA-4F16-3361-155B-3CFEB13AD98D}"/>
              </a:ext>
            </a:extLst>
          </p:cNvPr>
          <p:cNvSpPr txBox="1"/>
          <p:nvPr/>
        </p:nvSpPr>
        <p:spPr>
          <a:xfrm>
            <a:off x="1179002" y="1265724"/>
            <a:ext cx="9846870" cy="1446550"/>
          </a:xfrm>
          <a:prstGeom prst="rect">
            <a:avLst/>
          </a:prstGeom>
          <a:noFill/>
        </p:spPr>
        <p:txBody>
          <a:bodyPr wrap="square">
            <a:spAutoFit/>
          </a:bodyPr>
          <a:lstStyle/>
          <a:p>
            <a:pPr algn="l"/>
            <a:r>
              <a:rPr lang="en-GB" sz="2200" b="0" i="0" u="none" strike="noStrike" baseline="0" dirty="0">
                <a:latin typeface="Times New Roman" panose="02020603050405020304" pitchFamily="18" charset="0"/>
                <a:cs typeface="Times New Roman" panose="02020603050405020304" pitchFamily="18" charset="0"/>
              </a:rPr>
              <a:t>Indirect DM searches with antiprotons (similarly to what happens with other </a:t>
            </a:r>
            <a:r>
              <a:rPr lang="en-GB" sz="2200" b="0" i="0" u="none" strike="noStrike" baseline="0" dirty="0" err="1">
                <a:latin typeface="Times New Roman" panose="02020603050405020304" pitchFamily="18" charset="0"/>
                <a:cs typeface="Times New Roman" panose="02020603050405020304" pitchFamily="18" charset="0"/>
              </a:rPr>
              <a:t>astroparticles</a:t>
            </a:r>
            <a:r>
              <a:rPr lang="en-GB" sz="2200" b="0" i="0" u="none" strike="noStrike" baseline="0" dirty="0">
                <a:latin typeface="Times New Roman" panose="02020603050405020304" pitchFamily="18" charset="0"/>
                <a:cs typeface="Times New Roman" panose="02020603050405020304" pitchFamily="18" charset="0"/>
              </a:rPr>
              <a:t>) are either intended for specific particle </a:t>
            </a:r>
            <a:r>
              <a:rPr lang="en-GB" sz="2200" dirty="0">
                <a:latin typeface="Times New Roman" panose="02020603050405020304" pitchFamily="18" charset="0"/>
                <a:cs typeface="Times New Roman" panose="02020603050405020304" pitchFamily="18" charset="0"/>
              </a:rPr>
              <a:t>models (wino, </a:t>
            </a:r>
            <a:r>
              <a:rPr lang="en-GB" sz="2200" dirty="0" err="1">
                <a:latin typeface="Times New Roman" panose="02020603050405020304" pitchFamily="18" charset="0"/>
                <a:cs typeface="Times New Roman" panose="02020603050405020304" pitchFamily="18" charset="0"/>
              </a:rPr>
              <a:t>Higgsino</a:t>
            </a:r>
            <a:r>
              <a:rPr lang="en-GB" sz="2200" dirty="0">
                <a:latin typeface="Times New Roman" panose="02020603050405020304" pitchFamily="18" charset="0"/>
                <a:cs typeface="Times New Roman" panose="02020603050405020304" pitchFamily="18" charset="0"/>
              </a:rPr>
              <a:t>, etc) or for a generic WIMP that is modelled as a neutral-</a:t>
            </a:r>
            <a:r>
              <a:rPr lang="en-GB" sz="2200" dirty="0" err="1">
                <a:latin typeface="Times New Roman" panose="02020603050405020304" pitchFamily="18" charset="0"/>
                <a:cs typeface="Times New Roman" panose="02020603050405020304" pitchFamily="18" charset="0"/>
              </a:rPr>
              <a:t>colorless</a:t>
            </a:r>
            <a:r>
              <a:rPr lang="en-GB" sz="2200" dirty="0">
                <a:latin typeface="Times New Roman" panose="02020603050405020304" pitchFamily="18" charset="0"/>
                <a:cs typeface="Times New Roman" panose="02020603050405020304" pitchFamily="18" charset="0"/>
              </a:rPr>
              <a:t> resonance that couples to the SM through specific channels (bb, </a:t>
            </a:r>
            <a:r>
              <a:rPr lang="en-GB" sz="2200" dirty="0" err="1">
                <a:latin typeface="Times New Roman" panose="02020603050405020304" pitchFamily="18" charset="0"/>
                <a:cs typeface="Times New Roman" panose="02020603050405020304" pitchFamily="18" charset="0"/>
              </a:rPr>
              <a:t>tt</a:t>
            </a:r>
            <a:r>
              <a:rPr lang="en-GB" sz="2200" dirty="0">
                <a:latin typeface="Times New Roman" panose="02020603050405020304" pitchFamily="18" charset="0"/>
                <a:cs typeface="Times New Roman" panose="02020603050405020304" pitchFamily="18" charset="0"/>
              </a:rPr>
              <a:t>, </a:t>
            </a:r>
            <a:r>
              <a:rPr lang="el-GR" sz="2200" dirty="0">
                <a:latin typeface="Times New Roman" panose="02020603050405020304" pitchFamily="18" charset="0"/>
                <a:cs typeface="Times New Roman" panose="02020603050405020304" pitchFamily="18" charset="0"/>
              </a:rPr>
              <a:t>ττ</a:t>
            </a:r>
            <a:r>
              <a:rPr lang="en-GB" sz="2200" dirty="0">
                <a:latin typeface="Times New Roman" panose="02020603050405020304" pitchFamily="18" charset="0"/>
                <a:cs typeface="Times New Roman" panose="02020603050405020304" pitchFamily="18" charset="0"/>
              </a:rPr>
              <a:t>, etc )</a:t>
            </a:r>
            <a:endParaRPr lang="en-SE" sz="2200" dirty="0">
              <a:latin typeface="Times New Roman" panose="02020603050405020304" pitchFamily="18" charset="0"/>
              <a:cs typeface="Times New Roman" panose="02020603050405020304" pitchFamily="18" charset="0"/>
            </a:endParaRPr>
          </a:p>
        </p:txBody>
      </p:sp>
      <p:pic>
        <p:nvPicPr>
          <p:cNvPr id="3" name="Picture 2" descr="A graph of a graph with different colored lines&#10;&#10;Description automatically generated with medium confidence">
            <a:extLst>
              <a:ext uri="{FF2B5EF4-FFF2-40B4-BE49-F238E27FC236}">
                <a16:creationId xmlns:a16="http://schemas.microsoft.com/office/drawing/2014/main" id="{7338F7E9-A05B-17C4-6E72-05D770493E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4650" y="2596313"/>
            <a:ext cx="5793360" cy="3862240"/>
          </a:xfrm>
          <a:prstGeom prst="rect">
            <a:avLst/>
          </a:prstGeom>
        </p:spPr>
      </p:pic>
      <p:pic>
        <p:nvPicPr>
          <p:cNvPr id="6" name="Picture 5">
            <a:extLst>
              <a:ext uri="{FF2B5EF4-FFF2-40B4-BE49-F238E27FC236}">
                <a16:creationId xmlns:a16="http://schemas.microsoft.com/office/drawing/2014/main" id="{79CAD99B-31FD-C215-3E49-09520C215429}"/>
              </a:ext>
            </a:extLst>
          </p:cNvPr>
          <p:cNvPicPr>
            <a:picLocks noChangeAspect="1"/>
          </p:cNvPicPr>
          <p:nvPr/>
        </p:nvPicPr>
        <p:blipFill>
          <a:blip r:embed="rId3"/>
          <a:stretch>
            <a:fillRect/>
          </a:stretch>
        </p:blipFill>
        <p:spPr>
          <a:xfrm>
            <a:off x="1091657" y="2950031"/>
            <a:ext cx="4534777" cy="3432319"/>
          </a:xfrm>
          <a:prstGeom prst="rect">
            <a:avLst/>
          </a:prstGeom>
          <a:effectLst>
            <a:glow rad="63500">
              <a:schemeClr val="accent3">
                <a:satMod val="175000"/>
                <a:alpha val="40000"/>
              </a:schemeClr>
            </a:glow>
          </a:effectLst>
        </p:spPr>
      </p:pic>
      <p:sp>
        <p:nvSpPr>
          <p:cNvPr id="7" name="TextBox 6">
            <a:extLst>
              <a:ext uri="{FF2B5EF4-FFF2-40B4-BE49-F238E27FC236}">
                <a16:creationId xmlns:a16="http://schemas.microsoft.com/office/drawing/2014/main" id="{4EAC4397-71B3-9290-34DA-105B362AF2AC}"/>
              </a:ext>
            </a:extLst>
          </p:cNvPr>
          <p:cNvSpPr txBox="1"/>
          <p:nvPr/>
        </p:nvSpPr>
        <p:spPr>
          <a:xfrm>
            <a:off x="2285999" y="5514589"/>
            <a:ext cx="6096000" cy="276999"/>
          </a:xfrm>
          <a:prstGeom prst="rect">
            <a:avLst/>
          </a:prstGeom>
          <a:noFill/>
        </p:spPr>
        <p:txBody>
          <a:bodyPr wrap="square">
            <a:spAutoFit/>
          </a:bodyPr>
          <a:lstStyle/>
          <a:p>
            <a:r>
              <a:rPr lang="en-GB" sz="1200" dirty="0" err="1"/>
              <a:t>Cuoco</a:t>
            </a:r>
            <a:r>
              <a:rPr lang="en-GB" sz="1200" dirty="0"/>
              <a:t>+, JCAP 1804 (2018) no.04, 004</a:t>
            </a:r>
            <a:endParaRPr lang="en-SE" sz="1200"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B140494-4098-0977-4ABA-764239F4689F}"/>
                  </a:ext>
                </a:extLst>
              </p:cNvPr>
              <p:cNvSpPr txBox="1"/>
              <p:nvPr/>
            </p:nvSpPr>
            <p:spPr>
              <a:xfrm>
                <a:off x="7092558" y="2381671"/>
                <a:ext cx="4020268" cy="655308"/>
              </a:xfrm>
              <a:prstGeom prst="rect">
                <a:avLst/>
              </a:prstGeom>
              <a:noFill/>
            </p:spPr>
            <p:txBody>
              <a:bodyPr wrap="none" rtlCol="0">
                <a:spAutoFit/>
              </a:bodyPr>
              <a:lstStyle/>
              <a:p>
                <a:r>
                  <a:rPr lang="en-GB" b="1" dirty="0">
                    <a:solidFill>
                      <a:schemeClr val="accent6">
                        <a:lumMod val="50000"/>
                      </a:schemeClr>
                    </a:solidFill>
                  </a:rPr>
                  <a:t>Intensity of the signal</a:t>
                </a:r>
                <a:r>
                  <a:rPr lang="en-GB" dirty="0">
                    <a:solidFill>
                      <a:schemeClr val="accent2">
                        <a:lumMod val="50000"/>
                      </a:schemeClr>
                    </a:solidFill>
                  </a:rPr>
                  <a:t>  </a:t>
                </a:r>
                <a14:m>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 </m:t>
                    </m:r>
                    <m:r>
                      <a:rPr lang="en-GB" i="1" smtClean="0">
                        <a:latin typeface="Cambria Math" panose="02040503050406030204" pitchFamily="18" charset="0"/>
                        <a:ea typeface="Cambria Math" panose="02040503050406030204" pitchFamily="18" charset="0"/>
                      </a:rPr>
                      <m:t>&lt;</m:t>
                    </m:r>
                    <m:r>
                      <a:rPr lang="en-GB" i="1" smtClean="0">
                        <a:latin typeface="Cambria Math" panose="02040503050406030204" pitchFamily="18" charset="0"/>
                        <a:ea typeface="Cambria Math" panose="02040503050406030204" pitchFamily="18" charset="0"/>
                      </a:rPr>
                      <m:t>𝜎</m:t>
                    </m:r>
                    <m:r>
                      <a:rPr lang="en-GB" b="0" i="1" smtClean="0">
                        <a:latin typeface="Cambria Math" panose="02040503050406030204" pitchFamily="18" charset="0"/>
                        <a:ea typeface="Cambria Math" panose="02040503050406030204" pitchFamily="18" charset="0"/>
                      </a:rPr>
                      <m:t>𝑣</m:t>
                    </m:r>
                    <m:r>
                      <a:rPr lang="en-GB" b="0" i="1" smtClean="0">
                        <a:latin typeface="Cambria Math" panose="02040503050406030204" pitchFamily="18" charset="0"/>
                        <a:ea typeface="Cambria Math" panose="02040503050406030204" pitchFamily="18" charset="0"/>
                      </a:rPr>
                      <m:t>&gt; </m:t>
                    </m:r>
                    <m:sSup>
                      <m:sSupPr>
                        <m:ctrlPr>
                          <a:rPr lang="en-GB" b="0" i="1" smtClean="0">
                            <a:latin typeface="Cambria Math" panose="02040503050406030204" pitchFamily="18" charset="0"/>
                            <a:ea typeface="Cambria Math" panose="02040503050406030204" pitchFamily="18" charset="0"/>
                          </a:rPr>
                        </m:ctrlPr>
                      </m:sSupPr>
                      <m:e>
                        <m:d>
                          <m:dPr>
                            <m:ctrlPr>
                              <a:rPr lang="en-GB" b="0" i="1" smtClean="0">
                                <a:latin typeface="Cambria Math" panose="02040503050406030204" pitchFamily="18" charset="0"/>
                                <a:ea typeface="Cambria Math" panose="02040503050406030204" pitchFamily="18" charset="0"/>
                              </a:rPr>
                            </m:ctrlPr>
                          </m:dPr>
                          <m:e>
                            <m:f>
                              <m:fPr>
                                <m:ctrlPr>
                                  <a:rPr lang="en-GB" b="0" i="1" smtClean="0">
                                    <a:latin typeface="Cambria Math" panose="02040503050406030204" pitchFamily="18" charset="0"/>
                                    <a:ea typeface="Cambria Math" panose="02040503050406030204" pitchFamily="18" charset="0"/>
                                  </a:rPr>
                                </m:ctrlPr>
                              </m:fPr>
                              <m:num>
                                <m:sSub>
                                  <m:sSubPr>
                                    <m:ctrlPr>
                                      <a:rPr lang="en-GB" i="1">
                                        <a:latin typeface="Cambria Math" panose="02040503050406030204" pitchFamily="18" charset="0"/>
                                        <a:ea typeface="Cambria Math" panose="02040503050406030204" pitchFamily="18" charset="0"/>
                                      </a:rPr>
                                    </m:ctrlPr>
                                  </m:sSubPr>
                                  <m:e>
                                    <m:r>
                                      <a:rPr lang="en-GB" i="1">
                                        <a:latin typeface="Cambria Math" panose="02040503050406030204" pitchFamily="18" charset="0"/>
                                        <a:ea typeface="Cambria Math" panose="02040503050406030204" pitchFamily="18" charset="0"/>
                                      </a:rPr>
                                      <m:t>𝜌</m:t>
                                    </m:r>
                                  </m:e>
                                  <m:sub>
                                    <m:r>
                                      <a:rPr lang="en-GB" i="1">
                                        <a:latin typeface="Cambria Math" panose="02040503050406030204" pitchFamily="18" charset="0"/>
                                        <a:ea typeface="Cambria Math" panose="02040503050406030204" pitchFamily="18" charset="0"/>
                                      </a:rPr>
                                      <m:t>𝜒</m:t>
                                    </m:r>
                                  </m:sub>
                                </m:sSub>
                              </m:num>
                              <m:den>
                                <m:sSub>
                                  <m:sSubPr>
                                    <m:ctrlPr>
                                      <a:rPr lang="en-GB" i="1">
                                        <a:latin typeface="Cambria Math" panose="02040503050406030204" pitchFamily="18" charset="0"/>
                                        <a:ea typeface="Cambria Math" panose="02040503050406030204" pitchFamily="18" charset="0"/>
                                      </a:rPr>
                                    </m:ctrlPr>
                                  </m:sSubPr>
                                  <m:e>
                                    <m:r>
                                      <a:rPr lang="en-GB" b="0" i="1" smtClean="0">
                                        <a:latin typeface="Cambria Math" panose="02040503050406030204" pitchFamily="18" charset="0"/>
                                        <a:ea typeface="Cambria Math" panose="02040503050406030204" pitchFamily="18" charset="0"/>
                                      </a:rPr>
                                      <m:t>𝑚</m:t>
                                    </m:r>
                                  </m:e>
                                  <m:sub>
                                    <m:r>
                                      <a:rPr lang="en-GB" i="1">
                                        <a:latin typeface="Cambria Math" panose="02040503050406030204" pitchFamily="18" charset="0"/>
                                        <a:ea typeface="Cambria Math" panose="02040503050406030204" pitchFamily="18" charset="0"/>
                                      </a:rPr>
                                      <m:t>𝜒</m:t>
                                    </m:r>
                                  </m:sub>
                                </m:sSub>
                              </m:den>
                            </m:f>
                          </m:e>
                        </m:d>
                      </m:e>
                      <m:sup>
                        <m:r>
                          <a:rPr lang="en-GB" b="0" i="1" smtClean="0">
                            <a:latin typeface="Cambria Math" panose="02040503050406030204" pitchFamily="18" charset="0"/>
                            <a:ea typeface="Cambria Math" panose="02040503050406030204" pitchFamily="18" charset="0"/>
                          </a:rPr>
                          <m:t>2</m:t>
                        </m:r>
                      </m:sup>
                    </m:sSup>
                  </m:oMath>
                </a14:m>
                <a:endParaRPr lang="en-SE" dirty="0"/>
              </a:p>
            </p:txBody>
          </p:sp>
        </mc:Choice>
        <mc:Fallback xmlns="">
          <p:sp>
            <p:nvSpPr>
              <p:cNvPr id="8" name="TextBox 7">
                <a:extLst>
                  <a:ext uri="{FF2B5EF4-FFF2-40B4-BE49-F238E27FC236}">
                    <a16:creationId xmlns:a16="http://schemas.microsoft.com/office/drawing/2014/main" id="{9B140494-4098-0977-4ABA-764239F4689F}"/>
                  </a:ext>
                </a:extLst>
              </p:cNvPr>
              <p:cNvSpPr txBox="1">
                <a:spLocks noRot="1" noChangeAspect="1" noMove="1" noResize="1" noEditPoints="1" noAdjustHandles="1" noChangeArrowheads="1" noChangeShapeType="1" noTextEdit="1"/>
              </p:cNvSpPr>
              <p:nvPr/>
            </p:nvSpPr>
            <p:spPr>
              <a:xfrm>
                <a:off x="7092558" y="2381671"/>
                <a:ext cx="4020268" cy="655308"/>
              </a:xfrm>
              <a:prstGeom prst="rect">
                <a:avLst/>
              </a:prstGeom>
              <a:blipFill>
                <a:blip r:embed="rId4"/>
                <a:stretch>
                  <a:fillRect l="-121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A162652-6CE6-2F42-4938-8D62E7746914}"/>
                  </a:ext>
                </a:extLst>
              </p:cNvPr>
              <p:cNvSpPr txBox="1"/>
              <p:nvPr/>
            </p:nvSpPr>
            <p:spPr>
              <a:xfrm>
                <a:off x="6614076" y="3532161"/>
                <a:ext cx="2104679" cy="29238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300" i="1" smtClean="0">
                          <a:latin typeface="Cambria Math" panose="02040503050406030204" pitchFamily="18" charset="0"/>
                          <a:ea typeface="Cambria Math" panose="02040503050406030204" pitchFamily="18" charset="0"/>
                        </a:rPr>
                        <m:t>&lt;</m:t>
                      </m:r>
                      <m:r>
                        <a:rPr lang="en-GB" sz="1300" i="1" smtClean="0">
                          <a:latin typeface="Cambria Math" panose="02040503050406030204" pitchFamily="18" charset="0"/>
                          <a:ea typeface="Cambria Math" panose="02040503050406030204" pitchFamily="18" charset="0"/>
                        </a:rPr>
                        <m:t>𝜎</m:t>
                      </m:r>
                      <m:r>
                        <a:rPr lang="en-GB" sz="1300" i="1" smtClean="0">
                          <a:latin typeface="Cambria Math" panose="02040503050406030204" pitchFamily="18" charset="0"/>
                          <a:ea typeface="Cambria Math" panose="02040503050406030204" pitchFamily="18" charset="0"/>
                        </a:rPr>
                        <m:t>𝑣</m:t>
                      </m:r>
                      <m:r>
                        <a:rPr lang="en-GB" sz="1300" i="1" smtClean="0">
                          <a:latin typeface="Cambria Math" panose="02040503050406030204" pitchFamily="18" charset="0"/>
                          <a:ea typeface="Cambria Math" panose="02040503050406030204" pitchFamily="18" charset="0"/>
                        </a:rPr>
                        <m:t>&gt; =3·</m:t>
                      </m:r>
                      <m:sSup>
                        <m:sSupPr>
                          <m:ctrlPr>
                            <a:rPr lang="es-ES" sz="1300" b="0" i="1" smtClean="0">
                              <a:latin typeface="Cambria Math" panose="02040503050406030204" pitchFamily="18" charset="0"/>
                              <a:ea typeface="Cambria Math" panose="02040503050406030204" pitchFamily="18" charset="0"/>
                            </a:rPr>
                          </m:ctrlPr>
                        </m:sSupPr>
                        <m:e>
                          <m:r>
                            <a:rPr lang="es-ES" sz="1300" b="0" i="1" smtClean="0">
                              <a:latin typeface="Cambria Math" panose="02040503050406030204" pitchFamily="18" charset="0"/>
                              <a:ea typeface="Cambria Math" panose="02040503050406030204" pitchFamily="18" charset="0"/>
                            </a:rPr>
                            <m:t>10</m:t>
                          </m:r>
                        </m:e>
                        <m:sup>
                          <m:r>
                            <a:rPr lang="es-ES" sz="1300" b="0" i="1" smtClean="0">
                              <a:latin typeface="Cambria Math" panose="02040503050406030204" pitchFamily="18" charset="0"/>
                              <a:ea typeface="Cambria Math" panose="02040503050406030204" pitchFamily="18" charset="0"/>
                            </a:rPr>
                            <m:t>−26</m:t>
                          </m:r>
                        </m:sup>
                      </m:sSup>
                      <m:r>
                        <a:rPr lang="es-ES" sz="1300" b="0" i="1" smtClean="0">
                          <a:latin typeface="Cambria Math" panose="02040503050406030204" pitchFamily="18" charset="0"/>
                          <a:ea typeface="Cambria Math" panose="02040503050406030204" pitchFamily="18" charset="0"/>
                        </a:rPr>
                        <m:t> </m:t>
                      </m:r>
                      <m:r>
                        <a:rPr lang="es-ES" sz="1300" b="0" i="1" smtClean="0">
                          <a:latin typeface="Cambria Math" panose="02040503050406030204" pitchFamily="18" charset="0"/>
                          <a:ea typeface="Cambria Math" panose="02040503050406030204" pitchFamily="18" charset="0"/>
                        </a:rPr>
                        <m:t>𝑐</m:t>
                      </m:r>
                      <m:sSup>
                        <m:sSupPr>
                          <m:ctrlPr>
                            <a:rPr lang="es-ES" sz="1300" b="0" i="1" smtClean="0">
                              <a:latin typeface="Cambria Math" panose="02040503050406030204" pitchFamily="18" charset="0"/>
                              <a:ea typeface="Cambria Math" panose="02040503050406030204" pitchFamily="18" charset="0"/>
                            </a:rPr>
                          </m:ctrlPr>
                        </m:sSupPr>
                        <m:e>
                          <m:r>
                            <a:rPr lang="es-ES" sz="1300" b="0" i="1" smtClean="0">
                              <a:latin typeface="Cambria Math" panose="02040503050406030204" pitchFamily="18" charset="0"/>
                              <a:ea typeface="Cambria Math" panose="02040503050406030204" pitchFamily="18" charset="0"/>
                            </a:rPr>
                            <m:t>𝑚</m:t>
                          </m:r>
                        </m:e>
                        <m:sup>
                          <m:r>
                            <a:rPr lang="es-ES" sz="1300" b="0" i="1" smtClean="0">
                              <a:latin typeface="Cambria Math" panose="02040503050406030204" pitchFamily="18" charset="0"/>
                              <a:ea typeface="Cambria Math" panose="02040503050406030204" pitchFamily="18" charset="0"/>
                            </a:rPr>
                            <m:t>3</m:t>
                          </m:r>
                        </m:sup>
                      </m:sSup>
                      <m:r>
                        <a:rPr lang="es-ES" sz="1300" b="0" i="1" smtClean="0">
                          <a:latin typeface="Cambria Math" panose="02040503050406030204" pitchFamily="18" charset="0"/>
                          <a:ea typeface="Cambria Math" panose="02040503050406030204" pitchFamily="18" charset="0"/>
                        </a:rPr>
                        <m:t>/</m:t>
                      </m:r>
                      <m:r>
                        <a:rPr lang="es-ES" sz="1300" b="0" i="1" smtClean="0">
                          <a:latin typeface="Cambria Math" panose="02040503050406030204" pitchFamily="18" charset="0"/>
                          <a:ea typeface="Cambria Math" panose="02040503050406030204" pitchFamily="18" charset="0"/>
                        </a:rPr>
                        <m:t>𝑠</m:t>
                      </m:r>
                    </m:oMath>
                  </m:oMathPara>
                </a14:m>
                <a:endParaRPr lang="en-GB" sz="1300" dirty="0"/>
              </a:p>
            </p:txBody>
          </p:sp>
        </mc:Choice>
        <mc:Fallback xmlns="">
          <p:sp>
            <p:nvSpPr>
              <p:cNvPr id="5" name="TextBox 4">
                <a:extLst>
                  <a:ext uri="{FF2B5EF4-FFF2-40B4-BE49-F238E27FC236}">
                    <a16:creationId xmlns:a16="http://schemas.microsoft.com/office/drawing/2014/main" id="{CA162652-6CE6-2F42-4938-8D62E7746914}"/>
                  </a:ext>
                </a:extLst>
              </p:cNvPr>
              <p:cNvSpPr txBox="1">
                <a:spLocks noRot="1" noChangeAspect="1" noMove="1" noResize="1" noEditPoints="1" noAdjustHandles="1" noChangeArrowheads="1" noChangeShapeType="1" noTextEdit="1"/>
              </p:cNvSpPr>
              <p:nvPr/>
            </p:nvSpPr>
            <p:spPr>
              <a:xfrm>
                <a:off x="6614076" y="3532161"/>
                <a:ext cx="2104679" cy="292388"/>
              </a:xfrm>
              <a:prstGeom prst="rect">
                <a:avLst/>
              </a:prstGeom>
              <a:blipFill>
                <a:blip r:embed="rId5"/>
                <a:stretch>
                  <a:fillRect b="-10417"/>
                </a:stretch>
              </a:blipFill>
            </p:spPr>
            <p:txBody>
              <a:bodyPr/>
              <a:lstStyle/>
              <a:p>
                <a:r>
                  <a:rPr lang="en-GB">
                    <a:noFill/>
                  </a:rPr>
                  <a:t> </a:t>
                </a:r>
              </a:p>
            </p:txBody>
          </p:sp>
        </mc:Fallback>
      </mc:AlternateContent>
    </p:spTree>
    <p:extLst>
      <p:ext uri="{BB962C8B-B14F-4D97-AF65-F5344CB8AC3E}">
        <p14:creationId xmlns:p14="http://schemas.microsoft.com/office/powerpoint/2010/main" val="24401918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51921-33AB-A1D8-4596-02923582AAF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3961B5-6DB0-69FF-F723-B469A66967B5}"/>
              </a:ext>
            </a:extLst>
          </p:cNvPr>
          <p:cNvSpPr>
            <a:spLocks noGrp="1"/>
          </p:cNvSpPr>
          <p:nvPr>
            <p:ph idx="1"/>
          </p:nvPr>
        </p:nvSpPr>
        <p:spPr>
          <a:xfrm>
            <a:off x="1406014" y="1648186"/>
            <a:ext cx="9898626" cy="4351338"/>
          </a:xfrm>
        </p:spPr>
        <p:txBody>
          <a:bodyPr>
            <a:normAutofit/>
          </a:bodyPr>
          <a:lstStyle/>
          <a:p>
            <a:pPr marL="0" indent="0">
              <a:buNone/>
            </a:pPr>
            <a:r>
              <a:rPr lang="en-GB" sz="2500" dirty="0"/>
              <a:t>While we see that the secondary to primary ratios harden slightly, we do not find any significant difference in DM signals for masses below the TeV</a:t>
            </a:r>
          </a:p>
        </p:txBody>
      </p:sp>
      <p:sp>
        <p:nvSpPr>
          <p:cNvPr id="4" name="Slide Number Placeholder 3">
            <a:extLst>
              <a:ext uri="{FF2B5EF4-FFF2-40B4-BE49-F238E27FC236}">
                <a16:creationId xmlns:a16="http://schemas.microsoft.com/office/drawing/2014/main" id="{6AB2E2C0-5E64-EF92-F7A7-55BAE498700C}"/>
              </a:ext>
            </a:extLst>
          </p:cNvPr>
          <p:cNvSpPr>
            <a:spLocks noGrp="1"/>
          </p:cNvSpPr>
          <p:nvPr>
            <p:ph type="sldNum" sz="quarter" idx="12"/>
          </p:nvPr>
        </p:nvSpPr>
        <p:spPr/>
        <p:txBody>
          <a:bodyPr/>
          <a:lstStyle/>
          <a:p>
            <a:fld id="{22575A84-A01E-4477-BEC3-178D27864C62}" type="slidenum">
              <a:rPr lang="en-GB" smtClean="0"/>
              <a:t>50</a:t>
            </a:fld>
            <a:endParaRPr lang="en-GB"/>
          </a:p>
        </p:txBody>
      </p:sp>
      <p:pic>
        <p:nvPicPr>
          <p:cNvPr id="6" name="Picture 5">
            <a:extLst>
              <a:ext uri="{FF2B5EF4-FFF2-40B4-BE49-F238E27FC236}">
                <a16:creationId xmlns:a16="http://schemas.microsoft.com/office/drawing/2014/main" id="{AC92379E-00B1-0DCC-38E9-E703D447962D}"/>
              </a:ext>
            </a:extLst>
          </p:cNvPr>
          <p:cNvPicPr>
            <a:picLocks noChangeAspect="1"/>
          </p:cNvPicPr>
          <p:nvPr/>
        </p:nvPicPr>
        <p:blipFill>
          <a:blip r:embed="rId2"/>
          <a:stretch>
            <a:fillRect/>
          </a:stretch>
        </p:blipFill>
        <p:spPr>
          <a:xfrm>
            <a:off x="6292926" y="3066576"/>
            <a:ext cx="5117578" cy="3315104"/>
          </a:xfrm>
          <a:prstGeom prst="rect">
            <a:avLst/>
          </a:prstGeom>
        </p:spPr>
      </p:pic>
      <p:pic>
        <p:nvPicPr>
          <p:cNvPr id="9" name="Picture 8">
            <a:extLst>
              <a:ext uri="{FF2B5EF4-FFF2-40B4-BE49-F238E27FC236}">
                <a16:creationId xmlns:a16="http://schemas.microsoft.com/office/drawing/2014/main" id="{84400136-F065-CA6E-D0BC-84EF2DA4FCF8}"/>
              </a:ext>
            </a:extLst>
          </p:cNvPr>
          <p:cNvPicPr>
            <a:picLocks noChangeAspect="1"/>
          </p:cNvPicPr>
          <p:nvPr/>
        </p:nvPicPr>
        <p:blipFill>
          <a:blip r:embed="rId3"/>
          <a:stretch>
            <a:fillRect/>
          </a:stretch>
        </p:blipFill>
        <p:spPr>
          <a:xfrm>
            <a:off x="747416" y="3066575"/>
            <a:ext cx="5101969" cy="3315104"/>
          </a:xfrm>
          <a:prstGeom prst="rect">
            <a:avLst/>
          </a:prstGeom>
        </p:spPr>
      </p:pic>
      <p:sp>
        <p:nvSpPr>
          <p:cNvPr id="8" name="Title 1">
            <a:extLst>
              <a:ext uri="{FF2B5EF4-FFF2-40B4-BE49-F238E27FC236}">
                <a16:creationId xmlns:a16="http://schemas.microsoft.com/office/drawing/2014/main" id="{FCF6430C-759C-3254-CF81-94AF10FCF71E}"/>
              </a:ext>
            </a:extLst>
          </p:cNvPr>
          <p:cNvSpPr>
            <a:spLocks noGrp="1"/>
          </p:cNvSpPr>
          <p:nvPr>
            <p:ph type="title"/>
          </p:nvPr>
        </p:nvSpPr>
        <p:spPr>
          <a:xfrm>
            <a:off x="838200" y="256973"/>
            <a:ext cx="10515600" cy="1325563"/>
          </a:xfrm>
        </p:spPr>
        <p:txBody>
          <a:bodyPr/>
          <a:lstStyle/>
          <a:p>
            <a:r>
              <a:rPr lang="en-GB" b="1" dirty="0"/>
              <a:t>Consequences of </a:t>
            </a:r>
            <a:r>
              <a:rPr lang="en-GB" b="1" dirty="0" err="1"/>
              <a:t>inh</a:t>
            </a:r>
            <a:r>
              <a:rPr lang="en-GB" b="1" dirty="0"/>
              <a:t>. diffusion for DM signals?</a:t>
            </a:r>
          </a:p>
        </p:txBody>
      </p:sp>
      <p:sp>
        <p:nvSpPr>
          <p:cNvPr id="10" name="TextBox 9">
            <a:extLst>
              <a:ext uri="{FF2B5EF4-FFF2-40B4-BE49-F238E27FC236}">
                <a16:creationId xmlns:a16="http://schemas.microsoft.com/office/drawing/2014/main" id="{130622C1-1448-CF99-D230-A86CB1A49E53}"/>
              </a:ext>
            </a:extLst>
          </p:cNvPr>
          <p:cNvSpPr txBox="1"/>
          <p:nvPr/>
        </p:nvSpPr>
        <p:spPr>
          <a:xfrm>
            <a:off x="4640826" y="2780704"/>
            <a:ext cx="6096000" cy="307777"/>
          </a:xfrm>
          <a:prstGeom prst="rect">
            <a:avLst/>
          </a:prstGeom>
          <a:noFill/>
        </p:spPr>
        <p:txBody>
          <a:bodyPr wrap="square">
            <a:spAutoFit/>
          </a:bodyPr>
          <a:lstStyle/>
          <a:p>
            <a:r>
              <a:rPr lang="en-GB" sz="1400" dirty="0"/>
              <a:t>Tovar-Pardo, </a:t>
            </a:r>
            <a:r>
              <a:rPr lang="en-GB" sz="1400" b="1" dirty="0"/>
              <a:t>PDL </a:t>
            </a:r>
            <a:r>
              <a:rPr lang="en-GB" sz="1400" dirty="0"/>
              <a:t>2024 ArXiv:2405.12918</a:t>
            </a:r>
          </a:p>
        </p:txBody>
      </p:sp>
    </p:spTree>
    <p:extLst>
      <p:ext uri="{BB962C8B-B14F-4D97-AF65-F5344CB8AC3E}">
        <p14:creationId xmlns:p14="http://schemas.microsoft.com/office/powerpoint/2010/main" val="4964628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FEBAF04-366E-4ADE-BEA4-07087315C734}"/>
              </a:ext>
            </a:extLst>
          </p:cNvPr>
          <p:cNvSpPr>
            <a:spLocks noGrp="1"/>
          </p:cNvSpPr>
          <p:nvPr>
            <p:ph type="sldNum" sz="quarter" idx="12"/>
          </p:nvPr>
        </p:nvSpPr>
        <p:spPr/>
        <p:txBody>
          <a:bodyPr/>
          <a:lstStyle/>
          <a:p>
            <a:fld id="{22575A84-A01E-4477-BEC3-178D27864C62}" type="slidenum">
              <a:rPr lang="en-GB" smtClean="0"/>
              <a:t>51</a:t>
            </a:fld>
            <a:endParaRPr lang="en-GB"/>
          </a:p>
        </p:txBody>
      </p:sp>
      <p:sp>
        <p:nvSpPr>
          <p:cNvPr id="13" name="Content Placeholder 2">
            <a:extLst>
              <a:ext uri="{FF2B5EF4-FFF2-40B4-BE49-F238E27FC236}">
                <a16:creationId xmlns:a16="http://schemas.microsoft.com/office/drawing/2014/main" id="{D111225F-ABE2-4B39-A100-A131F87DA257}"/>
              </a:ext>
            </a:extLst>
          </p:cNvPr>
          <p:cNvSpPr>
            <a:spLocks noGrp="1"/>
          </p:cNvSpPr>
          <p:nvPr>
            <p:ph idx="1"/>
          </p:nvPr>
        </p:nvSpPr>
        <p:spPr>
          <a:xfrm>
            <a:off x="1099457" y="1342902"/>
            <a:ext cx="9764486" cy="1070537"/>
          </a:xfrm>
        </p:spPr>
        <p:txBody>
          <a:bodyPr>
            <a:normAutofit/>
          </a:bodyPr>
          <a:lstStyle/>
          <a:p>
            <a:pPr marL="0" indent="0">
              <a:buNone/>
            </a:pPr>
            <a:r>
              <a:rPr lang="en-GB" sz="2400" dirty="0">
                <a:latin typeface="Times New Roman" panose="02020603050405020304" pitchFamily="18" charset="0"/>
                <a:cs typeface="Times New Roman" panose="02020603050405020304" pitchFamily="18" charset="0"/>
              </a:rPr>
              <a:t>Including the correlation of AMS-02 systematic errors sizeably affects significance and properties of the DM signal </a:t>
            </a:r>
            <a:r>
              <a:rPr lang="en-GB" sz="2000" dirty="0">
                <a:latin typeface="Times New Roman" panose="02020603050405020304" pitchFamily="18" charset="0"/>
                <a:cs typeface="Times New Roman" panose="02020603050405020304" pitchFamily="18" charset="0"/>
                <a:sym typeface="Wingdings" panose="05000000000000000000" pitchFamily="2" charset="2"/>
              </a:rPr>
              <a:t></a:t>
            </a:r>
            <a:r>
              <a:rPr lang="en-GB" sz="2400" dirty="0">
                <a:latin typeface="Times New Roman" panose="02020603050405020304" pitchFamily="18" charset="0"/>
                <a:cs typeface="Times New Roman" panose="02020603050405020304" pitchFamily="18" charset="0"/>
                <a:sym typeface="Wingdings" panose="05000000000000000000" pitchFamily="2" charset="2"/>
              </a:rPr>
              <a:t> </a:t>
            </a:r>
            <a:r>
              <a:rPr lang="en-GB"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Wingdings" panose="05000000000000000000" pitchFamily="2" charset="2"/>
              </a:rPr>
              <a:t>Need of covariance matrices!</a:t>
            </a:r>
            <a:endParaRPr lang="en-GB"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6AA6AD69-21DD-2F0D-C6D1-E1B798BA7BC7}"/>
              </a:ext>
            </a:extLst>
          </p:cNvPr>
          <p:cNvPicPr>
            <a:picLocks noChangeAspect="1"/>
          </p:cNvPicPr>
          <p:nvPr/>
        </p:nvPicPr>
        <p:blipFill>
          <a:blip r:embed="rId3"/>
          <a:stretch>
            <a:fillRect/>
          </a:stretch>
        </p:blipFill>
        <p:spPr>
          <a:xfrm>
            <a:off x="1797142" y="5580028"/>
            <a:ext cx="3473069" cy="743664"/>
          </a:xfrm>
          <a:prstGeom prst="rect">
            <a:avLst/>
          </a:prstGeom>
          <a:solidFill>
            <a:schemeClr val="tx1">
              <a:lumMod val="75000"/>
              <a:lumOff val="25000"/>
            </a:schemeClr>
          </a:solidFill>
          <a:ln>
            <a:solidFill>
              <a:schemeClr val="bg2">
                <a:lumMod val="75000"/>
              </a:schemeClr>
            </a:solidFill>
          </a:ln>
        </p:spPr>
      </p:pic>
      <p:pic>
        <p:nvPicPr>
          <p:cNvPr id="14" name="Picture 13">
            <a:extLst>
              <a:ext uri="{FF2B5EF4-FFF2-40B4-BE49-F238E27FC236}">
                <a16:creationId xmlns:a16="http://schemas.microsoft.com/office/drawing/2014/main" id="{1609B58B-6A36-79D3-637C-8D00D5E10332}"/>
              </a:ext>
            </a:extLst>
          </p:cNvPr>
          <p:cNvPicPr>
            <a:picLocks noChangeAspect="1"/>
          </p:cNvPicPr>
          <p:nvPr/>
        </p:nvPicPr>
        <p:blipFill>
          <a:blip r:embed="rId4"/>
          <a:stretch>
            <a:fillRect/>
          </a:stretch>
        </p:blipFill>
        <p:spPr>
          <a:xfrm>
            <a:off x="1602739" y="2370634"/>
            <a:ext cx="3883661" cy="3126739"/>
          </a:xfrm>
          <a:prstGeom prst="rect">
            <a:avLst/>
          </a:prstGeom>
          <a:effectLst>
            <a:glow rad="63500">
              <a:schemeClr val="accent3">
                <a:satMod val="175000"/>
                <a:alpha val="40000"/>
              </a:schemeClr>
            </a:glow>
          </a:effectLst>
        </p:spPr>
      </p:pic>
      <p:pic>
        <p:nvPicPr>
          <p:cNvPr id="5" name="Picture 4">
            <a:extLst>
              <a:ext uri="{FF2B5EF4-FFF2-40B4-BE49-F238E27FC236}">
                <a16:creationId xmlns:a16="http://schemas.microsoft.com/office/drawing/2014/main" id="{A6B8491B-D88C-F43D-507B-84425F58AE01}"/>
              </a:ext>
            </a:extLst>
          </p:cNvPr>
          <p:cNvPicPr>
            <a:picLocks noChangeAspect="1"/>
          </p:cNvPicPr>
          <p:nvPr/>
        </p:nvPicPr>
        <p:blipFill>
          <a:blip r:embed="rId5"/>
          <a:stretch>
            <a:fillRect/>
          </a:stretch>
        </p:blipFill>
        <p:spPr>
          <a:xfrm>
            <a:off x="5989682" y="2403292"/>
            <a:ext cx="4568497" cy="3689442"/>
          </a:xfrm>
          <a:prstGeom prst="rect">
            <a:avLst/>
          </a:prstGeom>
          <a:ln w="19050">
            <a:solidFill>
              <a:schemeClr val="bg1">
                <a:lumMod val="50000"/>
              </a:schemeClr>
            </a:solidFill>
          </a:ln>
        </p:spPr>
      </p:pic>
      <p:sp>
        <p:nvSpPr>
          <p:cNvPr id="7" name="Title 1">
            <a:extLst>
              <a:ext uri="{FF2B5EF4-FFF2-40B4-BE49-F238E27FC236}">
                <a16:creationId xmlns:a16="http://schemas.microsoft.com/office/drawing/2014/main" id="{75E60688-D897-0147-740E-D3E5CBD49C6A}"/>
              </a:ext>
            </a:extLst>
          </p:cNvPr>
          <p:cNvSpPr txBox="1">
            <a:spLocks/>
          </p:cNvSpPr>
          <p:nvPr/>
        </p:nvSpPr>
        <p:spPr>
          <a:xfrm>
            <a:off x="660609" y="1686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latin typeface="Times New Roman" panose="02020603050405020304" pitchFamily="18" charset="0"/>
                <a:cs typeface="Times New Roman" panose="02020603050405020304" pitchFamily="18" charset="0"/>
              </a:rPr>
              <a:t>Systematics in AMS-02 data</a:t>
            </a:r>
            <a:endParaRPr lang="en-GB" sz="3200" b="1" i="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0F803D3F-5E4D-A4A4-F64B-4D68CBF9A4D1}"/>
              </a:ext>
            </a:extLst>
          </p:cNvPr>
          <p:cNvSpPr txBox="1"/>
          <p:nvPr/>
        </p:nvSpPr>
        <p:spPr>
          <a:xfrm>
            <a:off x="5918409" y="6113081"/>
            <a:ext cx="6096000" cy="276999"/>
          </a:xfrm>
          <a:prstGeom prst="rect">
            <a:avLst/>
          </a:prstGeom>
          <a:noFill/>
        </p:spPr>
        <p:txBody>
          <a:bodyPr wrap="square">
            <a:spAutoFit/>
          </a:bodyPr>
          <a:lstStyle/>
          <a:p>
            <a:r>
              <a:rPr lang="en-GB" sz="1200" dirty="0" err="1"/>
              <a:t>Heisig</a:t>
            </a:r>
            <a:r>
              <a:rPr lang="en-GB" sz="1200" dirty="0"/>
              <a:t>+,Phys. Rev. Research 2, 043017 (2020)</a:t>
            </a:r>
          </a:p>
        </p:txBody>
      </p:sp>
    </p:spTree>
    <p:extLst>
      <p:ext uri="{BB962C8B-B14F-4D97-AF65-F5344CB8AC3E}">
        <p14:creationId xmlns:p14="http://schemas.microsoft.com/office/powerpoint/2010/main" val="34515192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Chart&#10;&#10;Description automatically generated">
            <a:extLst>
              <a:ext uri="{FF2B5EF4-FFF2-40B4-BE49-F238E27FC236}">
                <a16:creationId xmlns:a16="http://schemas.microsoft.com/office/drawing/2014/main" id="{115BDFC2-70BC-431D-99B0-41D8F3AAC4A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1743" y="1888467"/>
            <a:ext cx="5315522" cy="3986642"/>
          </a:xfrm>
          <a:solidFill>
            <a:schemeClr val="tx1"/>
          </a:solidFill>
          <a:effectLst>
            <a:glow rad="63500">
              <a:schemeClr val="accent3">
                <a:satMod val="175000"/>
                <a:alpha val="40000"/>
              </a:schemeClr>
            </a:glow>
          </a:effectLst>
        </p:spPr>
      </p:pic>
      <p:sp>
        <p:nvSpPr>
          <p:cNvPr id="4" name="Slide Number Placeholder 3">
            <a:extLst>
              <a:ext uri="{FF2B5EF4-FFF2-40B4-BE49-F238E27FC236}">
                <a16:creationId xmlns:a16="http://schemas.microsoft.com/office/drawing/2014/main" id="{6905F0C8-448E-433D-9344-07E1CF1146EC}"/>
              </a:ext>
            </a:extLst>
          </p:cNvPr>
          <p:cNvSpPr>
            <a:spLocks noGrp="1"/>
          </p:cNvSpPr>
          <p:nvPr>
            <p:ph type="sldNum" sz="quarter" idx="12"/>
          </p:nvPr>
        </p:nvSpPr>
        <p:spPr/>
        <p:txBody>
          <a:bodyPr/>
          <a:lstStyle/>
          <a:p>
            <a:fld id="{22575A84-A01E-4477-BEC3-178D27864C62}" type="slidenum">
              <a:rPr lang="en-GB" smtClean="0"/>
              <a:t>52</a:t>
            </a:fld>
            <a:endParaRPr lang="en-GB"/>
          </a:p>
        </p:txBody>
      </p:sp>
      <p:pic>
        <p:nvPicPr>
          <p:cNvPr id="5" name="Picture 4" descr="Chart, histogram&#10;&#10;Description automatically generated">
            <a:extLst>
              <a:ext uri="{FF2B5EF4-FFF2-40B4-BE49-F238E27FC236}">
                <a16:creationId xmlns:a16="http://schemas.microsoft.com/office/drawing/2014/main" id="{03AD556B-A0FF-4254-B6C2-A55F74047C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5095" y="3429000"/>
            <a:ext cx="4463287" cy="3164344"/>
          </a:xfrm>
          <a:prstGeom prst="rect">
            <a:avLst/>
          </a:prstGeom>
        </p:spPr>
      </p:pic>
      <p:pic>
        <p:nvPicPr>
          <p:cNvPr id="7" name="Picture 6" descr="Chart&#10;&#10;Description automatically generated">
            <a:extLst>
              <a:ext uri="{FF2B5EF4-FFF2-40B4-BE49-F238E27FC236}">
                <a16:creationId xmlns:a16="http://schemas.microsoft.com/office/drawing/2014/main" id="{32BEF696-9825-44B6-9558-7A6179ED58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095" y="167346"/>
            <a:ext cx="4463288" cy="3164345"/>
          </a:xfrm>
          <a:prstGeom prst="rect">
            <a:avLst/>
          </a:prstGeom>
        </p:spPr>
      </p:pic>
      <p:sp>
        <p:nvSpPr>
          <p:cNvPr id="8" name="Title 1">
            <a:extLst>
              <a:ext uri="{FF2B5EF4-FFF2-40B4-BE49-F238E27FC236}">
                <a16:creationId xmlns:a16="http://schemas.microsoft.com/office/drawing/2014/main" id="{D08192DF-5B18-1737-6664-F1ACED657BF3}"/>
              </a:ext>
            </a:extLst>
          </p:cNvPr>
          <p:cNvSpPr>
            <a:spLocks noGrp="1"/>
          </p:cNvSpPr>
          <p:nvPr>
            <p:ph type="title"/>
          </p:nvPr>
        </p:nvSpPr>
        <p:spPr>
          <a:xfrm>
            <a:off x="674915" y="365125"/>
            <a:ext cx="10515600" cy="1325563"/>
          </a:xfrm>
        </p:spPr>
        <p:txBody>
          <a:bodyPr/>
          <a:lstStyle/>
          <a:p>
            <a:r>
              <a:rPr lang="en-GB" dirty="0"/>
              <a:t>Systematics in AMS-02 data</a:t>
            </a:r>
            <a:endParaRPr lang="en-SE" dirty="0"/>
          </a:p>
        </p:txBody>
      </p:sp>
    </p:spTree>
    <p:extLst>
      <p:ext uri="{BB962C8B-B14F-4D97-AF65-F5344CB8AC3E}">
        <p14:creationId xmlns:p14="http://schemas.microsoft.com/office/powerpoint/2010/main" val="39614483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FEBAF04-366E-4ADE-BEA4-07087315C734}"/>
              </a:ext>
            </a:extLst>
          </p:cNvPr>
          <p:cNvSpPr>
            <a:spLocks noGrp="1"/>
          </p:cNvSpPr>
          <p:nvPr>
            <p:ph type="sldNum" sz="quarter" idx="12"/>
          </p:nvPr>
        </p:nvSpPr>
        <p:spPr/>
        <p:txBody>
          <a:bodyPr/>
          <a:lstStyle/>
          <a:p>
            <a:fld id="{22575A84-A01E-4477-BEC3-178D27864C62}" type="slidenum">
              <a:rPr lang="en-GB" smtClean="0"/>
              <a:t>53</a:t>
            </a:fld>
            <a:endParaRPr lang="en-GB"/>
          </a:p>
        </p:txBody>
      </p:sp>
      <p:pic>
        <p:nvPicPr>
          <p:cNvPr id="18" name="Picture 17" descr="Chart&#10;&#10;Description automatically generated">
            <a:extLst>
              <a:ext uri="{FF2B5EF4-FFF2-40B4-BE49-F238E27FC236}">
                <a16:creationId xmlns:a16="http://schemas.microsoft.com/office/drawing/2014/main" id="{782218E7-52AE-4555-9FE7-2FAE55D11D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814" y="2205206"/>
            <a:ext cx="5612438" cy="4209329"/>
          </a:xfrm>
          <a:prstGeom prst="rect">
            <a:avLst/>
          </a:prstGeom>
        </p:spPr>
      </p:pic>
      <p:sp>
        <p:nvSpPr>
          <p:cNvPr id="7" name="Rectangle: Rounded Corners 6">
            <a:extLst>
              <a:ext uri="{FF2B5EF4-FFF2-40B4-BE49-F238E27FC236}">
                <a16:creationId xmlns:a16="http://schemas.microsoft.com/office/drawing/2014/main" id="{473A5362-4670-4C76-AC9D-9EFE0D5E882E}"/>
              </a:ext>
            </a:extLst>
          </p:cNvPr>
          <p:cNvSpPr/>
          <p:nvPr/>
        </p:nvSpPr>
        <p:spPr>
          <a:xfrm>
            <a:off x="1962336" y="2264958"/>
            <a:ext cx="2468880" cy="23368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0" name="Rectangle: Rounded Corners 19">
            <a:extLst>
              <a:ext uri="{FF2B5EF4-FFF2-40B4-BE49-F238E27FC236}">
                <a16:creationId xmlns:a16="http://schemas.microsoft.com/office/drawing/2014/main" id="{70F82245-C92E-4AE7-8AAE-DA97537C7446}"/>
              </a:ext>
            </a:extLst>
          </p:cNvPr>
          <p:cNvSpPr/>
          <p:nvPr/>
        </p:nvSpPr>
        <p:spPr>
          <a:xfrm>
            <a:off x="7345680" y="2133600"/>
            <a:ext cx="2468880" cy="23368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1" name="TextBox 20">
            <a:extLst>
              <a:ext uri="{FF2B5EF4-FFF2-40B4-BE49-F238E27FC236}">
                <a16:creationId xmlns:a16="http://schemas.microsoft.com/office/drawing/2014/main" id="{AC1EEFE3-21AA-4BA9-A9D1-AE4C1B47C983}"/>
              </a:ext>
            </a:extLst>
          </p:cNvPr>
          <p:cNvSpPr txBox="1"/>
          <p:nvPr/>
        </p:nvSpPr>
        <p:spPr>
          <a:xfrm>
            <a:off x="1029992" y="2552479"/>
            <a:ext cx="2096561" cy="276999"/>
          </a:xfrm>
          <a:prstGeom prst="rect">
            <a:avLst/>
          </a:prstGeom>
          <a:noFill/>
        </p:spPr>
        <p:txBody>
          <a:bodyPr wrap="square">
            <a:spAutoFit/>
          </a:bodyPr>
          <a:lstStyle/>
          <a:p>
            <a:pPr eaLnBrk="0" fontAlgn="base" hangingPunct="0">
              <a:spcBef>
                <a:spcPct val="0"/>
              </a:spcBef>
              <a:spcAft>
                <a:spcPct val="0"/>
              </a:spcAft>
            </a:pPr>
            <a:r>
              <a:rPr lang="en-GB" sz="1200" b="1" dirty="0">
                <a:effectLst/>
              </a:rPr>
              <a:t>P.D.L. </a:t>
            </a:r>
            <a:r>
              <a:rPr lang="en-GB" sz="1200" dirty="0">
                <a:effectLst/>
              </a:rPr>
              <a:t> </a:t>
            </a:r>
            <a:r>
              <a:rPr lang="en-GB" sz="1200" i="1" dirty="0"/>
              <a:t>JCAP</a:t>
            </a:r>
            <a:r>
              <a:rPr lang="en-GB" sz="1200" dirty="0"/>
              <a:t> 11 (2021) 018</a:t>
            </a:r>
          </a:p>
        </p:txBody>
      </p:sp>
      <p:pic>
        <p:nvPicPr>
          <p:cNvPr id="17" name="Picture 16" descr="Chart&#10;&#10;Description automatically generated">
            <a:extLst>
              <a:ext uri="{FF2B5EF4-FFF2-40B4-BE49-F238E27FC236}">
                <a16:creationId xmlns:a16="http://schemas.microsoft.com/office/drawing/2014/main" id="{A4922FA5-5A35-498C-8D53-2688E287AD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34768" y="2207780"/>
            <a:ext cx="5612439" cy="4209329"/>
          </a:xfrm>
          <a:prstGeom prst="rect">
            <a:avLst/>
          </a:prstGeom>
        </p:spPr>
      </p:pic>
      <p:sp>
        <p:nvSpPr>
          <p:cNvPr id="3" name="Rectangle: Rounded Corners 2">
            <a:extLst>
              <a:ext uri="{FF2B5EF4-FFF2-40B4-BE49-F238E27FC236}">
                <a16:creationId xmlns:a16="http://schemas.microsoft.com/office/drawing/2014/main" id="{F52B4C01-C76B-91D7-833F-97FC4C32C401}"/>
              </a:ext>
            </a:extLst>
          </p:cNvPr>
          <p:cNvSpPr/>
          <p:nvPr/>
        </p:nvSpPr>
        <p:spPr>
          <a:xfrm>
            <a:off x="7550336" y="2275118"/>
            <a:ext cx="2468880" cy="23368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12" name="Title 1">
            <a:extLst>
              <a:ext uri="{FF2B5EF4-FFF2-40B4-BE49-F238E27FC236}">
                <a16:creationId xmlns:a16="http://schemas.microsoft.com/office/drawing/2014/main" id="{D487C6C9-57E7-5726-FDF6-C7F96136BF41}"/>
              </a:ext>
            </a:extLst>
          </p:cNvPr>
          <p:cNvSpPr txBox="1">
            <a:spLocks/>
          </p:cNvSpPr>
          <p:nvPr/>
        </p:nvSpPr>
        <p:spPr>
          <a:xfrm>
            <a:off x="660609" y="1686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latin typeface="Times New Roman" panose="02020603050405020304" pitchFamily="18" charset="0"/>
                <a:cs typeface="Times New Roman" panose="02020603050405020304" pitchFamily="18" charset="0"/>
              </a:rPr>
              <a:t>Systematics in AMS-02 data</a:t>
            </a:r>
            <a:endParaRPr lang="en-GB" sz="3200" b="1" i="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16" name="Content Placeholder 2">
            <a:extLst>
              <a:ext uri="{FF2B5EF4-FFF2-40B4-BE49-F238E27FC236}">
                <a16:creationId xmlns:a16="http://schemas.microsoft.com/office/drawing/2014/main" id="{D6609543-2DC3-1E2D-78BF-B5F5979137BB}"/>
              </a:ext>
            </a:extLst>
          </p:cNvPr>
          <p:cNvSpPr>
            <a:spLocks noGrp="1"/>
          </p:cNvSpPr>
          <p:nvPr>
            <p:ph idx="1"/>
          </p:nvPr>
        </p:nvSpPr>
        <p:spPr>
          <a:xfrm>
            <a:off x="1099457" y="1342902"/>
            <a:ext cx="9764486" cy="1070537"/>
          </a:xfrm>
        </p:spPr>
        <p:txBody>
          <a:bodyPr>
            <a:normAutofit/>
          </a:bodyPr>
          <a:lstStyle/>
          <a:p>
            <a:pPr marL="0" indent="0">
              <a:buNone/>
            </a:pPr>
            <a:r>
              <a:rPr lang="en-GB" sz="2400" dirty="0">
                <a:latin typeface="Times New Roman" panose="02020603050405020304" pitchFamily="18" charset="0"/>
                <a:cs typeface="Times New Roman" panose="02020603050405020304" pitchFamily="18" charset="0"/>
              </a:rPr>
              <a:t>Including the correlation of AMS-02 systematic errors sizeably affects significance and properties of the DM signal </a:t>
            </a:r>
            <a:r>
              <a:rPr lang="en-GB" sz="2000" dirty="0">
                <a:latin typeface="Times New Roman" panose="02020603050405020304" pitchFamily="18" charset="0"/>
                <a:cs typeface="Times New Roman" panose="02020603050405020304" pitchFamily="18" charset="0"/>
                <a:sym typeface="Wingdings" panose="05000000000000000000" pitchFamily="2" charset="2"/>
              </a:rPr>
              <a:t></a:t>
            </a:r>
            <a:r>
              <a:rPr lang="en-GB" sz="2400" dirty="0">
                <a:latin typeface="Times New Roman" panose="02020603050405020304" pitchFamily="18" charset="0"/>
                <a:cs typeface="Times New Roman" panose="02020603050405020304" pitchFamily="18" charset="0"/>
                <a:sym typeface="Wingdings" panose="05000000000000000000" pitchFamily="2" charset="2"/>
              </a:rPr>
              <a:t> </a:t>
            </a:r>
            <a:r>
              <a:rPr lang="en-GB"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Wingdings" panose="05000000000000000000" pitchFamily="2" charset="2"/>
              </a:rPr>
              <a:t>Need of covariance matrices!</a:t>
            </a:r>
            <a:endParaRPr lang="en-GB"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1894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46DCE898-4903-B2CC-B6F3-B3829B06C7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9839" y="739530"/>
            <a:ext cx="5095617" cy="5763539"/>
          </a:xfrm>
          <a:prstGeom prst="rect">
            <a:avLst/>
          </a:prstGeom>
        </p:spPr>
      </p:pic>
      <p:sp>
        <p:nvSpPr>
          <p:cNvPr id="2" name="Title 1">
            <a:extLst>
              <a:ext uri="{FF2B5EF4-FFF2-40B4-BE49-F238E27FC236}">
                <a16:creationId xmlns:a16="http://schemas.microsoft.com/office/drawing/2014/main" id="{9ED89036-D802-A16F-8D44-F940E8742269}"/>
              </a:ext>
            </a:extLst>
          </p:cNvPr>
          <p:cNvSpPr>
            <a:spLocks noGrp="1"/>
          </p:cNvSpPr>
          <p:nvPr>
            <p:ph type="title"/>
          </p:nvPr>
        </p:nvSpPr>
        <p:spPr>
          <a:xfrm>
            <a:off x="520142" y="519362"/>
            <a:ext cx="4948517" cy="1325563"/>
          </a:xfrm>
        </p:spPr>
        <p:txBody>
          <a:bodyPr>
            <a:normAutofit fontScale="90000"/>
          </a:bodyPr>
          <a:lstStyle/>
          <a:p>
            <a:pPr algn="ctr"/>
            <a:r>
              <a:rPr lang="en-GB" sz="4000" b="1" dirty="0"/>
              <a:t>Potential of anti-nuclei to reveal the existence of BSM physics</a:t>
            </a:r>
            <a:endParaRPr lang="en-SE" sz="4000" b="1" dirty="0"/>
          </a:p>
        </p:txBody>
      </p:sp>
      <p:sp>
        <p:nvSpPr>
          <p:cNvPr id="4" name="Slide Number Placeholder 3">
            <a:extLst>
              <a:ext uri="{FF2B5EF4-FFF2-40B4-BE49-F238E27FC236}">
                <a16:creationId xmlns:a16="http://schemas.microsoft.com/office/drawing/2014/main" id="{DC060B1E-E379-5876-A4CC-DBCD01851196}"/>
              </a:ext>
            </a:extLst>
          </p:cNvPr>
          <p:cNvSpPr>
            <a:spLocks noGrp="1"/>
          </p:cNvSpPr>
          <p:nvPr>
            <p:ph type="sldNum" sz="quarter" idx="12"/>
          </p:nvPr>
        </p:nvSpPr>
        <p:spPr/>
        <p:txBody>
          <a:bodyPr/>
          <a:lstStyle/>
          <a:p>
            <a:fld id="{22575A84-A01E-4477-BEC3-178D27864C62}" type="slidenum">
              <a:rPr lang="en-GB" smtClean="0"/>
              <a:t>54</a:t>
            </a:fld>
            <a:endParaRPr lang="en-GB"/>
          </a:p>
        </p:txBody>
      </p:sp>
      <p:sp>
        <p:nvSpPr>
          <p:cNvPr id="19" name="TextBox 18">
            <a:extLst>
              <a:ext uri="{FF2B5EF4-FFF2-40B4-BE49-F238E27FC236}">
                <a16:creationId xmlns:a16="http://schemas.microsoft.com/office/drawing/2014/main" id="{50FC2DFE-7EFD-EEA9-2D12-D49E02F571CA}"/>
              </a:ext>
            </a:extLst>
          </p:cNvPr>
          <p:cNvSpPr txBox="1"/>
          <p:nvPr/>
        </p:nvSpPr>
        <p:spPr>
          <a:xfrm>
            <a:off x="6651479" y="390865"/>
            <a:ext cx="5095616" cy="369332"/>
          </a:xfrm>
          <a:prstGeom prst="rect">
            <a:avLst/>
          </a:prstGeom>
          <a:noFill/>
        </p:spPr>
        <p:txBody>
          <a:bodyPr wrap="square" rtlCol="0">
            <a:spAutoFit/>
          </a:bodyPr>
          <a:lstStyle/>
          <a:p>
            <a:r>
              <a:rPr lang="en-GB" dirty="0"/>
              <a:t>Flux of CR nuclei and anti-nuclei (data from AMS-02)</a:t>
            </a:r>
            <a:endParaRPr lang="en-SE" dirty="0"/>
          </a:p>
        </p:txBody>
      </p:sp>
      <p:grpSp>
        <p:nvGrpSpPr>
          <p:cNvPr id="7" name="Group 6">
            <a:extLst>
              <a:ext uri="{FF2B5EF4-FFF2-40B4-BE49-F238E27FC236}">
                <a16:creationId xmlns:a16="http://schemas.microsoft.com/office/drawing/2014/main" id="{AE82F016-CC6B-5CCB-77E4-C22A94DF914C}"/>
              </a:ext>
            </a:extLst>
          </p:cNvPr>
          <p:cNvGrpSpPr/>
          <p:nvPr/>
        </p:nvGrpSpPr>
        <p:grpSpPr>
          <a:xfrm>
            <a:off x="9639762" y="4946788"/>
            <a:ext cx="1516418" cy="1035671"/>
            <a:chOff x="9263372" y="4814584"/>
            <a:chExt cx="1661451" cy="1211054"/>
          </a:xfrm>
        </p:grpSpPr>
        <p:pic>
          <p:nvPicPr>
            <p:cNvPr id="8" name="Picture 7">
              <a:extLst>
                <a:ext uri="{FF2B5EF4-FFF2-40B4-BE49-F238E27FC236}">
                  <a16:creationId xmlns:a16="http://schemas.microsoft.com/office/drawing/2014/main" id="{DBF2BB66-6B9E-7751-0D60-37AEA22AEEF9}"/>
                </a:ext>
              </a:extLst>
            </p:cNvPr>
            <p:cNvPicPr>
              <a:picLocks noChangeAspect="1"/>
            </p:cNvPicPr>
            <p:nvPr/>
          </p:nvPicPr>
          <p:blipFill>
            <a:blip r:embed="rId3"/>
            <a:stretch>
              <a:fillRect/>
            </a:stretch>
          </p:blipFill>
          <p:spPr>
            <a:xfrm>
              <a:off x="9263372" y="4814584"/>
              <a:ext cx="1661451" cy="1211054"/>
            </a:xfrm>
            <a:prstGeom prst="rect">
              <a:avLst/>
            </a:prstGeom>
          </p:spPr>
        </p:pic>
        <p:sp>
          <p:nvSpPr>
            <p:cNvPr id="9" name="Explosion: 14 Points 8">
              <a:extLst>
                <a:ext uri="{FF2B5EF4-FFF2-40B4-BE49-F238E27FC236}">
                  <a16:creationId xmlns:a16="http://schemas.microsoft.com/office/drawing/2014/main" id="{24BE55C0-B888-B6D9-7311-5DC70D84D8B4}"/>
                </a:ext>
              </a:extLst>
            </p:cNvPr>
            <p:cNvSpPr/>
            <p:nvPr/>
          </p:nvSpPr>
          <p:spPr>
            <a:xfrm rot="20765126">
              <a:off x="9535163" y="5133149"/>
              <a:ext cx="1045044" cy="671394"/>
            </a:xfrm>
            <a:prstGeom prst="irregularSeal2">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38EEAF2-C98E-4AE7-0EE4-B1BD31FD90F8}"/>
                    </a:ext>
                  </a:extLst>
                </p:cNvPr>
                <p:cNvSpPr txBox="1"/>
                <p:nvPr/>
              </p:nvSpPr>
              <p:spPr>
                <a:xfrm>
                  <a:off x="9980862" y="4814584"/>
                  <a:ext cx="233269" cy="18091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1500" b="1" i="1" smtClean="0">
                            <a:solidFill>
                              <a:srgbClr val="C00000"/>
                            </a:solidFill>
                            <a:latin typeface="Cambria Math" panose="02040503050406030204" pitchFamily="18" charset="0"/>
                          </a:rPr>
                          <m:t>𝑪𝑹</m:t>
                        </m:r>
                      </m:oMath>
                    </m:oMathPara>
                  </a14:m>
                  <a:endParaRPr lang="en-GB" sz="1500" b="1" dirty="0">
                    <a:solidFill>
                      <a:srgbClr val="C00000"/>
                    </a:solidFill>
                  </a:endParaRPr>
                </a:p>
              </p:txBody>
            </p:sp>
          </mc:Choice>
          <mc:Fallback xmlns="">
            <p:sp>
              <p:nvSpPr>
                <p:cNvPr id="10" name="TextBox 9">
                  <a:extLst>
                    <a:ext uri="{FF2B5EF4-FFF2-40B4-BE49-F238E27FC236}">
                      <a16:creationId xmlns:a16="http://schemas.microsoft.com/office/drawing/2014/main" id="{D38EEAF2-C98E-4AE7-0EE4-B1BD31FD90F8}"/>
                    </a:ext>
                  </a:extLst>
                </p:cNvPr>
                <p:cNvSpPr txBox="1">
                  <a:spLocks noRot="1" noChangeAspect="1" noMove="1" noResize="1" noEditPoints="1" noAdjustHandles="1" noChangeArrowheads="1" noChangeShapeType="1" noTextEdit="1"/>
                </p:cNvSpPr>
                <p:nvPr/>
              </p:nvSpPr>
              <p:spPr>
                <a:xfrm>
                  <a:off x="9980862" y="4814584"/>
                  <a:ext cx="233269" cy="180913"/>
                </a:xfrm>
                <a:prstGeom prst="rect">
                  <a:avLst/>
                </a:prstGeom>
                <a:blipFill>
                  <a:blip r:embed="rId5"/>
                  <a:stretch>
                    <a:fillRect l="-31429" r="-48571" b="-53846"/>
                  </a:stretch>
                </a:blipFill>
              </p:spPr>
              <p:txBody>
                <a:bodyPr/>
                <a:lstStyle/>
                <a:p>
                  <a:r>
                    <a:rPr lang="en-SE">
                      <a:noFill/>
                    </a:rPr>
                    <a:t> </a:t>
                  </a:r>
                </a:p>
              </p:txBody>
            </p:sp>
          </mc:Fallback>
        </mc:AlternateContent>
      </p:grpSp>
      <p:sp>
        <p:nvSpPr>
          <p:cNvPr id="11" name="Rectangle: Rounded Corners 10">
            <a:extLst>
              <a:ext uri="{FF2B5EF4-FFF2-40B4-BE49-F238E27FC236}">
                <a16:creationId xmlns:a16="http://schemas.microsoft.com/office/drawing/2014/main" id="{6D79A703-E1D3-2CA1-1ECB-1656DD4BED31}"/>
              </a:ext>
            </a:extLst>
          </p:cNvPr>
          <p:cNvSpPr/>
          <p:nvPr/>
        </p:nvSpPr>
        <p:spPr>
          <a:xfrm>
            <a:off x="9562641" y="4902720"/>
            <a:ext cx="1674564" cy="103567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3" name="TextBox 42">
            <a:extLst>
              <a:ext uri="{FF2B5EF4-FFF2-40B4-BE49-F238E27FC236}">
                <a16:creationId xmlns:a16="http://schemas.microsoft.com/office/drawing/2014/main" id="{311AC012-3E7A-4ED5-B413-E1DA07F16D3F}"/>
              </a:ext>
            </a:extLst>
          </p:cNvPr>
          <p:cNvSpPr txBox="1"/>
          <p:nvPr/>
        </p:nvSpPr>
        <p:spPr>
          <a:xfrm>
            <a:off x="1469783" y="2088587"/>
            <a:ext cx="3819017" cy="400110"/>
          </a:xfrm>
          <a:prstGeom prst="rect">
            <a:avLst/>
          </a:prstGeom>
          <a:noFill/>
        </p:spPr>
        <p:txBody>
          <a:bodyPr wrap="square">
            <a:spAutoFit/>
          </a:bodyPr>
          <a:lstStyle/>
          <a:p>
            <a:pPr marL="0" indent="0">
              <a:buFont typeface="Arial" panose="020B0604020202020204" pitchFamily="34" charset="0"/>
              <a:buNone/>
            </a:pPr>
            <a:r>
              <a:rPr lang="en-GB" sz="2000" b="1" dirty="0"/>
              <a:t>p + p </a:t>
            </a:r>
            <a:r>
              <a:rPr lang="en-GB" sz="1400" b="1" dirty="0">
                <a:sym typeface="Wingdings" panose="05000000000000000000" pitchFamily="2" charset="2"/>
              </a:rPr>
              <a:t></a:t>
            </a:r>
            <a:r>
              <a:rPr lang="en-GB" sz="2000" b="1" dirty="0">
                <a:sym typeface="Wingdings" panose="05000000000000000000" pitchFamily="2" charset="2"/>
              </a:rPr>
              <a:t> p + p + p + ap + n + an</a:t>
            </a:r>
          </a:p>
        </p:txBody>
      </p:sp>
      <p:pic>
        <p:nvPicPr>
          <p:cNvPr id="3" name="Picture 2">
            <a:extLst>
              <a:ext uri="{FF2B5EF4-FFF2-40B4-BE49-F238E27FC236}">
                <a16:creationId xmlns:a16="http://schemas.microsoft.com/office/drawing/2014/main" id="{7904EFEF-4D00-8C4B-A1E2-14434AFDDF39}"/>
              </a:ext>
            </a:extLst>
          </p:cNvPr>
          <p:cNvPicPr>
            <a:picLocks noChangeAspect="1"/>
          </p:cNvPicPr>
          <p:nvPr/>
        </p:nvPicPr>
        <p:blipFill>
          <a:blip r:embed="rId6"/>
          <a:stretch>
            <a:fillRect/>
          </a:stretch>
        </p:blipFill>
        <p:spPr>
          <a:xfrm>
            <a:off x="900727" y="2601624"/>
            <a:ext cx="4181596" cy="3737014"/>
          </a:xfrm>
          <a:prstGeom prst="rect">
            <a:avLst/>
          </a:prstGeom>
        </p:spPr>
      </p:pic>
      <p:sp>
        <p:nvSpPr>
          <p:cNvPr id="5" name="TextBox 4">
            <a:extLst>
              <a:ext uri="{FF2B5EF4-FFF2-40B4-BE49-F238E27FC236}">
                <a16:creationId xmlns:a16="http://schemas.microsoft.com/office/drawing/2014/main" id="{C23AE074-2F5E-1412-3320-FE2F405A9F10}"/>
              </a:ext>
            </a:extLst>
          </p:cNvPr>
          <p:cNvSpPr txBox="1"/>
          <p:nvPr/>
        </p:nvSpPr>
        <p:spPr>
          <a:xfrm>
            <a:off x="1395965" y="6200138"/>
            <a:ext cx="2096561" cy="276999"/>
          </a:xfrm>
          <a:prstGeom prst="rect">
            <a:avLst/>
          </a:prstGeom>
          <a:noFill/>
        </p:spPr>
        <p:txBody>
          <a:bodyPr wrap="square">
            <a:spAutoFit/>
          </a:bodyPr>
          <a:lstStyle/>
          <a:p>
            <a:pPr eaLnBrk="0" fontAlgn="base" hangingPunct="0">
              <a:spcBef>
                <a:spcPct val="0"/>
              </a:spcBef>
              <a:spcAft>
                <a:spcPct val="0"/>
              </a:spcAft>
            </a:pPr>
            <a:r>
              <a:rPr lang="en-GB" sz="1200" dirty="0" err="1">
                <a:effectLst/>
              </a:rPr>
              <a:t>Shuckla</a:t>
            </a:r>
            <a:r>
              <a:rPr lang="en-GB" sz="1200" dirty="0">
                <a:effectLst/>
              </a:rPr>
              <a:t>, MIAPP 2021</a:t>
            </a:r>
            <a:endParaRPr lang="en-GB" sz="1200" dirty="0"/>
          </a:p>
        </p:txBody>
      </p:sp>
    </p:spTree>
    <p:extLst>
      <p:ext uri="{BB962C8B-B14F-4D97-AF65-F5344CB8AC3E}">
        <p14:creationId xmlns:p14="http://schemas.microsoft.com/office/powerpoint/2010/main" val="2016176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70BF5-9AE5-0977-43AB-550FAFBF7409}"/>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199F251C-96D4-EB80-193D-536B2BDC73DA}"/>
              </a:ext>
            </a:extLst>
          </p:cNvPr>
          <p:cNvSpPr/>
          <p:nvPr/>
        </p:nvSpPr>
        <p:spPr>
          <a:xfrm>
            <a:off x="304802" y="1632854"/>
            <a:ext cx="11723914" cy="4887685"/>
          </a:xfrm>
          <a:prstGeom prst="round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Title 1">
            <a:extLst>
              <a:ext uri="{FF2B5EF4-FFF2-40B4-BE49-F238E27FC236}">
                <a16:creationId xmlns:a16="http://schemas.microsoft.com/office/drawing/2014/main" id="{CC9DE62A-A806-3740-33DF-25F30522F47C}"/>
              </a:ext>
            </a:extLst>
          </p:cNvPr>
          <p:cNvSpPr>
            <a:spLocks noGrp="1"/>
          </p:cNvSpPr>
          <p:nvPr>
            <p:ph type="title"/>
          </p:nvPr>
        </p:nvSpPr>
        <p:spPr/>
        <p:txBody>
          <a:bodyPr/>
          <a:lstStyle/>
          <a:p>
            <a:r>
              <a:rPr lang="en-GB" b="1" dirty="0">
                <a:effectLst>
                  <a:outerShdw blurRad="38100" dist="38100" dir="2700000" algn="tl">
                    <a:srgbClr val="000000">
                      <a:alpha val="43137"/>
                    </a:srgbClr>
                  </a:outerShdw>
                </a:effectLst>
              </a:rPr>
              <a:t>Formation of anti-nuclei </a:t>
            </a:r>
            <a:endParaRPr lang="en-SE"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F7500E40-4AEF-ED54-B8B1-E261DE42319A}"/>
              </a:ext>
            </a:extLst>
          </p:cNvPr>
          <p:cNvSpPr>
            <a:spLocks noGrp="1"/>
          </p:cNvSpPr>
          <p:nvPr>
            <p:ph idx="1"/>
          </p:nvPr>
        </p:nvSpPr>
        <p:spPr/>
        <p:txBody>
          <a:bodyPr>
            <a:normAutofit/>
          </a:bodyPr>
          <a:lstStyle/>
          <a:p>
            <a:pPr>
              <a:buFont typeface="Wingdings" panose="05000000000000000000" pitchFamily="2" charset="2"/>
              <a:buChar char="Ø"/>
            </a:pPr>
            <a:r>
              <a:rPr lang="en-GB" sz="2400" dirty="0"/>
              <a:t> Simplest coalescence model: </a:t>
            </a:r>
            <a:r>
              <a:rPr lang="en-GB" sz="2400" i="1" dirty="0">
                <a:effectLst>
                  <a:outerShdw blurRad="38100" dist="38100" dir="2700000" algn="tl">
                    <a:srgbClr val="000000">
                      <a:alpha val="43137"/>
                    </a:srgbClr>
                  </a:outerShdw>
                </a:effectLst>
              </a:rPr>
              <a:t>Factorised coalescence</a:t>
            </a:r>
          </a:p>
          <a:p>
            <a:pPr>
              <a:buFont typeface="Wingdings" panose="05000000000000000000" pitchFamily="2" charset="2"/>
              <a:buChar char="Ø"/>
            </a:pPr>
            <a:endParaRPr lang="en-GB" sz="2400" i="1" dirty="0">
              <a:effectLst>
                <a:outerShdw blurRad="38100" dist="38100" dir="2700000" algn="tl">
                  <a:srgbClr val="000000">
                    <a:alpha val="43137"/>
                  </a:srgbClr>
                </a:outerShdw>
              </a:effectLst>
            </a:endParaRPr>
          </a:p>
          <a:p>
            <a:pPr>
              <a:buFont typeface="Wingdings" panose="05000000000000000000" pitchFamily="2" charset="2"/>
              <a:buChar char="Ø"/>
            </a:pPr>
            <a:endParaRPr lang="en-GB" sz="2000" i="1" dirty="0">
              <a:effectLst>
                <a:outerShdw blurRad="38100" dist="38100" dir="2700000" algn="tl">
                  <a:srgbClr val="000000">
                    <a:alpha val="43137"/>
                  </a:srgbClr>
                </a:outerShdw>
              </a:effectLst>
            </a:endParaRPr>
          </a:p>
          <a:p>
            <a:pPr>
              <a:buFont typeface="Wingdings" panose="05000000000000000000" pitchFamily="2" charset="2"/>
              <a:buChar char="Ø"/>
            </a:pPr>
            <a:endParaRPr lang="en-GB" sz="2000" i="1" dirty="0">
              <a:effectLst>
                <a:outerShdw blurRad="38100" dist="38100" dir="2700000" algn="tl">
                  <a:srgbClr val="000000">
                    <a:alpha val="43137"/>
                  </a:srgbClr>
                </a:outerShdw>
              </a:effectLst>
            </a:endParaRPr>
          </a:p>
          <a:p>
            <a:pPr marL="0" indent="0">
              <a:buNone/>
            </a:pPr>
            <a:r>
              <a:rPr lang="en-GB" sz="2000" b="1" dirty="0"/>
              <a:t>Antineutrons and antiprotons are produced uncorrelated</a:t>
            </a:r>
          </a:p>
          <a:p>
            <a:pPr marL="0" indent="0">
              <a:buNone/>
            </a:pPr>
            <a:endParaRPr lang="en-GB" sz="2000" dirty="0"/>
          </a:p>
          <a:p>
            <a:pPr marL="0" indent="0">
              <a:buNone/>
            </a:pPr>
            <a:r>
              <a:rPr lang="en-GB" sz="2000" u="sng" dirty="0"/>
              <a:t>Coalescence parameter</a:t>
            </a:r>
            <a:r>
              <a:rPr lang="en-GB" sz="2000" dirty="0"/>
              <a:t> can be approximated from the coalescence momentum, </a:t>
            </a:r>
            <a:r>
              <a:rPr lang="en-GB" sz="2000" i="1"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a:t>p</a:t>
            </a:r>
            <a:r>
              <a:rPr lang="en-GB" sz="2000" i="1" baseline="-25000"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a:t>0</a:t>
            </a:r>
          </a:p>
          <a:p>
            <a:pPr marL="0" indent="0">
              <a:buNone/>
            </a:pPr>
            <a:endParaRPr lang="en-GB" sz="2000" dirty="0"/>
          </a:p>
          <a:p>
            <a:pPr marL="0" indent="0">
              <a:buNone/>
            </a:pPr>
            <a:r>
              <a:rPr lang="en-GB" sz="2000" b="1" dirty="0"/>
              <a:t>(anti)nucleons with low relative momentum merge to form (anti)nuclei</a:t>
            </a:r>
          </a:p>
        </p:txBody>
      </p:sp>
      <p:sp>
        <p:nvSpPr>
          <p:cNvPr id="4" name="Slide Number Placeholder 3">
            <a:extLst>
              <a:ext uri="{FF2B5EF4-FFF2-40B4-BE49-F238E27FC236}">
                <a16:creationId xmlns:a16="http://schemas.microsoft.com/office/drawing/2014/main" id="{215EFA6E-F551-C4F7-C4C8-442E3EEADFB1}"/>
              </a:ext>
            </a:extLst>
          </p:cNvPr>
          <p:cNvSpPr>
            <a:spLocks noGrp="1"/>
          </p:cNvSpPr>
          <p:nvPr>
            <p:ph type="sldNum" sz="quarter" idx="12"/>
          </p:nvPr>
        </p:nvSpPr>
        <p:spPr>
          <a:xfrm>
            <a:off x="8969830" y="6399894"/>
            <a:ext cx="2743200" cy="365125"/>
          </a:xfrm>
        </p:spPr>
        <p:txBody>
          <a:bodyPr/>
          <a:lstStyle/>
          <a:p>
            <a:fld id="{22575A84-A01E-4477-BEC3-178D27864C62}" type="slidenum">
              <a:rPr lang="en-GB" smtClean="0"/>
              <a:t>55</a:t>
            </a:fld>
            <a:endParaRPr lang="en-GB" dirty="0"/>
          </a:p>
        </p:txBody>
      </p:sp>
      <p:pic>
        <p:nvPicPr>
          <p:cNvPr id="6" name="Picture 5">
            <a:extLst>
              <a:ext uri="{FF2B5EF4-FFF2-40B4-BE49-F238E27FC236}">
                <a16:creationId xmlns:a16="http://schemas.microsoft.com/office/drawing/2014/main" id="{24F14AC6-8C77-44DD-847A-CD1628F6EC6E}"/>
              </a:ext>
            </a:extLst>
          </p:cNvPr>
          <p:cNvPicPr>
            <a:picLocks noChangeAspect="1"/>
          </p:cNvPicPr>
          <p:nvPr/>
        </p:nvPicPr>
        <p:blipFill>
          <a:blip r:embed="rId3"/>
          <a:stretch>
            <a:fillRect/>
          </a:stretch>
        </p:blipFill>
        <p:spPr>
          <a:xfrm>
            <a:off x="8322993" y="108858"/>
            <a:ext cx="3683948" cy="3046692"/>
          </a:xfrm>
          <a:prstGeom prst="rect">
            <a:avLst/>
          </a:prstGeom>
          <a:ln w="12700">
            <a:solidFill>
              <a:schemeClr val="tx1"/>
            </a:solidFill>
          </a:ln>
        </p:spPr>
      </p:pic>
      <p:pic>
        <p:nvPicPr>
          <p:cNvPr id="12" name="Picture 11">
            <a:extLst>
              <a:ext uri="{FF2B5EF4-FFF2-40B4-BE49-F238E27FC236}">
                <a16:creationId xmlns:a16="http://schemas.microsoft.com/office/drawing/2014/main" id="{320E39B3-529F-2D67-2EB3-3C7C79860FC7}"/>
              </a:ext>
            </a:extLst>
          </p:cNvPr>
          <p:cNvPicPr>
            <a:picLocks noChangeAspect="1"/>
          </p:cNvPicPr>
          <p:nvPr/>
        </p:nvPicPr>
        <p:blipFill>
          <a:blip r:embed="rId4"/>
          <a:stretch>
            <a:fillRect/>
          </a:stretch>
        </p:blipFill>
        <p:spPr>
          <a:xfrm>
            <a:off x="7184571" y="5493570"/>
            <a:ext cx="1099457" cy="1005886"/>
          </a:xfrm>
          <a:prstGeom prst="rect">
            <a:avLst/>
          </a:prstGeom>
        </p:spPr>
      </p:pic>
      <p:pic>
        <p:nvPicPr>
          <p:cNvPr id="13" name="Picture 12">
            <a:extLst>
              <a:ext uri="{FF2B5EF4-FFF2-40B4-BE49-F238E27FC236}">
                <a16:creationId xmlns:a16="http://schemas.microsoft.com/office/drawing/2014/main" id="{D208868C-65EA-A9A9-780E-31C0F886A9E2}"/>
              </a:ext>
            </a:extLst>
          </p:cNvPr>
          <p:cNvPicPr>
            <a:picLocks noChangeAspect="1"/>
          </p:cNvPicPr>
          <p:nvPr/>
        </p:nvPicPr>
        <p:blipFill>
          <a:blip r:embed="rId5"/>
          <a:stretch>
            <a:fillRect/>
          </a:stretch>
        </p:blipFill>
        <p:spPr>
          <a:xfrm>
            <a:off x="8475885" y="134709"/>
            <a:ext cx="1619250" cy="514350"/>
          </a:xfrm>
          <a:prstGeom prst="rect">
            <a:avLst/>
          </a:prstGeom>
        </p:spPr>
      </p:pic>
      <p:pic>
        <p:nvPicPr>
          <p:cNvPr id="11" name="Picture 10">
            <a:extLst>
              <a:ext uri="{FF2B5EF4-FFF2-40B4-BE49-F238E27FC236}">
                <a16:creationId xmlns:a16="http://schemas.microsoft.com/office/drawing/2014/main" id="{EE8342CE-1407-A635-1177-8998DE385087}"/>
              </a:ext>
            </a:extLst>
          </p:cNvPr>
          <p:cNvPicPr>
            <a:picLocks noChangeAspect="1"/>
          </p:cNvPicPr>
          <p:nvPr/>
        </p:nvPicPr>
        <p:blipFill>
          <a:blip r:embed="rId6"/>
          <a:stretch>
            <a:fillRect/>
          </a:stretch>
        </p:blipFill>
        <p:spPr>
          <a:xfrm>
            <a:off x="1704292" y="2377845"/>
            <a:ext cx="6410325" cy="904875"/>
          </a:xfrm>
          <a:prstGeom prst="rect">
            <a:avLst/>
          </a:prstGeom>
        </p:spPr>
      </p:pic>
      <p:pic>
        <p:nvPicPr>
          <p:cNvPr id="7" name="Picture 6">
            <a:extLst>
              <a:ext uri="{FF2B5EF4-FFF2-40B4-BE49-F238E27FC236}">
                <a16:creationId xmlns:a16="http://schemas.microsoft.com/office/drawing/2014/main" id="{6FC84933-F735-7D84-F5BC-4549812DBDC9}"/>
              </a:ext>
            </a:extLst>
          </p:cNvPr>
          <p:cNvPicPr>
            <a:picLocks noChangeAspect="1"/>
          </p:cNvPicPr>
          <p:nvPr/>
        </p:nvPicPr>
        <p:blipFill>
          <a:blip r:embed="rId7"/>
          <a:stretch>
            <a:fillRect/>
          </a:stretch>
        </p:blipFill>
        <p:spPr>
          <a:xfrm>
            <a:off x="7426773" y="3331028"/>
            <a:ext cx="3086100" cy="762000"/>
          </a:xfrm>
          <a:prstGeom prst="rect">
            <a:avLst/>
          </a:prstGeom>
        </p:spPr>
      </p:pic>
      <p:pic>
        <p:nvPicPr>
          <p:cNvPr id="14" name="Picture 13">
            <a:extLst>
              <a:ext uri="{FF2B5EF4-FFF2-40B4-BE49-F238E27FC236}">
                <a16:creationId xmlns:a16="http://schemas.microsoft.com/office/drawing/2014/main" id="{AC9CACF1-58AD-AED6-836E-7C7A64DCBA83}"/>
              </a:ext>
            </a:extLst>
          </p:cNvPr>
          <p:cNvPicPr>
            <a:picLocks noChangeAspect="1"/>
          </p:cNvPicPr>
          <p:nvPr/>
        </p:nvPicPr>
        <p:blipFill>
          <a:blip r:embed="rId8"/>
          <a:stretch>
            <a:fillRect/>
          </a:stretch>
        </p:blipFill>
        <p:spPr>
          <a:xfrm>
            <a:off x="8769122" y="4963885"/>
            <a:ext cx="1990725" cy="762000"/>
          </a:xfrm>
          <a:prstGeom prst="rect">
            <a:avLst/>
          </a:prstGeom>
        </p:spPr>
      </p:pic>
      <p:sp>
        <p:nvSpPr>
          <p:cNvPr id="9" name="TextBox 8">
            <a:extLst>
              <a:ext uri="{FF2B5EF4-FFF2-40B4-BE49-F238E27FC236}">
                <a16:creationId xmlns:a16="http://schemas.microsoft.com/office/drawing/2014/main" id="{3EC373DB-7958-895C-ED07-D67F85E5CF95}"/>
              </a:ext>
            </a:extLst>
          </p:cNvPr>
          <p:cNvSpPr txBox="1"/>
          <p:nvPr/>
        </p:nvSpPr>
        <p:spPr>
          <a:xfrm>
            <a:off x="6226628" y="5791200"/>
            <a:ext cx="1284514" cy="369332"/>
          </a:xfrm>
          <a:prstGeom prst="rect">
            <a:avLst/>
          </a:prstGeom>
          <a:noFill/>
        </p:spPr>
        <p:txBody>
          <a:bodyPr wrap="square" rtlCol="0">
            <a:spAutoFit/>
          </a:bodyPr>
          <a:lstStyle/>
          <a:p>
            <a:r>
              <a:rPr lang="en-GB" dirty="0"/>
              <a:t>Anti-He</a:t>
            </a:r>
            <a:endParaRPr lang="en-SE" dirty="0"/>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88D036A1-388D-2F91-66D5-97EE23560FC0}"/>
                  </a:ext>
                </a:extLst>
              </p:cNvPr>
              <p:cNvSpPr txBox="1"/>
              <p:nvPr/>
            </p:nvSpPr>
            <p:spPr>
              <a:xfrm>
                <a:off x="2601688" y="5758544"/>
                <a:ext cx="2264225" cy="430887"/>
              </a:xfrm>
              <a:prstGeom prst="rect">
                <a:avLst/>
              </a:prstGeom>
              <a:noFill/>
            </p:spPr>
            <p:txBody>
              <a:bodyPr wrap="square" rtlCol="0">
                <a:spAutoFit/>
              </a:bodyPr>
              <a:lstStyle/>
              <a:p>
                <a:r>
                  <a:rPr lang="en-GB" dirty="0"/>
                  <a:t>Anti-D   </a:t>
                </a:r>
                <a:r>
                  <a:rPr lang="en-GB" sz="2200" dirty="0"/>
                  <a:t> </a:t>
                </a:r>
                <a14:m>
                  <m:oMath xmlns:m="http://schemas.openxmlformats.org/officeDocument/2006/math">
                    <m:d>
                      <m:dPr>
                        <m:begChr m:val="|"/>
                        <m:endChr m:val="|"/>
                        <m:ctrlPr>
                          <a:rPr lang="en-GB" sz="2200" b="0" i="1" smtClean="0">
                            <a:latin typeface="Cambria Math" panose="02040503050406030204" pitchFamily="18" charset="0"/>
                          </a:rPr>
                        </m:ctrlPr>
                      </m:dPr>
                      <m:e>
                        <m:r>
                          <a:rPr lang="en-GB" sz="2200" b="0" i="1" smtClean="0">
                            <a:latin typeface="Cambria Math" panose="02040503050406030204" pitchFamily="18" charset="0"/>
                            <a:ea typeface="Cambria Math" panose="02040503050406030204" pitchFamily="18" charset="0"/>
                          </a:rPr>
                          <m:t>∆</m:t>
                        </m:r>
                        <m:r>
                          <a:rPr lang="en-GB" sz="2200" b="0" i="1" smtClean="0">
                            <a:latin typeface="Cambria Math" panose="02040503050406030204" pitchFamily="18" charset="0"/>
                          </a:rPr>
                          <m:t>𝑝</m:t>
                        </m:r>
                      </m:e>
                    </m:d>
                    <m:r>
                      <a:rPr lang="en-GB" sz="2200" b="0" i="1" smtClean="0">
                        <a:latin typeface="Cambria Math" panose="02040503050406030204" pitchFamily="18" charset="0"/>
                      </a:rPr>
                      <m:t>&lt;</m:t>
                    </m:r>
                    <m:r>
                      <a:rPr lang="en-GB" sz="2200" b="0" i="1" smtClean="0">
                        <a:latin typeface="Cambria Math" panose="02040503050406030204" pitchFamily="18" charset="0"/>
                      </a:rPr>
                      <m:t>𝑝</m:t>
                    </m:r>
                    <m:r>
                      <a:rPr lang="en-GB" sz="2200" b="0" i="1" baseline="-25000" smtClean="0">
                        <a:latin typeface="Cambria Math" panose="02040503050406030204" pitchFamily="18" charset="0"/>
                      </a:rPr>
                      <m:t>0</m:t>
                    </m:r>
                  </m:oMath>
                </a14:m>
                <a:endParaRPr lang="en-SE" sz="2200" baseline="-25000" dirty="0"/>
              </a:p>
            </p:txBody>
          </p:sp>
        </mc:Choice>
        <mc:Fallback xmlns="">
          <p:sp>
            <p:nvSpPr>
              <p:cNvPr id="16" name="TextBox 15">
                <a:extLst>
                  <a:ext uri="{FF2B5EF4-FFF2-40B4-BE49-F238E27FC236}">
                    <a16:creationId xmlns:a16="http://schemas.microsoft.com/office/drawing/2014/main" id="{88D036A1-388D-2F91-66D5-97EE23560FC0}"/>
                  </a:ext>
                </a:extLst>
              </p:cNvPr>
              <p:cNvSpPr txBox="1">
                <a:spLocks noRot="1" noChangeAspect="1" noMove="1" noResize="1" noEditPoints="1" noAdjustHandles="1" noChangeArrowheads="1" noChangeShapeType="1" noTextEdit="1"/>
              </p:cNvSpPr>
              <p:nvPr/>
            </p:nvSpPr>
            <p:spPr>
              <a:xfrm>
                <a:off x="2601688" y="5758544"/>
                <a:ext cx="2264225" cy="430887"/>
              </a:xfrm>
              <a:prstGeom prst="rect">
                <a:avLst/>
              </a:prstGeom>
              <a:blipFill>
                <a:blip r:embed="rId9"/>
                <a:stretch>
                  <a:fillRect l="-2426" b="-20000"/>
                </a:stretch>
              </a:blipFill>
            </p:spPr>
            <p:txBody>
              <a:bodyPr/>
              <a:lstStyle/>
              <a:p>
                <a:r>
                  <a:rPr lang="en-GB">
                    <a:noFill/>
                  </a:rPr>
                  <a:t> </a:t>
                </a:r>
              </a:p>
            </p:txBody>
          </p:sp>
        </mc:Fallback>
      </mc:AlternateContent>
    </p:spTree>
    <p:extLst>
      <p:ext uri="{BB962C8B-B14F-4D97-AF65-F5344CB8AC3E}">
        <p14:creationId xmlns:p14="http://schemas.microsoft.com/office/powerpoint/2010/main" val="1624651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3D9551D5-2F22-FEF4-3874-898B09D4AB84}"/>
              </a:ext>
            </a:extLst>
          </p:cNvPr>
          <p:cNvSpPr/>
          <p:nvPr/>
        </p:nvSpPr>
        <p:spPr>
          <a:xfrm>
            <a:off x="304802" y="1632854"/>
            <a:ext cx="11723914" cy="4887685"/>
          </a:xfrm>
          <a:prstGeom prst="round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Title 1">
            <a:extLst>
              <a:ext uri="{FF2B5EF4-FFF2-40B4-BE49-F238E27FC236}">
                <a16:creationId xmlns:a16="http://schemas.microsoft.com/office/drawing/2014/main" id="{734F7CC4-3946-515B-0C90-D1DC12FE5D3A}"/>
              </a:ext>
            </a:extLst>
          </p:cNvPr>
          <p:cNvSpPr>
            <a:spLocks noGrp="1"/>
          </p:cNvSpPr>
          <p:nvPr>
            <p:ph type="title"/>
          </p:nvPr>
        </p:nvSpPr>
        <p:spPr/>
        <p:txBody>
          <a:bodyPr/>
          <a:lstStyle/>
          <a:p>
            <a:r>
              <a:rPr lang="en-GB" b="1" dirty="0">
                <a:effectLst>
                  <a:outerShdw blurRad="38100" dist="38100" dir="2700000" algn="tl">
                    <a:srgbClr val="000000">
                      <a:alpha val="43137"/>
                    </a:srgbClr>
                  </a:outerShdw>
                </a:effectLst>
              </a:rPr>
              <a:t>Formation of anti-nuclei </a:t>
            </a:r>
            <a:endParaRPr lang="en-SE"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D17CD3A5-0D8F-FF7F-4497-79423CC9B1F2}"/>
              </a:ext>
            </a:extLst>
          </p:cNvPr>
          <p:cNvSpPr>
            <a:spLocks noGrp="1"/>
          </p:cNvSpPr>
          <p:nvPr>
            <p:ph idx="1"/>
          </p:nvPr>
        </p:nvSpPr>
        <p:spPr>
          <a:xfrm>
            <a:off x="6814454" y="519340"/>
            <a:ext cx="4713515" cy="2017031"/>
          </a:xfrm>
        </p:spPr>
        <p:txBody>
          <a:bodyPr>
            <a:normAutofit/>
          </a:bodyPr>
          <a:lstStyle/>
          <a:p>
            <a:pPr marL="0" indent="0">
              <a:buNone/>
            </a:pPr>
            <a:r>
              <a:rPr lang="en-GB" sz="2200" dirty="0"/>
              <a:t>Coalescence parameter may depend on many kinematical parameters, including the size of the projectile and target</a:t>
            </a:r>
            <a:endParaRPr lang="en-SE" sz="2200" dirty="0"/>
          </a:p>
        </p:txBody>
      </p:sp>
      <p:sp>
        <p:nvSpPr>
          <p:cNvPr id="4" name="Slide Number Placeholder 3">
            <a:extLst>
              <a:ext uri="{FF2B5EF4-FFF2-40B4-BE49-F238E27FC236}">
                <a16:creationId xmlns:a16="http://schemas.microsoft.com/office/drawing/2014/main" id="{60F4B0D4-0FF3-BC60-C1F6-82BFD335DD8F}"/>
              </a:ext>
            </a:extLst>
          </p:cNvPr>
          <p:cNvSpPr>
            <a:spLocks noGrp="1"/>
          </p:cNvSpPr>
          <p:nvPr>
            <p:ph type="sldNum" sz="quarter" idx="12"/>
          </p:nvPr>
        </p:nvSpPr>
        <p:spPr>
          <a:xfrm>
            <a:off x="8948057" y="6367236"/>
            <a:ext cx="2743200" cy="365125"/>
          </a:xfrm>
        </p:spPr>
        <p:txBody>
          <a:bodyPr/>
          <a:lstStyle/>
          <a:p>
            <a:fld id="{22575A84-A01E-4477-BEC3-178D27864C62}" type="slidenum">
              <a:rPr lang="en-GB" smtClean="0"/>
              <a:t>56</a:t>
            </a:fld>
            <a:endParaRPr lang="en-GB"/>
          </a:p>
        </p:txBody>
      </p:sp>
      <p:pic>
        <p:nvPicPr>
          <p:cNvPr id="8" name="Picture 7">
            <a:extLst>
              <a:ext uri="{FF2B5EF4-FFF2-40B4-BE49-F238E27FC236}">
                <a16:creationId xmlns:a16="http://schemas.microsoft.com/office/drawing/2014/main" id="{758F8013-C93F-29B3-F1AE-396B00D7D37C}"/>
              </a:ext>
            </a:extLst>
          </p:cNvPr>
          <p:cNvPicPr>
            <a:picLocks noChangeAspect="1"/>
          </p:cNvPicPr>
          <p:nvPr/>
        </p:nvPicPr>
        <p:blipFill>
          <a:blip r:embed="rId2"/>
          <a:stretch>
            <a:fillRect/>
          </a:stretch>
        </p:blipFill>
        <p:spPr>
          <a:xfrm>
            <a:off x="947059" y="2014626"/>
            <a:ext cx="4887685" cy="4097336"/>
          </a:xfrm>
          <a:prstGeom prst="rect">
            <a:avLst/>
          </a:prstGeom>
        </p:spPr>
      </p:pic>
      <p:pic>
        <p:nvPicPr>
          <p:cNvPr id="10" name="Picture 9">
            <a:extLst>
              <a:ext uri="{FF2B5EF4-FFF2-40B4-BE49-F238E27FC236}">
                <a16:creationId xmlns:a16="http://schemas.microsoft.com/office/drawing/2014/main" id="{9AAF370C-CB8B-5827-0ECA-C394262F362C}"/>
              </a:ext>
            </a:extLst>
          </p:cNvPr>
          <p:cNvPicPr>
            <a:picLocks noChangeAspect="1"/>
          </p:cNvPicPr>
          <p:nvPr/>
        </p:nvPicPr>
        <p:blipFill>
          <a:blip r:embed="rId3"/>
          <a:stretch>
            <a:fillRect/>
          </a:stretch>
        </p:blipFill>
        <p:spPr>
          <a:xfrm>
            <a:off x="6346368" y="1979869"/>
            <a:ext cx="4952319" cy="4142327"/>
          </a:xfrm>
          <a:prstGeom prst="rect">
            <a:avLst/>
          </a:prstGeom>
        </p:spPr>
      </p:pic>
      <p:pic>
        <p:nvPicPr>
          <p:cNvPr id="13" name="Picture 12">
            <a:extLst>
              <a:ext uri="{FF2B5EF4-FFF2-40B4-BE49-F238E27FC236}">
                <a16:creationId xmlns:a16="http://schemas.microsoft.com/office/drawing/2014/main" id="{89F03F3E-31C0-3F97-4A82-C5F88B8CDEFC}"/>
              </a:ext>
            </a:extLst>
          </p:cNvPr>
          <p:cNvPicPr>
            <a:picLocks noChangeAspect="1"/>
          </p:cNvPicPr>
          <p:nvPr/>
        </p:nvPicPr>
        <p:blipFill>
          <a:blip r:embed="rId4"/>
          <a:stretch>
            <a:fillRect/>
          </a:stretch>
        </p:blipFill>
        <p:spPr>
          <a:xfrm>
            <a:off x="9335861" y="4946198"/>
            <a:ext cx="1619250" cy="514350"/>
          </a:xfrm>
          <a:prstGeom prst="rect">
            <a:avLst/>
          </a:prstGeom>
        </p:spPr>
      </p:pic>
      <p:sp>
        <p:nvSpPr>
          <p:cNvPr id="14" name="TextBox 13">
            <a:extLst>
              <a:ext uri="{FF2B5EF4-FFF2-40B4-BE49-F238E27FC236}">
                <a16:creationId xmlns:a16="http://schemas.microsoft.com/office/drawing/2014/main" id="{16FE6796-AD7B-3B7C-FD7D-5F74B2B0DC21}"/>
              </a:ext>
            </a:extLst>
          </p:cNvPr>
          <p:cNvSpPr txBox="1"/>
          <p:nvPr/>
        </p:nvSpPr>
        <p:spPr>
          <a:xfrm>
            <a:off x="5427093" y="5933578"/>
            <a:ext cx="2096561" cy="276999"/>
          </a:xfrm>
          <a:prstGeom prst="rect">
            <a:avLst/>
          </a:prstGeom>
          <a:noFill/>
        </p:spPr>
        <p:txBody>
          <a:bodyPr wrap="square">
            <a:spAutoFit/>
          </a:bodyPr>
          <a:lstStyle/>
          <a:p>
            <a:pPr eaLnBrk="0" fontAlgn="base" hangingPunct="0">
              <a:spcBef>
                <a:spcPct val="0"/>
              </a:spcBef>
              <a:spcAft>
                <a:spcPct val="0"/>
              </a:spcAft>
            </a:pPr>
            <a:r>
              <a:rPr lang="en-GB" sz="1200" dirty="0">
                <a:effectLst/>
              </a:rPr>
              <a:t>Martin Winkler, MIAPP 2021</a:t>
            </a:r>
            <a:endParaRPr lang="en-GB" sz="1200" dirty="0"/>
          </a:p>
        </p:txBody>
      </p:sp>
    </p:spTree>
    <p:extLst>
      <p:ext uri="{BB962C8B-B14F-4D97-AF65-F5344CB8AC3E}">
        <p14:creationId xmlns:p14="http://schemas.microsoft.com/office/powerpoint/2010/main" val="41966592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D11EC4-5D83-49CA-91C1-E5B1F845366D}"/>
              </a:ext>
            </a:extLst>
          </p:cNvPr>
          <p:cNvSpPr>
            <a:spLocks noGrp="1"/>
          </p:cNvSpPr>
          <p:nvPr>
            <p:ph idx="1"/>
          </p:nvPr>
        </p:nvSpPr>
        <p:spPr>
          <a:xfrm>
            <a:off x="670712" y="1998820"/>
            <a:ext cx="5002975" cy="4424011"/>
          </a:xfrm>
        </p:spPr>
        <p:txBody>
          <a:bodyPr>
            <a:normAutofit fontScale="92500" lnSpcReduction="10000"/>
          </a:bodyPr>
          <a:lstStyle/>
          <a:p>
            <a:pPr>
              <a:buFont typeface="Wingdings" panose="05000000000000000000" pitchFamily="2" charset="2"/>
              <a:buChar char="v"/>
            </a:pPr>
            <a:endParaRPr lang="en-GB" sz="3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GB" sz="2400" dirty="0">
                <a:latin typeface="Calibri (Body)"/>
              </a:rPr>
              <a:t>Cross sections derived from analytical coalescence model. Using fits of antiproton (antineutron) production from </a:t>
            </a:r>
            <a:r>
              <a:rPr lang="nb-NO" sz="2400" i="1" dirty="0">
                <a:effectLst/>
                <a:latin typeface="Calibri (Body)"/>
              </a:rPr>
              <a:t>Winkler, JCAP 02, 048 (2017)</a:t>
            </a:r>
            <a:endParaRPr lang="en-GB" sz="2400" i="1" dirty="0">
              <a:latin typeface="Calibri (Body)"/>
            </a:endParaRPr>
          </a:p>
          <a:p>
            <a:pPr lvl="1">
              <a:buFont typeface="Wingdings" panose="05000000000000000000" pitchFamily="2" charset="2"/>
              <a:buChar char="Ø"/>
            </a:pPr>
            <a:endParaRPr lang="en-GB" sz="400" dirty="0"/>
          </a:p>
          <a:p>
            <a:pPr>
              <a:buFont typeface="Wingdings" panose="05000000000000000000" pitchFamily="2" charset="2"/>
              <a:buChar char="Ø"/>
            </a:pPr>
            <a:r>
              <a:rPr lang="en-GB" sz="2400" dirty="0"/>
              <a:t>DM spectrum at production derived from </a:t>
            </a:r>
            <a:r>
              <a:rPr lang="en-GB" sz="2400" i="1" dirty="0"/>
              <a:t>Pythia 8.2 </a:t>
            </a:r>
            <a:r>
              <a:rPr lang="en-GB" sz="2400" dirty="0"/>
              <a:t>simulating a neutral colourless resonance.                                             Space and momentum (p</a:t>
            </a:r>
            <a:r>
              <a:rPr lang="en-GB" sz="2400" baseline="-25000" dirty="0"/>
              <a:t>c</a:t>
            </a:r>
            <a:r>
              <a:rPr lang="en-GB" sz="2400" dirty="0"/>
              <a:t>) conditions for coalescence. Also including production from anti-hyperons</a:t>
            </a:r>
          </a:p>
          <a:p>
            <a:pPr marL="0" indent="0">
              <a:buNone/>
            </a:pPr>
            <a:endParaRPr lang="en-GB" sz="100" dirty="0"/>
          </a:p>
          <a:p>
            <a:pPr>
              <a:buFont typeface="Wingdings" panose="05000000000000000000" pitchFamily="2" charset="2"/>
              <a:buChar char="Ø"/>
            </a:pPr>
            <a:r>
              <a:rPr lang="en-GB" sz="2400" dirty="0"/>
              <a:t>Inelastic cross sections and tertiary production computed extrapolating antiproton parametrizations</a:t>
            </a:r>
          </a:p>
          <a:p>
            <a:pPr marL="0" indent="0">
              <a:buNone/>
            </a:pPr>
            <a:endParaRPr lang="en-GB" sz="2400" dirty="0"/>
          </a:p>
          <a:p>
            <a:pPr>
              <a:buFont typeface="Wingdings" panose="05000000000000000000" pitchFamily="2" charset="2"/>
              <a:buChar char="Ø"/>
            </a:pPr>
            <a:endParaRPr lang="en-GB" sz="2400" dirty="0"/>
          </a:p>
          <a:p>
            <a:endParaRPr lang="en-GB" sz="800" dirty="0"/>
          </a:p>
          <a:p>
            <a:pPr>
              <a:buFont typeface="Wingdings" panose="05000000000000000000" pitchFamily="2" charset="2"/>
              <a:buChar char="v"/>
            </a:pPr>
            <a:endParaRPr lang="en-GB" sz="1900" dirty="0"/>
          </a:p>
          <a:p>
            <a:endParaRPr lang="en-GB" dirty="0"/>
          </a:p>
          <a:p>
            <a:endParaRPr lang="en-SE" dirty="0"/>
          </a:p>
        </p:txBody>
      </p:sp>
      <p:sp>
        <p:nvSpPr>
          <p:cNvPr id="4" name="Slide Number Placeholder 3">
            <a:extLst>
              <a:ext uri="{FF2B5EF4-FFF2-40B4-BE49-F238E27FC236}">
                <a16:creationId xmlns:a16="http://schemas.microsoft.com/office/drawing/2014/main" id="{D655C6D5-4C58-48CB-8CC8-6C40478863A1}"/>
              </a:ext>
            </a:extLst>
          </p:cNvPr>
          <p:cNvSpPr>
            <a:spLocks noGrp="1"/>
          </p:cNvSpPr>
          <p:nvPr>
            <p:ph type="sldNum" sz="quarter" idx="12"/>
          </p:nvPr>
        </p:nvSpPr>
        <p:spPr/>
        <p:txBody>
          <a:bodyPr/>
          <a:lstStyle/>
          <a:p>
            <a:fld id="{22575A84-A01E-4477-BEC3-178D27864C62}" type="slidenum">
              <a:rPr lang="en-GB" smtClean="0"/>
              <a:t>57</a:t>
            </a:fld>
            <a:endParaRPr lang="en-GB"/>
          </a:p>
        </p:txBody>
      </p:sp>
      <p:sp>
        <p:nvSpPr>
          <p:cNvPr id="5" name="TextBox 4">
            <a:extLst>
              <a:ext uri="{FF2B5EF4-FFF2-40B4-BE49-F238E27FC236}">
                <a16:creationId xmlns:a16="http://schemas.microsoft.com/office/drawing/2014/main" id="{233306D4-0CB0-3698-BFDD-40CB8FEB645C}"/>
              </a:ext>
            </a:extLst>
          </p:cNvPr>
          <p:cNvSpPr txBox="1"/>
          <p:nvPr/>
        </p:nvSpPr>
        <p:spPr>
          <a:xfrm>
            <a:off x="6638797" y="397585"/>
            <a:ext cx="5406314" cy="615553"/>
          </a:xfrm>
          <a:prstGeom prst="rect">
            <a:avLst/>
          </a:prstGeom>
          <a:noFill/>
        </p:spPr>
        <p:txBody>
          <a:bodyPr wrap="square">
            <a:spAutoFit/>
          </a:bodyPr>
          <a:lstStyle/>
          <a:p>
            <a:r>
              <a:rPr lang="en-GB" sz="1700" b="1" dirty="0">
                <a:solidFill>
                  <a:srgbClr val="002060"/>
                </a:solidFill>
              </a:rPr>
              <a:t>Propagation code: github.com/</a:t>
            </a:r>
            <a:r>
              <a:rPr lang="en-GB" sz="1700" b="1" dirty="0" err="1">
                <a:solidFill>
                  <a:srgbClr val="002060"/>
                </a:solidFill>
              </a:rPr>
              <a:t>tospines</a:t>
            </a:r>
            <a:r>
              <a:rPr lang="en-GB" sz="1700" b="1" dirty="0">
                <a:solidFill>
                  <a:srgbClr val="002060"/>
                </a:solidFill>
              </a:rPr>
              <a:t>/Customised-DRAGON-versions/Custom_DRAGON2_v2-Antinuclei</a:t>
            </a:r>
            <a:r>
              <a:rPr lang="en-GB" sz="1700" dirty="0">
                <a:solidFill>
                  <a:srgbClr val="002060"/>
                </a:solidFill>
              </a:rPr>
              <a:t>/</a:t>
            </a:r>
            <a:endParaRPr lang="en-SE" sz="1700" b="1" dirty="0">
              <a:solidFill>
                <a:srgbClr val="002060"/>
              </a:solidFill>
            </a:endParaRPr>
          </a:p>
        </p:txBody>
      </p:sp>
      <p:sp>
        <p:nvSpPr>
          <p:cNvPr id="11" name="Title 1">
            <a:extLst>
              <a:ext uri="{FF2B5EF4-FFF2-40B4-BE49-F238E27FC236}">
                <a16:creationId xmlns:a16="http://schemas.microsoft.com/office/drawing/2014/main" id="{90AFD707-4D45-6202-9409-19246CD65CDB}"/>
              </a:ext>
            </a:extLst>
          </p:cNvPr>
          <p:cNvSpPr>
            <a:spLocks noGrp="1"/>
          </p:cNvSpPr>
          <p:nvPr>
            <p:ph type="title"/>
          </p:nvPr>
        </p:nvSpPr>
        <p:spPr>
          <a:xfrm>
            <a:off x="738346" y="179026"/>
            <a:ext cx="4935341" cy="1325563"/>
          </a:xfrm>
        </p:spPr>
        <p:txBody>
          <a:bodyPr/>
          <a:lstStyle/>
          <a:p>
            <a:r>
              <a:rPr lang="en-GB" b="1" dirty="0">
                <a:effectLst>
                  <a:outerShdw blurRad="38100" dist="38100" dir="2700000" algn="tl">
                    <a:srgbClr val="000000">
                      <a:alpha val="43137"/>
                    </a:srgbClr>
                  </a:outerShdw>
                </a:effectLst>
              </a:rPr>
              <a:t>Propagation setup</a:t>
            </a:r>
            <a:endParaRPr lang="en-SE" b="1" dirty="0">
              <a:effectLst>
                <a:outerShdw blurRad="38100" dist="38100" dir="2700000" algn="tl">
                  <a:srgbClr val="000000">
                    <a:alpha val="43137"/>
                  </a:srgbClr>
                </a:outerShdw>
              </a:effectLst>
            </a:endParaRPr>
          </a:p>
        </p:txBody>
      </p:sp>
      <p:sp>
        <p:nvSpPr>
          <p:cNvPr id="13" name="TextBox 12">
            <a:extLst>
              <a:ext uri="{FF2B5EF4-FFF2-40B4-BE49-F238E27FC236}">
                <a16:creationId xmlns:a16="http://schemas.microsoft.com/office/drawing/2014/main" id="{3E42C5A8-9128-43DC-D4D8-2E59383CB037}"/>
              </a:ext>
            </a:extLst>
          </p:cNvPr>
          <p:cNvSpPr txBox="1"/>
          <p:nvPr/>
        </p:nvSpPr>
        <p:spPr>
          <a:xfrm>
            <a:off x="738346" y="1439866"/>
            <a:ext cx="10825181" cy="461665"/>
          </a:xfrm>
          <a:prstGeom prst="rect">
            <a:avLst/>
          </a:prstGeom>
          <a:noFill/>
        </p:spPr>
        <p:txBody>
          <a:bodyPr wrap="square">
            <a:spAutoFit/>
          </a:bodyPr>
          <a:lstStyle/>
          <a:p>
            <a:pPr>
              <a:buFont typeface="Wingdings" panose="05000000000000000000" pitchFamily="2" charset="2"/>
              <a:buChar char="v"/>
            </a:pPr>
            <a:r>
              <a:rPr lang="en-GB" sz="2400" dirty="0">
                <a:latin typeface="Times New Roman" panose="02020603050405020304" pitchFamily="18" charset="0"/>
                <a:cs typeface="Times New Roman" panose="02020603050405020304" pitchFamily="18" charset="0"/>
              </a:rPr>
              <a:t> Implementation of anti-nuclei dark matter and secondary production in DRAGON2</a:t>
            </a:r>
          </a:p>
        </p:txBody>
      </p:sp>
      <p:pic>
        <p:nvPicPr>
          <p:cNvPr id="2" name="Picture 1">
            <a:extLst>
              <a:ext uri="{FF2B5EF4-FFF2-40B4-BE49-F238E27FC236}">
                <a16:creationId xmlns:a16="http://schemas.microsoft.com/office/drawing/2014/main" id="{7BDCD606-7071-825A-4837-71F1FAE7CC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0482" y="2207875"/>
            <a:ext cx="5694474" cy="4027287"/>
          </a:xfrm>
          <a:prstGeom prst="rect">
            <a:avLst/>
          </a:prstGeom>
        </p:spPr>
      </p:pic>
      <p:sp>
        <p:nvSpPr>
          <p:cNvPr id="6" name="TextBox 5">
            <a:extLst>
              <a:ext uri="{FF2B5EF4-FFF2-40B4-BE49-F238E27FC236}">
                <a16:creationId xmlns:a16="http://schemas.microsoft.com/office/drawing/2014/main" id="{27F3075A-C336-C3D7-F1BB-8A01C432B175}"/>
              </a:ext>
            </a:extLst>
          </p:cNvPr>
          <p:cNvSpPr txBox="1"/>
          <p:nvPr/>
        </p:nvSpPr>
        <p:spPr>
          <a:xfrm>
            <a:off x="5470034" y="6191998"/>
            <a:ext cx="2096561" cy="461665"/>
          </a:xfrm>
          <a:prstGeom prst="rect">
            <a:avLst/>
          </a:prstGeom>
          <a:noFill/>
        </p:spPr>
        <p:txBody>
          <a:bodyPr wrap="square">
            <a:spAutoFit/>
          </a:bodyPr>
          <a:lstStyle/>
          <a:p>
            <a:pPr eaLnBrk="0" fontAlgn="base" hangingPunct="0">
              <a:spcBef>
                <a:spcPct val="0"/>
              </a:spcBef>
              <a:spcAft>
                <a:spcPct val="0"/>
              </a:spcAft>
            </a:pPr>
            <a:r>
              <a:rPr lang="en-GB" sz="1200" b="1" dirty="0">
                <a:effectLst/>
              </a:rPr>
              <a:t>PDL </a:t>
            </a:r>
            <a:r>
              <a:rPr lang="en-GB" sz="1200" dirty="0">
                <a:effectLst/>
              </a:rPr>
              <a:t>e</a:t>
            </a:r>
            <a:r>
              <a:rPr lang="en-GB" sz="1200" dirty="0"/>
              <a:t>t al, ArXiv:</a:t>
            </a:r>
            <a:r>
              <a:rPr lang="en-GB" sz="1050" dirty="0"/>
              <a:t> </a:t>
            </a:r>
            <a:r>
              <a:rPr lang="en-SE" sz="1200" dirty="0"/>
              <a:t>2404.13114</a:t>
            </a:r>
            <a:endParaRPr lang="en-GB" sz="1200" dirty="0"/>
          </a:p>
          <a:p>
            <a:pPr eaLnBrk="0" fontAlgn="base" hangingPunct="0">
              <a:spcBef>
                <a:spcPct val="0"/>
              </a:spcBef>
              <a:spcAft>
                <a:spcPct val="0"/>
              </a:spcAft>
            </a:pPr>
            <a:endParaRPr lang="en-GB" sz="1200" b="1" dirty="0"/>
          </a:p>
        </p:txBody>
      </p:sp>
    </p:spTree>
    <p:extLst>
      <p:ext uri="{BB962C8B-B14F-4D97-AF65-F5344CB8AC3E}">
        <p14:creationId xmlns:p14="http://schemas.microsoft.com/office/powerpoint/2010/main" val="38552385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CC654-99A8-87BB-A291-47BAC51F5B9F}"/>
              </a:ext>
            </a:extLst>
          </p:cNvPr>
          <p:cNvSpPr>
            <a:spLocks noGrp="1"/>
          </p:cNvSpPr>
          <p:nvPr>
            <p:ph type="title"/>
          </p:nvPr>
        </p:nvSpPr>
        <p:spPr/>
        <p:txBody>
          <a:bodyPr/>
          <a:lstStyle/>
          <a:p>
            <a:r>
              <a:rPr lang="en-GB" dirty="0"/>
              <a:t>A few ways to boost the DM antihelium yield</a:t>
            </a:r>
          </a:p>
        </p:txBody>
      </p:sp>
      <p:sp>
        <p:nvSpPr>
          <p:cNvPr id="3" name="Content Placeholder 2">
            <a:extLst>
              <a:ext uri="{FF2B5EF4-FFF2-40B4-BE49-F238E27FC236}">
                <a16:creationId xmlns:a16="http://schemas.microsoft.com/office/drawing/2014/main" id="{60599369-0DA1-8F51-8EEF-9C492EF46879}"/>
              </a:ext>
            </a:extLst>
          </p:cNvPr>
          <p:cNvSpPr>
            <a:spLocks noGrp="1"/>
          </p:cNvSpPr>
          <p:nvPr>
            <p:ph idx="1"/>
          </p:nvPr>
        </p:nvSpPr>
        <p:spPr>
          <a:xfrm>
            <a:off x="838200" y="1746969"/>
            <a:ext cx="6433694" cy="4351338"/>
          </a:xfrm>
        </p:spPr>
        <p:txBody>
          <a:bodyPr>
            <a:normAutofit/>
          </a:bodyPr>
          <a:lstStyle/>
          <a:p>
            <a:pPr marL="0" indent="0">
              <a:buNone/>
            </a:pPr>
            <a:r>
              <a:rPr lang="en-GB" sz="2400" dirty="0"/>
              <a:t>Coalescence momentum is significantly larger that the one that we infer from current measurements? </a:t>
            </a:r>
            <a:r>
              <a:rPr lang="en-GB" sz="100" dirty="0"/>
              <a:t>	</a:t>
            </a:r>
          </a:p>
          <a:p>
            <a:pPr marL="0" indent="0">
              <a:buNone/>
            </a:pPr>
            <a:r>
              <a:rPr lang="en-GB" sz="2000" dirty="0"/>
              <a:t>Given the scarcity of measurements, there have been different ways to compute the coalescence momentum </a:t>
            </a:r>
          </a:p>
          <a:p>
            <a:r>
              <a:rPr lang="en-GB" sz="2000" dirty="0"/>
              <a:t>Estimating the coalescence momentum from the deuteron-helium binding energies - </a:t>
            </a:r>
            <a:r>
              <a:rPr lang="en-GB" sz="1600" dirty="0"/>
              <a:t>Carlson et al. (2014; 1401.2461)</a:t>
            </a:r>
          </a:p>
          <a:p>
            <a:r>
              <a:rPr lang="en-GB" sz="2000" dirty="0"/>
              <a:t>Coalescence momentum dependent on energy - </a:t>
            </a:r>
            <a:r>
              <a:rPr lang="en-GB" sz="1600" dirty="0"/>
              <a:t>Diego Gomez et al. (2018; 1806.09303)</a:t>
            </a:r>
          </a:p>
          <a:p>
            <a:r>
              <a:rPr lang="en-GB" sz="2000" dirty="0"/>
              <a:t>Theory-based treatments, including particle correlations and size-dependent p</a:t>
            </a:r>
            <a:r>
              <a:rPr lang="en-GB" sz="2000" baseline="-25000" dirty="0"/>
              <a:t>c</a:t>
            </a:r>
            <a:r>
              <a:rPr lang="en-GB" sz="2000" dirty="0"/>
              <a:t> -</a:t>
            </a:r>
            <a:r>
              <a:rPr lang="en-GB" sz="1600" dirty="0"/>
              <a:t> </a:t>
            </a:r>
            <a:r>
              <a:rPr lang="en-GB" sz="1600" dirty="0" err="1"/>
              <a:t>Kachelriess</a:t>
            </a:r>
            <a:r>
              <a:rPr lang="en-GB" sz="1600" dirty="0"/>
              <a:t> et al (2021; 2012.04352)</a:t>
            </a:r>
          </a:p>
        </p:txBody>
      </p:sp>
      <p:sp>
        <p:nvSpPr>
          <p:cNvPr id="4" name="Slide Number Placeholder 3">
            <a:extLst>
              <a:ext uri="{FF2B5EF4-FFF2-40B4-BE49-F238E27FC236}">
                <a16:creationId xmlns:a16="http://schemas.microsoft.com/office/drawing/2014/main" id="{056DBA96-5A19-E7B7-BF91-D9816A432FD4}"/>
              </a:ext>
            </a:extLst>
          </p:cNvPr>
          <p:cNvSpPr>
            <a:spLocks noGrp="1"/>
          </p:cNvSpPr>
          <p:nvPr>
            <p:ph type="sldNum" sz="quarter" idx="12"/>
          </p:nvPr>
        </p:nvSpPr>
        <p:spPr/>
        <p:txBody>
          <a:bodyPr/>
          <a:lstStyle/>
          <a:p>
            <a:fld id="{22575A84-A01E-4477-BEC3-178D27864C62}" type="slidenum">
              <a:rPr lang="en-GB" smtClean="0"/>
              <a:t>58</a:t>
            </a:fld>
            <a:endParaRPr lang="en-GB"/>
          </a:p>
        </p:txBody>
      </p:sp>
      <p:pic>
        <p:nvPicPr>
          <p:cNvPr id="8" name="Picture 7">
            <a:extLst>
              <a:ext uri="{FF2B5EF4-FFF2-40B4-BE49-F238E27FC236}">
                <a16:creationId xmlns:a16="http://schemas.microsoft.com/office/drawing/2014/main" id="{90488935-EE41-F30F-E5BD-5BF6B5FBBC4D}"/>
              </a:ext>
            </a:extLst>
          </p:cNvPr>
          <p:cNvPicPr>
            <a:picLocks noChangeAspect="1"/>
          </p:cNvPicPr>
          <p:nvPr/>
        </p:nvPicPr>
        <p:blipFill>
          <a:blip r:embed="rId2"/>
          <a:stretch>
            <a:fillRect/>
          </a:stretch>
        </p:blipFill>
        <p:spPr>
          <a:xfrm>
            <a:off x="7881870" y="1496248"/>
            <a:ext cx="3353943" cy="4680715"/>
          </a:xfrm>
          <a:prstGeom prst="rect">
            <a:avLst/>
          </a:prstGeom>
        </p:spPr>
      </p:pic>
      <p:sp>
        <p:nvSpPr>
          <p:cNvPr id="5" name="Rectangle 1">
            <a:extLst>
              <a:ext uri="{FF2B5EF4-FFF2-40B4-BE49-F238E27FC236}">
                <a16:creationId xmlns:a16="http://schemas.microsoft.com/office/drawing/2014/main" id="{73EBF7A3-846F-363B-C234-4ED4E6F39D0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800" b="0" i="0" u="none" strike="noStrike" cap="none" normalizeH="0" baseline="0">
                <a:ln>
                  <a:noFill/>
                </a:ln>
                <a:solidFill>
                  <a:schemeClr val="tx1"/>
                </a:solidFill>
                <a:effectLst/>
                <a:latin typeface="Arial" panose="020B0604020202020204" pitchFamily="34" charset="0"/>
              </a:rPr>
              <a:t>1806.09303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608778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64D69-CB65-8F98-A864-9BD2F6E254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24662E-E0D9-4F36-3037-09C8428D8EF6}"/>
              </a:ext>
            </a:extLst>
          </p:cNvPr>
          <p:cNvSpPr>
            <a:spLocks noGrp="1"/>
          </p:cNvSpPr>
          <p:nvPr>
            <p:ph type="title"/>
          </p:nvPr>
        </p:nvSpPr>
        <p:spPr/>
        <p:txBody>
          <a:bodyPr/>
          <a:lstStyle/>
          <a:p>
            <a:r>
              <a:rPr lang="en-GB" dirty="0"/>
              <a:t>A few ways to boost the DM antihelium yield</a:t>
            </a:r>
          </a:p>
        </p:txBody>
      </p:sp>
      <p:sp>
        <p:nvSpPr>
          <p:cNvPr id="3" name="Content Placeholder 2">
            <a:extLst>
              <a:ext uri="{FF2B5EF4-FFF2-40B4-BE49-F238E27FC236}">
                <a16:creationId xmlns:a16="http://schemas.microsoft.com/office/drawing/2014/main" id="{D4CE24A9-4C02-D433-B6F1-E96E02D5E385}"/>
              </a:ext>
            </a:extLst>
          </p:cNvPr>
          <p:cNvSpPr>
            <a:spLocks noGrp="1"/>
          </p:cNvSpPr>
          <p:nvPr>
            <p:ph idx="1"/>
          </p:nvPr>
        </p:nvSpPr>
        <p:spPr>
          <a:xfrm>
            <a:off x="596003" y="1611776"/>
            <a:ext cx="7167880" cy="4351338"/>
          </a:xfrm>
        </p:spPr>
        <p:txBody>
          <a:bodyPr>
            <a:normAutofit/>
          </a:bodyPr>
          <a:lstStyle/>
          <a:p>
            <a:pPr marL="0" indent="0">
              <a:buNone/>
            </a:pPr>
            <a:r>
              <a:rPr lang="en-GB" sz="2400" dirty="0"/>
              <a:t>Diffuse reacceleration boosts the signals? (with the plus of promoting low energy </a:t>
            </a:r>
            <a:r>
              <a:rPr lang="en-GB" sz="2400" dirty="0" err="1"/>
              <a:t>antinuclei</a:t>
            </a:r>
            <a:r>
              <a:rPr lang="en-GB" sz="2400" dirty="0"/>
              <a:t> to higher energies)</a:t>
            </a:r>
          </a:p>
        </p:txBody>
      </p:sp>
      <p:sp>
        <p:nvSpPr>
          <p:cNvPr id="4" name="Slide Number Placeholder 3">
            <a:extLst>
              <a:ext uri="{FF2B5EF4-FFF2-40B4-BE49-F238E27FC236}">
                <a16:creationId xmlns:a16="http://schemas.microsoft.com/office/drawing/2014/main" id="{31945E6D-332B-EA7E-CC51-83988298E019}"/>
              </a:ext>
            </a:extLst>
          </p:cNvPr>
          <p:cNvSpPr>
            <a:spLocks noGrp="1"/>
          </p:cNvSpPr>
          <p:nvPr>
            <p:ph type="sldNum" sz="quarter" idx="12"/>
          </p:nvPr>
        </p:nvSpPr>
        <p:spPr/>
        <p:txBody>
          <a:bodyPr/>
          <a:lstStyle/>
          <a:p>
            <a:fld id="{22575A84-A01E-4477-BEC3-178D27864C62}" type="slidenum">
              <a:rPr lang="en-GB" smtClean="0"/>
              <a:t>59</a:t>
            </a:fld>
            <a:endParaRPr lang="en-GB"/>
          </a:p>
        </p:txBody>
      </p:sp>
      <p:pic>
        <p:nvPicPr>
          <p:cNvPr id="8" name="Picture 7">
            <a:extLst>
              <a:ext uri="{FF2B5EF4-FFF2-40B4-BE49-F238E27FC236}">
                <a16:creationId xmlns:a16="http://schemas.microsoft.com/office/drawing/2014/main" id="{B1751BFF-7CFB-B191-1E7F-42B1AF0112EF}"/>
              </a:ext>
            </a:extLst>
          </p:cNvPr>
          <p:cNvPicPr>
            <a:picLocks noChangeAspect="1"/>
          </p:cNvPicPr>
          <p:nvPr/>
        </p:nvPicPr>
        <p:blipFill>
          <a:blip r:embed="rId2"/>
          <a:stretch>
            <a:fillRect/>
          </a:stretch>
        </p:blipFill>
        <p:spPr>
          <a:xfrm>
            <a:off x="7881870" y="1496248"/>
            <a:ext cx="3353943" cy="4680715"/>
          </a:xfrm>
          <a:prstGeom prst="rect">
            <a:avLst/>
          </a:prstGeom>
        </p:spPr>
      </p:pic>
      <p:sp>
        <p:nvSpPr>
          <p:cNvPr id="5" name="Rectangle 1">
            <a:extLst>
              <a:ext uri="{FF2B5EF4-FFF2-40B4-BE49-F238E27FC236}">
                <a16:creationId xmlns:a16="http://schemas.microsoft.com/office/drawing/2014/main" id="{13D4A253-151A-4B26-EA0A-C8B8846CFF4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800" b="0" i="0" u="none" strike="noStrike" cap="none" normalizeH="0" baseline="0">
                <a:ln>
                  <a:noFill/>
                </a:ln>
                <a:solidFill>
                  <a:schemeClr val="tx1"/>
                </a:solidFill>
                <a:effectLst/>
                <a:latin typeface="Arial" panose="020B0604020202020204" pitchFamily="34" charset="0"/>
              </a:rPr>
              <a:t>1806.09303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p:txBody>
      </p:sp>
      <p:pic>
        <p:nvPicPr>
          <p:cNvPr id="10" name="Picture 9">
            <a:extLst>
              <a:ext uri="{FF2B5EF4-FFF2-40B4-BE49-F238E27FC236}">
                <a16:creationId xmlns:a16="http://schemas.microsoft.com/office/drawing/2014/main" id="{782109BB-239C-D1A3-0610-96C672B08339}"/>
              </a:ext>
            </a:extLst>
          </p:cNvPr>
          <p:cNvPicPr>
            <a:picLocks noChangeAspect="1"/>
          </p:cNvPicPr>
          <p:nvPr/>
        </p:nvPicPr>
        <p:blipFill>
          <a:blip r:embed="rId3"/>
          <a:stretch>
            <a:fillRect/>
          </a:stretch>
        </p:blipFill>
        <p:spPr>
          <a:xfrm>
            <a:off x="1108256" y="2570480"/>
            <a:ext cx="5685834" cy="3694397"/>
          </a:xfrm>
          <a:prstGeom prst="rect">
            <a:avLst/>
          </a:prstGeom>
        </p:spPr>
      </p:pic>
      <p:sp>
        <p:nvSpPr>
          <p:cNvPr id="7" name="TextBox 6">
            <a:extLst>
              <a:ext uri="{FF2B5EF4-FFF2-40B4-BE49-F238E27FC236}">
                <a16:creationId xmlns:a16="http://schemas.microsoft.com/office/drawing/2014/main" id="{4F9127FD-368A-609F-ED61-A9F3ECC68785}"/>
              </a:ext>
            </a:extLst>
          </p:cNvPr>
          <p:cNvSpPr txBox="1"/>
          <p:nvPr/>
        </p:nvSpPr>
        <p:spPr>
          <a:xfrm>
            <a:off x="596003" y="5929460"/>
            <a:ext cx="6120580" cy="276999"/>
          </a:xfrm>
          <a:prstGeom prst="rect">
            <a:avLst/>
          </a:prstGeom>
          <a:noFill/>
        </p:spPr>
        <p:txBody>
          <a:bodyPr wrap="square">
            <a:spAutoFit/>
          </a:bodyPr>
          <a:lstStyle/>
          <a:p>
            <a:r>
              <a:rPr lang="nl-NL" sz="1200" dirty="0"/>
              <a:t>Cholis, Linden, Hooper (2020; 2001.08749)</a:t>
            </a:r>
          </a:p>
        </p:txBody>
      </p:sp>
    </p:spTree>
    <p:extLst>
      <p:ext uri="{BB962C8B-B14F-4D97-AF65-F5344CB8AC3E}">
        <p14:creationId xmlns:p14="http://schemas.microsoft.com/office/powerpoint/2010/main" val="536658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4DA8F-81B8-72D2-AED7-4669903E8C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798C7F-271F-5E65-6003-E60538CCB588}"/>
              </a:ext>
            </a:extLst>
          </p:cNvPr>
          <p:cNvSpPr>
            <a:spLocks noGrp="1"/>
          </p:cNvSpPr>
          <p:nvPr>
            <p:ph type="title"/>
          </p:nvPr>
        </p:nvSpPr>
        <p:spPr>
          <a:xfrm>
            <a:off x="520142" y="411726"/>
            <a:ext cx="5243660" cy="1325563"/>
          </a:xfrm>
        </p:spPr>
        <p:txBody>
          <a:bodyPr>
            <a:normAutofit/>
          </a:bodyPr>
          <a:lstStyle/>
          <a:p>
            <a:pPr algn="ctr"/>
            <a:r>
              <a:rPr lang="en-GB" sz="4000" b="1" dirty="0"/>
              <a:t>Cosmic-ray production </a:t>
            </a:r>
            <a:r>
              <a:rPr lang="en-GB" sz="3600" b="1" dirty="0">
                <a:solidFill>
                  <a:schemeClr val="accent2">
                    <a:lumMod val="50000"/>
                  </a:schemeClr>
                </a:solidFill>
              </a:rPr>
              <a:t>Secondary</a:t>
            </a:r>
            <a:r>
              <a:rPr lang="en-GB" sz="3600" dirty="0">
                <a:solidFill>
                  <a:schemeClr val="accent2">
                    <a:lumMod val="50000"/>
                  </a:schemeClr>
                </a:solidFill>
              </a:rPr>
              <a:t> </a:t>
            </a:r>
            <a:r>
              <a:rPr lang="en-GB" sz="3600" b="1" dirty="0">
                <a:solidFill>
                  <a:schemeClr val="accent2">
                    <a:lumMod val="50000"/>
                  </a:schemeClr>
                </a:solidFill>
              </a:rPr>
              <a:t>antiprotons</a:t>
            </a:r>
            <a:endParaRPr lang="en-SE" sz="4000" b="1"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026DF68-B0B2-0A7B-D7B1-875BA8795A6E}"/>
              </a:ext>
            </a:extLst>
          </p:cNvPr>
          <p:cNvSpPr>
            <a:spLocks noGrp="1"/>
          </p:cNvSpPr>
          <p:nvPr>
            <p:ph type="sldNum" sz="quarter" idx="12"/>
          </p:nvPr>
        </p:nvSpPr>
        <p:spPr/>
        <p:txBody>
          <a:bodyPr/>
          <a:lstStyle/>
          <a:p>
            <a:fld id="{22575A84-A01E-4477-BEC3-178D27864C62}" type="slidenum">
              <a:rPr lang="en-GB" smtClean="0"/>
              <a:t>6</a:t>
            </a:fld>
            <a:endParaRPr lang="en-GB"/>
          </a:p>
        </p:txBody>
      </p:sp>
      <p:grpSp>
        <p:nvGrpSpPr>
          <p:cNvPr id="12" name="Group 11">
            <a:extLst>
              <a:ext uri="{FF2B5EF4-FFF2-40B4-BE49-F238E27FC236}">
                <a16:creationId xmlns:a16="http://schemas.microsoft.com/office/drawing/2014/main" id="{3A41962D-426D-7446-A56D-E3D990A5E6E2}"/>
              </a:ext>
            </a:extLst>
          </p:cNvPr>
          <p:cNvGrpSpPr/>
          <p:nvPr/>
        </p:nvGrpSpPr>
        <p:grpSpPr>
          <a:xfrm>
            <a:off x="994886" y="3075058"/>
            <a:ext cx="4955171" cy="3514685"/>
            <a:chOff x="444500" y="2519680"/>
            <a:chExt cx="6035040" cy="4023360"/>
          </a:xfrm>
        </p:grpSpPr>
        <p:pic>
          <p:nvPicPr>
            <p:cNvPr id="13" name="Picture 12">
              <a:extLst>
                <a:ext uri="{FF2B5EF4-FFF2-40B4-BE49-F238E27FC236}">
                  <a16:creationId xmlns:a16="http://schemas.microsoft.com/office/drawing/2014/main" id="{E5156079-2E07-F05F-CEE5-7FC658B89F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500" y="2519680"/>
              <a:ext cx="6035040" cy="4023360"/>
            </a:xfrm>
            <a:prstGeom prst="rect">
              <a:avLst/>
            </a:prstGeom>
          </p:spPr>
        </p:pic>
        <p:grpSp>
          <p:nvGrpSpPr>
            <p:cNvPr id="20" name="Group 19">
              <a:extLst>
                <a:ext uri="{FF2B5EF4-FFF2-40B4-BE49-F238E27FC236}">
                  <a16:creationId xmlns:a16="http://schemas.microsoft.com/office/drawing/2014/main" id="{52D73B28-C0C2-3907-29C1-14FF800D2B33}"/>
                </a:ext>
              </a:extLst>
            </p:cNvPr>
            <p:cNvGrpSpPr/>
            <p:nvPr/>
          </p:nvGrpSpPr>
          <p:grpSpPr>
            <a:xfrm>
              <a:off x="2577953" y="4978770"/>
              <a:ext cx="1118368" cy="266472"/>
              <a:chOff x="2577953" y="4613010"/>
              <a:chExt cx="1118368" cy="266472"/>
            </a:xfrm>
          </p:grpSpPr>
          <p:grpSp>
            <p:nvGrpSpPr>
              <p:cNvPr id="27" name="Group 26">
                <a:extLst>
                  <a:ext uri="{FF2B5EF4-FFF2-40B4-BE49-F238E27FC236}">
                    <a16:creationId xmlns:a16="http://schemas.microsoft.com/office/drawing/2014/main" id="{DB5ADA21-1E3A-549E-736E-A76AEC2F2F85}"/>
                  </a:ext>
                </a:extLst>
              </p:cNvPr>
              <p:cNvGrpSpPr/>
              <p:nvPr/>
            </p:nvGrpSpPr>
            <p:grpSpPr>
              <a:xfrm rot="550719">
                <a:off x="2577953" y="4645915"/>
                <a:ext cx="106479" cy="223746"/>
                <a:chOff x="1864884" y="3914656"/>
                <a:chExt cx="130716" cy="307104"/>
              </a:xfrm>
            </p:grpSpPr>
            <mc:AlternateContent xmlns:mc="http://schemas.openxmlformats.org/markup-compatibility/2006" xmlns:p14="http://schemas.microsoft.com/office/powerpoint/2010/main">
              <mc:Choice Requires="p14">
                <p:contentPart p14:bwMode="auto" r:id="rId4">
                  <p14:nvContentPartPr>
                    <p14:cNvPr id="40" name="Ink 39">
                      <a:extLst>
                        <a:ext uri="{FF2B5EF4-FFF2-40B4-BE49-F238E27FC236}">
                          <a16:creationId xmlns:a16="http://schemas.microsoft.com/office/drawing/2014/main" id="{C7F531BA-24D5-DD9D-1888-556D595FD5D1}"/>
                        </a:ext>
                      </a:extLst>
                    </p14:cNvPr>
                    <p14:cNvContentPartPr/>
                    <p14:nvPr/>
                  </p14:nvContentPartPr>
                  <p14:xfrm>
                    <a:off x="1896240" y="3982360"/>
                    <a:ext cx="99360" cy="239400"/>
                  </p14:xfrm>
                </p:contentPart>
              </mc:Choice>
              <mc:Fallback xmlns="">
                <p:pic>
                  <p:nvPicPr>
                    <p:cNvPr id="40" name="Ink 39">
                      <a:extLst>
                        <a:ext uri="{FF2B5EF4-FFF2-40B4-BE49-F238E27FC236}">
                          <a16:creationId xmlns:a16="http://schemas.microsoft.com/office/drawing/2014/main" id="{C7F531BA-24D5-DD9D-1888-556D595FD5D1}"/>
                        </a:ext>
                      </a:extLst>
                    </p:cNvPr>
                    <p:cNvPicPr/>
                    <p:nvPr/>
                  </p:nvPicPr>
                  <p:blipFill>
                    <a:blip r:embed="rId5"/>
                    <a:stretch>
                      <a:fillRect/>
                    </a:stretch>
                  </p:blipFill>
                  <p:spPr>
                    <a:xfrm>
                      <a:off x="1869386" y="3954129"/>
                      <a:ext cx="152531" cy="295298"/>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1" name="Ink 40">
                      <a:extLst>
                        <a:ext uri="{FF2B5EF4-FFF2-40B4-BE49-F238E27FC236}">
                          <a16:creationId xmlns:a16="http://schemas.microsoft.com/office/drawing/2014/main" id="{A5A8E663-C21E-89DD-3930-CB9FCBB3C46B}"/>
                        </a:ext>
                      </a:extLst>
                    </p14:cNvPr>
                    <p14:cNvContentPartPr/>
                    <p14:nvPr/>
                  </p14:nvContentPartPr>
                  <p14:xfrm>
                    <a:off x="1864884" y="3914656"/>
                    <a:ext cx="108000" cy="11880"/>
                  </p14:xfrm>
                </p:contentPart>
              </mc:Choice>
              <mc:Fallback xmlns="">
                <p:pic>
                  <p:nvPicPr>
                    <p:cNvPr id="41" name="Ink 40">
                      <a:extLst>
                        <a:ext uri="{FF2B5EF4-FFF2-40B4-BE49-F238E27FC236}">
                          <a16:creationId xmlns:a16="http://schemas.microsoft.com/office/drawing/2014/main" id="{A5A8E663-C21E-89DD-3930-CB9FCBB3C46B}"/>
                        </a:ext>
                      </a:extLst>
                    </p:cNvPr>
                    <p:cNvPicPr/>
                    <p:nvPr/>
                  </p:nvPicPr>
                  <p:blipFill>
                    <a:blip r:embed="rId7"/>
                    <a:stretch>
                      <a:fillRect/>
                    </a:stretch>
                  </p:blipFill>
                  <p:spPr>
                    <a:xfrm>
                      <a:off x="1838018" y="3887656"/>
                      <a:ext cx="161194" cy="65340"/>
                    </a:xfrm>
                    <a:prstGeom prst="rect">
                      <a:avLst/>
                    </a:prstGeom>
                  </p:spPr>
                </p:pic>
              </mc:Fallback>
            </mc:AlternateContent>
          </p:grpSp>
          <p:grpSp>
            <p:nvGrpSpPr>
              <p:cNvPr id="28" name="Group 27">
                <a:extLst>
                  <a:ext uri="{FF2B5EF4-FFF2-40B4-BE49-F238E27FC236}">
                    <a16:creationId xmlns:a16="http://schemas.microsoft.com/office/drawing/2014/main" id="{73B4B6E3-2A4B-7F44-8D6B-1396D9C29496}"/>
                  </a:ext>
                </a:extLst>
              </p:cNvPr>
              <p:cNvGrpSpPr/>
              <p:nvPr/>
            </p:nvGrpSpPr>
            <p:grpSpPr>
              <a:xfrm rot="550719">
                <a:off x="2748856" y="4717280"/>
                <a:ext cx="72140" cy="78423"/>
                <a:chOff x="2131320" y="3937720"/>
                <a:chExt cx="88560" cy="107640"/>
              </a:xfrm>
            </p:grpSpPr>
            <mc:AlternateContent xmlns:mc="http://schemas.openxmlformats.org/markup-compatibility/2006" xmlns:p14="http://schemas.microsoft.com/office/powerpoint/2010/main">
              <mc:Choice Requires="p14">
                <p:contentPart p14:bwMode="auto" r:id="rId8">
                  <p14:nvContentPartPr>
                    <p14:cNvPr id="38" name="Ink 37">
                      <a:extLst>
                        <a:ext uri="{FF2B5EF4-FFF2-40B4-BE49-F238E27FC236}">
                          <a16:creationId xmlns:a16="http://schemas.microsoft.com/office/drawing/2014/main" id="{FF89EE6E-F7FC-2FE6-A6C6-CC0D247A2AF8}"/>
                        </a:ext>
                      </a:extLst>
                    </p14:cNvPr>
                    <p14:cNvContentPartPr/>
                    <p14:nvPr/>
                  </p14:nvContentPartPr>
                  <p14:xfrm>
                    <a:off x="2168760" y="3937720"/>
                    <a:ext cx="21240" cy="107640"/>
                  </p14:xfrm>
                </p:contentPart>
              </mc:Choice>
              <mc:Fallback xmlns="">
                <p:pic>
                  <p:nvPicPr>
                    <p:cNvPr id="38" name="Ink 37">
                      <a:extLst>
                        <a:ext uri="{FF2B5EF4-FFF2-40B4-BE49-F238E27FC236}">
                          <a16:creationId xmlns:a16="http://schemas.microsoft.com/office/drawing/2014/main" id="{FF89EE6E-F7FC-2FE6-A6C6-CC0D247A2AF8}"/>
                        </a:ext>
                      </a:extLst>
                    </p:cNvPr>
                    <p:cNvPicPr/>
                    <p:nvPr/>
                  </p:nvPicPr>
                  <p:blipFill>
                    <a:blip r:embed="rId9"/>
                    <a:stretch>
                      <a:fillRect/>
                    </a:stretch>
                  </p:blipFill>
                  <p:spPr>
                    <a:xfrm>
                      <a:off x="2142210" y="3909542"/>
                      <a:ext cx="73809" cy="163432"/>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9" name="Ink 38">
                      <a:extLst>
                        <a:ext uri="{FF2B5EF4-FFF2-40B4-BE49-F238E27FC236}">
                          <a16:creationId xmlns:a16="http://schemas.microsoft.com/office/drawing/2014/main" id="{D017610A-7F72-F1DB-1B7F-832DCA476FF2}"/>
                        </a:ext>
                      </a:extLst>
                    </p14:cNvPr>
                    <p14:cNvContentPartPr/>
                    <p14:nvPr/>
                  </p14:nvContentPartPr>
                  <p14:xfrm>
                    <a:off x="2131320" y="3970480"/>
                    <a:ext cx="88560" cy="17640"/>
                  </p14:xfrm>
                </p:contentPart>
              </mc:Choice>
              <mc:Fallback xmlns="">
                <p:pic>
                  <p:nvPicPr>
                    <p:cNvPr id="39" name="Ink 38">
                      <a:extLst>
                        <a:ext uri="{FF2B5EF4-FFF2-40B4-BE49-F238E27FC236}">
                          <a16:creationId xmlns:a16="http://schemas.microsoft.com/office/drawing/2014/main" id="{D017610A-7F72-F1DB-1B7F-832DCA476FF2}"/>
                        </a:ext>
                      </a:extLst>
                    </p:cNvPr>
                    <p:cNvPicPr/>
                    <p:nvPr/>
                  </p:nvPicPr>
                  <p:blipFill>
                    <a:blip r:embed="rId11"/>
                    <a:stretch>
                      <a:fillRect/>
                    </a:stretch>
                  </p:blipFill>
                  <p:spPr>
                    <a:xfrm>
                      <a:off x="2104484" y="3942028"/>
                      <a:ext cx="141696" cy="73974"/>
                    </a:xfrm>
                    <a:prstGeom prst="rect">
                      <a:avLst/>
                    </a:prstGeom>
                  </p:spPr>
                </p:pic>
              </mc:Fallback>
            </mc:AlternateContent>
          </p:grpSp>
          <p:grpSp>
            <p:nvGrpSpPr>
              <p:cNvPr id="29" name="Group 28">
                <a:extLst>
                  <a:ext uri="{FF2B5EF4-FFF2-40B4-BE49-F238E27FC236}">
                    <a16:creationId xmlns:a16="http://schemas.microsoft.com/office/drawing/2014/main" id="{B89253E9-78C5-B0D0-0424-28CE85ED9C98}"/>
                  </a:ext>
                </a:extLst>
              </p:cNvPr>
              <p:cNvGrpSpPr/>
              <p:nvPr/>
            </p:nvGrpSpPr>
            <p:grpSpPr>
              <a:xfrm rot="550719">
                <a:off x="2931194" y="4613010"/>
                <a:ext cx="765127" cy="266472"/>
                <a:chOff x="3085593" y="5451605"/>
                <a:chExt cx="939283" cy="365750"/>
              </a:xfrm>
            </p:grpSpPr>
            <mc:AlternateContent xmlns:mc="http://schemas.openxmlformats.org/markup-compatibility/2006" xmlns:p14="http://schemas.microsoft.com/office/powerpoint/2010/main">
              <mc:Choice Requires="p14">
                <p:contentPart p14:bwMode="auto" r:id="rId12">
                  <p14:nvContentPartPr>
                    <p14:cNvPr id="30" name="Ink 29">
                      <a:extLst>
                        <a:ext uri="{FF2B5EF4-FFF2-40B4-BE49-F238E27FC236}">
                          <a16:creationId xmlns:a16="http://schemas.microsoft.com/office/drawing/2014/main" id="{D3B1A99C-F59E-E9FD-A0E4-91F23E7BAAB5}"/>
                        </a:ext>
                      </a:extLst>
                    </p14:cNvPr>
                    <p14:cNvContentPartPr/>
                    <p14:nvPr/>
                  </p14:nvContentPartPr>
                  <p14:xfrm>
                    <a:off x="3085593" y="5651035"/>
                    <a:ext cx="102960" cy="166320"/>
                  </p14:xfrm>
                </p:contentPart>
              </mc:Choice>
              <mc:Fallback xmlns="">
                <p:pic>
                  <p:nvPicPr>
                    <p:cNvPr id="30" name="Ink 29">
                      <a:extLst>
                        <a:ext uri="{FF2B5EF4-FFF2-40B4-BE49-F238E27FC236}">
                          <a16:creationId xmlns:a16="http://schemas.microsoft.com/office/drawing/2014/main" id="{D3B1A99C-F59E-E9FD-A0E4-91F23E7BAAB5}"/>
                        </a:ext>
                      </a:extLst>
                    </p:cNvPr>
                    <p:cNvPicPr/>
                    <p:nvPr/>
                  </p:nvPicPr>
                  <p:blipFill>
                    <a:blip r:embed="rId13"/>
                    <a:stretch>
                      <a:fillRect/>
                    </a:stretch>
                  </p:blipFill>
                  <p:spPr>
                    <a:xfrm>
                      <a:off x="3058919" y="5622845"/>
                      <a:ext cx="155774" cy="222136"/>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32" name="Ink 31">
                      <a:extLst>
                        <a:ext uri="{FF2B5EF4-FFF2-40B4-BE49-F238E27FC236}">
                          <a16:creationId xmlns:a16="http://schemas.microsoft.com/office/drawing/2014/main" id="{C0ED5AC8-5A38-93C0-7BE7-A9DE2796F5ED}"/>
                        </a:ext>
                      </a:extLst>
                    </p14:cNvPr>
                    <p14:cNvContentPartPr/>
                    <p14:nvPr/>
                  </p14:nvContentPartPr>
                  <p14:xfrm>
                    <a:off x="3205837" y="5721594"/>
                    <a:ext cx="111600" cy="68760"/>
                  </p14:xfrm>
                </p:contentPart>
              </mc:Choice>
              <mc:Fallback xmlns="">
                <p:pic>
                  <p:nvPicPr>
                    <p:cNvPr id="32" name="Ink 31">
                      <a:extLst>
                        <a:ext uri="{FF2B5EF4-FFF2-40B4-BE49-F238E27FC236}">
                          <a16:creationId xmlns:a16="http://schemas.microsoft.com/office/drawing/2014/main" id="{C0ED5AC8-5A38-93C0-7BE7-A9DE2796F5ED}"/>
                        </a:ext>
                      </a:extLst>
                    </p:cNvPr>
                    <p:cNvPicPr/>
                    <p:nvPr/>
                  </p:nvPicPr>
                  <p:blipFill>
                    <a:blip r:embed="rId15"/>
                    <a:stretch>
                      <a:fillRect/>
                    </a:stretch>
                  </p:blipFill>
                  <p:spPr>
                    <a:xfrm>
                      <a:off x="3179010" y="5693414"/>
                      <a:ext cx="164717" cy="124557"/>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3" name="Ink 32">
                      <a:extLst>
                        <a:ext uri="{FF2B5EF4-FFF2-40B4-BE49-F238E27FC236}">
                          <a16:creationId xmlns:a16="http://schemas.microsoft.com/office/drawing/2014/main" id="{8EFFB6CD-8AA5-909E-9F38-EE5A005DCF65}"/>
                        </a:ext>
                      </a:extLst>
                    </p14:cNvPr>
                    <p14:cNvContentPartPr/>
                    <p14:nvPr/>
                  </p14:nvContentPartPr>
                  <p14:xfrm>
                    <a:off x="3337956" y="5651757"/>
                    <a:ext cx="79200" cy="122040"/>
                  </p14:xfrm>
                </p:contentPart>
              </mc:Choice>
              <mc:Fallback xmlns="">
                <p:pic>
                  <p:nvPicPr>
                    <p:cNvPr id="33" name="Ink 32">
                      <a:extLst>
                        <a:ext uri="{FF2B5EF4-FFF2-40B4-BE49-F238E27FC236}">
                          <a16:creationId xmlns:a16="http://schemas.microsoft.com/office/drawing/2014/main" id="{8EFFB6CD-8AA5-909E-9F38-EE5A005DCF65}"/>
                        </a:ext>
                      </a:extLst>
                    </p:cNvPr>
                    <p:cNvPicPr/>
                    <p:nvPr/>
                  </p:nvPicPr>
                  <p:blipFill>
                    <a:blip r:embed="rId17"/>
                    <a:stretch>
                      <a:fillRect/>
                    </a:stretch>
                  </p:blipFill>
                  <p:spPr>
                    <a:xfrm>
                      <a:off x="3311017" y="5623637"/>
                      <a:ext cx="132539" cy="177717"/>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4" name="Ink 33">
                      <a:extLst>
                        <a:ext uri="{FF2B5EF4-FFF2-40B4-BE49-F238E27FC236}">
                          <a16:creationId xmlns:a16="http://schemas.microsoft.com/office/drawing/2014/main" id="{423509C7-C76A-1E0D-9C9E-EF8AA94D3783}"/>
                        </a:ext>
                      </a:extLst>
                    </p14:cNvPr>
                    <p14:cNvContentPartPr/>
                    <p14:nvPr/>
                  </p14:nvContentPartPr>
                  <p14:xfrm>
                    <a:off x="3557596" y="5665395"/>
                    <a:ext cx="154440" cy="31320"/>
                  </p14:xfrm>
                </p:contentPart>
              </mc:Choice>
              <mc:Fallback xmlns="">
                <p:pic>
                  <p:nvPicPr>
                    <p:cNvPr id="34" name="Ink 33">
                      <a:extLst>
                        <a:ext uri="{FF2B5EF4-FFF2-40B4-BE49-F238E27FC236}">
                          <a16:creationId xmlns:a16="http://schemas.microsoft.com/office/drawing/2014/main" id="{423509C7-C76A-1E0D-9C9E-EF8AA94D3783}"/>
                        </a:ext>
                      </a:extLst>
                    </p:cNvPr>
                    <p:cNvPicPr/>
                    <p:nvPr/>
                  </p:nvPicPr>
                  <p:blipFill>
                    <a:blip r:embed="rId19"/>
                    <a:stretch>
                      <a:fillRect/>
                    </a:stretch>
                  </p:blipFill>
                  <p:spPr>
                    <a:xfrm>
                      <a:off x="3530783" y="5637431"/>
                      <a:ext cx="207529" cy="86689"/>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5" name="Ink 34">
                      <a:extLst>
                        <a:ext uri="{FF2B5EF4-FFF2-40B4-BE49-F238E27FC236}">
                          <a16:creationId xmlns:a16="http://schemas.microsoft.com/office/drawing/2014/main" id="{8A5AEE17-B238-91F1-075A-71BEA468D924}"/>
                        </a:ext>
                      </a:extLst>
                    </p14:cNvPr>
                    <p14:cNvContentPartPr/>
                    <p14:nvPr/>
                  </p14:nvContentPartPr>
                  <p14:xfrm>
                    <a:off x="3697996" y="5610314"/>
                    <a:ext cx="119520" cy="108360"/>
                  </p14:xfrm>
                </p:contentPart>
              </mc:Choice>
              <mc:Fallback xmlns="">
                <p:pic>
                  <p:nvPicPr>
                    <p:cNvPr id="35" name="Ink 34">
                      <a:extLst>
                        <a:ext uri="{FF2B5EF4-FFF2-40B4-BE49-F238E27FC236}">
                          <a16:creationId xmlns:a16="http://schemas.microsoft.com/office/drawing/2014/main" id="{8A5AEE17-B238-91F1-075A-71BEA468D924}"/>
                        </a:ext>
                      </a:extLst>
                    </p:cNvPr>
                    <p:cNvPicPr/>
                    <p:nvPr/>
                  </p:nvPicPr>
                  <p:blipFill>
                    <a:blip r:embed="rId21"/>
                    <a:stretch>
                      <a:fillRect/>
                    </a:stretch>
                  </p:blipFill>
                  <p:spPr>
                    <a:xfrm>
                      <a:off x="3671077" y="5582241"/>
                      <a:ext cx="172819" cy="163944"/>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6" name="Ink 35">
                      <a:extLst>
                        <a:ext uri="{FF2B5EF4-FFF2-40B4-BE49-F238E27FC236}">
                          <a16:creationId xmlns:a16="http://schemas.microsoft.com/office/drawing/2014/main" id="{9EE51E04-CDDB-0C52-1F7A-92A5EFF2CFF0}"/>
                        </a:ext>
                      </a:extLst>
                    </p14:cNvPr>
                    <p14:cNvContentPartPr/>
                    <p14:nvPr/>
                  </p14:nvContentPartPr>
                  <p14:xfrm>
                    <a:off x="3940996" y="5542994"/>
                    <a:ext cx="83880" cy="156960"/>
                  </p14:xfrm>
                </p:contentPart>
              </mc:Choice>
              <mc:Fallback xmlns="">
                <p:pic>
                  <p:nvPicPr>
                    <p:cNvPr id="36" name="Ink 35">
                      <a:extLst>
                        <a:ext uri="{FF2B5EF4-FFF2-40B4-BE49-F238E27FC236}">
                          <a16:creationId xmlns:a16="http://schemas.microsoft.com/office/drawing/2014/main" id="{9EE51E04-CDDB-0C52-1F7A-92A5EFF2CFF0}"/>
                        </a:ext>
                      </a:extLst>
                    </p:cNvPr>
                    <p:cNvPicPr/>
                    <p:nvPr/>
                  </p:nvPicPr>
                  <p:blipFill>
                    <a:blip r:embed="rId23"/>
                    <a:stretch>
                      <a:fillRect/>
                    </a:stretch>
                  </p:blipFill>
                  <p:spPr>
                    <a:xfrm>
                      <a:off x="3914283" y="5514764"/>
                      <a:ext cx="136772" cy="212856"/>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7" name="Ink 36">
                      <a:extLst>
                        <a:ext uri="{FF2B5EF4-FFF2-40B4-BE49-F238E27FC236}">
                          <a16:creationId xmlns:a16="http://schemas.microsoft.com/office/drawing/2014/main" id="{8E3AECCE-A084-DEF8-CB36-5C875056ECD9}"/>
                        </a:ext>
                      </a:extLst>
                    </p14:cNvPr>
                    <p14:cNvContentPartPr/>
                    <p14:nvPr/>
                  </p14:nvContentPartPr>
                  <p14:xfrm>
                    <a:off x="3913454" y="5451605"/>
                    <a:ext cx="92160" cy="16920"/>
                  </p14:xfrm>
                </p:contentPart>
              </mc:Choice>
              <mc:Fallback xmlns="">
                <p:pic>
                  <p:nvPicPr>
                    <p:cNvPr id="37" name="Ink 36">
                      <a:extLst>
                        <a:ext uri="{FF2B5EF4-FFF2-40B4-BE49-F238E27FC236}">
                          <a16:creationId xmlns:a16="http://schemas.microsoft.com/office/drawing/2014/main" id="{8E3AECCE-A084-DEF8-CB36-5C875056ECD9}"/>
                        </a:ext>
                      </a:extLst>
                    </p:cNvPr>
                    <p:cNvPicPr/>
                    <p:nvPr/>
                  </p:nvPicPr>
                  <p:blipFill>
                    <a:blip r:embed="rId25"/>
                    <a:stretch>
                      <a:fillRect/>
                    </a:stretch>
                  </p:blipFill>
                  <p:spPr>
                    <a:xfrm>
                      <a:off x="3886663" y="5423405"/>
                      <a:ext cx="145206" cy="72756"/>
                    </a:xfrm>
                    <a:prstGeom prst="rect">
                      <a:avLst/>
                    </a:prstGeom>
                  </p:spPr>
                </p:pic>
              </mc:Fallback>
            </mc:AlternateContent>
          </p:grpSp>
        </p:grpSp>
        <p:pic>
          <p:nvPicPr>
            <p:cNvPr id="21" name="Picture 20">
              <a:extLst>
                <a:ext uri="{FF2B5EF4-FFF2-40B4-BE49-F238E27FC236}">
                  <a16:creationId xmlns:a16="http://schemas.microsoft.com/office/drawing/2014/main" id="{0C6EE874-6678-D014-E030-22D1FC2E4003}"/>
                </a:ext>
              </a:extLst>
            </p:cNvPr>
            <p:cNvPicPr>
              <a:picLocks noChangeAspect="1"/>
            </p:cNvPicPr>
            <p:nvPr/>
          </p:nvPicPr>
          <p:blipFill>
            <a:blip r:embed="rId26"/>
            <a:stretch>
              <a:fillRect/>
            </a:stretch>
          </p:blipFill>
          <p:spPr>
            <a:xfrm>
              <a:off x="2885440" y="4077393"/>
              <a:ext cx="911542" cy="226002"/>
            </a:xfrm>
            <a:prstGeom prst="rect">
              <a:avLst/>
            </a:prstGeom>
          </p:spPr>
        </p:pic>
        <p:pic>
          <p:nvPicPr>
            <p:cNvPr id="23" name="Picture 22">
              <a:extLst>
                <a:ext uri="{FF2B5EF4-FFF2-40B4-BE49-F238E27FC236}">
                  <a16:creationId xmlns:a16="http://schemas.microsoft.com/office/drawing/2014/main" id="{20BBF72D-867D-CA7B-20AF-9C19B6F75C53}"/>
                </a:ext>
              </a:extLst>
            </p:cNvPr>
            <p:cNvPicPr>
              <a:picLocks noChangeAspect="1"/>
            </p:cNvPicPr>
            <p:nvPr/>
          </p:nvPicPr>
          <p:blipFill>
            <a:blip r:embed="rId27"/>
            <a:stretch>
              <a:fillRect/>
            </a:stretch>
          </p:blipFill>
          <p:spPr>
            <a:xfrm>
              <a:off x="2727959" y="4114799"/>
              <a:ext cx="102235" cy="160655"/>
            </a:xfrm>
            <a:prstGeom prst="rect">
              <a:avLst/>
            </a:prstGeom>
          </p:spPr>
        </p:pic>
        <p:sp>
          <p:nvSpPr>
            <p:cNvPr id="25" name="TextBox 24">
              <a:extLst>
                <a:ext uri="{FF2B5EF4-FFF2-40B4-BE49-F238E27FC236}">
                  <a16:creationId xmlns:a16="http://schemas.microsoft.com/office/drawing/2014/main" id="{073E3BA4-C81B-87E7-56E0-76CFD8A6CB1B}"/>
                </a:ext>
              </a:extLst>
            </p:cNvPr>
            <p:cNvSpPr txBox="1"/>
            <p:nvPr/>
          </p:nvSpPr>
          <p:spPr>
            <a:xfrm>
              <a:off x="2621280" y="4714240"/>
              <a:ext cx="995785" cy="307777"/>
            </a:xfrm>
            <a:prstGeom prst="rect">
              <a:avLst/>
            </a:prstGeom>
            <a:noFill/>
          </p:spPr>
          <p:txBody>
            <a:bodyPr wrap="none" rtlCol="0">
              <a:spAutoFit/>
            </a:bodyPr>
            <a:lstStyle/>
            <a:p>
              <a:r>
                <a:rPr lang="en-GB" sz="1400" b="1" dirty="0">
                  <a:solidFill>
                    <a:schemeClr val="accent6">
                      <a:lumMod val="75000"/>
                    </a:schemeClr>
                  </a:solidFill>
                  <a:latin typeface="Comic Sans MS" panose="030F0702030302020204" pitchFamily="66" charset="0"/>
                </a:rPr>
                <a:t>Tertiary:</a:t>
              </a:r>
              <a:endParaRPr lang="en-SE" sz="1400" b="1" dirty="0">
                <a:solidFill>
                  <a:schemeClr val="accent6">
                    <a:lumMod val="75000"/>
                  </a:schemeClr>
                </a:solidFill>
                <a:latin typeface="Comic Sans MS" panose="030F0702030302020204" pitchFamily="66" charset="0"/>
              </a:endParaRPr>
            </a:p>
          </p:txBody>
        </p:sp>
        <p:sp>
          <p:nvSpPr>
            <p:cNvPr id="26" name="TextBox 25">
              <a:extLst>
                <a:ext uri="{FF2B5EF4-FFF2-40B4-BE49-F238E27FC236}">
                  <a16:creationId xmlns:a16="http://schemas.microsoft.com/office/drawing/2014/main" id="{7C24E52A-4E40-1CE9-52CF-48297BED14EA}"/>
                </a:ext>
              </a:extLst>
            </p:cNvPr>
            <p:cNvSpPr txBox="1"/>
            <p:nvPr/>
          </p:nvSpPr>
          <p:spPr>
            <a:xfrm>
              <a:off x="2194560" y="3606800"/>
              <a:ext cx="1162498" cy="307777"/>
            </a:xfrm>
            <a:prstGeom prst="rect">
              <a:avLst/>
            </a:prstGeom>
            <a:noFill/>
          </p:spPr>
          <p:txBody>
            <a:bodyPr wrap="none" rtlCol="0">
              <a:spAutoFit/>
            </a:bodyPr>
            <a:lstStyle/>
            <a:p>
              <a:r>
                <a:rPr lang="en-GB" sz="1400" b="1" dirty="0">
                  <a:solidFill>
                    <a:schemeClr val="tx1">
                      <a:lumMod val="65000"/>
                      <a:lumOff val="35000"/>
                    </a:schemeClr>
                  </a:solidFill>
                  <a:latin typeface="Comic Sans MS" panose="030F0702030302020204" pitchFamily="66" charset="0"/>
                </a:rPr>
                <a:t>Secondary:</a:t>
              </a:r>
              <a:endParaRPr lang="en-SE" sz="1400" b="1" dirty="0">
                <a:solidFill>
                  <a:schemeClr val="tx1">
                    <a:lumMod val="65000"/>
                    <a:lumOff val="35000"/>
                  </a:schemeClr>
                </a:solidFill>
                <a:latin typeface="Comic Sans MS" panose="030F0702030302020204" pitchFamily="66" charset="0"/>
              </a:endParaRPr>
            </a:p>
          </p:txBody>
        </p:sp>
      </p:grpSp>
      <p:sp>
        <p:nvSpPr>
          <p:cNvPr id="43" name="TextBox 42">
            <a:extLst>
              <a:ext uri="{FF2B5EF4-FFF2-40B4-BE49-F238E27FC236}">
                <a16:creationId xmlns:a16="http://schemas.microsoft.com/office/drawing/2014/main" id="{AC4A957E-E35B-F63E-C158-3CDD3D7DE0B8}"/>
              </a:ext>
            </a:extLst>
          </p:cNvPr>
          <p:cNvSpPr txBox="1"/>
          <p:nvPr/>
        </p:nvSpPr>
        <p:spPr>
          <a:xfrm>
            <a:off x="6145083" y="700439"/>
            <a:ext cx="5609919" cy="1015663"/>
          </a:xfrm>
          <a:prstGeom prst="rect">
            <a:avLst/>
          </a:prstGeom>
          <a:noFill/>
        </p:spPr>
        <p:txBody>
          <a:bodyPr wrap="square">
            <a:spAutoFit/>
          </a:bodyPr>
          <a:lstStyle/>
          <a:p>
            <a:r>
              <a:rPr lang="en-GB" sz="2000" dirty="0">
                <a:latin typeface="Times New Roman" panose="02020603050405020304" pitchFamily="18" charset="0"/>
                <a:cs typeface="Times New Roman" panose="02020603050405020304" pitchFamily="18" charset="0"/>
                <a:sym typeface="Wingdings" panose="05000000000000000000" pitchFamily="2" charset="2"/>
              </a:rPr>
              <a:t>Combined fits with other secondary CRs allows us to estimate the diffusion coefficient more accurately. The whole CR network must be accurately modelled</a:t>
            </a:r>
          </a:p>
        </p:txBody>
      </p:sp>
      <p:pic>
        <p:nvPicPr>
          <p:cNvPr id="10" name="Picture 9">
            <a:extLst>
              <a:ext uri="{FF2B5EF4-FFF2-40B4-BE49-F238E27FC236}">
                <a16:creationId xmlns:a16="http://schemas.microsoft.com/office/drawing/2014/main" id="{1B1506B5-FDE5-6456-0913-74DDDF6E86A4}"/>
              </a:ext>
            </a:extLst>
          </p:cNvPr>
          <p:cNvPicPr>
            <a:picLocks noChangeAspect="1"/>
          </p:cNvPicPr>
          <p:nvPr/>
        </p:nvPicPr>
        <p:blipFill>
          <a:blip r:embed="rId28"/>
          <a:stretch>
            <a:fillRect/>
          </a:stretch>
        </p:blipFill>
        <p:spPr>
          <a:xfrm>
            <a:off x="2013323" y="4298213"/>
            <a:ext cx="883443" cy="518666"/>
          </a:xfrm>
          <a:prstGeom prst="rect">
            <a:avLst/>
          </a:prstGeom>
        </p:spPr>
      </p:pic>
      <p:sp>
        <p:nvSpPr>
          <p:cNvPr id="9" name="TextBox 8">
            <a:extLst>
              <a:ext uri="{FF2B5EF4-FFF2-40B4-BE49-F238E27FC236}">
                <a16:creationId xmlns:a16="http://schemas.microsoft.com/office/drawing/2014/main" id="{1118F462-1C4A-2301-6F82-862462CF6853}"/>
              </a:ext>
            </a:extLst>
          </p:cNvPr>
          <p:cNvSpPr txBox="1"/>
          <p:nvPr/>
        </p:nvSpPr>
        <p:spPr>
          <a:xfrm>
            <a:off x="529154" y="1864620"/>
            <a:ext cx="5688116" cy="1077218"/>
          </a:xfrm>
          <a:prstGeom prst="rect">
            <a:avLst/>
          </a:prstGeom>
          <a:noFill/>
        </p:spPr>
        <p:txBody>
          <a:bodyPr wrap="square">
            <a:spAutoFit/>
          </a:bodyPr>
          <a:lstStyle/>
          <a:p>
            <a:pPr algn="ctr"/>
            <a:r>
              <a:rPr lang="en-GB" sz="2000" b="1" dirty="0"/>
              <a:t>Main production channel: </a:t>
            </a:r>
            <a:r>
              <a:rPr lang="en-GB" sz="2200" b="1" dirty="0"/>
              <a:t>p + p </a:t>
            </a:r>
            <a:r>
              <a:rPr lang="en-GB" sz="1600" b="1" dirty="0">
                <a:sym typeface="Wingdings" panose="05000000000000000000" pitchFamily="2" charset="2"/>
              </a:rPr>
              <a:t></a:t>
            </a:r>
            <a:r>
              <a:rPr lang="en-GB" sz="2400" b="1" dirty="0">
                <a:sym typeface="Wingdings" panose="05000000000000000000" pitchFamily="2" charset="2"/>
              </a:rPr>
              <a:t> </a:t>
            </a:r>
            <a:r>
              <a:rPr lang="en-GB" sz="2200" b="1" dirty="0">
                <a:sym typeface="Wingdings" panose="05000000000000000000" pitchFamily="2" charset="2"/>
              </a:rPr>
              <a:t>p + p + p + p</a:t>
            </a:r>
            <a:endParaRPr lang="en-GB" sz="2200" b="1" dirty="0">
              <a:latin typeface="Times New Roman" panose="02020603050405020304" pitchFamily="18" charset="0"/>
              <a:cs typeface="Times New Roman" panose="02020603050405020304" pitchFamily="18" charset="0"/>
              <a:sym typeface="Wingdings" panose="05000000000000000000" pitchFamily="2" charset="2"/>
            </a:endParaRPr>
          </a:p>
          <a:p>
            <a:pPr marL="0" indent="0" algn="ctr">
              <a:buFont typeface="Arial" panose="020B0604020202020204" pitchFamily="34" charset="0"/>
              <a:buNone/>
            </a:pPr>
            <a:r>
              <a:rPr lang="en-GB" sz="2000" dirty="0">
                <a:latin typeface="Times New Roman" panose="02020603050405020304" pitchFamily="18" charset="0"/>
                <a:cs typeface="Times New Roman" panose="02020603050405020304" pitchFamily="18" charset="0"/>
                <a:sym typeface="Wingdings" panose="05000000000000000000" pitchFamily="2" charset="2"/>
              </a:rPr>
              <a:t>He still accounts for almost 30% of the production and heavier CRs must contribute to more than 10%</a:t>
            </a:r>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ECD78E0D-50C8-59C7-8ADC-5FEE6F5FD080}"/>
                  </a:ext>
                </a:extLst>
              </p:cNvPr>
              <p:cNvSpPr/>
              <p:nvPr/>
            </p:nvSpPr>
            <p:spPr>
              <a:xfrm>
                <a:off x="7395548" y="2059039"/>
                <a:ext cx="2274731" cy="573875"/>
              </a:xfrm>
              <a:prstGeom prst="rect">
                <a:avLst/>
              </a:prstGeom>
              <a:ln w="12700">
                <a:solidFill>
                  <a:schemeClr val="accent2">
                    <a:lumMod val="75000"/>
                  </a:schemeClr>
                </a:solidFill>
              </a:ln>
            </p:spPr>
            <p:txBody>
              <a:bodyPr wrap="square">
                <a:spAutoFit/>
              </a:bodyPr>
              <a:lstStyle/>
              <a:p>
                <a:pPr algn="ctr">
                  <a:buSzPct val="100000"/>
                </a:pPr>
                <a14:m>
                  <m:oMath xmlns:m="http://schemas.openxmlformats.org/officeDocument/2006/math">
                    <m:f>
                      <m:fPr>
                        <m:ctrlPr>
                          <a:rPr lang="pt-BR" sz="2000" i="1">
                            <a:latin typeface="Cambria Math" panose="02040503050406030204" pitchFamily="18" charset="0"/>
                            <a:cs typeface="Times New Roman" panose="02020603050405020304" pitchFamily="18" charset="0"/>
                          </a:rPr>
                        </m:ctrlPr>
                      </m:fPr>
                      <m:num>
                        <m:r>
                          <a:rPr lang="pt-BR" sz="2000" i="1" smtClean="0">
                            <a:latin typeface="Cambria Math" panose="02040503050406030204" pitchFamily="18" charset="0"/>
                            <a:cs typeface="Times New Roman" panose="02020603050405020304" pitchFamily="18" charset="0"/>
                          </a:rPr>
                          <m:t>  </m:t>
                        </m:r>
                        <m:r>
                          <m:rPr>
                            <m:sty m:val="p"/>
                          </m:rPr>
                          <a:rPr lang="el-GR" sz="2000" i="1" smtClean="0">
                            <a:latin typeface="Cambria Math" panose="02040503050406030204" pitchFamily="18" charset="0"/>
                            <a:cs typeface="Times New Roman" panose="02020603050405020304" pitchFamily="18" charset="0"/>
                          </a:rPr>
                          <m:t>ϕ</m:t>
                        </m:r>
                        <m:r>
                          <m:rPr>
                            <m:nor/>
                          </m:rPr>
                          <a:rPr lang="en-GB" sz="2000" baseline="-25000" dirty="0">
                            <a:latin typeface="Times New Roman" panose="02020603050405020304" pitchFamily="18" charset="0"/>
                            <a:cs typeface="Times New Roman" panose="02020603050405020304" pitchFamily="18" charset="0"/>
                          </a:rPr>
                          <m:t>sec</m:t>
                        </m:r>
                      </m:num>
                      <m:den>
                        <m:r>
                          <m:rPr>
                            <m:sty m:val="p"/>
                          </m:rPr>
                          <a:rPr lang="el-GR" sz="2000" i="1">
                            <a:latin typeface="Cambria Math" panose="02040503050406030204" pitchFamily="18" charset="0"/>
                            <a:cs typeface="Times New Roman" panose="02020603050405020304" pitchFamily="18" charset="0"/>
                          </a:rPr>
                          <m:t>ϕ</m:t>
                        </m:r>
                        <m:r>
                          <m:rPr>
                            <m:nor/>
                          </m:rPr>
                          <a:rPr lang="en-US" sz="2000" baseline="-25000" dirty="0">
                            <a:latin typeface="Times New Roman" panose="02020603050405020304" pitchFamily="18" charset="0"/>
                            <a:cs typeface="Times New Roman" panose="02020603050405020304" pitchFamily="18" charset="0"/>
                          </a:rPr>
                          <m:t>pr</m:t>
                        </m:r>
                      </m:den>
                    </m:f>
                    <m:r>
                      <a:rPr lang="en-GB" sz="2000" b="0" i="1" baseline="-25000" dirty="0">
                        <a:latin typeface="Cambria Math" panose="02040503050406030204" pitchFamily="18" charset="0"/>
                        <a:cs typeface="Times New Roman" panose="02020603050405020304" pitchFamily="18" charset="0"/>
                      </a:rPr>
                      <m:t> </m:t>
                    </m:r>
                    <m:r>
                      <a:rPr lang="en-GB" sz="2000" b="0" i="1" dirty="0">
                        <a:latin typeface="Cambria Math" panose="02040503050406030204" pitchFamily="18" charset="0"/>
                        <a:cs typeface="Times New Roman" panose="02020603050405020304" pitchFamily="18" charset="0"/>
                      </a:rPr>
                      <m:t>~ </m:t>
                    </m:r>
                  </m:oMath>
                </a14:m>
                <a:r>
                  <a:rPr lang="el-GR" sz="2000" dirty="0">
                    <a:latin typeface="Times New Roman" panose="02020603050405020304" pitchFamily="18" charset="0"/>
                    <a:cs typeface="Times New Roman" panose="02020603050405020304" pitchFamily="18" charset="0"/>
                  </a:rPr>
                  <a:t>σ</a:t>
                </a:r>
                <a:r>
                  <a:rPr lang="en-GB" sz="2000" dirty="0">
                    <a:latin typeface="Times New Roman" panose="02020603050405020304" pitchFamily="18" charset="0"/>
                    <a:cs typeface="Times New Roman" panose="02020603050405020304" pitchFamily="18" charset="0"/>
                  </a:rPr>
                  <a:t>(E)/</a:t>
                </a:r>
                <a:r>
                  <a:rPr lang="en-GB" sz="2000" dirty="0">
                    <a:cs typeface="Times New Roman" panose="02020603050405020304" pitchFamily="18" charset="0"/>
                  </a:rPr>
                  <a:t> </a:t>
                </a:r>
                <a14:m>
                  <m:oMath xmlns:m="http://schemas.openxmlformats.org/officeDocument/2006/math">
                    <m:r>
                      <a:rPr lang="en-GB" sz="2000" b="0" i="1">
                        <a:latin typeface="Cambria Math" panose="02040503050406030204" pitchFamily="18" charset="0"/>
                        <a:cs typeface="Times New Roman" panose="02020603050405020304" pitchFamily="18" charset="0"/>
                      </a:rPr>
                      <m:t>𝐷</m:t>
                    </m:r>
                    <m:d>
                      <m:dPr>
                        <m:ctrlPr>
                          <a:rPr lang="en-GB" sz="2000" i="1">
                            <a:latin typeface="Cambria Math" panose="02040503050406030204" pitchFamily="18" charset="0"/>
                            <a:cs typeface="Times New Roman" panose="02020603050405020304" pitchFamily="18" charset="0"/>
                          </a:rPr>
                        </m:ctrlPr>
                      </m:dPr>
                      <m:e>
                        <m:r>
                          <a:rPr lang="en-GB" sz="2000" b="0" i="1">
                            <a:latin typeface="Cambria Math" panose="02040503050406030204" pitchFamily="18" charset="0"/>
                            <a:cs typeface="Times New Roman" panose="02020603050405020304" pitchFamily="18" charset="0"/>
                          </a:rPr>
                          <m:t>𝐸</m:t>
                        </m:r>
                      </m:e>
                    </m:d>
                  </m:oMath>
                </a14:m>
                <a:r>
                  <a:rPr lang="en-US" sz="2000" dirty="0">
                    <a:latin typeface="Times New Roman" panose="02020603050405020304" pitchFamily="18" charset="0"/>
                    <a:cs typeface="Times New Roman" panose="02020603050405020304" pitchFamily="18" charset="0"/>
                  </a:rPr>
                  <a:t> </a:t>
                </a:r>
              </a:p>
            </p:txBody>
          </p:sp>
        </mc:Choice>
        <mc:Fallback xmlns="">
          <p:sp>
            <p:nvSpPr>
              <p:cNvPr id="3" name="Rectangle 2">
                <a:extLst>
                  <a:ext uri="{FF2B5EF4-FFF2-40B4-BE49-F238E27FC236}">
                    <a16:creationId xmlns:a16="http://schemas.microsoft.com/office/drawing/2014/main" id="{ECD78E0D-50C8-59C7-8ADC-5FEE6F5FD080}"/>
                  </a:ext>
                </a:extLst>
              </p:cNvPr>
              <p:cNvSpPr>
                <a:spLocks noRot="1" noChangeAspect="1" noMove="1" noResize="1" noEditPoints="1" noAdjustHandles="1" noChangeArrowheads="1" noChangeShapeType="1" noTextEdit="1"/>
              </p:cNvSpPr>
              <p:nvPr/>
            </p:nvSpPr>
            <p:spPr>
              <a:xfrm>
                <a:off x="7395548" y="2059039"/>
                <a:ext cx="2274731" cy="573875"/>
              </a:xfrm>
              <a:prstGeom prst="rect">
                <a:avLst/>
              </a:prstGeom>
              <a:blipFill>
                <a:blip r:embed="rId29"/>
                <a:stretch>
                  <a:fillRect/>
                </a:stretch>
              </a:blipFill>
              <a:ln w="12700">
                <a:solidFill>
                  <a:schemeClr val="accent2">
                    <a:lumMod val="75000"/>
                  </a:schemeClr>
                </a:solidFill>
              </a:ln>
            </p:spPr>
            <p:txBody>
              <a:bodyPr/>
              <a:lstStyle/>
              <a:p>
                <a:r>
                  <a:rPr lang="en-GB">
                    <a:noFill/>
                  </a:rPr>
                  <a:t> </a:t>
                </a:r>
              </a:p>
            </p:txBody>
          </p:sp>
        </mc:Fallback>
      </mc:AlternateContent>
      <p:cxnSp>
        <p:nvCxnSpPr>
          <p:cNvPr id="7" name="Straight Arrow Connector 6">
            <a:extLst>
              <a:ext uri="{FF2B5EF4-FFF2-40B4-BE49-F238E27FC236}">
                <a16:creationId xmlns:a16="http://schemas.microsoft.com/office/drawing/2014/main" id="{75386BBC-02E9-B09B-9D87-86DCD42A78C6}"/>
              </a:ext>
            </a:extLst>
          </p:cNvPr>
          <p:cNvCxnSpPr>
            <a:cxnSpLocks/>
          </p:cNvCxnSpPr>
          <p:nvPr/>
        </p:nvCxnSpPr>
        <p:spPr>
          <a:xfrm>
            <a:off x="8399554" y="2521267"/>
            <a:ext cx="195943" cy="2503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3F53A98D-32D1-5AD5-08E7-0DEFB0613FAF}"/>
              </a:ext>
            </a:extLst>
          </p:cNvPr>
          <p:cNvSpPr txBox="1"/>
          <p:nvPr/>
        </p:nvSpPr>
        <p:spPr>
          <a:xfrm>
            <a:off x="8562840" y="2586973"/>
            <a:ext cx="3049054" cy="369332"/>
          </a:xfrm>
          <a:prstGeom prst="rect">
            <a:avLst/>
          </a:prstGeom>
          <a:noFill/>
        </p:spPr>
        <p:txBody>
          <a:bodyPr wrap="square">
            <a:spAutoFit/>
          </a:bodyPr>
          <a:lstStyle/>
          <a:p>
            <a:r>
              <a:rPr lang="en-GB" sz="1800" dirty="0">
                <a:solidFill>
                  <a:schemeClr val="accent5">
                    <a:lumMod val="75000"/>
                  </a:schemeClr>
                </a:solidFill>
                <a:effectLst>
                  <a:outerShdw blurRad="38100" dist="38100" dir="2700000" algn="tl">
                    <a:srgbClr val="000000">
                      <a:alpha val="43137"/>
                    </a:srgbClr>
                  </a:outerShdw>
                </a:effectLst>
              </a:rPr>
              <a:t>Production cross sections </a:t>
            </a:r>
            <a:endParaRPr lang="en-SE" dirty="0"/>
          </a:p>
        </p:txBody>
      </p:sp>
      <p:sp>
        <p:nvSpPr>
          <p:cNvPr id="5" name="TextBox 4">
            <a:extLst>
              <a:ext uri="{FF2B5EF4-FFF2-40B4-BE49-F238E27FC236}">
                <a16:creationId xmlns:a16="http://schemas.microsoft.com/office/drawing/2014/main" id="{BE481EA3-8247-88D1-FF1A-761277C1B1AF}"/>
              </a:ext>
            </a:extLst>
          </p:cNvPr>
          <p:cNvSpPr txBox="1"/>
          <p:nvPr/>
        </p:nvSpPr>
        <p:spPr>
          <a:xfrm>
            <a:off x="9161555" y="1750881"/>
            <a:ext cx="2310229" cy="369332"/>
          </a:xfrm>
          <a:prstGeom prst="rect">
            <a:avLst/>
          </a:prstGeom>
          <a:noFill/>
        </p:spPr>
        <p:txBody>
          <a:bodyPr wrap="square">
            <a:spAutoFit/>
          </a:bodyPr>
          <a:lstStyle/>
          <a:p>
            <a:r>
              <a:rPr lang="en-GB" sz="1800" dirty="0">
                <a:solidFill>
                  <a:schemeClr val="accent5">
                    <a:lumMod val="75000"/>
                  </a:schemeClr>
                </a:solidFill>
                <a:effectLst>
                  <a:outerShdw blurRad="38100" dist="38100" dir="2700000" algn="tl">
                    <a:srgbClr val="000000">
                      <a:alpha val="43137"/>
                    </a:srgbClr>
                  </a:outerShdw>
                </a:effectLst>
              </a:rPr>
              <a:t>Diffusion coefficient</a:t>
            </a:r>
            <a:endParaRPr lang="en-SE" dirty="0"/>
          </a:p>
        </p:txBody>
      </p:sp>
      <p:cxnSp>
        <p:nvCxnSpPr>
          <p:cNvPr id="6" name="Straight Arrow Connector 5">
            <a:extLst>
              <a:ext uri="{FF2B5EF4-FFF2-40B4-BE49-F238E27FC236}">
                <a16:creationId xmlns:a16="http://schemas.microsoft.com/office/drawing/2014/main" id="{EE7608BE-89A6-A930-6FB0-4E70B63DC59F}"/>
              </a:ext>
            </a:extLst>
          </p:cNvPr>
          <p:cNvCxnSpPr>
            <a:cxnSpLocks/>
          </p:cNvCxnSpPr>
          <p:nvPr/>
        </p:nvCxnSpPr>
        <p:spPr>
          <a:xfrm flipV="1">
            <a:off x="8976497" y="1998754"/>
            <a:ext cx="261257" cy="2068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47707673-5F91-56A6-1F56-9F98C4562930}"/>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6405606" y="3042553"/>
            <a:ext cx="5511898" cy="3507689"/>
          </a:xfrm>
          <a:prstGeom prst="rect">
            <a:avLst/>
          </a:prstGeom>
        </p:spPr>
      </p:pic>
      <p:cxnSp>
        <p:nvCxnSpPr>
          <p:cNvPr id="16" name="Straight Connector 15">
            <a:extLst>
              <a:ext uri="{FF2B5EF4-FFF2-40B4-BE49-F238E27FC236}">
                <a16:creationId xmlns:a16="http://schemas.microsoft.com/office/drawing/2014/main" id="{146E063E-B778-F0CB-5719-BF195C82442D}"/>
              </a:ext>
            </a:extLst>
          </p:cNvPr>
          <p:cNvCxnSpPr>
            <a:cxnSpLocks/>
          </p:cNvCxnSpPr>
          <p:nvPr/>
        </p:nvCxnSpPr>
        <p:spPr>
          <a:xfrm>
            <a:off x="5343643" y="2029539"/>
            <a:ext cx="1515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C697647F-7599-DA4B-BC36-5BEA68487ECA}"/>
              </a:ext>
            </a:extLst>
          </p:cNvPr>
          <p:cNvSpPr txBox="1"/>
          <p:nvPr/>
        </p:nvSpPr>
        <p:spPr>
          <a:xfrm>
            <a:off x="9433208" y="3429000"/>
            <a:ext cx="2178686" cy="276999"/>
          </a:xfrm>
          <a:prstGeom prst="rect">
            <a:avLst/>
          </a:prstGeom>
          <a:noFill/>
        </p:spPr>
        <p:txBody>
          <a:bodyPr wrap="square">
            <a:spAutoFit/>
          </a:bodyPr>
          <a:lstStyle/>
          <a:p>
            <a:r>
              <a:rPr lang="en-GB" sz="1200" b="1" dirty="0">
                <a:effectLst/>
              </a:rPr>
              <a:t>PDL</a:t>
            </a:r>
            <a:r>
              <a:rPr lang="en-GB" sz="1200" dirty="0">
                <a:effectLst/>
              </a:rPr>
              <a:t> et al </a:t>
            </a:r>
            <a:r>
              <a:rPr lang="en-GB" sz="1200" i="1" dirty="0"/>
              <a:t>JCAP</a:t>
            </a:r>
            <a:r>
              <a:rPr lang="en-GB" sz="1200" dirty="0"/>
              <a:t>03 (2021) 099</a:t>
            </a:r>
          </a:p>
        </p:txBody>
      </p:sp>
    </p:spTree>
    <p:extLst>
      <p:ext uri="{BB962C8B-B14F-4D97-AF65-F5344CB8AC3E}">
        <p14:creationId xmlns:p14="http://schemas.microsoft.com/office/powerpoint/2010/main" val="27072065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634E1-9471-B3DB-B44D-E3C040B297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56F2B8-688E-CAEF-C202-6F9EAF6FEEE4}"/>
              </a:ext>
            </a:extLst>
          </p:cNvPr>
          <p:cNvSpPr>
            <a:spLocks noGrp="1"/>
          </p:cNvSpPr>
          <p:nvPr>
            <p:ph type="title"/>
          </p:nvPr>
        </p:nvSpPr>
        <p:spPr/>
        <p:txBody>
          <a:bodyPr/>
          <a:lstStyle/>
          <a:p>
            <a:r>
              <a:rPr lang="en-GB" dirty="0"/>
              <a:t>A few ways to boost the DM antihelium yield</a:t>
            </a:r>
          </a:p>
        </p:txBody>
      </p:sp>
      <p:sp>
        <p:nvSpPr>
          <p:cNvPr id="3" name="Content Placeholder 2">
            <a:extLst>
              <a:ext uri="{FF2B5EF4-FFF2-40B4-BE49-F238E27FC236}">
                <a16:creationId xmlns:a16="http://schemas.microsoft.com/office/drawing/2014/main" id="{07FCED39-06AC-A253-1754-BA00DF81E6B7}"/>
              </a:ext>
            </a:extLst>
          </p:cNvPr>
          <p:cNvSpPr>
            <a:spLocks noGrp="1"/>
          </p:cNvSpPr>
          <p:nvPr>
            <p:ph idx="1"/>
          </p:nvPr>
        </p:nvSpPr>
        <p:spPr>
          <a:xfrm>
            <a:off x="1066575" y="1493792"/>
            <a:ext cx="6415773" cy="4351338"/>
          </a:xfrm>
        </p:spPr>
        <p:txBody>
          <a:bodyPr>
            <a:normAutofit/>
          </a:bodyPr>
          <a:lstStyle/>
          <a:p>
            <a:pPr marL="0" indent="0">
              <a:buNone/>
            </a:pPr>
            <a:r>
              <a:rPr lang="en-GB" sz="2400" dirty="0"/>
              <a:t>Production of anti-lambda particles can be much higher than we thought? (not possible for </a:t>
            </a:r>
            <a:r>
              <a:rPr lang="en-GB" sz="2400" baseline="30000" dirty="0"/>
              <a:t>4</a:t>
            </a:r>
            <a:r>
              <a:rPr lang="en-GB" sz="2400" dirty="0"/>
              <a:t>He!)</a:t>
            </a:r>
          </a:p>
        </p:txBody>
      </p:sp>
      <p:sp>
        <p:nvSpPr>
          <p:cNvPr id="4" name="Slide Number Placeholder 3">
            <a:extLst>
              <a:ext uri="{FF2B5EF4-FFF2-40B4-BE49-F238E27FC236}">
                <a16:creationId xmlns:a16="http://schemas.microsoft.com/office/drawing/2014/main" id="{7C138594-8A83-9790-A2FD-9831288DDAD3}"/>
              </a:ext>
            </a:extLst>
          </p:cNvPr>
          <p:cNvSpPr>
            <a:spLocks noGrp="1"/>
          </p:cNvSpPr>
          <p:nvPr>
            <p:ph type="sldNum" sz="quarter" idx="12"/>
          </p:nvPr>
        </p:nvSpPr>
        <p:spPr/>
        <p:txBody>
          <a:bodyPr/>
          <a:lstStyle/>
          <a:p>
            <a:fld id="{22575A84-A01E-4477-BEC3-178D27864C62}" type="slidenum">
              <a:rPr lang="en-GB" smtClean="0"/>
              <a:t>60</a:t>
            </a:fld>
            <a:endParaRPr lang="en-GB"/>
          </a:p>
        </p:txBody>
      </p:sp>
      <p:sp>
        <p:nvSpPr>
          <p:cNvPr id="5" name="Rectangle 1">
            <a:extLst>
              <a:ext uri="{FF2B5EF4-FFF2-40B4-BE49-F238E27FC236}">
                <a16:creationId xmlns:a16="http://schemas.microsoft.com/office/drawing/2014/main" id="{CE53FC3D-E3FF-05E5-9839-C611263E51F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800" b="0" i="0" u="none" strike="noStrike" cap="none" normalizeH="0" baseline="0">
                <a:ln>
                  <a:noFill/>
                </a:ln>
                <a:solidFill>
                  <a:schemeClr val="tx1"/>
                </a:solidFill>
                <a:effectLst/>
                <a:latin typeface="Arial" panose="020B0604020202020204" pitchFamily="34" charset="0"/>
              </a:rPr>
              <a:t>1806.09303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p:txBody>
      </p:sp>
      <p:pic>
        <p:nvPicPr>
          <p:cNvPr id="16" name="Picture 15">
            <a:extLst>
              <a:ext uri="{FF2B5EF4-FFF2-40B4-BE49-F238E27FC236}">
                <a16:creationId xmlns:a16="http://schemas.microsoft.com/office/drawing/2014/main" id="{E837754F-2DD0-18F0-36E7-44BC864BB9A7}"/>
              </a:ext>
            </a:extLst>
          </p:cNvPr>
          <p:cNvPicPr>
            <a:picLocks noChangeAspect="1"/>
          </p:cNvPicPr>
          <p:nvPr/>
        </p:nvPicPr>
        <p:blipFill>
          <a:blip r:embed="rId2"/>
          <a:stretch>
            <a:fillRect/>
          </a:stretch>
        </p:blipFill>
        <p:spPr>
          <a:xfrm>
            <a:off x="7482348" y="1422760"/>
            <a:ext cx="4326770" cy="5030787"/>
          </a:xfrm>
          <a:prstGeom prst="rect">
            <a:avLst/>
          </a:prstGeom>
        </p:spPr>
      </p:pic>
      <p:sp>
        <p:nvSpPr>
          <p:cNvPr id="9" name="Rectangle: Rounded Corners 8">
            <a:extLst>
              <a:ext uri="{FF2B5EF4-FFF2-40B4-BE49-F238E27FC236}">
                <a16:creationId xmlns:a16="http://schemas.microsoft.com/office/drawing/2014/main" id="{BE7C6233-800A-BD5F-953F-0DF5616FF9EA}"/>
              </a:ext>
            </a:extLst>
          </p:cNvPr>
          <p:cNvSpPr/>
          <p:nvPr/>
        </p:nvSpPr>
        <p:spPr>
          <a:xfrm>
            <a:off x="9100778" y="6178730"/>
            <a:ext cx="2708340" cy="29624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Credit: Martin Winkler</a:t>
            </a:r>
          </a:p>
        </p:txBody>
      </p:sp>
      <p:pic>
        <p:nvPicPr>
          <p:cNvPr id="10" name="Picture 9">
            <a:extLst>
              <a:ext uri="{FF2B5EF4-FFF2-40B4-BE49-F238E27FC236}">
                <a16:creationId xmlns:a16="http://schemas.microsoft.com/office/drawing/2014/main" id="{7FA6A876-049F-3020-A4AE-927A3744A99E}"/>
              </a:ext>
            </a:extLst>
          </p:cNvPr>
          <p:cNvPicPr>
            <a:picLocks noChangeAspect="1"/>
          </p:cNvPicPr>
          <p:nvPr/>
        </p:nvPicPr>
        <p:blipFill>
          <a:blip r:embed="rId3"/>
          <a:stretch>
            <a:fillRect/>
          </a:stretch>
        </p:blipFill>
        <p:spPr>
          <a:xfrm>
            <a:off x="1347021" y="2326458"/>
            <a:ext cx="5392248" cy="3587068"/>
          </a:xfrm>
          <a:prstGeom prst="rect">
            <a:avLst/>
          </a:prstGeom>
        </p:spPr>
      </p:pic>
      <p:sp>
        <p:nvSpPr>
          <p:cNvPr id="12" name="TextBox 11">
            <a:extLst>
              <a:ext uri="{FF2B5EF4-FFF2-40B4-BE49-F238E27FC236}">
                <a16:creationId xmlns:a16="http://schemas.microsoft.com/office/drawing/2014/main" id="{A4F2FCC6-D864-CD7F-D6FA-877E49A4FD68}"/>
              </a:ext>
            </a:extLst>
          </p:cNvPr>
          <p:cNvSpPr txBox="1"/>
          <p:nvPr/>
        </p:nvSpPr>
        <p:spPr>
          <a:xfrm>
            <a:off x="1347021" y="5559718"/>
            <a:ext cx="6120580" cy="261610"/>
          </a:xfrm>
          <a:prstGeom prst="rect">
            <a:avLst/>
          </a:prstGeom>
          <a:noFill/>
        </p:spPr>
        <p:txBody>
          <a:bodyPr wrap="square">
            <a:spAutoFit/>
          </a:bodyPr>
          <a:lstStyle/>
          <a:p>
            <a:r>
              <a:rPr lang="en-GB" sz="1100" dirty="0"/>
              <a:t>Winkler &amp;Linden (2 020; 2020.16251)</a:t>
            </a:r>
          </a:p>
        </p:txBody>
      </p:sp>
      <p:cxnSp>
        <p:nvCxnSpPr>
          <p:cNvPr id="13" name="Straight Connector 12">
            <a:extLst>
              <a:ext uri="{FF2B5EF4-FFF2-40B4-BE49-F238E27FC236}">
                <a16:creationId xmlns:a16="http://schemas.microsoft.com/office/drawing/2014/main" id="{40EAADDF-E6A1-5DA9-B53E-F8743BDB9832}"/>
              </a:ext>
            </a:extLst>
          </p:cNvPr>
          <p:cNvCxnSpPr>
            <a:cxnSpLocks/>
          </p:cNvCxnSpPr>
          <p:nvPr/>
        </p:nvCxnSpPr>
        <p:spPr>
          <a:xfrm>
            <a:off x="6528620" y="1901073"/>
            <a:ext cx="23597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3E5ACFB-B38E-4470-E032-565B2DCB00FB}"/>
              </a:ext>
            </a:extLst>
          </p:cNvPr>
          <p:cNvSpPr txBox="1"/>
          <p:nvPr/>
        </p:nvSpPr>
        <p:spPr>
          <a:xfrm>
            <a:off x="1233951" y="6098915"/>
            <a:ext cx="6120580" cy="338554"/>
          </a:xfrm>
          <a:prstGeom prst="rect">
            <a:avLst/>
          </a:prstGeom>
          <a:noFill/>
        </p:spPr>
        <p:txBody>
          <a:bodyPr wrap="square">
            <a:spAutoFit/>
          </a:bodyPr>
          <a:lstStyle/>
          <a:p>
            <a:r>
              <a:rPr lang="en-GB" sz="1600" b="1" dirty="0">
                <a:latin typeface="Times New Roman" panose="02020603050405020304" pitchFamily="18" charset="0"/>
                <a:cs typeface="Times New Roman" panose="02020603050405020304" pitchFamily="18" charset="0"/>
              </a:rPr>
              <a:t>In tension with new LHCb measurements </a:t>
            </a:r>
            <a:r>
              <a:rPr lang="en-GB" sz="1600" dirty="0">
                <a:latin typeface="Times New Roman" panose="02020603050405020304" pitchFamily="18" charset="0"/>
                <a:cs typeface="Times New Roman" panose="02020603050405020304" pitchFamily="18" charset="0"/>
              </a:rPr>
              <a:t>See</a:t>
            </a:r>
            <a:r>
              <a:rPr lang="en-GB" sz="1600" b="1" dirty="0">
                <a:latin typeface="Times New Roman" panose="02020603050405020304" pitchFamily="18" charset="0"/>
                <a:cs typeface="Times New Roman" panose="02020603050405020304" pitchFamily="18" charset="0"/>
              </a:rPr>
              <a:t> </a:t>
            </a:r>
            <a:r>
              <a:rPr lang="en-GB" sz="1600" dirty="0">
                <a:latin typeface="Times New Roman" panose="02020603050405020304" pitchFamily="18" charset="0"/>
                <a:cs typeface="Times New Roman" panose="02020603050405020304" pitchFamily="18" charset="0"/>
              </a:rPr>
              <a:t>ArXiv:</a:t>
            </a:r>
            <a:r>
              <a:rPr lang="en-GB" sz="1600" b="0" i="0" u="none" strike="noStrike" baseline="0" dirty="0">
                <a:latin typeface="Times New Roman" panose="02020603050405020304" pitchFamily="18" charset="0"/>
                <a:cs typeface="Times New Roman" panose="02020603050405020304" pitchFamily="18" charset="0"/>
              </a:rPr>
              <a:t>2504.07172</a:t>
            </a:r>
            <a:endParaRPr lang="en-GB"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91972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C1691-485D-CB5D-BF9A-C6CF9BABE9E1}"/>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3461D6DD-0F94-DB15-2A7A-B58F01FB44E4}"/>
              </a:ext>
            </a:extLst>
          </p:cNvPr>
          <p:cNvPicPr>
            <a:picLocks noChangeAspect="1"/>
          </p:cNvPicPr>
          <p:nvPr/>
        </p:nvPicPr>
        <p:blipFill>
          <a:blip r:embed="rId3"/>
          <a:stretch>
            <a:fillRect/>
          </a:stretch>
        </p:blipFill>
        <p:spPr>
          <a:xfrm>
            <a:off x="1362866" y="2476457"/>
            <a:ext cx="5175586" cy="3903514"/>
          </a:xfrm>
          <a:prstGeom prst="rect">
            <a:avLst/>
          </a:prstGeom>
        </p:spPr>
      </p:pic>
      <p:sp>
        <p:nvSpPr>
          <p:cNvPr id="2" name="Title 1">
            <a:extLst>
              <a:ext uri="{FF2B5EF4-FFF2-40B4-BE49-F238E27FC236}">
                <a16:creationId xmlns:a16="http://schemas.microsoft.com/office/drawing/2014/main" id="{F66CD5BE-AC89-8038-7A33-C706596EFF4C}"/>
              </a:ext>
            </a:extLst>
          </p:cNvPr>
          <p:cNvSpPr>
            <a:spLocks noGrp="1"/>
          </p:cNvSpPr>
          <p:nvPr>
            <p:ph type="title"/>
          </p:nvPr>
        </p:nvSpPr>
        <p:spPr/>
        <p:txBody>
          <a:bodyPr/>
          <a:lstStyle/>
          <a:p>
            <a:r>
              <a:rPr lang="en-GB" dirty="0"/>
              <a:t>A few ways to boost the DM antihelium yield</a:t>
            </a:r>
          </a:p>
        </p:txBody>
      </p:sp>
      <p:sp>
        <p:nvSpPr>
          <p:cNvPr id="3" name="Content Placeholder 2">
            <a:extLst>
              <a:ext uri="{FF2B5EF4-FFF2-40B4-BE49-F238E27FC236}">
                <a16:creationId xmlns:a16="http://schemas.microsoft.com/office/drawing/2014/main" id="{9974F517-3A35-508C-E953-0C07274682E9}"/>
              </a:ext>
            </a:extLst>
          </p:cNvPr>
          <p:cNvSpPr>
            <a:spLocks noGrp="1"/>
          </p:cNvSpPr>
          <p:nvPr>
            <p:ph idx="1"/>
          </p:nvPr>
        </p:nvSpPr>
        <p:spPr>
          <a:xfrm>
            <a:off x="1066575" y="1513453"/>
            <a:ext cx="6415773" cy="4351338"/>
          </a:xfrm>
        </p:spPr>
        <p:txBody>
          <a:bodyPr>
            <a:normAutofit/>
          </a:bodyPr>
          <a:lstStyle/>
          <a:p>
            <a:pPr marL="0" indent="0">
              <a:buNone/>
            </a:pPr>
            <a:r>
              <a:rPr lang="en-GB" sz="2400" dirty="0"/>
              <a:t>Dark matter mediators can significantly boost the signal, depending on its mass</a:t>
            </a:r>
          </a:p>
        </p:txBody>
      </p:sp>
      <p:sp>
        <p:nvSpPr>
          <p:cNvPr id="4" name="Slide Number Placeholder 3">
            <a:extLst>
              <a:ext uri="{FF2B5EF4-FFF2-40B4-BE49-F238E27FC236}">
                <a16:creationId xmlns:a16="http://schemas.microsoft.com/office/drawing/2014/main" id="{E28E8D40-C6F0-F103-C9B4-007C33306D32}"/>
              </a:ext>
            </a:extLst>
          </p:cNvPr>
          <p:cNvSpPr>
            <a:spLocks noGrp="1"/>
          </p:cNvSpPr>
          <p:nvPr>
            <p:ph type="sldNum" sz="quarter" idx="12"/>
          </p:nvPr>
        </p:nvSpPr>
        <p:spPr/>
        <p:txBody>
          <a:bodyPr/>
          <a:lstStyle/>
          <a:p>
            <a:fld id="{22575A84-A01E-4477-BEC3-178D27864C62}" type="slidenum">
              <a:rPr lang="en-GB" smtClean="0"/>
              <a:t>61</a:t>
            </a:fld>
            <a:endParaRPr lang="en-GB"/>
          </a:p>
        </p:txBody>
      </p:sp>
      <p:sp>
        <p:nvSpPr>
          <p:cNvPr id="5" name="Rectangle 1">
            <a:extLst>
              <a:ext uri="{FF2B5EF4-FFF2-40B4-BE49-F238E27FC236}">
                <a16:creationId xmlns:a16="http://schemas.microsoft.com/office/drawing/2014/main" id="{8EE809DA-3907-9E2A-1DA0-D3CD25A1B16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800" b="0" i="0" u="none" strike="noStrike" cap="none" normalizeH="0" baseline="0">
                <a:ln>
                  <a:noFill/>
                </a:ln>
                <a:solidFill>
                  <a:schemeClr val="tx1"/>
                </a:solidFill>
                <a:effectLst/>
                <a:latin typeface="Arial" panose="020B0604020202020204" pitchFamily="34" charset="0"/>
              </a:rPr>
              <a:t>1806.09303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12" name="TextBox 11">
            <a:extLst>
              <a:ext uri="{FF2B5EF4-FFF2-40B4-BE49-F238E27FC236}">
                <a16:creationId xmlns:a16="http://schemas.microsoft.com/office/drawing/2014/main" id="{A283E5D5-4646-3504-FC77-5909A5A8A69A}"/>
              </a:ext>
            </a:extLst>
          </p:cNvPr>
          <p:cNvSpPr txBox="1"/>
          <p:nvPr/>
        </p:nvSpPr>
        <p:spPr>
          <a:xfrm>
            <a:off x="1007807" y="6118361"/>
            <a:ext cx="6120580" cy="261610"/>
          </a:xfrm>
          <a:prstGeom prst="rect">
            <a:avLst/>
          </a:prstGeom>
          <a:noFill/>
        </p:spPr>
        <p:txBody>
          <a:bodyPr wrap="square">
            <a:spAutoFit/>
          </a:bodyPr>
          <a:lstStyle/>
          <a:p>
            <a:r>
              <a:rPr lang="en-GB" sz="1100" dirty="0"/>
              <a:t>Winkler &amp; Linden (2020; 2020.16251)</a:t>
            </a:r>
          </a:p>
        </p:txBody>
      </p:sp>
      <p:pic>
        <p:nvPicPr>
          <p:cNvPr id="6" name="Picture 5">
            <a:extLst>
              <a:ext uri="{FF2B5EF4-FFF2-40B4-BE49-F238E27FC236}">
                <a16:creationId xmlns:a16="http://schemas.microsoft.com/office/drawing/2014/main" id="{D09884C9-6610-E32A-31AB-D3575E11B04B}"/>
              </a:ext>
            </a:extLst>
          </p:cNvPr>
          <p:cNvPicPr>
            <a:picLocks noChangeAspect="1"/>
          </p:cNvPicPr>
          <p:nvPr/>
        </p:nvPicPr>
        <p:blipFill>
          <a:blip r:embed="rId4"/>
          <a:stretch>
            <a:fillRect/>
          </a:stretch>
        </p:blipFill>
        <p:spPr>
          <a:xfrm>
            <a:off x="7478654" y="1884529"/>
            <a:ext cx="3875146" cy="2333507"/>
          </a:xfrm>
          <a:prstGeom prst="rect">
            <a:avLst/>
          </a:prstGeom>
          <a:effectLst>
            <a:outerShdw blurRad="50800" dist="38100" dir="2700000" algn="tl" rotWithShape="0">
              <a:prstClr val="black">
                <a:alpha val="40000"/>
              </a:prstClr>
            </a:outerShdw>
          </a:effectLst>
        </p:spPr>
      </p:pic>
      <p:sp>
        <p:nvSpPr>
          <p:cNvPr id="7" name="Rectangle: Rounded Corners 6">
            <a:extLst>
              <a:ext uri="{FF2B5EF4-FFF2-40B4-BE49-F238E27FC236}">
                <a16:creationId xmlns:a16="http://schemas.microsoft.com/office/drawing/2014/main" id="{F2674B2B-2FC4-0FF2-0E1E-953B4A642C2F}"/>
              </a:ext>
            </a:extLst>
          </p:cNvPr>
          <p:cNvSpPr/>
          <p:nvPr/>
        </p:nvSpPr>
        <p:spPr>
          <a:xfrm>
            <a:off x="7122242" y="4506476"/>
            <a:ext cx="4650657" cy="161715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en-GB" sz="1800" dirty="0">
                <a:solidFill>
                  <a:schemeClr val="tx1"/>
                </a:solidFill>
              </a:rPr>
              <a:t>Playing with the decay channel and the mediators one can boost significantly the antihelium signal, </a:t>
            </a:r>
            <a:r>
              <a:rPr lang="en-GB" dirty="0">
                <a:solidFill>
                  <a:schemeClr val="tx1"/>
                </a:solidFill>
              </a:rPr>
              <a:t>enhancing</a:t>
            </a:r>
            <a:r>
              <a:rPr lang="en-GB" sz="1800" dirty="0">
                <a:solidFill>
                  <a:schemeClr val="tx1"/>
                </a:solidFill>
              </a:rPr>
              <a:t> more the </a:t>
            </a:r>
            <a:r>
              <a:rPr lang="en-GB" sz="1800" baseline="30000" dirty="0">
                <a:solidFill>
                  <a:schemeClr val="tx1"/>
                </a:solidFill>
              </a:rPr>
              <a:t>4</a:t>
            </a:r>
            <a:r>
              <a:rPr lang="en-GB" sz="1800" dirty="0">
                <a:solidFill>
                  <a:schemeClr val="tx1"/>
                </a:solidFill>
              </a:rPr>
              <a:t>He than </a:t>
            </a:r>
            <a:r>
              <a:rPr lang="en-GB" sz="1800" baseline="30000" dirty="0">
                <a:solidFill>
                  <a:schemeClr val="tx1"/>
                </a:solidFill>
              </a:rPr>
              <a:t>3</a:t>
            </a:r>
            <a:r>
              <a:rPr lang="en-GB" sz="1800" dirty="0">
                <a:solidFill>
                  <a:schemeClr val="tx1"/>
                </a:solidFill>
              </a:rPr>
              <a:t>He. However, to reach the observed levels one needs something beyond WIMPs…</a:t>
            </a:r>
          </a:p>
        </p:txBody>
      </p:sp>
      <p:cxnSp>
        <p:nvCxnSpPr>
          <p:cNvPr id="8" name="Straight Connector 7">
            <a:extLst>
              <a:ext uri="{FF2B5EF4-FFF2-40B4-BE49-F238E27FC236}">
                <a16:creationId xmlns:a16="http://schemas.microsoft.com/office/drawing/2014/main" id="{E44D11CD-EFFB-C993-7058-50C50B0FEF56}"/>
              </a:ext>
            </a:extLst>
          </p:cNvPr>
          <p:cNvCxnSpPr>
            <a:cxnSpLocks/>
          </p:cNvCxnSpPr>
          <p:nvPr/>
        </p:nvCxnSpPr>
        <p:spPr>
          <a:xfrm>
            <a:off x="7875639" y="5489843"/>
            <a:ext cx="1671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00708B5-E2EA-A03F-A832-5F13722976AA}"/>
              </a:ext>
            </a:extLst>
          </p:cNvPr>
          <p:cNvCxnSpPr>
            <a:cxnSpLocks/>
          </p:cNvCxnSpPr>
          <p:nvPr/>
        </p:nvCxnSpPr>
        <p:spPr>
          <a:xfrm>
            <a:off x="11026878" y="5219455"/>
            <a:ext cx="1671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74200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083D985C-0A3C-D3E6-195F-DAC4B1866C1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0629" y="1630562"/>
            <a:ext cx="3169887" cy="4351338"/>
          </a:xfrm>
          <a:ln w="12700">
            <a:solidFill>
              <a:schemeClr val="tx1"/>
            </a:solidFill>
          </a:ln>
          <a:effectLst>
            <a:outerShdw blurRad="50800" dist="38100" dir="10800000" algn="r" rotWithShape="0">
              <a:prstClr val="black">
                <a:alpha val="40000"/>
              </a:prstClr>
            </a:outerShdw>
          </a:effectLst>
        </p:spPr>
      </p:pic>
      <p:sp>
        <p:nvSpPr>
          <p:cNvPr id="4" name="Slide Number Placeholder 3">
            <a:extLst>
              <a:ext uri="{FF2B5EF4-FFF2-40B4-BE49-F238E27FC236}">
                <a16:creationId xmlns:a16="http://schemas.microsoft.com/office/drawing/2014/main" id="{2CA76E4F-D6BB-159F-2981-BB2B7D0F865B}"/>
              </a:ext>
            </a:extLst>
          </p:cNvPr>
          <p:cNvSpPr>
            <a:spLocks noGrp="1"/>
          </p:cNvSpPr>
          <p:nvPr>
            <p:ph type="sldNum" sz="quarter" idx="12"/>
          </p:nvPr>
        </p:nvSpPr>
        <p:spPr/>
        <p:txBody>
          <a:bodyPr/>
          <a:lstStyle/>
          <a:p>
            <a:fld id="{22575A84-A01E-4477-BEC3-178D27864C62}" type="slidenum">
              <a:rPr lang="en-GB" smtClean="0"/>
              <a:t>62</a:t>
            </a:fld>
            <a:endParaRPr lang="en-GB"/>
          </a:p>
        </p:txBody>
      </p:sp>
      <p:sp>
        <p:nvSpPr>
          <p:cNvPr id="3" name="Title 1">
            <a:extLst>
              <a:ext uri="{FF2B5EF4-FFF2-40B4-BE49-F238E27FC236}">
                <a16:creationId xmlns:a16="http://schemas.microsoft.com/office/drawing/2014/main" id="{8CCDCF93-4125-B0DF-A251-76185E32BA48}"/>
              </a:ext>
            </a:extLst>
          </p:cNvPr>
          <p:cNvSpPr txBox="1">
            <a:spLocks/>
          </p:cNvSpPr>
          <p:nvPr/>
        </p:nvSpPr>
        <p:spPr>
          <a:xfrm>
            <a:off x="659687" y="26294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100" b="1" dirty="0">
                <a:effectLst>
                  <a:outerShdw blurRad="38100" dist="38100" dir="2700000" algn="tl">
                    <a:srgbClr val="000000">
                      <a:alpha val="43137"/>
                    </a:srgbClr>
                  </a:outerShdw>
                </a:effectLst>
              </a:rPr>
              <a:t>How to explain the AMS-02 He detection?</a:t>
            </a:r>
            <a:endParaRPr lang="en-SE" sz="4100" b="1" dirty="0">
              <a:effectLst>
                <a:outerShdw blurRad="38100" dist="38100" dir="2700000" algn="tl">
                  <a:srgbClr val="000000">
                    <a:alpha val="43137"/>
                  </a:srgbClr>
                </a:outerShdw>
              </a:effectLst>
            </a:endParaRPr>
          </a:p>
        </p:txBody>
      </p:sp>
      <p:cxnSp>
        <p:nvCxnSpPr>
          <p:cNvPr id="9" name="Straight Connector 8">
            <a:extLst>
              <a:ext uri="{FF2B5EF4-FFF2-40B4-BE49-F238E27FC236}">
                <a16:creationId xmlns:a16="http://schemas.microsoft.com/office/drawing/2014/main" id="{D77195C3-CDD5-B824-9313-7EEB82A3F463}"/>
              </a:ext>
            </a:extLst>
          </p:cNvPr>
          <p:cNvCxnSpPr>
            <a:cxnSpLocks/>
          </p:cNvCxnSpPr>
          <p:nvPr/>
        </p:nvCxnSpPr>
        <p:spPr>
          <a:xfrm>
            <a:off x="6565184" y="682761"/>
            <a:ext cx="32877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480EEF8-08B4-31E7-8918-3F2090BBA819}"/>
              </a:ext>
            </a:extLst>
          </p:cNvPr>
          <p:cNvSpPr txBox="1"/>
          <p:nvPr/>
        </p:nvSpPr>
        <p:spPr>
          <a:xfrm>
            <a:off x="4240523" y="1724486"/>
            <a:ext cx="6526793" cy="830997"/>
          </a:xfrm>
          <a:prstGeom prst="rect">
            <a:avLst/>
          </a:prstGeom>
          <a:noFill/>
          <a:ln w="19050">
            <a:solidFill>
              <a:srgbClr val="C00000"/>
            </a:solidFill>
          </a:ln>
        </p:spPr>
        <p:txBody>
          <a:bodyPr wrap="square">
            <a:spAutoFit/>
          </a:bodyPr>
          <a:lstStyle/>
          <a:p>
            <a:r>
              <a:rPr lang="en-GB" sz="2400" dirty="0">
                <a:latin typeface="Calibri (Body)"/>
                <a:cs typeface="Times New Roman" panose="02020603050405020304" pitchFamily="18" charset="0"/>
              </a:rPr>
              <a:t>Our standard predictions do not explain total He events and </a:t>
            </a:r>
            <a:r>
              <a:rPr lang="en-GB" sz="2400" dirty="0">
                <a:effectLst/>
                <a:latin typeface="Calibri (Body)"/>
                <a:cs typeface="Times New Roman" panose="02020603050405020304" pitchFamily="18" charset="0"/>
              </a:rPr>
              <a:t>foresee a ratio He-4/He-3 of ∼ 1/1000</a:t>
            </a:r>
          </a:p>
        </p:txBody>
      </p:sp>
      <p:sp>
        <p:nvSpPr>
          <p:cNvPr id="17" name="TextBox 16">
            <a:extLst>
              <a:ext uri="{FF2B5EF4-FFF2-40B4-BE49-F238E27FC236}">
                <a16:creationId xmlns:a16="http://schemas.microsoft.com/office/drawing/2014/main" id="{4FC070F9-8701-5905-0799-B1B5430AE112}"/>
              </a:ext>
            </a:extLst>
          </p:cNvPr>
          <p:cNvSpPr txBox="1"/>
          <p:nvPr/>
        </p:nvSpPr>
        <p:spPr>
          <a:xfrm>
            <a:off x="4266743" y="2748327"/>
            <a:ext cx="7354628" cy="3447098"/>
          </a:xfrm>
          <a:prstGeom prst="rect">
            <a:avLst/>
          </a:prstGeom>
          <a:noFill/>
        </p:spPr>
        <p:txBody>
          <a:bodyPr wrap="square" rtlCol="0">
            <a:spAutoFit/>
          </a:bodyPr>
          <a:lstStyle/>
          <a:p>
            <a:r>
              <a:rPr lang="en-GB" sz="24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Only a few ideas proposed so far: </a:t>
            </a:r>
            <a:br>
              <a:rPr lang="en-GB" sz="24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GB" sz="1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br>
              <a:rPr lang="en-GB" sz="1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GB"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Galactic anti-clouds </a:t>
            </a:r>
            <a:r>
              <a:rPr lang="en-GB"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(Poulin et al. 1808.08961) (see also 2304.04623)</a:t>
            </a:r>
          </a:p>
          <a:p>
            <a:endParaRPr lang="en-GB" sz="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GB"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2000" dirty="0">
                <a:latin typeface="Times New Roman" panose="02020603050405020304" pitchFamily="18" charset="0"/>
                <a:cs typeface="Times New Roman" panose="02020603050405020304" pitchFamily="18" charset="0"/>
              </a:rPr>
              <a:t>Stability and </a:t>
            </a:r>
            <a:r>
              <a:rPr lang="en-GB"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t>
            </a:r>
            <a:r>
              <a:rPr lang="en-GB" sz="2000" dirty="0">
                <a:latin typeface="Times New Roman" panose="02020603050405020304" pitchFamily="18" charset="0"/>
                <a:cs typeface="Times New Roman" panose="02020603050405020304" pitchFamily="18" charset="0"/>
              </a:rPr>
              <a:t>osmological implications must be revised</a:t>
            </a:r>
            <a:br>
              <a:rPr lang="en-GB" sz="2400" dirty="0">
                <a:latin typeface="Times New Roman" panose="02020603050405020304" pitchFamily="18" charset="0"/>
                <a:cs typeface="Times New Roman" panose="02020603050405020304" pitchFamily="18" charset="0"/>
              </a:rPr>
            </a:br>
            <a:r>
              <a:rPr lang="en-GB" sz="9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br>
              <a:rPr lang="en-GB" sz="9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GB"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QCD-Like Dark sector </a:t>
            </a:r>
            <a:r>
              <a:rPr lang="en-GB"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(Winkler, </a:t>
            </a:r>
            <a:r>
              <a:rPr lang="en-GB"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PDL</a:t>
            </a:r>
            <a:r>
              <a:rPr lang="en-GB"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Linden </a:t>
            </a:r>
            <a:r>
              <a:rPr lang="en-SE"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2211.00025</a:t>
            </a:r>
            <a:r>
              <a:rPr lang="en-GB"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endParaRPr lang="en-GB" sz="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    </a:t>
            </a:r>
            <a:r>
              <a:rPr lang="en-GB" sz="2000" dirty="0">
                <a:latin typeface="Times New Roman" panose="02020603050405020304" pitchFamily="18" charset="0"/>
                <a:cs typeface="Times New Roman" panose="02020603050405020304" pitchFamily="18" charset="0"/>
              </a:rPr>
              <a:t>Can explain AMS-02 observations but need some tuning</a:t>
            </a:r>
          </a:p>
          <a:p>
            <a:endParaRPr lang="en-GB" sz="900" dirty="0">
              <a:latin typeface="Times New Roman" panose="02020603050405020304" pitchFamily="18" charset="0"/>
              <a:cs typeface="Times New Roman" panose="02020603050405020304" pitchFamily="18" charset="0"/>
            </a:endParaRPr>
          </a:p>
          <a:p>
            <a:r>
              <a:rPr lang="en-GB"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Fireball anti-nucleosynthesis</a:t>
            </a:r>
            <a:r>
              <a:rPr lang="en-GB" dirty="0">
                <a:latin typeface="Times New Roman" panose="02020603050405020304" pitchFamily="18" charset="0"/>
                <a:cs typeface="Times New Roman" panose="02020603050405020304" pitchFamily="18" charset="0"/>
              </a:rPr>
              <a:t> </a:t>
            </a:r>
            <a:r>
              <a:rPr lang="en-GB"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GB"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Fedderke</a:t>
            </a:r>
            <a:r>
              <a:rPr lang="en-GB"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et al. </a:t>
            </a:r>
            <a:r>
              <a:rPr lang="en-SE" i="0" u="none" strike="noStrike" baseline="0" dirty="0">
                <a:effectLst>
                  <a:outerShdw blurRad="38100" dist="38100" dir="2700000" algn="tl">
                    <a:srgbClr val="000000">
                      <a:alpha val="43137"/>
                    </a:srgbClr>
                  </a:outerShdw>
                </a:effectLst>
                <a:latin typeface="Times New Roman" panose="02020603050405020304" pitchFamily="18" charset="0"/>
              </a:rPr>
              <a:t>2402.15581</a:t>
            </a:r>
            <a:r>
              <a:rPr lang="en-GB"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endParaRPr lang="en-GB" sz="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     Fireballs must be very stable for long times and carry negative                   </a:t>
            </a:r>
            <a:r>
              <a:rPr lang="en-GB" sz="100" dirty="0">
                <a:latin typeface="Times New Roman" panose="02020603050405020304" pitchFamily="18" charset="0"/>
                <a:cs typeface="Times New Roman" panose="02020603050405020304" pitchFamily="18" charset="0"/>
              </a:rPr>
              <a:t>.</a:t>
            </a:r>
            <a:r>
              <a:rPr lang="en-GB" sz="2000" dirty="0">
                <a:latin typeface="Times New Roman" panose="02020603050405020304" pitchFamily="18" charset="0"/>
                <a:cs typeface="Times New Roman" panose="02020603050405020304" pitchFamily="18" charset="0"/>
              </a:rPr>
              <a:t>     net antibaryon number</a:t>
            </a:r>
            <a:endParaRPr lang="en-SE"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cxnSp>
        <p:nvCxnSpPr>
          <p:cNvPr id="22" name="Straight Connector 21">
            <a:extLst>
              <a:ext uri="{FF2B5EF4-FFF2-40B4-BE49-F238E27FC236}">
                <a16:creationId xmlns:a16="http://schemas.microsoft.com/office/drawing/2014/main" id="{347A3210-3436-8FFC-34A2-D369404EFE54}"/>
              </a:ext>
            </a:extLst>
          </p:cNvPr>
          <p:cNvCxnSpPr>
            <a:cxnSpLocks/>
          </p:cNvCxnSpPr>
          <p:nvPr/>
        </p:nvCxnSpPr>
        <p:spPr>
          <a:xfrm>
            <a:off x="7638614" y="2201629"/>
            <a:ext cx="22774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51AE31B-06A5-B4E1-D5BF-1F950E6E1716}"/>
              </a:ext>
            </a:extLst>
          </p:cNvPr>
          <p:cNvCxnSpPr>
            <a:cxnSpLocks/>
          </p:cNvCxnSpPr>
          <p:nvPr/>
        </p:nvCxnSpPr>
        <p:spPr>
          <a:xfrm>
            <a:off x="8356534" y="2199918"/>
            <a:ext cx="22774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33E406D2-925C-F3FE-29D0-E71D3F0AC7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9204" y="4444436"/>
            <a:ext cx="2627480" cy="2135269"/>
          </a:xfrm>
          <a:prstGeom prst="rect">
            <a:avLst/>
          </a:prstGeom>
          <a:effectLst>
            <a:glow rad="63500">
              <a:schemeClr val="accent3">
                <a:satMod val="175000"/>
                <a:alpha val="40000"/>
              </a:schemeClr>
            </a:glow>
          </a:effectLst>
        </p:spPr>
      </p:pic>
      <p:sp>
        <p:nvSpPr>
          <p:cNvPr id="26" name="TextBox 25">
            <a:extLst>
              <a:ext uri="{FF2B5EF4-FFF2-40B4-BE49-F238E27FC236}">
                <a16:creationId xmlns:a16="http://schemas.microsoft.com/office/drawing/2014/main" id="{3A22400C-F09C-2AAD-E7B5-BF0F7F077B69}"/>
              </a:ext>
            </a:extLst>
          </p:cNvPr>
          <p:cNvSpPr txBox="1"/>
          <p:nvPr/>
        </p:nvSpPr>
        <p:spPr>
          <a:xfrm>
            <a:off x="527819" y="1630562"/>
            <a:ext cx="2096561" cy="276999"/>
          </a:xfrm>
          <a:prstGeom prst="rect">
            <a:avLst/>
          </a:prstGeom>
          <a:noFill/>
        </p:spPr>
        <p:txBody>
          <a:bodyPr wrap="square">
            <a:spAutoFit/>
          </a:bodyPr>
          <a:lstStyle/>
          <a:p>
            <a:pPr eaLnBrk="0" fontAlgn="base" hangingPunct="0">
              <a:spcBef>
                <a:spcPct val="0"/>
              </a:spcBef>
              <a:spcAft>
                <a:spcPct val="0"/>
              </a:spcAft>
            </a:pPr>
            <a:r>
              <a:rPr lang="en-GB" sz="1200" dirty="0"/>
              <a:t>Winkler et al </a:t>
            </a:r>
            <a:r>
              <a:rPr lang="en-SE" sz="1200" dirty="0">
                <a:latin typeface="Times New Roman" panose="02020603050405020304" pitchFamily="18" charset="0"/>
                <a:cs typeface="Times New Roman" panose="02020603050405020304" pitchFamily="18" charset="0"/>
              </a:rPr>
              <a:t>2211.00025</a:t>
            </a:r>
            <a:endParaRPr lang="en-GB" sz="1200" dirty="0"/>
          </a:p>
        </p:txBody>
      </p:sp>
      <p:cxnSp>
        <p:nvCxnSpPr>
          <p:cNvPr id="2" name="Straight Connector 1">
            <a:extLst>
              <a:ext uri="{FF2B5EF4-FFF2-40B4-BE49-F238E27FC236}">
                <a16:creationId xmlns:a16="http://schemas.microsoft.com/office/drawing/2014/main" id="{621D8F14-919C-A8E0-A2A7-768F99411E1C}"/>
              </a:ext>
            </a:extLst>
          </p:cNvPr>
          <p:cNvCxnSpPr>
            <a:cxnSpLocks/>
          </p:cNvCxnSpPr>
          <p:nvPr/>
        </p:nvCxnSpPr>
        <p:spPr>
          <a:xfrm>
            <a:off x="9983616" y="1832918"/>
            <a:ext cx="22774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80213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72086-F9FE-11E8-A0D8-3F8F7C391FFD}"/>
              </a:ext>
            </a:extLst>
          </p:cNvPr>
          <p:cNvSpPr>
            <a:spLocks noGrp="1"/>
          </p:cNvSpPr>
          <p:nvPr>
            <p:ph type="title"/>
          </p:nvPr>
        </p:nvSpPr>
        <p:spPr/>
        <p:txBody>
          <a:bodyPr/>
          <a:lstStyle/>
          <a:p>
            <a:r>
              <a:rPr lang="en-GB" b="1" dirty="0">
                <a:effectLst>
                  <a:outerShdw blurRad="38100" dist="38100" dir="2700000" algn="tl">
                    <a:srgbClr val="000000">
                      <a:alpha val="43137"/>
                    </a:srgbClr>
                  </a:outerShdw>
                </a:effectLst>
              </a:rPr>
              <a:t>A solution: QCD-Like Dark sector</a:t>
            </a:r>
            <a:endParaRPr lang="en-SE" b="1" dirty="0">
              <a:effectLst>
                <a:outerShdw blurRad="38100" dist="38100" dir="2700000" algn="tl">
                  <a:srgbClr val="000000">
                    <a:alpha val="43137"/>
                  </a:srgbClr>
                </a:outerShdw>
              </a:effectLst>
            </a:endParaRPr>
          </a:p>
        </p:txBody>
      </p:sp>
      <p:pic>
        <p:nvPicPr>
          <p:cNvPr id="6" name="Content Placeholder 5">
            <a:extLst>
              <a:ext uri="{FF2B5EF4-FFF2-40B4-BE49-F238E27FC236}">
                <a16:creationId xmlns:a16="http://schemas.microsoft.com/office/drawing/2014/main" id="{083D985C-0A3C-D3E6-195F-DAC4B1866C1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0317" y="1922045"/>
            <a:ext cx="3169887" cy="4351338"/>
          </a:xfrm>
          <a:ln w="12700">
            <a:solidFill>
              <a:schemeClr val="tx1"/>
            </a:solidFill>
          </a:ln>
          <a:effectLst>
            <a:outerShdw blurRad="50800" dist="38100" dir="10800000" algn="r" rotWithShape="0">
              <a:prstClr val="black">
                <a:alpha val="40000"/>
              </a:prstClr>
            </a:outerShdw>
          </a:effectLst>
        </p:spPr>
      </p:pic>
      <p:sp>
        <p:nvSpPr>
          <p:cNvPr id="4" name="Slide Number Placeholder 3">
            <a:extLst>
              <a:ext uri="{FF2B5EF4-FFF2-40B4-BE49-F238E27FC236}">
                <a16:creationId xmlns:a16="http://schemas.microsoft.com/office/drawing/2014/main" id="{2CA76E4F-D6BB-159F-2981-BB2B7D0F865B}"/>
              </a:ext>
            </a:extLst>
          </p:cNvPr>
          <p:cNvSpPr>
            <a:spLocks noGrp="1"/>
          </p:cNvSpPr>
          <p:nvPr>
            <p:ph type="sldNum" sz="quarter" idx="12"/>
          </p:nvPr>
        </p:nvSpPr>
        <p:spPr/>
        <p:txBody>
          <a:bodyPr/>
          <a:lstStyle/>
          <a:p>
            <a:fld id="{22575A84-A01E-4477-BEC3-178D27864C62}" type="slidenum">
              <a:rPr lang="en-GB" smtClean="0"/>
              <a:t>63</a:t>
            </a:fld>
            <a:endParaRPr lang="en-GB"/>
          </a:p>
        </p:txBody>
      </p:sp>
      <p:sp>
        <p:nvSpPr>
          <p:cNvPr id="5" name="TextBox 4">
            <a:extLst>
              <a:ext uri="{FF2B5EF4-FFF2-40B4-BE49-F238E27FC236}">
                <a16:creationId xmlns:a16="http://schemas.microsoft.com/office/drawing/2014/main" id="{289C7EF5-D812-23F5-E8C4-56D9566552A0}"/>
              </a:ext>
            </a:extLst>
          </p:cNvPr>
          <p:cNvSpPr txBox="1"/>
          <p:nvPr/>
        </p:nvSpPr>
        <p:spPr>
          <a:xfrm>
            <a:off x="9007207" y="747920"/>
            <a:ext cx="2346593" cy="646331"/>
          </a:xfrm>
          <a:prstGeom prst="rect">
            <a:avLst/>
          </a:prstGeom>
          <a:noFill/>
          <a:ln w="19050">
            <a:solidFill>
              <a:schemeClr val="accent6">
                <a:lumMod val="50000"/>
              </a:schemeClr>
            </a:solidFill>
            <a:prstDash val="dash"/>
          </a:ln>
        </p:spPr>
        <p:txBody>
          <a:bodyPr wrap="square">
            <a:spAutoFit/>
          </a:bodyPr>
          <a:lstStyle/>
          <a:p>
            <a:r>
              <a:rPr lang="en-GB" dirty="0">
                <a:effectLst>
                  <a:outerShdw blurRad="38100" dist="38100" dir="2700000" algn="tl">
                    <a:srgbClr val="000000">
                      <a:alpha val="43137"/>
                    </a:srgbClr>
                  </a:outerShdw>
                </a:effectLst>
              </a:rPr>
              <a:t> Winkler, </a:t>
            </a:r>
            <a:r>
              <a:rPr lang="en-GB" b="1" dirty="0">
                <a:effectLst>
                  <a:outerShdw blurRad="38100" dist="38100" dir="2700000" algn="tl">
                    <a:srgbClr val="000000">
                      <a:alpha val="43137"/>
                    </a:srgbClr>
                  </a:outerShdw>
                </a:effectLst>
              </a:rPr>
              <a:t>PDL</a:t>
            </a:r>
            <a:r>
              <a:rPr lang="en-GB" dirty="0">
                <a:effectLst>
                  <a:outerShdw blurRad="38100" dist="38100" dir="2700000" algn="tl">
                    <a:srgbClr val="000000">
                      <a:alpha val="43137"/>
                    </a:srgbClr>
                  </a:outerShdw>
                </a:effectLst>
              </a:rPr>
              <a:t>, Linden ArXiv:</a:t>
            </a:r>
            <a:r>
              <a:rPr lang="en-SE" dirty="0">
                <a:effectLst>
                  <a:outerShdw blurRad="38100" dist="38100" dir="2700000" algn="tl">
                    <a:srgbClr val="000000">
                      <a:alpha val="43137"/>
                    </a:srgbClr>
                  </a:outerShdw>
                </a:effectLst>
              </a:rPr>
              <a:t>2211.00025</a:t>
            </a:r>
          </a:p>
        </p:txBody>
      </p:sp>
      <p:sp>
        <p:nvSpPr>
          <p:cNvPr id="7" name="TextBox 6">
            <a:extLst>
              <a:ext uri="{FF2B5EF4-FFF2-40B4-BE49-F238E27FC236}">
                <a16:creationId xmlns:a16="http://schemas.microsoft.com/office/drawing/2014/main" id="{CE72A3A3-BAD8-B0A3-6BE2-08C33927D2F0}"/>
              </a:ext>
            </a:extLst>
          </p:cNvPr>
          <p:cNvSpPr txBox="1"/>
          <p:nvPr/>
        </p:nvSpPr>
        <p:spPr>
          <a:xfrm>
            <a:off x="4252512" y="1955096"/>
            <a:ext cx="6999276" cy="3785652"/>
          </a:xfrm>
          <a:prstGeom prst="rect">
            <a:avLst/>
          </a:prstGeom>
          <a:noFill/>
        </p:spPr>
        <p:txBody>
          <a:bodyPr wrap="square">
            <a:spAutoFit/>
          </a:bodyPr>
          <a:lstStyle/>
          <a:p>
            <a:r>
              <a:rPr lang="en-GB" sz="2000" dirty="0">
                <a:effectLst/>
                <a:latin typeface="Calibri (Body)"/>
                <a:cs typeface="Times New Roman" panose="02020603050405020304" pitchFamily="18" charset="0"/>
              </a:rPr>
              <a:t>The observation of antihelium-4 is much harder to explain because standard models predict a production ratio ∼ 1/1000</a:t>
            </a:r>
          </a:p>
          <a:p>
            <a:endParaRPr lang="en-GB" sz="2000" dirty="0"/>
          </a:p>
          <a:p>
            <a:r>
              <a:rPr lang="en-GB" sz="2000" dirty="0"/>
              <a:t>A </a:t>
            </a:r>
            <a:r>
              <a:rPr lang="en-GB" sz="2000" b="1" dirty="0"/>
              <a:t>strongly coupled dark sector </a:t>
            </a:r>
            <a:r>
              <a:rPr lang="en-GB" sz="2000" dirty="0"/>
              <a:t>can produce a “dark </a:t>
            </a:r>
            <a:r>
              <a:rPr lang="en-GB" sz="2000" dirty="0" err="1"/>
              <a:t>parton</a:t>
            </a:r>
            <a:r>
              <a:rPr lang="en-GB" sz="2000" dirty="0"/>
              <a:t> shower”, generating high multiplicity of “dark </a:t>
            </a:r>
            <a:r>
              <a:rPr lang="en-GB" sz="2000" dirty="0" err="1"/>
              <a:t>pions</a:t>
            </a:r>
            <a:r>
              <a:rPr lang="en-GB" sz="2000" dirty="0"/>
              <a:t>”. These would subsequently decay into SM quarks through, e.g., the Higgs or top portals, </a:t>
            </a:r>
            <a:r>
              <a:rPr lang="en-GB" sz="2000" b="1" dirty="0"/>
              <a:t>triggering a hadronic shower.</a:t>
            </a:r>
          </a:p>
          <a:p>
            <a:endParaRPr lang="en-GB" sz="2000" b="1" dirty="0"/>
          </a:p>
          <a:p>
            <a:r>
              <a:rPr lang="en-GB" sz="2000" dirty="0"/>
              <a:t>Simulated with Pythia as </a:t>
            </a:r>
          </a:p>
          <a:p>
            <a:endParaRPr lang="en-GB" sz="2000" b="1" dirty="0"/>
          </a:p>
          <a:p>
            <a:r>
              <a:rPr lang="en-GB" sz="2000" b="1" dirty="0"/>
              <a:t>This could have escaped detection at LHC and it offers a pathway to look for excesses in the </a:t>
            </a:r>
            <a:r>
              <a:rPr lang="en-GB" sz="2000" b="1" dirty="0" err="1"/>
              <a:t>ditop</a:t>
            </a:r>
            <a:r>
              <a:rPr lang="en-GB" sz="2000" b="1" dirty="0"/>
              <a:t> channel</a:t>
            </a:r>
          </a:p>
        </p:txBody>
      </p:sp>
      <p:graphicFrame>
        <p:nvGraphicFramePr>
          <p:cNvPr id="8" name="Object 7">
            <a:extLst>
              <a:ext uri="{FF2B5EF4-FFF2-40B4-BE49-F238E27FC236}">
                <a16:creationId xmlns:a16="http://schemas.microsoft.com/office/drawing/2014/main" id="{3D64FC9F-7C75-196E-7622-2A1D92E17EDC}"/>
              </a:ext>
            </a:extLst>
          </p:cNvPr>
          <p:cNvGraphicFramePr>
            <a:graphicFrameLocks noChangeAspect="1"/>
          </p:cNvGraphicFramePr>
          <p:nvPr/>
        </p:nvGraphicFramePr>
        <p:xfrm>
          <a:off x="6990797" y="4329630"/>
          <a:ext cx="4184490" cy="462708"/>
        </p:xfrm>
        <a:graphic>
          <a:graphicData uri="http://schemas.openxmlformats.org/presentationml/2006/ole">
            <mc:AlternateContent xmlns:mc="http://schemas.openxmlformats.org/markup-compatibility/2006">
              <mc:Choice xmlns:v="urn:schemas-microsoft-com:vml" Requires="v">
                <p:oleObj name="Bitmap Image" r:id="rId3" imgW="2641680" imgH="291960" progId="PBrush">
                  <p:embed/>
                </p:oleObj>
              </mc:Choice>
              <mc:Fallback>
                <p:oleObj name="Bitmap Image" r:id="rId3" imgW="2641680" imgH="291960" progId="PBrush">
                  <p:embed/>
                  <p:pic>
                    <p:nvPicPr>
                      <p:cNvPr id="8" name="Object 7">
                        <a:extLst>
                          <a:ext uri="{FF2B5EF4-FFF2-40B4-BE49-F238E27FC236}">
                            <a16:creationId xmlns:a16="http://schemas.microsoft.com/office/drawing/2014/main" id="{3D64FC9F-7C75-196E-7622-2A1D92E17EDC}"/>
                          </a:ext>
                        </a:extLst>
                      </p:cNvPr>
                      <p:cNvPicPr/>
                      <p:nvPr/>
                    </p:nvPicPr>
                    <p:blipFill>
                      <a:blip r:embed="rId4"/>
                      <a:stretch>
                        <a:fillRect/>
                      </a:stretch>
                    </p:blipFill>
                    <p:spPr>
                      <a:xfrm>
                        <a:off x="6990797" y="4329630"/>
                        <a:ext cx="4184490" cy="462708"/>
                      </a:xfrm>
                      <a:prstGeom prst="rect">
                        <a:avLst/>
                      </a:prstGeom>
                    </p:spPr>
                  </p:pic>
                </p:oleObj>
              </mc:Fallback>
            </mc:AlternateContent>
          </a:graphicData>
        </a:graphic>
      </p:graphicFrame>
    </p:spTree>
    <p:extLst>
      <p:ext uri="{BB962C8B-B14F-4D97-AF65-F5344CB8AC3E}">
        <p14:creationId xmlns:p14="http://schemas.microsoft.com/office/powerpoint/2010/main" val="22924996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CA76E4F-D6BB-159F-2981-BB2B7D0F865B}"/>
              </a:ext>
            </a:extLst>
          </p:cNvPr>
          <p:cNvSpPr>
            <a:spLocks noGrp="1"/>
          </p:cNvSpPr>
          <p:nvPr>
            <p:ph type="sldNum" sz="quarter" idx="12"/>
          </p:nvPr>
        </p:nvSpPr>
        <p:spPr/>
        <p:txBody>
          <a:bodyPr/>
          <a:lstStyle/>
          <a:p>
            <a:fld id="{22575A84-A01E-4477-BEC3-178D27864C62}" type="slidenum">
              <a:rPr lang="en-GB" smtClean="0"/>
              <a:t>64</a:t>
            </a:fld>
            <a:endParaRPr lang="en-GB"/>
          </a:p>
        </p:txBody>
      </p:sp>
      <p:pic>
        <p:nvPicPr>
          <p:cNvPr id="8" name="Picture 7">
            <a:extLst>
              <a:ext uri="{FF2B5EF4-FFF2-40B4-BE49-F238E27FC236}">
                <a16:creationId xmlns:a16="http://schemas.microsoft.com/office/drawing/2014/main" id="{15BAE916-3155-C0FC-E09C-428ED91AC9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6828" y="237585"/>
            <a:ext cx="3678716" cy="3088733"/>
          </a:xfrm>
          <a:prstGeom prst="rect">
            <a:avLst/>
          </a:prstGeom>
        </p:spPr>
      </p:pic>
      <p:pic>
        <p:nvPicPr>
          <p:cNvPr id="12" name="Picture 11">
            <a:extLst>
              <a:ext uri="{FF2B5EF4-FFF2-40B4-BE49-F238E27FC236}">
                <a16:creationId xmlns:a16="http://schemas.microsoft.com/office/drawing/2014/main" id="{DF131A96-47E1-4C8E-7974-D106824514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6827" y="3429000"/>
            <a:ext cx="3678716" cy="3058987"/>
          </a:xfrm>
          <a:prstGeom prst="rect">
            <a:avLst/>
          </a:prstGeom>
        </p:spPr>
      </p:pic>
      <p:pic>
        <p:nvPicPr>
          <p:cNvPr id="14" name="Picture 13">
            <a:extLst>
              <a:ext uri="{FF2B5EF4-FFF2-40B4-BE49-F238E27FC236}">
                <a16:creationId xmlns:a16="http://schemas.microsoft.com/office/drawing/2014/main" id="{45AECCBC-0700-20F9-4520-5877B4EB47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4033" y="2074280"/>
            <a:ext cx="5359986" cy="4355890"/>
          </a:xfrm>
          <a:prstGeom prst="rect">
            <a:avLst/>
          </a:prstGeom>
          <a:effectLst>
            <a:glow rad="63500">
              <a:schemeClr val="accent3">
                <a:satMod val="175000"/>
                <a:alpha val="40000"/>
              </a:schemeClr>
            </a:glow>
          </a:effectLst>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C9B3D67-AB59-F584-4D27-CA74F4178AEE}"/>
                  </a:ext>
                </a:extLst>
              </p:cNvPr>
              <p:cNvSpPr txBox="1"/>
              <p:nvPr/>
            </p:nvSpPr>
            <p:spPr>
              <a:xfrm>
                <a:off x="1781978" y="1417576"/>
                <a:ext cx="6097836" cy="529184"/>
              </a:xfrm>
              <a:prstGeom prst="rect">
                <a:avLst/>
              </a:prstGeom>
              <a:noFill/>
            </p:spPr>
            <p:txBody>
              <a:bodyPr wrap="square">
                <a:spAutoFit/>
              </a:bodyPr>
              <a:lstStyle/>
              <a:p>
                <a:r>
                  <a:rPr lang="en-GB" sz="2000" dirty="0"/>
                  <a:t>From factorized formula: </a:t>
                </a:r>
                <a14:m>
                  <m:oMath xmlns:m="http://schemas.openxmlformats.org/officeDocument/2006/math">
                    <m:sSub>
                      <m:sSubPr>
                        <m:ctrlPr>
                          <a:rPr lang="en-GB" sz="2100" i="1" smtClean="0">
                            <a:latin typeface="Cambria Math" panose="02040503050406030204" pitchFamily="18" charset="0"/>
                          </a:rPr>
                        </m:ctrlPr>
                      </m:sSubPr>
                      <m:e>
                        <m:r>
                          <a:rPr lang="en-GB" sz="2100" b="0" i="1" smtClean="0">
                            <a:latin typeface="Cambria Math" panose="02040503050406030204" pitchFamily="18" charset="0"/>
                          </a:rPr>
                          <m:t>𝑁</m:t>
                        </m:r>
                      </m:e>
                      <m:sub>
                        <m:r>
                          <a:rPr lang="en-GB" sz="2100" b="0" i="1" smtClean="0">
                            <a:latin typeface="Cambria Math" panose="02040503050406030204" pitchFamily="18" charset="0"/>
                          </a:rPr>
                          <m:t>𝐴</m:t>
                        </m:r>
                      </m:sub>
                    </m:sSub>
                    <m:r>
                      <a:rPr lang="en-GB" sz="2100" i="1" smtClean="0">
                        <a:latin typeface="Cambria Math" panose="02040503050406030204" pitchFamily="18" charset="0"/>
                        <a:ea typeface="Cambria Math" panose="02040503050406030204" pitchFamily="18" charset="0"/>
                      </a:rPr>
                      <m:t>∝</m:t>
                    </m:r>
                    <m:sSup>
                      <m:sSupPr>
                        <m:ctrlPr>
                          <a:rPr lang="en-GB" sz="2100" i="1" smtClean="0">
                            <a:latin typeface="Cambria Math" panose="02040503050406030204" pitchFamily="18" charset="0"/>
                            <a:ea typeface="Cambria Math" panose="02040503050406030204" pitchFamily="18" charset="0"/>
                          </a:rPr>
                        </m:ctrlPr>
                      </m:sSupPr>
                      <m:e>
                        <m:d>
                          <m:dPr>
                            <m:ctrlPr>
                              <a:rPr lang="en-GB" sz="2100" i="1" smtClean="0">
                                <a:latin typeface="Cambria Math" panose="02040503050406030204" pitchFamily="18" charset="0"/>
                                <a:ea typeface="Cambria Math" panose="02040503050406030204" pitchFamily="18" charset="0"/>
                              </a:rPr>
                            </m:ctrlPr>
                          </m:dPr>
                          <m:e>
                            <m:sSub>
                              <m:sSubPr>
                                <m:ctrlPr>
                                  <a:rPr lang="en-GB" sz="2100" i="1">
                                    <a:latin typeface="Cambria Math" panose="02040503050406030204" pitchFamily="18" charset="0"/>
                                    <a:ea typeface="Cambria Math" panose="02040503050406030204" pitchFamily="18" charset="0"/>
                                  </a:rPr>
                                </m:ctrlPr>
                              </m:sSubPr>
                              <m:e>
                                <m:r>
                                  <a:rPr lang="en-GB" sz="2100" i="1">
                                    <a:latin typeface="Cambria Math" panose="02040503050406030204" pitchFamily="18" charset="0"/>
                                    <a:ea typeface="Cambria Math" panose="02040503050406030204" pitchFamily="18" charset="0"/>
                                  </a:rPr>
                                  <m:t>𝑁</m:t>
                                </m:r>
                              </m:e>
                              <m:sub>
                                <m:r>
                                  <a:rPr lang="en-GB" sz="2100" i="1">
                                    <a:latin typeface="Cambria Math" panose="02040503050406030204" pitchFamily="18" charset="0"/>
                                    <a:ea typeface="Cambria Math" panose="02040503050406030204" pitchFamily="18" charset="0"/>
                                  </a:rPr>
                                  <m:t>𝑝</m:t>
                                </m:r>
                              </m:sub>
                            </m:sSub>
                          </m:e>
                        </m:d>
                      </m:e>
                      <m:sup>
                        <m:r>
                          <a:rPr lang="en-GB" sz="2100" b="0" i="1" smtClean="0">
                            <a:latin typeface="Cambria Math" panose="02040503050406030204" pitchFamily="18" charset="0"/>
                            <a:ea typeface="Cambria Math" panose="02040503050406030204" pitchFamily="18" charset="0"/>
                          </a:rPr>
                          <m:t>𝐴</m:t>
                        </m:r>
                      </m:sup>
                    </m:sSup>
                  </m:oMath>
                </a14:m>
                <a:endParaRPr lang="en-GB" sz="2100" dirty="0"/>
              </a:p>
            </p:txBody>
          </p:sp>
        </mc:Choice>
        <mc:Fallback xmlns="">
          <p:sp>
            <p:nvSpPr>
              <p:cNvPr id="5" name="TextBox 4">
                <a:extLst>
                  <a:ext uri="{FF2B5EF4-FFF2-40B4-BE49-F238E27FC236}">
                    <a16:creationId xmlns:a16="http://schemas.microsoft.com/office/drawing/2014/main" id="{FC9B3D67-AB59-F584-4D27-CA74F4178AEE}"/>
                  </a:ext>
                </a:extLst>
              </p:cNvPr>
              <p:cNvSpPr txBox="1">
                <a:spLocks noRot="1" noChangeAspect="1" noMove="1" noResize="1" noEditPoints="1" noAdjustHandles="1" noChangeArrowheads="1" noChangeShapeType="1" noTextEdit="1"/>
              </p:cNvSpPr>
              <p:nvPr/>
            </p:nvSpPr>
            <p:spPr>
              <a:xfrm>
                <a:off x="1781978" y="1417576"/>
                <a:ext cx="6097836" cy="529184"/>
              </a:xfrm>
              <a:prstGeom prst="rect">
                <a:avLst/>
              </a:prstGeom>
              <a:blipFill>
                <a:blip r:embed="rId5"/>
                <a:stretch>
                  <a:fillRect l="-999" b="-16279"/>
                </a:stretch>
              </a:blipFill>
            </p:spPr>
            <p:txBody>
              <a:bodyPr/>
              <a:lstStyle/>
              <a:p>
                <a:r>
                  <a:rPr lang="en-SE">
                    <a:noFill/>
                  </a:rPr>
                  <a:t> </a:t>
                </a:r>
              </a:p>
            </p:txBody>
          </p:sp>
        </mc:Fallback>
      </mc:AlternateContent>
      <p:sp>
        <p:nvSpPr>
          <p:cNvPr id="6" name="Title 1">
            <a:extLst>
              <a:ext uri="{FF2B5EF4-FFF2-40B4-BE49-F238E27FC236}">
                <a16:creationId xmlns:a16="http://schemas.microsoft.com/office/drawing/2014/main" id="{69E25437-8564-9262-B59B-162F65EA17AE}"/>
              </a:ext>
            </a:extLst>
          </p:cNvPr>
          <p:cNvSpPr>
            <a:spLocks noGrp="1"/>
          </p:cNvSpPr>
          <p:nvPr>
            <p:ph type="title"/>
          </p:nvPr>
        </p:nvSpPr>
        <p:spPr>
          <a:xfrm>
            <a:off x="838200" y="365125"/>
            <a:ext cx="10515600" cy="1325563"/>
          </a:xfrm>
        </p:spPr>
        <p:txBody>
          <a:bodyPr/>
          <a:lstStyle/>
          <a:p>
            <a:r>
              <a:rPr lang="en-GB" b="1" dirty="0">
                <a:effectLst>
                  <a:outerShdw blurRad="38100" dist="38100" dir="2700000" algn="tl">
                    <a:srgbClr val="000000">
                      <a:alpha val="43137"/>
                    </a:srgbClr>
                  </a:outerShdw>
                </a:effectLst>
              </a:rPr>
              <a:t>QCD-Like Dark sector</a:t>
            </a:r>
            <a:endParaRPr lang="en-SE"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877134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962B0-C65D-6B96-36A8-AA7786E84E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82F528-ACB4-1AFC-3445-31778A9EC015}"/>
              </a:ext>
            </a:extLst>
          </p:cNvPr>
          <p:cNvSpPr>
            <a:spLocks noGrp="1"/>
          </p:cNvSpPr>
          <p:nvPr>
            <p:ph type="title"/>
          </p:nvPr>
        </p:nvSpPr>
        <p:spPr>
          <a:xfrm>
            <a:off x="838200" y="345461"/>
            <a:ext cx="10515600" cy="1325563"/>
          </a:xfrm>
        </p:spPr>
        <p:txBody>
          <a:bodyPr/>
          <a:lstStyle/>
          <a:p>
            <a:r>
              <a:rPr lang="en-GB" b="1" dirty="0"/>
              <a:t>Matter-antimatter asymmetry</a:t>
            </a:r>
          </a:p>
        </p:txBody>
      </p:sp>
      <p:sp>
        <p:nvSpPr>
          <p:cNvPr id="4" name="Slide Number Placeholder 3">
            <a:extLst>
              <a:ext uri="{FF2B5EF4-FFF2-40B4-BE49-F238E27FC236}">
                <a16:creationId xmlns:a16="http://schemas.microsoft.com/office/drawing/2014/main" id="{3DF26A36-1CD6-923C-E0D0-AE9246E62577}"/>
              </a:ext>
            </a:extLst>
          </p:cNvPr>
          <p:cNvSpPr>
            <a:spLocks noGrp="1"/>
          </p:cNvSpPr>
          <p:nvPr>
            <p:ph type="sldNum" sz="quarter" idx="12"/>
          </p:nvPr>
        </p:nvSpPr>
        <p:spPr/>
        <p:txBody>
          <a:bodyPr/>
          <a:lstStyle/>
          <a:p>
            <a:fld id="{22575A84-A01E-4477-BEC3-178D27864C62}" type="slidenum">
              <a:rPr lang="en-GB" smtClean="0"/>
              <a:t>65</a:t>
            </a:fld>
            <a:endParaRPr lang="en-GB"/>
          </a:p>
        </p:txBody>
      </p:sp>
      <p:pic>
        <p:nvPicPr>
          <p:cNvPr id="13" name="Picture 12" descr="A black and white triangle with yellow arrows&#10;&#10;Description automatically generated">
            <a:extLst>
              <a:ext uri="{FF2B5EF4-FFF2-40B4-BE49-F238E27FC236}">
                <a16:creationId xmlns:a16="http://schemas.microsoft.com/office/drawing/2014/main" id="{74C82851-7C2D-FF94-8BAD-E23108882A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8993" y="4276250"/>
            <a:ext cx="4132603" cy="1953300"/>
          </a:xfrm>
          <a:prstGeom prst="rect">
            <a:avLst/>
          </a:prstGeom>
        </p:spPr>
      </p:pic>
      <p:sp>
        <p:nvSpPr>
          <p:cNvPr id="5" name="TextBox 4">
            <a:extLst>
              <a:ext uri="{FF2B5EF4-FFF2-40B4-BE49-F238E27FC236}">
                <a16:creationId xmlns:a16="http://schemas.microsoft.com/office/drawing/2014/main" id="{50FB7CE4-BE16-5C2E-FDFD-1BBDC8C79CA0}"/>
              </a:ext>
            </a:extLst>
          </p:cNvPr>
          <p:cNvSpPr txBox="1"/>
          <p:nvPr/>
        </p:nvSpPr>
        <p:spPr>
          <a:xfrm>
            <a:off x="969988" y="1470112"/>
            <a:ext cx="6709005" cy="1477328"/>
          </a:xfrm>
          <a:prstGeom prst="rect">
            <a:avLst/>
          </a:prstGeom>
          <a:noFill/>
        </p:spPr>
        <p:txBody>
          <a:bodyPr wrap="square">
            <a:spAutoFit/>
          </a:bodyPr>
          <a:lstStyle/>
          <a:p>
            <a:r>
              <a:rPr lang="en-GB" dirty="0">
                <a:latin typeface="Times New Roman" panose="02020603050405020304" pitchFamily="18" charset="0"/>
                <a:cs typeface="Times New Roman" panose="02020603050405020304" pitchFamily="18" charset="0"/>
              </a:rPr>
              <a:t>“..We must regard it as an accident that the Earth (and presumably the whole solar system), contains a preponderance of negative electrons and positive protons. It is quite possible that for some of the stars it is the other way about, these stars being built up mainly of positrons and negative protons..”                                 </a:t>
            </a:r>
            <a:r>
              <a:rPr lang="en-GB" b="1" dirty="0">
                <a:latin typeface="Times New Roman" panose="02020603050405020304" pitchFamily="18" charset="0"/>
                <a:cs typeface="Times New Roman" panose="02020603050405020304" pitchFamily="18" charset="0"/>
              </a:rPr>
              <a:t>P. Dirac, Nobel Lecture 1933</a:t>
            </a:r>
          </a:p>
        </p:txBody>
      </p:sp>
      <p:sp>
        <p:nvSpPr>
          <p:cNvPr id="7" name="TextBox 6">
            <a:extLst>
              <a:ext uri="{FF2B5EF4-FFF2-40B4-BE49-F238E27FC236}">
                <a16:creationId xmlns:a16="http://schemas.microsoft.com/office/drawing/2014/main" id="{F0245D9C-B861-A641-F9FF-1B5AF005C2CC}"/>
              </a:ext>
            </a:extLst>
          </p:cNvPr>
          <p:cNvSpPr txBox="1"/>
          <p:nvPr/>
        </p:nvSpPr>
        <p:spPr>
          <a:xfrm>
            <a:off x="969988" y="3123495"/>
            <a:ext cx="6587374" cy="1477328"/>
          </a:xfrm>
          <a:prstGeom prst="rect">
            <a:avLst/>
          </a:prstGeom>
          <a:noFill/>
        </p:spPr>
        <p:txBody>
          <a:bodyPr wrap="square">
            <a:spAutoFit/>
          </a:bodyPr>
          <a:lstStyle/>
          <a:p>
            <a:r>
              <a:rPr lang="en-GB" sz="1800" dirty="0">
                <a:solidFill>
                  <a:srgbClr val="000000"/>
                </a:solidFill>
                <a:latin typeface="Times New Roman" panose="02020603050405020304" pitchFamily="18" charset="0"/>
                <a:cs typeface="Times New Roman" panose="02020603050405020304" pitchFamily="18" charset="0"/>
              </a:rPr>
              <a:t>If these events come from anti-stars or similar systems, we could see them in gamma-rays…</a:t>
            </a:r>
            <a:r>
              <a:rPr lang="en-GB" dirty="0">
                <a:solidFill>
                  <a:srgbClr val="000000"/>
                </a:solidFill>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Poulin et al. </a:t>
            </a:r>
            <a:r>
              <a:rPr lang="en-GB" i="1" dirty="0">
                <a:latin typeface="Calibri (Body)"/>
                <a:cs typeface="Times New Roman" panose="02020603050405020304" pitchFamily="18" charset="0"/>
              </a:rPr>
              <a:t>PRD</a:t>
            </a:r>
            <a:r>
              <a:rPr lang="en-GB" dirty="0">
                <a:latin typeface="Calibri (Body)"/>
                <a:cs typeface="Times New Roman" panose="02020603050405020304" pitchFamily="18" charset="0"/>
              </a:rPr>
              <a:t> </a:t>
            </a:r>
            <a:r>
              <a:rPr lang="es-ES" dirty="0">
                <a:latin typeface="Calibri (Body)"/>
              </a:rPr>
              <a:t>99 (2019) 023016 </a:t>
            </a:r>
            <a:r>
              <a:rPr lang="es-ES" dirty="0">
                <a:latin typeface="Times New Roman" panose="02020603050405020304" pitchFamily="18" charset="0"/>
                <a:cs typeface="Times New Roman" panose="02020603050405020304" pitchFamily="18" charset="0"/>
              </a:rPr>
              <a:t>show </a:t>
            </a:r>
            <a:r>
              <a:rPr lang="es-ES" dirty="0" err="1">
                <a:latin typeface="Times New Roman" panose="02020603050405020304" pitchFamily="18" charset="0"/>
                <a:cs typeface="Times New Roman" panose="02020603050405020304" pitchFamily="18" charset="0"/>
              </a:rPr>
              <a:t>that</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within</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these</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limits</a:t>
            </a:r>
            <a:r>
              <a:rPr lang="en-GB" dirty="0">
                <a:solidFill>
                  <a:srgbClr val="000000"/>
                </a:solidFill>
                <a:latin typeface="Times New Roman" panose="02020603050405020304" pitchFamily="18" charset="0"/>
                <a:cs typeface="Times New Roman" panose="02020603050405020304" pitchFamily="18" charset="0"/>
              </a:rPr>
              <a:t>, </a:t>
            </a:r>
            <a:r>
              <a:rPr lang="en-GB" b="1" dirty="0">
                <a:solidFill>
                  <a:schemeClr val="accent1">
                    <a:lumMod val="50000"/>
                  </a:schemeClr>
                </a:solidFill>
                <a:latin typeface="Times New Roman" panose="02020603050405020304" pitchFamily="18" charset="0"/>
                <a:cs typeface="Times New Roman" panose="02020603050405020304" pitchFamily="18" charset="0"/>
              </a:rPr>
              <a:t>there can be enough anti-stars to explain the observed total amount of antihelium events</a:t>
            </a:r>
          </a:p>
          <a:p>
            <a:endParaRPr lang="en-GB" sz="1800" dirty="0">
              <a:solidFill>
                <a:srgbClr val="000000"/>
              </a:solidFill>
              <a:latin typeface="Times New Roman" panose="02020603050405020304" pitchFamily="18" charset="0"/>
              <a:cs typeface="Times New Roman" panose="02020603050405020304" pitchFamily="18" charset="0"/>
            </a:endParaRPr>
          </a:p>
        </p:txBody>
      </p:sp>
      <p:pic>
        <p:nvPicPr>
          <p:cNvPr id="8" name="Content Placeholder 5" descr="A map of the earth&#10;&#10;Description automatically generated">
            <a:extLst>
              <a:ext uri="{FF2B5EF4-FFF2-40B4-BE49-F238E27FC236}">
                <a16:creationId xmlns:a16="http://schemas.microsoft.com/office/drawing/2014/main" id="{73B69D7D-C209-8236-228E-28B288AFCB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4292" y="4419922"/>
            <a:ext cx="4118827" cy="2136642"/>
          </a:xfrm>
          <a:prstGeom prst="rect">
            <a:avLst/>
          </a:prstGeom>
        </p:spPr>
      </p:pic>
      <p:sp>
        <p:nvSpPr>
          <p:cNvPr id="12" name="TextBox 11">
            <a:extLst>
              <a:ext uri="{FF2B5EF4-FFF2-40B4-BE49-F238E27FC236}">
                <a16:creationId xmlns:a16="http://schemas.microsoft.com/office/drawing/2014/main" id="{A00F218F-56F7-830D-DCC8-C08DD36ECC1D}"/>
              </a:ext>
            </a:extLst>
          </p:cNvPr>
          <p:cNvSpPr txBox="1"/>
          <p:nvPr/>
        </p:nvSpPr>
        <p:spPr>
          <a:xfrm>
            <a:off x="3764955" y="4405543"/>
            <a:ext cx="6096000" cy="261610"/>
          </a:xfrm>
          <a:prstGeom prst="rect">
            <a:avLst/>
          </a:prstGeom>
          <a:noFill/>
        </p:spPr>
        <p:txBody>
          <a:bodyPr wrap="square">
            <a:spAutoFit/>
          </a:bodyPr>
          <a:lstStyle/>
          <a:p>
            <a:r>
              <a:rPr lang="fr-FR" sz="1100" b="0" i="0" u="none" strike="noStrike" baseline="0" dirty="0" err="1">
                <a:latin typeface="Times New Roman" panose="02020603050405020304" pitchFamily="18" charset="0"/>
                <a:cs typeface="Times New Roman" panose="02020603050405020304" pitchFamily="18" charset="0"/>
              </a:rPr>
              <a:t>Dupourqué</a:t>
            </a:r>
            <a:r>
              <a:rPr lang="fr-FR" sz="1100" b="0" i="0" u="none" strike="noStrike" baseline="0" dirty="0">
                <a:latin typeface="Times New Roman" panose="02020603050405020304" pitchFamily="18" charset="0"/>
                <a:cs typeface="Times New Roman" panose="02020603050405020304" pitchFamily="18" charset="0"/>
              </a:rPr>
              <a:t> et al. </a:t>
            </a:r>
            <a:r>
              <a:rPr lang="fr-FR" sz="1100" b="0" i="1" u="none" strike="noStrike" baseline="0" dirty="0">
                <a:latin typeface="Times New Roman" panose="02020603050405020304" pitchFamily="18" charset="0"/>
                <a:cs typeface="Times New Roman" panose="02020603050405020304" pitchFamily="18" charset="0"/>
              </a:rPr>
              <a:t>PRD</a:t>
            </a:r>
            <a:r>
              <a:rPr lang="fr-FR" sz="1100" b="0" i="0" u="none" strike="noStrike" baseline="0" dirty="0">
                <a:latin typeface="Times New Roman" panose="02020603050405020304" pitchFamily="18" charset="0"/>
                <a:cs typeface="Times New Roman" panose="02020603050405020304" pitchFamily="18" charset="0"/>
              </a:rPr>
              <a:t> 103, 083016 2021</a:t>
            </a:r>
            <a:endParaRPr lang="en-GB" sz="1100"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22865760-3FA0-EDF1-92C8-9EC38C960462}"/>
              </a:ext>
            </a:extLst>
          </p:cNvPr>
          <p:cNvSpPr txBox="1"/>
          <p:nvPr/>
        </p:nvSpPr>
        <p:spPr>
          <a:xfrm>
            <a:off x="603617" y="6327873"/>
            <a:ext cx="6887496" cy="369332"/>
          </a:xfrm>
          <a:prstGeom prst="rect">
            <a:avLst/>
          </a:prstGeom>
          <a:noFill/>
        </p:spPr>
        <p:txBody>
          <a:bodyPr wrap="square">
            <a:spAutoFit/>
          </a:bodyPr>
          <a:lstStyle/>
          <a:p>
            <a:pPr algn="ctr"/>
            <a:r>
              <a:rPr lang="en-GB" b="1" dirty="0"/>
              <a:t>Possible anti-stars systems</a:t>
            </a:r>
          </a:p>
        </p:txBody>
      </p:sp>
      <p:pic>
        <p:nvPicPr>
          <p:cNvPr id="19" name="Content Placeholder 8" descr="A black and white balance scale&#10;&#10;Description automatically generated">
            <a:extLst>
              <a:ext uri="{FF2B5EF4-FFF2-40B4-BE49-F238E27FC236}">
                <a16:creationId xmlns:a16="http://schemas.microsoft.com/office/drawing/2014/main" id="{995EF78A-16A8-2D2E-B2A5-9D4A9DD75A95}"/>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8151838" y="1125170"/>
            <a:ext cx="3333750" cy="2219325"/>
          </a:xfrm>
          <a:ln w="3175">
            <a:solidFill>
              <a:schemeClr val="tx1"/>
            </a:solidFill>
          </a:ln>
        </p:spPr>
      </p:pic>
    </p:spTree>
    <p:extLst>
      <p:ext uri="{BB962C8B-B14F-4D97-AF65-F5344CB8AC3E}">
        <p14:creationId xmlns:p14="http://schemas.microsoft.com/office/powerpoint/2010/main" val="19780164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6F12D-ABFE-5BA1-D426-24976A184A34}"/>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3412D3D-56A3-4390-B4FA-B87ECFDCABEA}"/>
                  </a:ext>
                </a:extLst>
              </p:cNvPr>
              <p:cNvSpPr txBox="1"/>
              <p:nvPr/>
            </p:nvSpPr>
            <p:spPr>
              <a:xfrm>
                <a:off x="435240" y="1452707"/>
                <a:ext cx="5209852" cy="4909036"/>
              </a:xfrm>
              <a:prstGeom prst="rect">
                <a:avLst/>
              </a:prstGeom>
              <a:noFill/>
            </p:spPr>
            <p:txBody>
              <a:bodyPr wrap="square">
                <a:spAutoFit/>
              </a:bodyPr>
              <a:lstStyle/>
              <a:p>
                <a:r>
                  <a:rPr lang="en-GB" dirty="0">
                    <a:latin typeface="Times New Roman" panose="02020603050405020304" pitchFamily="18" charset="0"/>
                    <a:cs typeface="Times New Roman" panose="02020603050405020304" pitchFamily="18" charset="0"/>
                  </a:rPr>
                  <a:t>This component would require a ~TeV DM particle with annihilation rate of a few times </a:t>
                </a:r>
                <a14:m>
                  <m:oMath xmlns:m="http://schemas.openxmlformats.org/officeDocument/2006/math">
                    <m:sSup>
                      <m:sSupPr>
                        <m:ctrlPr>
                          <a:rPr lang="en-GB" i="1" smtClean="0">
                            <a:latin typeface="Cambria Math" panose="02040503050406030204" pitchFamily="18" charset="0"/>
                            <a:cs typeface="Times New Roman" panose="02020603050405020304" pitchFamily="18" charset="0"/>
                          </a:rPr>
                        </m:ctrlPr>
                      </m:sSupPr>
                      <m:e>
                        <m:r>
                          <a:rPr lang="es-ES" b="0" i="1" smtClean="0">
                            <a:latin typeface="Cambria Math" panose="02040503050406030204" pitchFamily="18" charset="0"/>
                            <a:cs typeface="Times New Roman" panose="02020603050405020304" pitchFamily="18" charset="0"/>
                          </a:rPr>
                          <m:t>10</m:t>
                        </m:r>
                      </m:e>
                      <m:sup>
                        <m:r>
                          <a:rPr lang="es-ES" b="0" i="1" smtClean="0">
                            <a:latin typeface="Cambria Math" panose="02040503050406030204" pitchFamily="18" charset="0"/>
                            <a:cs typeface="Times New Roman" panose="02020603050405020304" pitchFamily="18" charset="0"/>
                          </a:rPr>
                          <m:t>−24</m:t>
                        </m:r>
                      </m:sup>
                    </m:sSup>
                    <m:r>
                      <a:rPr lang="es-ES" b="0" i="0" smtClean="0">
                        <a:latin typeface="Cambria Math" panose="02040503050406030204" pitchFamily="18" charset="0"/>
                        <a:cs typeface="Times New Roman" panose="02020603050405020304" pitchFamily="18" charset="0"/>
                      </a:rPr>
                      <m:t> </m:t>
                    </m:r>
                    <m:sSup>
                      <m:sSupPr>
                        <m:ctrlPr>
                          <a:rPr lang="en-GB" i="1" smtClean="0">
                            <a:latin typeface="Cambria Math" panose="02040503050406030204" pitchFamily="18" charset="0"/>
                            <a:cs typeface="Times New Roman" panose="02020603050405020304" pitchFamily="18" charset="0"/>
                          </a:rPr>
                        </m:ctrlPr>
                      </m:sSupPr>
                      <m:e>
                        <m:r>
                          <a:rPr lang="es-ES" b="0" i="1" smtClean="0">
                            <a:latin typeface="Cambria Math" panose="02040503050406030204" pitchFamily="18" charset="0"/>
                            <a:cs typeface="Times New Roman" panose="02020603050405020304" pitchFamily="18" charset="0"/>
                          </a:rPr>
                          <m:t>𝑐𝑚</m:t>
                        </m:r>
                      </m:e>
                      <m:sup>
                        <m:r>
                          <a:rPr lang="es-ES" b="0" i="1" smtClean="0">
                            <a:latin typeface="Cambria Math" panose="02040503050406030204" pitchFamily="18" charset="0"/>
                            <a:cs typeface="Times New Roman" panose="02020603050405020304" pitchFamily="18" charset="0"/>
                          </a:rPr>
                          <m:t>2</m:t>
                        </m:r>
                      </m:sup>
                    </m:sSup>
                    <m:r>
                      <a:rPr lang="es-ES" b="0" i="1" smtClean="0">
                        <a:latin typeface="Cambria Math" panose="02040503050406030204" pitchFamily="18" charset="0"/>
                        <a:cs typeface="Times New Roman" panose="02020603050405020304" pitchFamily="18" charset="0"/>
                      </a:rPr>
                      <m:t>/</m:t>
                    </m:r>
                    <m:r>
                      <a:rPr lang="es-ES" b="0" i="1" smtClean="0">
                        <a:latin typeface="Cambria Math" panose="02040503050406030204" pitchFamily="18" charset="0"/>
                        <a:cs typeface="Times New Roman" panose="02020603050405020304" pitchFamily="18" charset="0"/>
                      </a:rPr>
                      <m:t>𝑠</m:t>
                    </m:r>
                    <m:r>
                      <a:rPr lang="es-ES" i="1">
                        <a:latin typeface="Cambria Math" panose="02040503050406030204" pitchFamily="18" charset="0"/>
                        <a:cs typeface="Times New Roman" panose="02020603050405020304" pitchFamily="18" charset="0"/>
                      </a:rPr>
                      <m:t> </m:t>
                    </m:r>
                  </m:oMath>
                </a14:m>
                <a:r>
                  <a:rPr lang="en-GB" dirty="0">
                    <a:latin typeface="Times New Roman" panose="02020603050405020304" pitchFamily="18" charset="0"/>
                    <a:cs typeface="Times New Roman" panose="02020603050405020304" pitchFamily="18" charset="0"/>
                  </a:rPr>
                  <a:t> (in tension with other constraints and above the thermal!)</a:t>
                </a:r>
              </a:p>
              <a:p>
                <a:pPr>
                  <a:buNone/>
                </a:pPr>
                <a:endParaRPr lang="es-ES" b="1" dirty="0">
                  <a:latin typeface="Times New Roman" panose="02020603050405020304" pitchFamily="18" charset="0"/>
                  <a:cs typeface="Times New Roman" panose="02020603050405020304" pitchFamily="18" charset="0"/>
                </a:endParaRPr>
              </a:p>
              <a:p>
                <a:pPr>
                  <a:buNone/>
                </a:pPr>
                <a:r>
                  <a:rPr lang="es-ES" u="sng" dirty="0">
                    <a:latin typeface="Times New Roman" panose="02020603050405020304" pitchFamily="18" charset="0"/>
                    <a:cs typeface="Times New Roman" panose="02020603050405020304" pitchFamily="18" charset="0"/>
                  </a:rPr>
                  <a:t>Main </a:t>
                </a:r>
                <a:r>
                  <a:rPr lang="es-ES" u="sng" dirty="0" err="1">
                    <a:latin typeface="Times New Roman" panose="02020603050405020304" pitchFamily="18" charset="0"/>
                    <a:cs typeface="Times New Roman" panose="02020603050405020304" pitchFamily="18" charset="0"/>
                  </a:rPr>
                  <a:t>astrophysical</a:t>
                </a:r>
                <a:r>
                  <a:rPr lang="es-ES" u="sng" dirty="0">
                    <a:latin typeface="Times New Roman" panose="02020603050405020304" pitchFamily="18" charset="0"/>
                    <a:cs typeface="Times New Roman" panose="02020603050405020304" pitchFamily="18" charset="0"/>
                  </a:rPr>
                  <a:t> </a:t>
                </a:r>
                <a:r>
                  <a:rPr lang="es-ES" u="sng" dirty="0" err="1">
                    <a:latin typeface="Times New Roman" panose="02020603050405020304" pitchFamily="18" charset="0"/>
                    <a:cs typeface="Times New Roman" panose="02020603050405020304" pitchFamily="18" charset="0"/>
                  </a:rPr>
                  <a:t>explanation</a:t>
                </a:r>
                <a:r>
                  <a:rPr lang="es-ES" u="sng" dirty="0">
                    <a:latin typeface="Times New Roman" panose="02020603050405020304" pitchFamily="18" charset="0"/>
                    <a:cs typeface="Times New Roman" panose="02020603050405020304" pitchFamily="18" charset="0"/>
                  </a:rPr>
                  <a:t>:</a:t>
                </a:r>
                <a:r>
                  <a:rPr lang="es-ES" dirty="0">
                    <a:latin typeface="Times New Roman" panose="02020603050405020304" pitchFamily="18" charset="0"/>
                    <a:cs typeface="Times New Roman" panose="02020603050405020304" pitchFamily="18" charset="0"/>
                  </a:rPr>
                  <a:t> </a:t>
                </a:r>
                <a:r>
                  <a:rPr lang="es-ES" b="1" dirty="0" err="1">
                    <a:latin typeface="Times New Roman" panose="02020603050405020304" pitchFamily="18" charset="0"/>
                    <a:cs typeface="Times New Roman" panose="02020603050405020304" pitchFamily="18" charset="0"/>
                  </a:rPr>
                  <a:t>Pulsars</a:t>
                </a:r>
                <a:endParaRPr lang="es-ES" b="1" dirty="0">
                  <a:latin typeface="Times New Roman" panose="02020603050405020304" pitchFamily="18" charset="0"/>
                  <a:cs typeface="Times New Roman" panose="02020603050405020304" pitchFamily="18" charset="0"/>
                </a:endParaRPr>
              </a:p>
              <a:p>
                <a:pPr>
                  <a:buNone/>
                </a:pPr>
                <a:endParaRPr lang="es-ES" sz="500"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buNone/>
                </a:pPr>
                <a:r>
                  <a:rPr lang="es-ES" dirty="0">
                    <a:latin typeface="Times New Roman" panose="02020603050405020304" pitchFamily="18" charset="0"/>
                    <a:cs typeface="Times New Roman" panose="02020603050405020304" pitchFamily="18" charset="0"/>
                  </a:rPr>
                  <a:t>Cheng, Ho &amp; Ruderman (1986–1990 series) — </a:t>
                </a:r>
                <a:r>
                  <a:rPr lang="es-ES" dirty="0" err="1">
                    <a:latin typeface="Times New Roman" panose="02020603050405020304" pitchFamily="18" charset="0"/>
                    <a:cs typeface="Times New Roman" panose="02020603050405020304" pitchFamily="18" charset="0"/>
                  </a:rPr>
                  <a:t>Predicted</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copious</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electron</a:t>
                </a:r>
                <a:r>
                  <a:rPr lang="es-ES" dirty="0">
                    <a:latin typeface="Times New Roman" panose="02020603050405020304" pitchFamily="18" charset="0"/>
                    <a:cs typeface="Times New Roman" panose="02020603050405020304" pitchFamily="18" charset="0"/>
                  </a:rPr>
                  <a:t>–</a:t>
                </a:r>
                <a:r>
                  <a:rPr lang="es-ES" dirty="0" err="1">
                    <a:latin typeface="Times New Roman" panose="02020603050405020304" pitchFamily="18" charset="0"/>
                    <a:cs typeface="Times New Roman" panose="02020603050405020304" pitchFamily="18" charset="0"/>
                  </a:rPr>
                  <a:t>positron</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pair</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production</a:t>
                </a:r>
                <a:r>
                  <a:rPr lang="es-ES" dirty="0">
                    <a:latin typeface="Times New Roman" panose="02020603050405020304" pitchFamily="18" charset="0"/>
                    <a:cs typeface="Times New Roman" panose="02020603050405020304" pitchFamily="18" charset="0"/>
                  </a:rPr>
                  <a:t> in </a:t>
                </a:r>
                <a:r>
                  <a:rPr lang="es-ES" dirty="0" err="1">
                    <a:latin typeface="Times New Roman" panose="02020603050405020304" pitchFamily="18" charset="0"/>
                    <a:cs typeface="Times New Roman" panose="02020603050405020304" pitchFamily="18" charset="0"/>
                  </a:rPr>
                  <a:t>magnetospheres</a:t>
                </a:r>
                <a:endParaRPr lang="es-ES" dirty="0">
                  <a:latin typeface="Times New Roman" panose="02020603050405020304" pitchFamily="18" charset="0"/>
                  <a:cs typeface="Times New Roman" panose="02020603050405020304" pitchFamily="18" charset="0"/>
                </a:endParaRPr>
              </a:p>
              <a:p>
                <a:pPr>
                  <a:buNone/>
                </a:pPr>
                <a:endParaRPr lang="es-ES" sz="1000" dirty="0">
                  <a:latin typeface="Times New Roman" panose="02020603050405020304" pitchFamily="18" charset="0"/>
                  <a:cs typeface="Times New Roman" panose="02020603050405020304" pitchFamily="18" charset="0"/>
                </a:endParaRPr>
              </a:p>
              <a:p>
                <a:r>
                  <a:rPr lang="es-ES" dirty="0">
                    <a:latin typeface="Times New Roman" panose="02020603050405020304" pitchFamily="18" charset="0"/>
                    <a:cs typeface="Times New Roman" panose="02020603050405020304" pitchFamily="18" charset="0"/>
                  </a:rPr>
                  <a:t>Stawarz, Aharonian &amp; Malyshev (2003–2006) — Pulsar </a:t>
                </a:r>
                <a:r>
                  <a:rPr lang="es-ES" dirty="0" err="1">
                    <a:latin typeface="Times New Roman" panose="02020603050405020304" pitchFamily="18" charset="0"/>
                    <a:cs typeface="Times New Roman" panose="02020603050405020304" pitchFamily="18" charset="0"/>
                  </a:rPr>
                  <a:t>wind</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nebulae</a:t>
                </a:r>
                <a:r>
                  <a:rPr lang="es-ES" dirty="0">
                    <a:latin typeface="Times New Roman" panose="02020603050405020304" pitchFamily="18" charset="0"/>
                    <a:cs typeface="Times New Roman" panose="02020603050405020304" pitchFamily="18" charset="0"/>
                  </a:rPr>
                  <a:t> can </a:t>
                </a:r>
                <a:r>
                  <a:rPr lang="es-ES" dirty="0" err="1">
                    <a:latin typeface="Times New Roman" panose="02020603050405020304" pitchFamily="18" charset="0"/>
                    <a:cs typeface="Times New Roman" panose="02020603050405020304" pitchFamily="18" charset="0"/>
                  </a:rPr>
                  <a:t>accelerate</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electrons</a:t>
                </a:r>
                <a:r>
                  <a:rPr lang="es-ES" dirty="0">
                    <a:latin typeface="Times New Roman" panose="02020603050405020304" pitchFamily="18" charset="0"/>
                    <a:cs typeface="Times New Roman" panose="02020603050405020304" pitchFamily="18" charset="0"/>
                  </a:rPr>
                  <a:t>/</a:t>
                </a:r>
                <a:r>
                  <a:rPr lang="es-ES" dirty="0" err="1">
                    <a:latin typeface="Times New Roman" panose="02020603050405020304" pitchFamily="18" charset="0"/>
                    <a:cs typeface="Times New Roman" panose="02020603050405020304" pitchFamily="18" charset="0"/>
                  </a:rPr>
                  <a:t>positrons</a:t>
                </a:r>
                <a:r>
                  <a:rPr lang="es-ES" dirty="0">
                    <a:latin typeface="Times New Roman" panose="02020603050405020304" pitchFamily="18" charset="0"/>
                    <a:cs typeface="Times New Roman" panose="02020603050405020304" pitchFamily="18" charset="0"/>
                  </a:rPr>
                  <a:t> and escape </a:t>
                </a:r>
                <a:r>
                  <a:rPr lang="es-ES" dirty="0" err="1">
                    <a:latin typeface="Times New Roman" panose="02020603050405020304" pitchFamily="18" charset="0"/>
                    <a:cs typeface="Times New Roman" panose="02020603050405020304" pitchFamily="18" charset="0"/>
                  </a:rPr>
                  <a:t>into</a:t>
                </a:r>
                <a:r>
                  <a:rPr lang="es-ES" dirty="0">
                    <a:latin typeface="Times New Roman" panose="02020603050405020304" pitchFamily="18" charset="0"/>
                    <a:cs typeface="Times New Roman" panose="02020603050405020304" pitchFamily="18" charset="0"/>
                  </a:rPr>
                  <a:t> ISM</a:t>
                </a:r>
              </a:p>
              <a:p>
                <a:endParaRPr lang="es-ES" sz="1000" dirty="0">
                  <a:latin typeface="Times New Roman" panose="02020603050405020304" pitchFamily="18" charset="0"/>
                  <a:cs typeface="Times New Roman" panose="02020603050405020304" pitchFamily="18" charset="0"/>
                </a:endParaRPr>
              </a:p>
              <a:p>
                <a:r>
                  <a:rPr lang="es-ES" dirty="0">
                    <a:latin typeface="Times New Roman" panose="02020603050405020304" pitchFamily="18" charset="0"/>
                    <a:cs typeface="Times New Roman" panose="02020603050405020304" pitchFamily="18" charset="0"/>
                  </a:rPr>
                  <a:t>Hooper, Blasi &amp; Serpico (2009) — </a:t>
                </a:r>
                <a:r>
                  <a:rPr lang="es-ES" dirty="0" err="1">
                    <a:latin typeface="Times New Roman" panose="02020603050405020304" pitchFamily="18" charset="0"/>
                    <a:cs typeface="Times New Roman" panose="02020603050405020304" pitchFamily="18" charset="0"/>
                  </a:rPr>
                  <a:t>first</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widely</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cited</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on</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pulsars</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explaining</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the</a:t>
                </a:r>
                <a:r>
                  <a:rPr lang="es-ES" dirty="0">
                    <a:latin typeface="Times New Roman" panose="02020603050405020304" pitchFamily="18" charset="0"/>
                    <a:cs typeface="Times New Roman" panose="02020603050405020304" pitchFamily="18" charset="0"/>
                  </a:rPr>
                  <a:t> PAMELA </a:t>
                </a:r>
                <a:r>
                  <a:rPr lang="es-ES" dirty="0" err="1">
                    <a:latin typeface="Times New Roman" panose="02020603050405020304" pitchFamily="18" charset="0"/>
                    <a:cs typeface="Times New Roman" panose="02020603050405020304" pitchFamily="18" charset="0"/>
                  </a:rPr>
                  <a:t>excess</a:t>
                </a:r>
                <a:endParaRPr lang="es-ES" dirty="0">
                  <a:latin typeface="Times New Roman" panose="02020603050405020304" pitchFamily="18" charset="0"/>
                  <a:cs typeface="Times New Roman" panose="02020603050405020304" pitchFamily="18" charset="0"/>
                </a:endParaRPr>
              </a:p>
              <a:p>
                <a:endParaRPr lang="es-ES" dirty="0">
                  <a:latin typeface="Times New Roman" panose="02020603050405020304" pitchFamily="18" charset="0"/>
                  <a:cs typeface="Times New Roman" panose="02020603050405020304" pitchFamily="18" charset="0"/>
                </a:endParaRPr>
              </a:p>
              <a:p>
                <a:pPr>
                  <a:buNone/>
                </a:pPr>
                <a:r>
                  <a:rPr lang="es-ES" b="1" dirty="0" err="1"/>
                  <a:t>Consensus</a:t>
                </a:r>
                <a:r>
                  <a:rPr lang="es-ES" b="1" dirty="0"/>
                  <a:t> in </a:t>
                </a:r>
                <a:r>
                  <a:rPr lang="es-ES" b="1" dirty="0" err="1"/>
                  <a:t>the</a:t>
                </a:r>
                <a:r>
                  <a:rPr lang="es-ES" b="1" dirty="0"/>
                  <a:t> </a:t>
                </a:r>
                <a:r>
                  <a:rPr lang="es-ES" b="1" dirty="0" err="1"/>
                  <a:t>comunity</a:t>
                </a:r>
                <a:r>
                  <a:rPr lang="es-ES" b="1" dirty="0"/>
                  <a:t> </a:t>
                </a:r>
                <a:r>
                  <a:rPr lang="es-ES" b="1" dirty="0" err="1"/>
                  <a:t>that</a:t>
                </a:r>
                <a:r>
                  <a:rPr lang="es-ES" b="1" dirty="0"/>
                  <a:t> </a:t>
                </a:r>
                <a:r>
                  <a:rPr lang="es-ES" b="1" dirty="0" err="1"/>
                  <a:t>these</a:t>
                </a:r>
                <a:r>
                  <a:rPr lang="es-ES" b="1" dirty="0"/>
                  <a:t> </a:t>
                </a:r>
                <a:r>
                  <a:rPr lang="es-ES" b="1" dirty="0" err="1"/>
                  <a:t>signals</a:t>
                </a:r>
                <a:r>
                  <a:rPr lang="es-ES" b="1" dirty="0"/>
                  <a:t> </a:t>
                </a:r>
                <a:r>
                  <a:rPr lang="es-ES" b="1" dirty="0" err="1"/>
                  <a:t>must</a:t>
                </a:r>
                <a:r>
                  <a:rPr lang="es-ES" b="1" dirty="0"/>
                  <a:t> be </a:t>
                </a:r>
                <a:r>
                  <a:rPr lang="es-ES" b="1" dirty="0" err="1"/>
                  <a:t>dominant</a:t>
                </a:r>
                <a:r>
                  <a:rPr lang="es-ES" b="1" dirty="0"/>
                  <a:t> </a:t>
                </a:r>
                <a:r>
                  <a:rPr lang="es-ES" b="1" dirty="0" err="1"/>
                  <a:t>source</a:t>
                </a:r>
                <a:r>
                  <a:rPr lang="es-ES" b="1" dirty="0"/>
                  <a:t> </a:t>
                </a:r>
                <a:r>
                  <a:rPr lang="es-ES" b="1" dirty="0" err="1"/>
                  <a:t>of</a:t>
                </a:r>
                <a:r>
                  <a:rPr lang="es-ES" b="1" dirty="0"/>
                  <a:t> </a:t>
                </a:r>
                <a:r>
                  <a:rPr lang="es-ES" b="1" dirty="0" err="1"/>
                  <a:t>high-energy</a:t>
                </a:r>
                <a:r>
                  <a:rPr lang="es-ES" b="1" dirty="0"/>
                  <a:t> </a:t>
                </a:r>
                <a:r>
                  <a:rPr lang="es-ES" b="1" dirty="0" err="1"/>
                  <a:t>positrons</a:t>
                </a:r>
                <a:endParaRPr lang="es-ES" b="1" dirty="0"/>
              </a:p>
            </p:txBody>
          </p:sp>
        </mc:Choice>
        <mc:Fallback xmlns="">
          <p:sp>
            <p:nvSpPr>
              <p:cNvPr id="5" name="TextBox 4">
                <a:extLst>
                  <a:ext uri="{FF2B5EF4-FFF2-40B4-BE49-F238E27FC236}">
                    <a16:creationId xmlns:a16="http://schemas.microsoft.com/office/drawing/2014/main" id="{53412D3D-56A3-4390-B4FA-B87ECFDCABEA}"/>
                  </a:ext>
                </a:extLst>
              </p:cNvPr>
              <p:cNvSpPr txBox="1">
                <a:spLocks noRot="1" noChangeAspect="1" noMove="1" noResize="1" noEditPoints="1" noAdjustHandles="1" noChangeArrowheads="1" noChangeShapeType="1" noTextEdit="1"/>
              </p:cNvSpPr>
              <p:nvPr/>
            </p:nvSpPr>
            <p:spPr>
              <a:xfrm>
                <a:off x="435240" y="1452707"/>
                <a:ext cx="5209852" cy="4909036"/>
              </a:xfrm>
              <a:prstGeom prst="rect">
                <a:avLst/>
              </a:prstGeom>
              <a:blipFill>
                <a:blip r:embed="rId3"/>
                <a:stretch>
                  <a:fillRect l="-936" t="-620" r="-1520" b="-993"/>
                </a:stretch>
              </a:blipFill>
            </p:spPr>
            <p:txBody>
              <a:bodyPr/>
              <a:lstStyle/>
              <a:p>
                <a:r>
                  <a:rPr lang="en-GB">
                    <a:noFill/>
                  </a:rPr>
                  <a:t> </a:t>
                </a:r>
              </a:p>
            </p:txBody>
          </p:sp>
        </mc:Fallback>
      </mc:AlternateContent>
      <p:sp>
        <p:nvSpPr>
          <p:cNvPr id="2" name="Title 1">
            <a:extLst>
              <a:ext uri="{FF2B5EF4-FFF2-40B4-BE49-F238E27FC236}">
                <a16:creationId xmlns:a16="http://schemas.microsoft.com/office/drawing/2014/main" id="{FB8EA313-FDE0-580D-E2B6-956A53649AE2}"/>
              </a:ext>
            </a:extLst>
          </p:cNvPr>
          <p:cNvSpPr>
            <a:spLocks noGrp="1"/>
          </p:cNvSpPr>
          <p:nvPr>
            <p:ph type="title"/>
          </p:nvPr>
        </p:nvSpPr>
        <p:spPr>
          <a:xfrm>
            <a:off x="838200" y="247141"/>
            <a:ext cx="10515600" cy="1325563"/>
          </a:xfrm>
        </p:spPr>
        <p:txBody>
          <a:bodyPr>
            <a:normAutofit/>
          </a:bodyPr>
          <a:lstStyle/>
          <a:p>
            <a:r>
              <a:rPr lang="en-GB" sz="4000" b="1" dirty="0">
                <a:effectLst>
                  <a:outerShdw blurRad="38100" dist="38100" dir="2700000" algn="tl">
                    <a:srgbClr val="000000">
                      <a:alpha val="43137"/>
                    </a:srgbClr>
                  </a:outerShdw>
                </a:effectLst>
              </a:rPr>
              <a:t>The positron excess</a:t>
            </a:r>
            <a:endParaRPr lang="en-SE" sz="4000" b="1" dirty="0">
              <a:effectLst>
                <a:outerShdw blurRad="38100" dist="38100" dir="2700000" algn="tl">
                  <a:srgbClr val="000000">
                    <a:alpha val="43137"/>
                  </a:srgbClr>
                </a:outerShdw>
              </a:effectLst>
            </a:endParaRPr>
          </a:p>
        </p:txBody>
      </p:sp>
      <p:sp>
        <p:nvSpPr>
          <p:cNvPr id="4" name="Slide Number Placeholder 3">
            <a:extLst>
              <a:ext uri="{FF2B5EF4-FFF2-40B4-BE49-F238E27FC236}">
                <a16:creationId xmlns:a16="http://schemas.microsoft.com/office/drawing/2014/main" id="{B3C80505-FB55-30A3-7DB0-73B082FCFCAB}"/>
              </a:ext>
            </a:extLst>
          </p:cNvPr>
          <p:cNvSpPr>
            <a:spLocks noGrp="1"/>
          </p:cNvSpPr>
          <p:nvPr>
            <p:ph type="sldNum" sz="quarter" idx="12"/>
          </p:nvPr>
        </p:nvSpPr>
        <p:spPr/>
        <p:txBody>
          <a:bodyPr/>
          <a:lstStyle/>
          <a:p>
            <a:fld id="{22575A84-A01E-4477-BEC3-178D27864C62}" type="slidenum">
              <a:rPr lang="en-GB" smtClean="0"/>
              <a:t>66</a:t>
            </a:fld>
            <a:endParaRPr lang="en-GB"/>
          </a:p>
        </p:txBody>
      </p:sp>
      <p:sp>
        <p:nvSpPr>
          <p:cNvPr id="23" name="TextBox 22">
            <a:extLst>
              <a:ext uri="{FF2B5EF4-FFF2-40B4-BE49-F238E27FC236}">
                <a16:creationId xmlns:a16="http://schemas.microsoft.com/office/drawing/2014/main" id="{59F2BFC5-2D84-D9D7-96E9-CC4328606CE1}"/>
              </a:ext>
            </a:extLst>
          </p:cNvPr>
          <p:cNvSpPr txBox="1"/>
          <p:nvPr/>
        </p:nvSpPr>
        <p:spPr>
          <a:xfrm>
            <a:off x="6405155" y="647000"/>
            <a:ext cx="5068387" cy="1200329"/>
          </a:xfrm>
          <a:prstGeom prst="rect">
            <a:avLst/>
          </a:prstGeom>
          <a:noFill/>
        </p:spPr>
        <p:txBody>
          <a:bodyPr wrap="square">
            <a:spAutoFit/>
          </a:bodyPr>
          <a:lstStyle/>
          <a:p>
            <a:r>
              <a:rPr lang="en-GB" sz="2400" dirty="0"/>
              <a:t>An astrophysical source of cosmic-ray positrons (and electrons) was not considered: </a:t>
            </a:r>
            <a:r>
              <a:rPr lang="en-GB" sz="2400" b="1" dirty="0"/>
              <a:t>Nearby pulsars</a:t>
            </a:r>
          </a:p>
        </p:txBody>
      </p:sp>
      <p:pic>
        <p:nvPicPr>
          <p:cNvPr id="7" name="Picture 6">
            <a:extLst>
              <a:ext uri="{FF2B5EF4-FFF2-40B4-BE49-F238E27FC236}">
                <a16:creationId xmlns:a16="http://schemas.microsoft.com/office/drawing/2014/main" id="{E6BF106D-AB49-A100-353C-B7E56E37319D}"/>
              </a:ext>
            </a:extLst>
          </p:cNvPr>
          <p:cNvPicPr>
            <a:picLocks noChangeAspect="1"/>
          </p:cNvPicPr>
          <p:nvPr/>
        </p:nvPicPr>
        <p:blipFill>
          <a:blip r:embed="rId4"/>
          <a:stretch>
            <a:fillRect/>
          </a:stretch>
        </p:blipFill>
        <p:spPr>
          <a:xfrm>
            <a:off x="5767734" y="2027076"/>
            <a:ext cx="5586066" cy="4172633"/>
          </a:xfrm>
          <a:prstGeom prst="rect">
            <a:avLst/>
          </a:prstGeom>
          <a:effectLst>
            <a:glow rad="63500">
              <a:schemeClr val="accent3">
                <a:satMod val="175000"/>
                <a:alpha val="40000"/>
              </a:schemeClr>
            </a:glow>
          </a:effectLst>
        </p:spPr>
      </p:pic>
      <p:sp>
        <p:nvSpPr>
          <p:cNvPr id="8" name="TextBox 7">
            <a:extLst>
              <a:ext uri="{FF2B5EF4-FFF2-40B4-BE49-F238E27FC236}">
                <a16:creationId xmlns:a16="http://schemas.microsoft.com/office/drawing/2014/main" id="{DB270676-C652-FE1D-18EC-CED9939B4318}"/>
              </a:ext>
            </a:extLst>
          </p:cNvPr>
          <p:cNvSpPr txBox="1"/>
          <p:nvPr/>
        </p:nvSpPr>
        <p:spPr>
          <a:xfrm>
            <a:off x="9095412" y="2327829"/>
            <a:ext cx="2258388" cy="261610"/>
          </a:xfrm>
          <a:prstGeom prst="rect">
            <a:avLst/>
          </a:prstGeom>
          <a:noFill/>
        </p:spPr>
        <p:txBody>
          <a:bodyPr wrap="square">
            <a:spAutoFit/>
          </a:bodyPr>
          <a:lstStyle/>
          <a:p>
            <a:r>
              <a:rPr lang="en-GB" sz="1050" dirty="0" err="1"/>
              <a:t>Manconi</a:t>
            </a:r>
            <a:r>
              <a:rPr lang="en-GB" sz="1050" dirty="0"/>
              <a:t> et al </a:t>
            </a:r>
            <a:r>
              <a:rPr lang="en-GB" sz="1050" dirty="0" err="1"/>
              <a:t>ArXiv</a:t>
            </a:r>
            <a:r>
              <a:rPr lang="en-GB" sz="1050" dirty="0"/>
              <a:t>: 2001.09925</a:t>
            </a:r>
            <a:endParaRPr lang="en-SE" sz="1050" dirty="0"/>
          </a:p>
        </p:txBody>
      </p:sp>
    </p:spTree>
    <p:extLst>
      <p:ext uri="{BB962C8B-B14F-4D97-AF65-F5344CB8AC3E}">
        <p14:creationId xmlns:p14="http://schemas.microsoft.com/office/powerpoint/2010/main" val="40383802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D7A5FC-A056-988D-9A45-6820DAA3B79F}"/>
              </a:ext>
            </a:extLst>
          </p:cNvPr>
          <p:cNvSpPr>
            <a:spLocks noGrp="1"/>
          </p:cNvSpPr>
          <p:nvPr>
            <p:ph idx="1"/>
          </p:nvPr>
        </p:nvSpPr>
        <p:spPr/>
        <p:txBody>
          <a:bodyPr/>
          <a:lstStyle/>
          <a:p>
            <a:endParaRPr lang="en-SE"/>
          </a:p>
        </p:txBody>
      </p:sp>
      <p:sp>
        <p:nvSpPr>
          <p:cNvPr id="4" name="Slide Number Placeholder 3">
            <a:extLst>
              <a:ext uri="{FF2B5EF4-FFF2-40B4-BE49-F238E27FC236}">
                <a16:creationId xmlns:a16="http://schemas.microsoft.com/office/drawing/2014/main" id="{FFC6EC75-0BB2-B0F3-0F81-CE4EC6718334}"/>
              </a:ext>
            </a:extLst>
          </p:cNvPr>
          <p:cNvSpPr>
            <a:spLocks noGrp="1"/>
          </p:cNvSpPr>
          <p:nvPr>
            <p:ph type="sldNum" sz="quarter" idx="12"/>
          </p:nvPr>
        </p:nvSpPr>
        <p:spPr/>
        <p:txBody>
          <a:bodyPr/>
          <a:lstStyle/>
          <a:p>
            <a:fld id="{22575A84-A01E-4477-BEC3-178D27864C62}" type="slidenum">
              <a:rPr lang="en-GB" smtClean="0"/>
              <a:t>67</a:t>
            </a:fld>
            <a:endParaRPr lang="en-GB"/>
          </a:p>
        </p:txBody>
      </p:sp>
      <p:graphicFrame>
        <p:nvGraphicFramePr>
          <p:cNvPr id="8" name="Object 7">
            <a:extLst>
              <a:ext uri="{FF2B5EF4-FFF2-40B4-BE49-F238E27FC236}">
                <a16:creationId xmlns:a16="http://schemas.microsoft.com/office/drawing/2014/main" id="{68DA0B7C-350E-0484-BE4E-D1134767C08B}"/>
              </a:ext>
            </a:extLst>
          </p:cNvPr>
          <p:cNvGraphicFramePr>
            <a:graphicFrameLocks noChangeAspect="1"/>
          </p:cNvGraphicFramePr>
          <p:nvPr/>
        </p:nvGraphicFramePr>
        <p:xfrm>
          <a:off x="379892" y="1319175"/>
          <a:ext cx="4963290" cy="5089142"/>
        </p:xfrm>
        <a:graphic>
          <a:graphicData uri="http://schemas.openxmlformats.org/presentationml/2006/ole">
            <mc:AlternateContent xmlns:mc="http://schemas.openxmlformats.org/markup-compatibility/2006">
              <mc:Choice xmlns:v="urn:schemas-microsoft-com:vml" Requires="v">
                <p:oleObj name="Bitmap Image" r:id="rId3" imgW="4006800" imgH="4108320" progId="PBrush">
                  <p:embed/>
                </p:oleObj>
              </mc:Choice>
              <mc:Fallback>
                <p:oleObj name="Bitmap Image" r:id="rId3" imgW="4006800" imgH="4108320" progId="PBrush">
                  <p:embed/>
                  <p:pic>
                    <p:nvPicPr>
                      <p:cNvPr id="8" name="Object 7">
                        <a:extLst>
                          <a:ext uri="{FF2B5EF4-FFF2-40B4-BE49-F238E27FC236}">
                            <a16:creationId xmlns:a16="http://schemas.microsoft.com/office/drawing/2014/main" id="{68DA0B7C-350E-0484-BE4E-D1134767C08B}"/>
                          </a:ext>
                        </a:extLst>
                      </p:cNvPr>
                      <p:cNvPicPr/>
                      <p:nvPr/>
                    </p:nvPicPr>
                    <p:blipFill>
                      <a:blip r:embed="rId4"/>
                      <a:stretch>
                        <a:fillRect/>
                      </a:stretch>
                    </p:blipFill>
                    <p:spPr>
                      <a:xfrm>
                        <a:off x="379892" y="1319175"/>
                        <a:ext cx="4963290" cy="5089142"/>
                      </a:xfrm>
                      <a:prstGeom prst="rect">
                        <a:avLst/>
                      </a:prstGeom>
                      <a:ln>
                        <a:solidFill>
                          <a:schemeClr val="tx1"/>
                        </a:solidFill>
                      </a:ln>
                    </p:spPr>
                  </p:pic>
                </p:oleObj>
              </mc:Fallback>
            </mc:AlternateContent>
          </a:graphicData>
        </a:graphic>
      </p:graphicFrame>
      <p:grpSp>
        <p:nvGrpSpPr>
          <p:cNvPr id="10" name="Group 9">
            <a:extLst>
              <a:ext uri="{FF2B5EF4-FFF2-40B4-BE49-F238E27FC236}">
                <a16:creationId xmlns:a16="http://schemas.microsoft.com/office/drawing/2014/main" id="{82F4D783-9A8D-BC0E-6106-F77902DBFE0E}"/>
              </a:ext>
            </a:extLst>
          </p:cNvPr>
          <p:cNvGrpSpPr/>
          <p:nvPr/>
        </p:nvGrpSpPr>
        <p:grpSpPr>
          <a:xfrm>
            <a:off x="5642093" y="1943695"/>
            <a:ext cx="5937013" cy="4419235"/>
            <a:chOff x="5642093" y="1646238"/>
            <a:chExt cx="5937013" cy="4419235"/>
          </a:xfrm>
        </p:grpSpPr>
        <p:pic>
          <p:nvPicPr>
            <p:cNvPr id="11" name="Picture 10">
              <a:extLst>
                <a:ext uri="{FF2B5EF4-FFF2-40B4-BE49-F238E27FC236}">
                  <a16:creationId xmlns:a16="http://schemas.microsoft.com/office/drawing/2014/main" id="{E3BEF515-E709-B19B-8B33-C1099017B8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42093" y="1646238"/>
              <a:ext cx="5937013" cy="4419235"/>
            </a:xfrm>
            <a:prstGeom prst="rect">
              <a:avLst/>
            </a:prstGeom>
          </p:spPr>
        </p:pic>
        <p:sp>
          <p:nvSpPr>
            <p:cNvPr id="19" name="Rectangle: Rounded Corners 18">
              <a:extLst>
                <a:ext uri="{FF2B5EF4-FFF2-40B4-BE49-F238E27FC236}">
                  <a16:creationId xmlns:a16="http://schemas.microsoft.com/office/drawing/2014/main" id="{58A3A7CE-2CE1-423C-094F-9D0276DDC7EF}"/>
                </a:ext>
              </a:extLst>
            </p:cNvPr>
            <p:cNvSpPr/>
            <p:nvPr/>
          </p:nvSpPr>
          <p:spPr>
            <a:xfrm>
              <a:off x="6389784" y="2494633"/>
              <a:ext cx="1938968" cy="1636692"/>
            </a:xfrm>
            <a:prstGeom prst="roundRect">
              <a:avLst/>
            </a:prstGeom>
            <a:solidFill>
              <a:srgbClr val="FDF9EE"/>
            </a:solidFill>
            <a:ln>
              <a:solidFill>
                <a:srgbClr val="FDF9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0" name="Rectangle: Rounded Corners 19">
              <a:extLst>
                <a:ext uri="{FF2B5EF4-FFF2-40B4-BE49-F238E27FC236}">
                  <a16:creationId xmlns:a16="http://schemas.microsoft.com/office/drawing/2014/main" id="{CAF4E994-9E48-6029-A98F-BB969AAB84B8}"/>
                </a:ext>
              </a:extLst>
            </p:cNvPr>
            <p:cNvSpPr/>
            <p:nvPr/>
          </p:nvSpPr>
          <p:spPr>
            <a:xfrm>
              <a:off x="7722824" y="3445543"/>
              <a:ext cx="887776" cy="652732"/>
            </a:xfrm>
            <a:prstGeom prst="roundRect">
              <a:avLst/>
            </a:prstGeom>
            <a:solidFill>
              <a:srgbClr val="FDF9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grpSp>
      <p:sp>
        <p:nvSpPr>
          <p:cNvPr id="6" name="TextBox 5">
            <a:extLst>
              <a:ext uri="{FF2B5EF4-FFF2-40B4-BE49-F238E27FC236}">
                <a16:creationId xmlns:a16="http://schemas.microsoft.com/office/drawing/2014/main" id="{D0B5F27C-4B82-A16D-D51E-9E90B094CCA8}"/>
              </a:ext>
            </a:extLst>
          </p:cNvPr>
          <p:cNvSpPr txBox="1"/>
          <p:nvPr/>
        </p:nvSpPr>
        <p:spPr>
          <a:xfrm>
            <a:off x="6852742" y="608398"/>
            <a:ext cx="4549966" cy="1015663"/>
          </a:xfrm>
          <a:prstGeom prst="rect">
            <a:avLst/>
          </a:prstGeom>
          <a:noFill/>
        </p:spPr>
        <p:txBody>
          <a:bodyPr wrap="square" rtlCol="0">
            <a:spAutoFit/>
          </a:bodyPr>
          <a:lstStyle/>
          <a:p>
            <a:r>
              <a:rPr lang="en-GB" sz="2000" dirty="0">
                <a:latin typeface="Times New Roman" panose="02020603050405020304" pitchFamily="18" charset="0"/>
                <a:cs typeface="Times New Roman" panose="02020603050405020304" pitchFamily="18" charset="0"/>
              </a:rPr>
              <a:t>Positrons mainly produced from </a:t>
            </a:r>
            <a:r>
              <a:rPr lang="en-GB" sz="2000" dirty="0" err="1">
                <a:latin typeface="Times New Roman" panose="02020603050405020304" pitchFamily="18" charset="0"/>
                <a:cs typeface="Times New Roman" panose="02020603050405020304" pitchFamily="18" charset="0"/>
              </a:rPr>
              <a:t>p+p</a:t>
            </a:r>
            <a:r>
              <a:rPr lang="en-GB" sz="2000" dirty="0">
                <a:latin typeface="Times New Roman" panose="02020603050405020304" pitchFamily="18" charset="0"/>
                <a:cs typeface="Times New Roman" panose="02020603050405020304" pitchFamily="18" charset="0"/>
              </a:rPr>
              <a:t> interactions, but also He and heavier CRs are also involved and produce positrons!</a:t>
            </a:r>
            <a:endParaRPr lang="en-SE" sz="2000" dirty="0">
              <a:latin typeface="Times New Roman" panose="020206030504050203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B8199C4A-3D86-69DD-22BB-0C3EFADB1618}"/>
              </a:ext>
            </a:extLst>
          </p:cNvPr>
          <p:cNvSpPr>
            <a:spLocks noGrp="1"/>
          </p:cNvSpPr>
          <p:nvPr>
            <p:ph type="title"/>
          </p:nvPr>
        </p:nvSpPr>
        <p:spPr>
          <a:xfrm>
            <a:off x="821570" y="16098"/>
            <a:ext cx="6119057" cy="1325563"/>
          </a:xfrm>
        </p:spPr>
        <p:txBody>
          <a:bodyPr>
            <a:normAutofit/>
          </a:bodyPr>
          <a:lstStyle/>
          <a:p>
            <a:r>
              <a:rPr lang="en-GB" sz="4000" b="1" dirty="0">
                <a:effectLst>
                  <a:outerShdw blurRad="38100" dist="38100" dir="2700000" algn="tl">
                    <a:srgbClr val="000000">
                      <a:alpha val="43137"/>
                    </a:srgbClr>
                  </a:outerShdw>
                </a:effectLst>
              </a:rPr>
              <a:t>The cross section problem</a:t>
            </a:r>
            <a:endParaRPr lang="en-SE" sz="4000" b="1" dirty="0">
              <a:effectLst>
                <a:outerShdw blurRad="38100" dist="38100" dir="2700000" algn="tl">
                  <a:srgbClr val="000000">
                    <a:alpha val="43137"/>
                  </a:srgbClr>
                </a:outerShdw>
              </a:effectLst>
            </a:endParaRPr>
          </a:p>
        </p:txBody>
      </p:sp>
      <p:cxnSp>
        <p:nvCxnSpPr>
          <p:cNvPr id="13" name="Straight Arrow Connector 12">
            <a:extLst>
              <a:ext uri="{FF2B5EF4-FFF2-40B4-BE49-F238E27FC236}">
                <a16:creationId xmlns:a16="http://schemas.microsoft.com/office/drawing/2014/main" id="{367C9E69-08A6-8FA9-01CB-3F0C5528FF92}"/>
              </a:ext>
            </a:extLst>
          </p:cNvPr>
          <p:cNvCxnSpPr>
            <a:cxnSpLocks/>
          </p:cNvCxnSpPr>
          <p:nvPr/>
        </p:nvCxnSpPr>
        <p:spPr>
          <a:xfrm>
            <a:off x="5332164" y="3723701"/>
            <a:ext cx="2214391" cy="111270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25648B38-E4BB-D407-1359-79BE07BDE260}"/>
              </a:ext>
            </a:extLst>
          </p:cNvPr>
          <p:cNvSpPr>
            <a:spLocks noChangeArrowheads="1"/>
          </p:cNvSpPr>
          <p:nvPr/>
        </p:nvSpPr>
        <p:spPr bwMode="auto">
          <a:xfrm>
            <a:off x="6357775" y="2828976"/>
            <a:ext cx="116570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SE" sz="1200" b="1" i="0" u="none" strike="noStrike" cap="none" normalizeH="0" baseline="0" dirty="0">
                <a:ln>
                  <a:noFill/>
                </a:ln>
                <a:solidFill>
                  <a:schemeClr val="tx1"/>
                </a:solidFill>
                <a:effectLst/>
                <a:latin typeface="Calibri body"/>
              </a:rPr>
              <a:t>AMS-02 Collab.</a:t>
            </a:r>
            <a:endParaRPr kumimoji="0" lang="en-SE" altLang="en-SE" sz="2800" b="1" i="0" u="none" strike="noStrike" cap="none" normalizeH="0" baseline="0" dirty="0">
              <a:ln>
                <a:noFill/>
              </a:ln>
              <a:solidFill>
                <a:schemeClr val="tx1"/>
              </a:solidFill>
              <a:effectLst/>
              <a:latin typeface="Calibri body"/>
            </a:endParaRPr>
          </a:p>
        </p:txBody>
      </p:sp>
      <p:sp>
        <p:nvSpPr>
          <p:cNvPr id="7" name="TextBox 6">
            <a:extLst>
              <a:ext uri="{FF2B5EF4-FFF2-40B4-BE49-F238E27FC236}">
                <a16:creationId xmlns:a16="http://schemas.microsoft.com/office/drawing/2014/main" id="{E1988993-6E33-E461-FB94-D9765E55AEA0}"/>
              </a:ext>
            </a:extLst>
          </p:cNvPr>
          <p:cNvSpPr txBox="1"/>
          <p:nvPr/>
        </p:nvSpPr>
        <p:spPr>
          <a:xfrm>
            <a:off x="357858" y="1052424"/>
            <a:ext cx="6097836" cy="276999"/>
          </a:xfrm>
          <a:prstGeom prst="rect">
            <a:avLst/>
          </a:prstGeom>
          <a:noFill/>
        </p:spPr>
        <p:txBody>
          <a:bodyPr wrap="square">
            <a:spAutoFit/>
          </a:bodyPr>
          <a:lstStyle/>
          <a:p>
            <a:r>
              <a:rPr lang="en-GB" sz="1200" dirty="0" err="1"/>
              <a:t>Orusa</a:t>
            </a:r>
            <a:r>
              <a:rPr lang="en-GB" sz="1200" dirty="0"/>
              <a:t> et al PRD 105 (2022) 12</a:t>
            </a:r>
            <a:endParaRPr lang="en-SE" sz="1200" dirty="0"/>
          </a:p>
        </p:txBody>
      </p:sp>
    </p:spTree>
    <p:extLst>
      <p:ext uri="{BB962C8B-B14F-4D97-AF65-F5344CB8AC3E}">
        <p14:creationId xmlns:p14="http://schemas.microsoft.com/office/powerpoint/2010/main" val="12625579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09A63-077D-2D54-FA73-B6D1A520B865}"/>
              </a:ext>
            </a:extLst>
          </p:cNvPr>
          <p:cNvSpPr>
            <a:spLocks noGrp="1"/>
          </p:cNvSpPr>
          <p:nvPr>
            <p:ph type="title"/>
          </p:nvPr>
        </p:nvSpPr>
        <p:spPr>
          <a:xfrm>
            <a:off x="838200" y="199870"/>
            <a:ext cx="10515600" cy="1325563"/>
          </a:xfrm>
        </p:spPr>
        <p:txBody>
          <a:bodyPr>
            <a:normAutofit/>
          </a:bodyPr>
          <a:lstStyle/>
          <a:p>
            <a:r>
              <a:rPr lang="en-GB" sz="4000" b="1" dirty="0">
                <a:effectLst>
                  <a:outerShdw blurRad="38100" dist="38100" dir="2700000" algn="tl">
                    <a:srgbClr val="000000">
                      <a:alpha val="43137"/>
                    </a:srgbClr>
                  </a:outerShdw>
                </a:effectLst>
              </a:rPr>
              <a:t>Production of positrons and DM identification</a:t>
            </a:r>
            <a:endParaRPr lang="en-SE" sz="4000" b="1" dirty="0">
              <a:effectLst>
                <a:outerShdw blurRad="38100" dist="38100" dir="2700000" algn="tl">
                  <a:srgbClr val="000000">
                    <a:alpha val="43137"/>
                  </a:srgbClr>
                </a:outerShdw>
              </a:effectLst>
            </a:endParaRPr>
          </a:p>
        </p:txBody>
      </p:sp>
      <p:sp>
        <p:nvSpPr>
          <p:cNvPr id="4" name="Slide Number Placeholder 3">
            <a:extLst>
              <a:ext uri="{FF2B5EF4-FFF2-40B4-BE49-F238E27FC236}">
                <a16:creationId xmlns:a16="http://schemas.microsoft.com/office/drawing/2014/main" id="{FFC6EC75-0BB2-B0F3-0F81-CE4EC6718334}"/>
              </a:ext>
            </a:extLst>
          </p:cNvPr>
          <p:cNvSpPr>
            <a:spLocks noGrp="1"/>
          </p:cNvSpPr>
          <p:nvPr>
            <p:ph type="sldNum" sz="quarter" idx="12"/>
          </p:nvPr>
        </p:nvSpPr>
        <p:spPr/>
        <p:txBody>
          <a:bodyPr/>
          <a:lstStyle/>
          <a:p>
            <a:fld id="{22575A84-A01E-4477-BEC3-178D27864C62}" type="slidenum">
              <a:rPr lang="en-GB" smtClean="0"/>
              <a:t>68</a:t>
            </a:fld>
            <a:endParaRPr lang="en-GB"/>
          </a:p>
        </p:txBody>
      </p:sp>
      <p:grpSp>
        <p:nvGrpSpPr>
          <p:cNvPr id="7" name="Group 6">
            <a:extLst>
              <a:ext uri="{FF2B5EF4-FFF2-40B4-BE49-F238E27FC236}">
                <a16:creationId xmlns:a16="http://schemas.microsoft.com/office/drawing/2014/main" id="{EF73CCFB-5E35-E260-EA90-C72FA09D025C}"/>
              </a:ext>
            </a:extLst>
          </p:cNvPr>
          <p:cNvGrpSpPr/>
          <p:nvPr/>
        </p:nvGrpSpPr>
        <p:grpSpPr>
          <a:xfrm>
            <a:off x="4463284" y="1311008"/>
            <a:ext cx="6498499" cy="4800273"/>
            <a:chOff x="2414145" y="1418892"/>
            <a:chExt cx="6289180" cy="4681372"/>
          </a:xfrm>
        </p:grpSpPr>
        <p:pic>
          <p:nvPicPr>
            <p:cNvPr id="11" name="Picture 10">
              <a:extLst>
                <a:ext uri="{FF2B5EF4-FFF2-40B4-BE49-F238E27FC236}">
                  <a16:creationId xmlns:a16="http://schemas.microsoft.com/office/drawing/2014/main" id="{E3BEF515-E709-B19B-8B33-C1099017B8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4145" y="1418892"/>
              <a:ext cx="6289180" cy="4681372"/>
            </a:xfrm>
            <a:prstGeom prst="rect">
              <a:avLst/>
            </a:prstGeom>
          </p:spPr>
        </p:pic>
        <p:sp>
          <p:nvSpPr>
            <p:cNvPr id="19" name="Rectangle: Rounded Corners 18">
              <a:extLst>
                <a:ext uri="{FF2B5EF4-FFF2-40B4-BE49-F238E27FC236}">
                  <a16:creationId xmlns:a16="http://schemas.microsoft.com/office/drawing/2014/main" id="{58A3A7CE-2CE1-423C-094F-9D0276DDC7EF}"/>
                </a:ext>
              </a:extLst>
            </p:cNvPr>
            <p:cNvSpPr/>
            <p:nvPr/>
          </p:nvSpPr>
          <p:spPr>
            <a:xfrm>
              <a:off x="3161836" y="2366439"/>
              <a:ext cx="2053982" cy="1649577"/>
            </a:xfrm>
            <a:prstGeom prst="roundRect">
              <a:avLst/>
            </a:prstGeom>
            <a:solidFill>
              <a:srgbClr val="FDF9EE"/>
            </a:solidFill>
            <a:ln>
              <a:solidFill>
                <a:srgbClr val="FDF9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0" name="Rectangle: Rounded Corners 19">
              <a:extLst>
                <a:ext uri="{FF2B5EF4-FFF2-40B4-BE49-F238E27FC236}">
                  <a16:creationId xmlns:a16="http://schemas.microsoft.com/office/drawing/2014/main" id="{CAF4E994-9E48-6029-A98F-BB969AAB84B8}"/>
                </a:ext>
              </a:extLst>
            </p:cNvPr>
            <p:cNvSpPr/>
            <p:nvPr/>
          </p:nvSpPr>
          <p:spPr>
            <a:xfrm>
              <a:off x="4494876" y="3317349"/>
              <a:ext cx="940436" cy="657871"/>
            </a:xfrm>
            <a:prstGeom prst="roundRect">
              <a:avLst/>
            </a:prstGeom>
            <a:solidFill>
              <a:srgbClr val="FDF9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grpSp>
      <p:sp>
        <p:nvSpPr>
          <p:cNvPr id="6" name="TextBox 5">
            <a:extLst>
              <a:ext uri="{FF2B5EF4-FFF2-40B4-BE49-F238E27FC236}">
                <a16:creationId xmlns:a16="http://schemas.microsoft.com/office/drawing/2014/main" id="{D0B5F27C-4B82-A16D-D51E-9E90B094CCA8}"/>
              </a:ext>
            </a:extLst>
          </p:cNvPr>
          <p:cNvSpPr txBox="1"/>
          <p:nvPr/>
        </p:nvSpPr>
        <p:spPr>
          <a:xfrm>
            <a:off x="575354" y="1662521"/>
            <a:ext cx="3903072" cy="4539704"/>
          </a:xfrm>
          <a:prstGeom prst="rect">
            <a:avLst/>
          </a:prstGeom>
          <a:noFill/>
        </p:spPr>
        <p:txBody>
          <a:bodyPr wrap="square" rtlCol="0">
            <a:spAutoFit/>
          </a:bodyPr>
          <a:lstStyle/>
          <a:p>
            <a:r>
              <a:rPr lang="en-GB"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stochastic nature of the PWN emission makes it difficult to find signatures of DM at high energies</a:t>
            </a:r>
            <a:r>
              <a:rPr lang="en-GB" sz="2000" dirty="0">
                <a:latin typeface="Times New Roman" panose="02020603050405020304" pitchFamily="18" charset="0"/>
                <a:cs typeface="Times New Roman" panose="02020603050405020304" pitchFamily="18" charset="0"/>
              </a:rPr>
              <a:t>:</a:t>
            </a:r>
          </a:p>
          <a:p>
            <a:endParaRPr lang="en-GB" sz="400" dirty="0">
              <a:latin typeface="Times New Roman" panose="02020603050405020304" pitchFamily="18" charset="0"/>
              <a:cs typeface="Times New Roman" panose="02020603050405020304" pitchFamily="18" charset="0"/>
            </a:endParaRPr>
          </a:p>
          <a:p>
            <a:pPr marL="457200" indent="-457200">
              <a:buFontTx/>
              <a:buAutoNum type="arabicPeriod"/>
            </a:pPr>
            <a:r>
              <a:rPr lang="en-GB" sz="2000" dirty="0">
                <a:latin typeface="Times New Roman" panose="02020603050405020304" pitchFamily="18" charset="0"/>
                <a:cs typeface="Times New Roman" panose="02020603050405020304" pitchFamily="18" charset="0"/>
              </a:rPr>
              <a:t>Sharp features can be easily masked by PWN contribution</a:t>
            </a:r>
          </a:p>
          <a:p>
            <a:endParaRPr lang="en-GB" sz="200" dirty="0">
              <a:latin typeface="Times New Roman" panose="02020603050405020304" pitchFamily="18" charset="0"/>
              <a:cs typeface="Times New Roman" panose="02020603050405020304" pitchFamily="18" charset="0"/>
            </a:endParaRPr>
          </a:p>
          <a:p>
            <a:pPr marL="457200" indent="-457200">
              <a:buFont typeface="+mj-lt"/>
              <a:buAutoNum type="arabicPeriod" startAt="2"/>
            </a:pPr>
            <a:r>
              <a:rPr lang="en-GB" sz="2000" dirty="0">
                <a:latin typeface="Times New Roman" panose="02020603050405020304" pitchFamily="18" charset="0"/>
                <a:cs typeface="Times New Roman" panose="02020603050405020304" pitchFamily="18" charset="0"/>
              </a:rPr>
              <a:t>High masses contributing to the e+ spectrum at those energies</a:t>
            </a:r>
          </a:p>
          <a:p>
            <a:endParaRPr lang="en-GB" sz="2000" dirty="0">
              <a:latin typeface="Times New Roman" panose="02020603050405020304" pitchFamily="18" charset="0"/>
              <a:cs typeface="Times New Roman" panose="02020603050405020304" pitchFamily="18" charset="0"/>
            </a:endParaRPr>
          </a:p>
          <a:p>
            <a:r>
              <a:rPr lang="en-GB"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Easier to spot DM signals at low E</a:t>
            </a:r>
          </a:p>
          <a:p>
            <a:endParaRPr lang="en-GB" sz="300" dirty="0">
              <a:latin typeface="Times New Roman" panose="02020603050405020304" pitchFamily="18" charset="0"/>
              <a:cs typeface="Times New Roman" panose="02020603050405020304" pitchFamily="18" charset="0"/>
            </a:endParaRPr>
          </a:p>
          <a:p>
            <a:pPr marL="342900" indent="-342900">
              <a:buFontTx/>
              <a:buChar char="-"/>
            </a:pPr>
            <a:r>
              <a:rPr lang="en-GB" sz="2000" dirty="0">
                <a:latin typeface="Times New Roman" panose="02020603050405020304" pitchFamily="18" charset="0"/>
                <a:cs typeface="Times New Roman" panose="02020603050405020304" pitchFamily="18" charset="0"/>
              </a:rPr>
              <a:t>Diffusion process</a:t>
            </a:r>
          </a:p>
          <a:p>
            <a:pPr marL="342900" indent="-342900">
              <a:buFontTx/>
              <a:buChar char="-"/>
            </a:pPr>
            <a:r>
              <a:rPr lang="en-GB" sz="2000" dirty="0">
                <a:latin typeface="Times New Roman" panose="02020603050405020304" pitchFamily="18" charset="0"/>
                <a:cs typeface="Times New Roman" panose="02020603050405020304" pitchFamily="18" charset="0"/>
              </a:rPr>
              <a:t>Magnetised halo </a:t>
            </a:r>
          </a:p>
          <a:p>
            <a:pPr marL="342900" indent="-342900">
              <a:buFontTx/>
              <a:buChar char="-"/>
            </a:pPr>
            <a:r>
              <a:rPr lang="en-GB" sz="2000" dirty="0">
                <a:latin typeface="Times New Roman" panose="02020603050405020304" pitchFamily="18" charset="0"/>
                <a:cs typeface="Times New Roman" panose="02020603050405020304" pitchFamily="18" charset="0"/>
              </a:rPr>
              <a:t>Nearby Galactic environment </a:t>
            </a:r>
          </a:p>
          <a:p>
            <a:pPr marL="342900" indent="-342900">
              <a:buFontTx/>
              <a:buChar char="-"/>
            </a:pPr>
            <a:r>
              <a:rPr lang="en-GB" sz="2000" dirty="0">
                <a:latin typeface="Times New Roman" panose="02020603050405020304" pitchFamily="18" charset="0"/>
                <a:cs typeface="Times New Roman" panose="02020603050405020304" pitchFamily="18" charset="0"/>
              </a:rPr>
              <a:t>Solar modulation</a:t>
            </a:r>
          </a:p>
          <a:p>
            <a:pPr marL="342900" indent="-342900">
              <a:buFontTx/>
              <a:buChar char="-"/>
            </a:pPr>
            <a:r>
              <a:rPr lang="en-GB" sz="2000" dirty="0">
                <a:latin typeface="Times New Roman" panose="02020603050405020304" pitchFamily="18" charset="0"/>
                <a:cs typeface="Times New Roman" panose="02020603050405020304" pitchFamily="18" charset="0"/>
              </a:rPr>
              <a:t>Cross sections</a:t>
            </a:r>
          </a:p>
        </p:txBody>
      </p:sp>
      <p:sp>
        <p:nvSpPr>
          <p:cNvPr id="3" name="Rectangle 1">
            <a:extLst>
              <a:ext uri="{FF2B5EF4-FFF2-40B4-BE49-F238E27FC236}">
                <a16:creationId xmlns:a16="http://schemas.microsoft.com/office/drawing/2014/main" id="{CF17B077-E262-6E35-56D1-B922CC4B5F42}"/>
              </a:ext>
            </a:extLst>
          </p:cNvPr>
          <p:cNvSpPr>
            <a:spLocks noChangeArrowheads="1"/>
          </p:cNvSpPr>
          <p:nvPr/>
        </p:nvSpPr>
        <p:spPr bwMode="auto">
          <a:xfrm>
            <a:off x="5241497" y="2282622"/>
            <a:ext cx="116570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SE" sz="1200" b="1" i="0" u="none" strike="noStrike" cap="none" normalizeH="0" baseline="0" dirty="0">
                <a:ln>
                  <a:noFill/>
                </a:ln>
                <a:solidFill>
                  <a:schemeClr val="tx1"/>
                </a:solidFill>
                <a:effectLst/>
                <a:latin typeface="Calibri body"/>
              </a:rPr>
              <a:t>AMS-02 Collab.</a:t>
            </a:r>
            <a:endParaRPr kumimoji="0" lang="en-SE" altLang="en-SE" sz="2800" b="1" i="0" u="none" strike="noStrike" cap="none" normalizeH="0" baseline="0" dirty="0">
              <a:ln>
                <a:noFill/>
              </a:ln>
              <a:solidFill>
                <a:schemeClr val="tx1"/>
              </a:solidFill>
              <a:effectLst/>
              <a:latin typeface="Calibri body"/>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26D3A3F-5163-0307-6E02-D02F9DA569E5}"/>
                  </a:ext>
                </a:extLst>
              </p:cNvPr>
              <p:cNvSpPr txBox="1"/>
              <p:nvPr/>
            </p:nvSpPr>
            <p:spPr>
              <a:xfrm>
                <a:off x="7076304" y="4092539"/>
                <a:ext cx="1343894"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l-GR" sz="2000" b="1" i="1" smtClean="0">
                          <a:solidFill>
                            <a:schemeClr val="accent6">
                              <a:lumMod val="75000"/>
                            </a:schemeClr>
                          </a:solidFill>
                          <a:latin typeface="Cambria Math" panose="02040503050406030204" pitchFamily="18" charset="0"/>
                          <a:ea typeface="Cambria Math" panose="02040503050406030204" pitchFamily="18" charset="0"/>
                        </a:rPr>
                        <m:t>𝝌</m:t>
                      </m:r>
                      <m:r>
                        <a:rPr lang="en-SE" sz="2000" b="1" i="1" smtClean="0">
                          <a:solidFill>
                            <a:schemeClr val="accent6">
                              <a:lumMod val="75000"/>
                            </a:schemeClr>
                          </a:solidFill>
                          <a:latin typeface="Cambria Math" panose="02040503050406030204" pitchFamily="18" charset="0"/>
                          <a:ea typeface="Cambria Math" panose="02040503050406030204" pitchFamily="18" charset="0"/>
                        </a:rPr>
                        <m:t>→</m:t>
                      </m:r>
                      <m:sSup>
                        <m:sSupPr>
                          <m:ctrlPr>
                            <a:rPr lang="en-SE" sz="2000" b="1" i="1" smtClean="0">
                              <a:solidFill>
                                <a:schemeClr val="accent6">
                                  <a:lumMod val="75000"/>
                                </a:schemeClr>
                              </a:solidFill>
                              <a:latin typeface="Cambria Math" panose="02040503050406030204" pitchFamily="18" charset="0"/>
                              <a:ea typeface="Cambria Math" panose="02040503050406030204" pitchFamily="18" charset="0"/>
                            </a:rPr>
                          </m:ctrlPr>
                        </m:sSupPr>
                        <m:e>
                          <m:r>
                            <a:rPr lang="en-GB" sz="2000" b="1" i="1" smtClean="0">
                              <a:solidFill>
                                <a:schemeClr val="accent6">
                                  <a:lumMod val="75000"/>
                                </a:schemeClr>
                              </a:solidFill>
                              <a:latin typeface="Cambria Math" panose="02040503050406030204" pitchFamily="18" charset="0"/>
                              <a:ea typeface="Cambria Math" panose="02040503050406030204" pitchFamily="18" charset="0"/>
                            </a:rPr>
                            <m:t>𝒆</m:t>
                          </m:r>
                        </m:e>
                        <m:sup>
                          <m:r>
                            <a:rPr lang="en-GB" sz="2000" b="1" i="1" smtClean="0">
                              <a:solidFill>
                                <a:schemeClr val="accent6">
                                  <a:lumMod val="75000"/>
                                </a:schemeClr>
                              </a:solidFill>
                              <a:latin typeface="Cambria Math" panose="02040503050406030204" pitchFamily="18" charset="0"/>
                              <a:ea typeface="Cambria Math" panose="02040503050406030204" pitchFamily="18" charset="0"/>
                            </a:rPr>
                            <m:t>+</m:t>
                          </m:r>
                        </m:sup>
                      </m:sSup>
                      <m:sSup>
                        <m:sSupPr>
                          <m:ctrlPr>
                            <a:rPr lang="en-SE" sz="2000" b="1" i="1">
                              <a:solidFill>
                                <a:schemeClr val="accent6">
                                  <a:lumMod val="75000"/>
                                </a:schemeClr>
                              </a:solidFill>
                              <a:latin typeface="Cambria Math" panose="02040503050406030204" pitchFamily="18" charset="0"/>
                              <a:ea typeface="Cambria Math" panose="02040503050406030204" pitchFamily="18" charset="0"/>
                            </a:rPr>
                          </m:ctrlPr>
                        </m:sSupPr>
                        <m:e>
                          <m:r>
                            <a:rPr lang="en-GB" sz="2000" b="1" i="1">
                              <a:solidFill>
                                <a:schemeClr val="accent6">
                                  <a:lumMod val="75000"/>
                                </a:schemeClr>
                              </a:solidFill>
                              <a:latin typeface="Cambria Math" panose="02040503050406030204" pitchFamily="18" charset="0"/>
                              <a:ea typeface="Cambria Math" panose="02040503050406030204" pitchFamily="18" charset="0"/>
                            </a:rPr>
                            <m:t>𝒆</m:t>
                          </m:r>
                        </m:e>
                        <m:sup>
                          <m:r>
                            <a:rPr lang="en-GB" sz="2000" b="1" i="1" smtClean="0">
                              <a:solidFill>
                                <a:schemeClr val="accent6">
                                  <a:lumMod val="75000"/>
                                </a:schemeClr>
                              </a:solidFill>
                              <a:latin typeface="Cambria Math" panose="02040503050406030204" pitchFamily="18" charset="0"/>
                              <a:ea typeface="Cambria Math" panose="02040503050406030204" pitchFamily="18" charset="0"/>
                            </a:rPr>
                            <m:t>−</m:t>
                          </m:r>
                        </m:sup>
                      </m:sSup>
                    </m:oMath>
                  </m:oMathPara>
                </a14:m>
                <a:endParaRPr lang="en-SE" sz="2000" b="1" dirty="0">
                  <a:solidFill>
                    <a:schemeClr val="accent6">
                      <a:lumMod val="75000"/>
                    </a:schemeClr>
                  </a:solidFill>
                </a:endParaRPr>
              </a:p>
            </p:txBody>
          </p:sp>
        </mc:Choice>
        <mc:Fallback xmlns="">
          <p:sp>
            <p:nvSpPr>
              <p:cNvPr id="8" name="TextBox 7">
                <a:extLst>
                  <a:ext uri="{FF2B5EF4-FFF2-40B4-BE49-F238E27FC236}">
                    <a16:creationId xmlns:a16="http://schemas.microsoft.com/office/drawing/2014/main" id="{726D3A3F-5163-0307-6E02-D02F9DA569E5}"/>
                  </a:ext>
                </a:extLst>
              </p:cNvPr>
              <p:cNvSpPr txBox="1">
                <a:spLocks noRot="1" noChangeAspect="1" noMove="1" noResize="1" noEditPoints="1" noAdjustHandles="1" noChangeArrowheads="1" noChangeShapeType="1" noTextEdit="1"/>
              </p:cNvSpPr>
              <p:nvPr/>
            </p:nvSpPr>
            <p:spPr>
              <a:xfrm>
                <a:off x="7076304" y="4092539"/>
                <a:ext cx="1343894" cy="400110"/>
              </a:xfrm>
              <a:prstGeom prst="rect">
                <a:avLst/>
              </a:prstGeom>
              <a:blipFill>
                <a:blip r:embed="rId4"/>
                <a:stretch>
                  <a:fillRect b="-6061"/>
                </a:stretch>
              </a:blipFill>
            </p:spPr>
            <p:txBody>
              <a:bodyPr/>
              <a:lstStyle/>
              <a:p>
                <a:r>
                  <a:rPr lang="en-SE">
                    <a:noFill/>
                  </a:rPr>
                  <a:t> </a:t>
                </a:r>
              </a:p>
            </p:txBody>
          </p:sp>
        </mc:Fallback>
      </mc:AlternateContent>
      <p:sp>
        <p:nvSpPr>
          <p:cNvPr id="9" name="Freeform: Shape 8">
            <a:extLst>
              <a:ext uri="{FF2B5EF4-FFF2-40B4-BE49-F238E27FC236}">
                <a16:creationId xmlns:a16="http://schemas.microsoft.com/office/drawing/2014/main" id="{534F8141-7BD2-9EF9-26A3-E45D639C8D21}"/>
              </a:ext>
            </a:extLst>
          </p:cNvPr>
          <p:cNvSpPr/>
          <p:nvPr/>
        </p:nvSpPr>
        <p:spPr>
          <a:xfrm>
            <a:off x="6635300" y="4492649"/>
            <a:ext cx="1343895" cy="1324258"/>
          </a:xfrm>
          <a:custGeom>
            <a:avLst/>
            <a:gdLst>
              <a:gd name="connsiteX0" fmla="*/ 0 w 1828800"/>
              <a:gd name="connsiteY0" fmla="*/ 1288974 h 1288974"/>
              <a:gd name="connsiteX1" fmla="*/ 1575412 w 1828800"/>
              <a:gd name="connsiteY1" fmla="*/ 0 h 1288974"/>
              <a:gd name="connsiteX2" fmla="*/ 1828800 w 1828800"/>
              <a:gd name="connsiteY2" fmla="*/ 1288974 h 1288974"/>
            </a:gdLst>
            <a:ahLst/>
            <a:cxnLst>
              <a:cxn ang="0">
                <a:pos x="connsiteX0" y="connsiteY0"/>
              </a:cxn>
              <a:cxn ang="0">
                <a:pos x="connsiteX1" y="connsiteY1"/>
              </a:cxn>
              <a:cxn ang="0">
                <a:pos x="connsiteX2" y="connsiteY2"/>
              </a:cxn>
            </a:cxnLst>
            <a:rect l="l" t="t" r="r" b="b"/>
            <a:pathLst>
              <a:path w="1828800" h="1288974">
                <a:moveTo>
                  <a:pt x="0" y="1288974"/>
                </a:moveTo>
                <a:cubicBezTo>
                  <a:pt x="635306" y="644487"/>
                  <a:pt x="1270612" y="0"/>
                  <a:pt x="1575412" y="0"/>
                </a:cubicBezTo>
                <a:cubicBezTo>
                  <a:pt x="1880212" y="0"/>
                  <a:pt x="1768207" y="1085162"/>
                  <a:pt x="1828800" y="1288974"/>
                </a:cubicBezTo>
              </a:path>
            </a:pathLst>
          </a:custGeom>
          <a:noFill/>
          <a:ln w="5715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Tree>
    <p:extLst>
      <p:ext uri="{BB962C8B-B14F-4D97-AF65-F5344CB8AC3E}">
        <p14:creationId xmlns:p14="http://schemas.microsoft.com/office/powerpoint/2010/main" val="18240463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09A63-077D-2D54-FA73-B6D1A520B865}"/>
              </a:ext>
            </a:extLst>
          </p:cNvPr>
          <p:cNvSpPr>
            <a:spLocks noGrp="1"/>
          </p:cNvSpPr>
          <p:nvPr>
            <p:ph type="title"/>
          </p:nvPr>
        </p:nvSpPr>
        <p:spPr>
          <a:xfrm>
            <a:off x="838200" y="199870"/>
            <a:ext cx="10515600" cy="1325563"/>
          </a:xfrm>
        </p:spPr>
        <p:txBody>
          <a:bodyPr>
            <a:normAutofit/>
          </a:bodyPr>
          <a:lstStyle/>
          <a:p>
            <a:r>
              <a:rPr lang="en-GB" sz="4000" b="1" dirty="0">
                <a:effectLst>
                  <a:outerShdw blurRad="38100" dist="38100" dir="2700000" algn="tl">
                    <a:srgbClr val="000000">
                      <a:alpha val="43137"/>
                    </a:srgbClr>
                  </a:outerShdw>
                </a:effectLst>
              </a:rPr>
              <a:t>Production of positrons and DM identification</a:t>
            </a:r>
            <a:endParaRPr lang="en-SE" sz="4000" b="1" dirty="0">
              <a:effectLst>
                <a:outerShdw blurRad="38100" dist="38100" dir="2700000" algn="tl">
                  <a:srgbClr val="000000">
                    <a:alpha val="43137"/>
                  </a:srgbClr>
                </a:outerShdw>
              </a:effectLst>
            </a:endParaRPr>
          </a:p>
        </p:txBody>
      </p:sp>
      <p:sp>
        <p:nvSpPr>
          <p:cNvPr id="4" name="Slide Number Placeholder 3">
            <a:extLst>
              <a:ext uri="{FF2B5EF4-FFF2-40B4-BE49-F238E27FC236}">
                <a16:creationId xmlns:a16="http://schemas.microsoft.com/office/drawing/2014/main" id="{FFC6EC75-0BB2-B0F3-0F81-CE4EC6718334}"/>
              </a:ext>
            </a:extLst>
          </p:cNvPr>
          <p:cNvSpPr>
            <a:spLocks noGrp="1"/>
          </p:cNvSpPr>
          <p:nvPr>
            <p:ph type="sldNum" sz="quarter" idx="12"/>
          </p:nvPr>
        </p:nvSpPr>
        <p:spPr/>
        <p:txBody>
          <a:bodyPr/>
          <a:lstStyle/>
          <a:p>
            <a:fld id="{22575A84-A01E-4477-BEC3-178D27864C62}" type="slidenum">
              <a:rPr lang="en-GB" smtClean="0"/>
              <a:t>69</a:t>
            </a:fld>
            <a:endParaRPr lang="en-GB"/>
          </a:p>
        </p:txBody>
      </p:sp>
      <p:grpSp>
        <p:nvGrpSpPr>
          <p:cNvPr id="7" name="Group 6">
            <a:extLst>
              <a:ext uri="{FF2B5EF4-FFF2-40B4-BE49-F238E27FC236}">
                <a16:creationId xmlns:a16="http://schemas.microsoft.com/office/drawing/2014/main" id="{EF73CCFB-5E35-E260-EA90-C72FA09D025C}"/>
              </a:ext>
            </a:extLst>
          </p:cNvPr>
          <p:cNvGrpSpPr/>
          <p:nvPr/>
        </p:nvGrpSpPr>
        <p:grpSpPr>
          <a:xfrm>
            <a:off x="4463284" y="1311008"/>
            <a:ext cx="6498499" cy="4800273"/>
            <a:chOff x="2414145" y="1418892"/>
            <a:chExt cx="6289180" cy="4681372"/>
          </a:xfrm>
        </p:grpSpPr>
        <p:pic>
          <p:nvPicPr>
            <p:cNvPr id="11" name="Picture 10">
              <a:extLst>
                <a:ext uri="{FF2B5EF4-FFF2-40B4-BE49-F238E27FC236}">
                  <a16:creationId xmlns:a16="http://schemas.microsoft.com/office/drawing/2014/main" id="{E3BEF515-E709-B19B-8B33-C1099017B8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4145" y="1418892"/>
              <a:ext cx="6289180" cy="4681372"/>
            </a:xfrm>
            <a:prstGeom prst="rect">
              <a:avLst/>
            </a:prstGeom>
          </p:spPr>
        </p:pic>
        <p:sp>
          <p:nvSpPr>
            <p:cNvPr id="19" name="Rectangle: Rounded Corners 18">
              <a:extLst>
                <a:ext uri="{FF2B5EF4-FFF2-40B4-BE49-F238E27FC236}">
                  <a16:creationId xmlns:a16="http://schemas.microsoft.com/office/drawing/2014/main" id="{58A3A7CE-2CE1-423C-094F-9D0276DDC7EF}"/>
                </a:ext>
              </a:extLst>
            </p:cNvPr>
            <p:cNvSpPr/>
            <p:nvPr/>
          </p:nvSpPr>
          <p:spPr>
            <a:xfrm>
              <a:off x="3161836" y="2366439"/>
              <a:ext cx="2053982" cy="1649577"/>
            </a:xfrm>
            <a:prstGeom prst="roundRect">
              <a:avLst/>
            </a:prstGeom>
            <a:solidFill>
              <a:srgbClr val="FDF9EE"/>
            </a:solidFill>
            <a:ln>
              <a:solidFill>
                <a:srgbClr val="FDF9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0" name="Rectangle: Rounded Corners 19">
              <a:extLst>
                <a:ext uri="{FF2B5EF4-FFF2-40B4-BE49-F238E27FC236}">
                  <a16:creationId xmlns:a16="http://schemas.microsoft.com/office/drawing/2014/main" id="{CAF4E994-9E48-6029-A98F-BB969AAB84B8}"/>
                </a:ext>
              </a:extLst>
            </p:cNvPr>
            <p:cNvSpPr/>
            <p:nvPr/>
          </p:nvSpPr>
          <p:spPr>
            <a:xfrm>
              <a:off x="4494876" y="3317349"/>
              <a:ext cx="940436" cy="657871"/>
            </a:xfrm>
            <a:prstGeom prst="roundRect">
              <a:avLst/>
            </a:prstGeom>
            <a:solidFill>
              <a:srgbClr val="FDF9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grpSp>
      <p:sp>
        <p:nvSpPr>
          <p:cNvPr id="6" name="TextBox 5">
            <a:extLst>
              <a:ext uri="{FF2B5EF4-FFF2-40B4-BE49-F238E27FC236}">
                <a16:creationId xmlns:a16="http://schemas.microsoft.com/office/drawing/2014/main" id="{D0B5F27C-4B82-A16D-D51E-9E90B094CCA8}"/>
              </a:ext>
            </a:extLst>
          </p:cNvPr>
          <p:cNvSpPr txBox="1"/>
          <p:nvPr/>
        </p:nvSpPr>
        <p:spPr>
          <a:xfrm>
            <a:off x="575354" y="1662521"/>
            <a:ext cx="3903072" cy="4539704"/>
          </a:xfrm>
          <a:prstGeom prst="rect">
            <a:avLst/>
          </a:prstGeom>
          <a:noFill/>
        </p:spPr>
        <p:txBody>
          <a:bodyPr wrap="square" rtlCol="0">
            <a:spAutoFit/>
          </a:bodyPr>
          <a:lstStyle/>
          <a:p>
            <a:r>
              <a:rPr lang="en-GB"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stochastic nature of the PWN emission makes it difficult to find signatures of DM at high energies</a:t>
            </a:r>
            <a:r>
              <a:rPr lang="en-GB" sz="2000" dirty="0">
                <a:latin typeface="Times New Roman" panose="02020603050405020304" pitchFamily="18" charset="0"/>
                <a:cs typeface="Times New Roman" panose="02020603050405020304" pitchFamily="18" charset="0"/>
              </a:rPr>
              <a:t>:</a:t>
            </a:r>
          </a:p>
          <a:p>
            <a:endParaRPr lang="en-GB" sz="400" dirty="0">
              <a:latin typeface="Times New Roman" panose="02020603050405020304" pitchFamily="18" charset="0"/>
              <a:cs typeface="Times New Roman" panose="02020603050405020304" pitchFamily="18" charset="0"/>
            </a:endParaRPr>
          </a:p>
          <a:p>
            <a:pPr marL="457200" indent="-457200">
              <a:buFontTx/>
              <a:buAutoNum type="arabicPeriod"/>
            </a:pPr>
            <a:r>
              <a:rPr lang="en-GB" sz="2000" dirty="0">
                <a:latin typeface="Times New Roman" panose="02020603050405020304" pitchFamily="18" charset="0"/>
                <a:cs typeface="Times New Roman" panose="02020603050405020304" pitchFamily="18" charset="0"/>
              </a:rPr>
              <a:t>Sharp features can be easily masked by PWN contribution</a:t>
            </a:r>
          </a:p>
          <a:p>
            <a:endParaRPr lang="en-GB" sz="200" dirty="0">
              <a:latin typeface="Times New Roman" panose="02020603050405020304" pitchFamily="18" charset="0"/>
              <a:cs typeface="Times New Roman" panose="02020603050405020304" pitchFamily="18" charset="0"/>
            </a:endParaRPr>
          </a:p>
          <a:p>
            <a:pPr marL="457200" indent="-457200">
              <a:buFont typeface="+mj-lt"/>
              <a:buAutoNum type="arabicPeriod" startAt="2"/>
            </a:pPr>
            <a:r>
              <a:rPr lang="en-GB" sz="2000" dirty="0">
                <a:latin typeface="Times New Roman" panose="02020603050405020304" pitchFamily="18" charset="0"/>
                <a:cs typeface="Times New Roman" panose="02020603050405020304" pitchFamily="18" charset="0"/>
              </a:rPr>
              <a:t>High masses contributing to the e+ spectrum at those energies</a:t>
            </a:r>
          </a:p>
          <a:p>
            <a:endParaRPr lang="en-GB" sz="2000" dirty="0">
              <a:latin typeface="Times New Roman" panose="02020603050405020304" pitchFamily="18" charset="0"/>
              <a:cs typeface="Times New Roman" panose="02020603050405020304" pitchFamily="18" charset="0"/>
            </a:endParaRPr>
          </a:p>
          <a:p>
            <a:r>
              <a:rPr lang="en-GB"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Easier to spot DM signals at low E</a:t>
            </a:r>
            <a:endParaRPr lang="en-GB" sz="300" dirty="0">
              <a:latin typeface="Times New Roman" panose="02020603050405020304" pitchFamily="18" charset="0"/>
              <a:cs typeface="Times New Roman" panose="02020603050405020304" pitchFamily="18" charset="0"/>
            </a:endParaRPr>
          </a:p>
          <a:p>
            <a:endParaRPr lang="en-GB" sz="300" dirty="0">
              <a:latin typeface="Times New Roman" panose="02020603050405020304" pitchFamily="18" charset="0"/>
              <a:cs typeface="Times New Roman" panose="02020603050405020304" pitchFamily="18" charset="0"/>
            </a:endParaRPr>
          </a:p>
          <a:p>
            <a:pPr marL="342900" indent="-342900">
              <a:buFontTx/>
              <a:buChar char="-"/>
            </a:pPr>
            <a:r>
              <a:rPr lang="en-GB" sz="2000" dirty="0">
                <a:latin typeface="Times New Roman" panose="02020603050405020304" pitchFamily="18" charset="0"/>
                <a:cs typeface="Times New Roman" panose="02020603050405020304" pitchFamily="18" charset="0"/>
              </a:rPr>
              <a:t>Diffusion process</a:t>
            </a:r>
          </a:p>
          <a:p>
            <a:pPr marL="342900" indent="-342900">
              <a:buFontTx/>
              <a:buChar char="-"/>
            </a:pPr>
            <a:r>
              <a:rPr lang="en-GB" sz="2000" dirty="0">
                <a:latin typeface="Times New Roman" panose="02020603050405020304" pitchFamily="18" charset="0"/>
                <a:cs typeface="Times New Roman" panose="02020603050405020304" pitchFamily="18" charset="0"/>
              </a:rPr>
              <a:t>Magnetised halo </a:t>
            </a:r>
          </a:p>
          <a:p>
            <a:pPr marL="342900" indent="-342900">
              <a:buFontTx/>
              <a:buChar char="-"/>
            </a:pPr>
            <a:r>
              <a:rPr lang="en-GB" sz="2000" dirty="0">
                <a:latin typeface="Times New Roman" panose="02020603050405020304" pitchFamily="18" charset="0"/>
                <a:cs typeface="Times New Roman" panose="02020603050405020304" pitchFamily="18" charset="0"/>
              </a:rPr>
              <a:t>Nearby Galactic environment </a:t>
            </a:r>
          </a:p>
          <a:p>
            <a:pPr marL="342900" indent="-342900">
              <a:buFontTx/>
              <a:buChar char="-"/>
            </a:pPr>
            <a:r>
              <a:rPr lang="en-GB" sz="2000" dirty="0">
                <a:latin typeface="Times New Roman" panose="02020603050405020304" pitchFamily="18" charset="0"/>
                <a:cs typeface="Times New Roman" panose="02020603050405020304" pitchFamily="18" charset="0"/>
              </a:rPr>
              <a:t>Solar modulation</a:t>
            </a:r>
          </a:p>
          <a:p>
            <a:pPr marL="342900" indent="-342900">
              <a:buFontTx/>
              <a:buChar char="-"/>
            </a:pPr>
            <a:r>
              <a:rPr lang="en-GB" sz="2000" dirty="0">
                <a:latin typeface="Times New Roman" panose="02020603050405020304" pitchFamily="18" charset="0"/>
                <a:cs typeface="Times New Roman" panose="02020603050405020304" pitchFamily="18" charset="0"/>
              </a:rPr>
              <a:t>Cross sections</a:t>
            </a:r>
          </a:p>
        </p:txBody>
      </p:sp>
      <p:sp>
        <p:nvSpPr>
          <p:cNvPr id="3" name="Rectangle 1">
            <a:extLst>
              <a:ext uri="{FF2B5EF4-FFF2-40B4-BE49-F238E27FC236}">
                <a16:creationId xmlns:a16="http://schemas.microsoft.com/office/drawing/2014/main" id="{CF17B077-E262-6E35-56D1-B922CC4B5F42}"/>
              </a:ext>
            </a:extLst>
          </p:cNvPr>
          <p:cNvSpPr>
            <a:spLocks noChangeArrowheads="1"/>
          </p:cNvSpPr>
          <p:nvPr/>
        </p:nvSpPr>
        <p:spPr bwMode="auto">
          <a:xfrm>
            <a:off x="5241497" y="2282622"/>
            <a:ext cx="116570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SE" sz="1200" b="1" i="0" u="none" strike="noStrike" cap="none" normalizeH="0" baseline="0" dirty="0">
                <a:ln>
                  <a:noFill/>
                </a:ln>
                <a:solidFill>
                  <a:schemeClr val="tx1"/>
                </a:solidFill>
                <a:effectLst/>
                <a:latin typeface="Calibri body"/>
              </a:rPr>
              <a:t>AMS-02 Collab.</a:t>
            </a:r>
            <a:endParaRPr kumimoji="0" lang="en-SE" altLang="en-SE" sz="2800" b="1" i="0" u="none" strike="noStrike" cap="none" normalizeH="0" baseline="0" dirty="0">
              <a:ln>
                <a:noFill/>
              </a:ln>
              <a:solidFill>
                <a:schemeClr val="tx1"/>
              </a:solidFill>
              <a:effectLst/>
              <a:latin typeface="Calibri body"/>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26D3A3F-5163-0307-6E02-D02F9DA569E5}"/>
                  </a:ext>
                </a:extLst>
              </p:cNvPr>
              <p:cNvSpPr txBox="1"/>
              <p:nvPr/>
            </p:nvSpPr>
            <p:spPr>
              <a:xfrm>
                <a:off x="7131121" y="4114634"/>
                <a:ext cx="1343894"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l-GR" sz="2000" b="1" i="1" smtClean="0">
                          <a:solidFill>
                            <a:schemeClr val="accent1">
                              <a:lumMod val="75000"/>
                            </a:schemeClr>
                          </a:solidFill>
                          <a:latin typeface="Cambria Math" panose="02040503050406030204" pitchFamily="18" charset="0"/>
                          <a:ea typeface="Cambria Math" panose="02040503050406030204" pitchFamily="18" charset="0"/>
                        </a:rPr>
                        <m:t>𝝌</m:t>
                      </m:r>
                      <m:r>
                        <a:rPr lang="en-SE" sz="2000" b="1" i="1" smtClean="0">
                          <a:solidFill>
                            <a:schemeClr val="accent1">
                              <a:lumMod val="75000"/>
                            </a:schemeClr>
                          </a:solidFill>
                          <a:latin typeface="Cambria Math" panose="02040503050406030204" pitchFamily="18" charset="0"/>
                          <a:ea typeface="Cambria Math" panose="02040503050406030204" pitchFamily="18" charset="0"/>
                        </a:rPr>
                        <m:t>→</m:t>
                      </m:r>
                      <m:sSup>
                        <m:sSupPr>
                          <m:ctrlPr>
                            <a:rPr lang="en-SE" sz="2000" b="1" i="1" smtClean="0">
                              <a:solidFill>
                                <a:schemeClr val="accent1">
                                  <a:lumMod val="75000"/>
                                </a:schemeClr>
                              </a:solidFill>
                              <a:latin typeface="Cambria Math" panose="02040503050406030204" pitchFamily="18" charset="0"/>
                              <a:ea typeface="Cambria Math" panose="02040503050406030204" pitchFamily="18" charset="0"/>
                            </a:rPr>
                          </m:ctrlPr>
                        </m:sSupPr>
                        <m:e>
                          <m:r>
                            <m:rPr>
                              <m:sty m:val="p"/>
                            </m:rPr>
                            <a:rPr lang="el-GR" sz="2000" b="1" i="1" smtClean="0">
                              <a:solidFill>
                                <a:schemeClr val="accent1">
                                  <a:lumMod val="75000"/>
                                </a:schemeClr>
                              </a:solidFill>
                              <a:latin typeface="Cambria Math" panose="02040503050406030204" pitchFamily="18" charset="0"/>
                              <a:ea typeface="Cambria Math" panose="02040503050406030204" pitchFamily="18" charset="0"/>
                            </a:rPr>
                            <m:t>μ</m:t>
                          </m:r>
                        </m:e>
                        <m:sup>
                          <m:r>
                            <a:rPr lang="en-GB" sz="2000" b="1" i="1" smtClean="0">
                              <a:solidFill>
                                <a:schemeClr val="accent1">
                                  <a:lumMod val="75000"/>
                                </a:schemeClr>
                              </a:solidFill>
                              <a:latin typeface="Cambria Math" panose="02040503050406030204" pitchFamily="18" charset="0"/>
                              <a:ea typeface="Cambria Math" panose="02040503050406030204" pitchFamily="18" charset="0"/>
                            </a:rPr>
                            <m:t>+</m:t>
                          </m:r>
                        </m:sup>
                      </m:sSup>
                      <m:sSup>
                        <m:sSupPr>
                          <m:ctrlPr>
                            <a:rPr lang="en-SE" sz="2000" b="1" i="1">
                              <a:solidFill>
                                <a:schemeClr val="accent1">
                                  <a:lumMod val="75000"/>
                                </a:schemeClr>
                              </a:solidFill>
                              <a:latin typeface="Cambria Math" panose="02040503050406030204" pitchFamily="18" charset="0"/>
                              <a:ea typeface="Cambria Math" panose="02040503050406030204" pitchFamily="18" charset="0"/>
                            </a:rPr>
                          </m:ctrlPr>
                        </m:sSupPr>
                        <m:e>
                          <m:r>
                            <m:rPr>
                              <m:sty m:val="p"/>
                            </m:rPr>
                            <a:rPr lang="el-GR" sz="2000" b="1" i="1">
                              <a:solidFill>
                                <a:schemeClr val="accent1">
                                  <a:lumMod val="75000"/>
                                </a:schemeClr>
                              </a:solidFill>
                              <a:latin typeface="Cambria Math" panose="02040503050406030204" pitchFamily="18" charset="0"/>
                              <a:ea typeface="Cambria Math" panose="02040503050406030204" pitchFamily="18" charset="0"/>
                            </a:rPr>
                            <m:t>μ</m:t>
                          </m:r>
                        </m:e>
                        <m:sup>
                          <m:r>
                            <a:rPr lang="en-GB" sz="2000" b="1" i="1" smtClean="0">
                              <a:solidFill>
                                <a:schemeClr val="accent1">
                                  <a:lumMod val="75000"/>
                                </a:schemeClr>
                              </a:solidFill>
                              <a:latin typeface="Cambria Math" panose="02040503050406030204" pitchFamily="18" charset="0"/>
                              <a:ea typeface="Cambria Math" panose="02040503050406030204" pitchFamily="18" charset="0"/>
                            </a:rPr>
                            <m:t>−</m:t>
                          </m:r>
                        </m:sup>
                      </m:sSup>
                    </m:oMath>
                  </m:oMathPara>
                </a14:m>
                <a:endParaRPr lang="en-SE" sz="2000" b="1" dirty="0">
                  <a:solidFill>
                    <a:schemeClr val="accent1">
                      <a:lumMod val="75000"/>
                    </a:schemeClr>
                  </a:solidFill>
                </a:endParaRPr>
              </a:p>
            </p:txBody>
          </p:sp>
        </mc:Choice>
        <mc:Fallback xmlns="">
          <p:sp>
            <p:nvSpPr>
              <p:cNvPr id="8" name="TextBox 7">
                <a:extLst>
                  <a:ext uri="{FF2B5EF4-FFF2-40B4-BE49-F238E27FC236}">
                    <a16:creationId xmlns:a16="http://schemas.microsoft.com/office/drawing/2014/main" id="{726D3A3F-5163-0307-6E02-D02F9DA569E5}"/>
                  </a:ext>
                </a:extLst>
              </p:cNvPr>
              <p:cNvSpPr txBox="1">
                <a:spLocks noRot="1" noChangeAspect="1" noMove="1" noResize="1" noEditPoints="1" noAdjustHandles="1" noChangeArrowheads="1" noChangeShapeType="1" noTextEdit="1"/>
              </p:cNvSpPr>
              <p:nvPr/>
            </p:nvSpPr>
            <p:spPr>
              <a:xfrm>
                <a:off x="7131121" y="4114634"/>
                <a:ext cx="1343894" cy="400110"/>
              </a:xfrm>
              <a:prstGeom prst="rect">
                <a:avLst/>
              </a:prstGeom>
              <a:blipFill>
                <a:blip r:embed="rId4"/>
                <a:stretch>
                  <a:fillRect b="-6061"/>
                </a:stretch>
              </a:blipFill>
            </p:spPr>
            <p:txBody>
              <a:bodyPr/>
              <a:lstStyle/>
              <a:p>
                <a:r>
                  <a:rPr lang="en-SE">
                    <a:noFill/>
                  </a:rPr>
                  <a:t> </a:t>
                </a:r>
              </a:p>
            </p:txBody>
          </p:sp>
        </mc:Fallback>
      </mc:AlternateContent>
      <p:sp>
        <p:nvSpPr>
          <p:cNvPr id="13" name="Freeform: Shape 12">
            <a:extLst>
              <a:ext uri="{FF2B5EF4-FFF2-40B4-BE49-F238E27FC236}">
                <a16:creationId xmlns:a16="http://schemas.microsoft.com/office/drawing/2014/main" id="{9933A45E-595F-8800-5535-491A223DEBA4}"/>
              </a:ext>
            </a:extLst>
          </p:cNvPr>
          <p:cNvSpPr/>
          <p:nvPr/>
        </p:nvSpPr>
        <p:spPr>
          <a:xfrm>
            <a:off x="6775376" y="4514745"/>
            <a:ext cx="1956412" cy="1291146"/>
          </a:xfrm>
          <a:custGeom>
            <a:avLst/>
            <a:gdLst>
              <a:gd name="connsiteX0" fmla="*/ 0 w 2159306"/>
              <a:gd name="connsiteY0" fmla="*/ 969569 h 969569"/>
              <a:gd name="connsiteX1" fmla="*/ 1244906 w 2159306"/>
              <a:gd name="connsiteY1" fmla="*/ 85 h 969569"/>
              <a:gd name="connsiteX2" fmla="*/ 2159306 w 2159306"/>
              <a:gd name="connsiteY2" fmla="*/ 925502 h 969569"/>
            </a:gdLst>
            <a:ahLst/>
            <a:cxnLst>
              <a:cxn ang="0">
                <a:pos x="connsiteX0" y="connsiteY0"/>
              </a:cxn>
              <a:cxn ang="0">
                <a:pos x="connsiteX1" y="connsiteY1"/>
              </a:cxn>
              <a:cxn ang="0">
                <a:pos x="connsiteX2" y="connsiteY2"/>
              </a:cxn>
            </a:cxnLst>
            <a:rect l="l" t="t" r="r" b="b"/>
            <a:pathLst>
              <a:path w="2159306" h="969569">
                <a:moveTo>
                  <a:pt x="0" y="969569"/>
                </a:moveTo>
                <a:cubicBezTo>
                  <a:pt x="442511" y="488499"/>
                  <a:pt x="885022" y="7429"/>
                  <a:pt x="1244906" y="85"/>
                </a:cubicBezTo>
                <a:cubicBezTo>
                  <a:pt x="1604790" y="-7259"/>
                  <a:pt x="1882048" y="459121"/>
                  <a:pt x="2159306" y="925502"/>
                </a:cubicBezTo>
              </a:path>
            </a:pathLst>
          </a:custGeom>
          <a:noFill/>
          <a:ln w="571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Tree>
    <p:extLst>
      <p:ext uri="{BB962C8B-B14F-4D97-AF65-F5344CB8AC3E}">
        <p14:creationId xmlns:p14="http://schemas.microsoft.com/office/powerpoint/2010/main" val="469094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Chart&#10;&#10;Description automatically generated">
            <a:extLst>
              <a:ext uri="{FF2B5EF4-FFF2-40B4-BE49-F238E27FC236}">
                <a16:creationId xmlns:a16="http://schemas.microsoft.com/office/drawing/2014/main" id="{990477B7-3C06-36B1-1E34-34BE709815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072" y="1584929"/>
            <a:ext cx="5121719" cy="3841289"/>
          </a:xfrm>
          <a:prstGeom prst="rect">
            <a:avLst/>
          </a:prstGeom>
          <a:effectLst>
            <a:glow rad="63500">
              <a:schemeClr val="accent3">
                <a:satMod val="175000"/>
                <a:alpha val="40000"/>
              </a:schemeClr>
            </a:glow>
          </a:effectLst>
        </p:spPr>
      </p:pic>
      <p:sp>
        <p:nvSpPr>
          <p:cNvPr id="4" name="Slide Number Placeholder 3">
            <a:extLst>
              <a:ext uri="{FF2B5EF4-FFF2-40B4-BE49-F238E27FC236}">
                <a16:creationId xmlns:a16="http://schemas.microsoft.com/office/drawing/2014/main" id="{51ED96F3-B5B2-48E0-839C-C56B3B900A52}"/>
              </a:ext>
            </a:extLst>
          </p:cNvPr>
          <p:cNvSpPr>
            <a:spLocks noGrp="1"/>
          </p:cNvSpPr>
          <p:nvPr>
            <p:ph type="sldNum" sz="quarter" idx="12"/>
          </p:nvPr>
        </p:nvSpPr>
        <p:spPr/>
        <p:txBody>
          <a:bodyPr/>
          <a:lstStyle/>
          <a:p>
            <a:fld id="{22575A84-A01E-4477-BEC3-178D27864C62}" type="slidenum">
              <a:rPr lang="en-GB" smtClean="0"/>
              <a:t>7</a:t>
            </a:fld>
            <a:endParaRPr lang="en-GB"/>
          </a:p>
        </p:txBody>
      </p:sp>
      <p:sp>
        <p:nvSpPr>
          <p:cNvPr id="19" name="Title 1">
            <a:extLst>
              <a:ext uri="{FF2B5EF4-FFF2-40B4-BE49-F238E27FC236}">
                <a16:creationId xmlns:a16="http://schemas.microsoft.com/office/drawing/2014/main" id="{AE260820-BBA5-3C01-672C-C8CFD25F7DD9}"/>
              </a:ext>
            </a:extLst>
          </p:cNvPr>
          <p:cNvSpPr>
            <a:spLocks noGrp="1"/>
          </p:cNvSpPr>
          <p:nvPr>
            <p:ph type="title"/>
          </p:nvPr>
        </p:nvSpPr>
        <p:spPr>
          <a:xfrm>
            <a:off x="660609" y="168695"/>
            <a:ext cx="10515600" cy="1325563"/>
          </a:xfrm>
        </p:spPr>
        <p:txBody>
          <a:bodyPr>
            <a:normAutofit/>
          </a:bodyPr>
          <a:lstStyle/>
          <a:p>
            <a:r>
              <a:rPr lang="en-GB" sz="4000" b="1" dirty="0">
                <a:latin typeface="Calibri Light (Headings)"/>
                <a:cs typeface="Times New Roman" panose="02020603050405020304" pitchFamily="18" charset="0"/>
              </a:rPr>
              <a:t>Cosmic-ray antiproton </a:t>
            </a:r>
            <a:r>
              <a:rPr lang="en-GB" sz="4000" dirty="0">
                <a:solidFill>
                  <a:schemeClr val="accent2">
                    <a:lumMod val="50000"/>
                  </a:schemeClr>
                </a:solidFill>
                <a:latin typeface="Calibri Light (Headings)"/>
                <a:cs typeface="Times New Roman" panose="02020603050405020304" pitchFamily="18" charset="0"/>
              </a:rPr>
              <a:t>(secondary)</a:t>
            </a:r>
            <a:r>
              <a:rPr lang="en-GB" sz="4000" b="1" dirty="0">
                <a:solidFill>
                  <a:schemeClr val="accent2">
                    <a:lumMod val="50000"/>
                  </a:schemeClr>
                </a:solidFill>
                <a:latin typeface="Calibri Light (Headings)"/>
                <a:cs typeface="Times New Roman" panose="02020603050405020304" pitchFamily="18" charset="0"/>
              </a:rPr>
              <a:t> </a:t>
            </a:r>
            <a:r>
              <a:rPr lang="en-GB" sz="4000" b="1" dirty="0">
                <a:latin typeface="Calibri Light (Headings)"/>
                <a:cs typeface="Times New Roman" panose="02020603050405020304" pitchFamily="18" charset="0"/>
              </a:rPr>
              <a:t>production</a:t>
            </a:r>
            <a:endParaRPr lang="en-GB" sz="3600" b="1" i="1" dirty="0">
              <a:solidFill>
                <a:schemeClr val="accent6">
                  <a:lumMod val="75000"/>
                </a:schemeClr>
              </a:solidFill>
              <a:effectLst>
                <a:outerShdw blurRad="38100" dist="38100" dir="2700000" algn="tl">
                  <a:srgbClr val="000000">
                    <a:alpha val="43137"/>
                  </a:srgbClr>
                </a:outerShdw>
              </a:effectLst>
              <a:latin typeface="Calibri Light (Headings)"/>
              <a:cs typeface="Times New Roman" panose="02020603050405020304" pitchFamily="18" charset="0"/>
            </a:endParaRPr>
          </a:p>
        </p:txBody>
      </p:sp>
      <p:sp>
        <p:nvSpPr>
          <p:cNvPr id="25" name="TextBox 24">
            <a:extLst>
              <a:ext uri="{FF2B5EF4-FFF2-40B4-BE49-F238E27FC236}">
                <a16:creationId xmlns:a16="http://schemas.microsoft.com/office/drawing/2014/main" id="{2729CCD2-DC34-467A-06DC-0C397EAC52B4}"/>
              </a:ext>
            </a:extLst>
          </p:cNvPr>
          <p:cNvSpPr txBox="1"/>
          <p:nvPr/>
        </p:nvSpPr>
        <p:spPr>
          <a:xfrm>
            <a:off x="1442696" y="1899213"/>
            <a:ext cx="2096561" cy="276999"/>
          </a:xfrm>
          <a:prstGeom prst="rect">
            <a:avLst/>
          </a:prstGeom>
          <a:noFill/>
        </p:spPr>
        <p:txBody>
          <a:bodyPr wrap="square">
            <a:spAutoFit/>
          </a:bodyPr>
          <a:lstStyle/>
          <a:p>
            <a:pPr eaLnBrk="0" fontAlgn="base" hangingPunct="0">
              <a:spcBef>
                <a:spcPct val="0"/>
              </a:spcBef>
              <a:spcAft>
                <a:spcPct val="0"/>
              </a:spcAft>
            </a:pPr>
            <a:r>
              <a:rPr lang="en-GB" sz="1200" b="1" dirty="0">
                <a:effectLst/>
              </a:rPr>
              <a:t>PDL </a:t>
            </a:r>
            <a:r>
              <a:rPr lang="en-GB" sz="1200" dirty="0">
                <a:effectLst/>
              </a:rPr>
              <a:t> </a:t>
            </a:r>
            <a:r>
              <a:rPr lang="en-GB" sz="1200" i="1" dirty="0"/>
              <a:t>JCAP</a:t>
            </a:r>
            <a:r>
              <a:rPr lang="en-GB" sz="1200" dirty="0"/>
              <a:t> 11 (2021) 018</a:t>
            </a:r>
          </a:p>
        </p:txBody>
      </p:sp>
      <p:sp>
        <p:nvSpPr>
          <p:cNvPr id="29" name="TextBox 28">
            <a:extLst>
              <a:ext uri="{FF2B5EF4-FFF2-40B4-BE49-F238E27FC236}">
                <a16:creationId xmlns:a16="http://schemas.microsoft.com/office/drawing/2014/main" id="{2361A93A-C0D6-98C2-48BA-B18B680C42F5}"/>
              </a:ext>
            </a:extLst>
          </p:cNvPr>
          <p:cNvSpPr txBox="1"/>
          <p:nvPr/>
        </p:nvSpPr>
        <p:spPr>
          <a:xfrm>
            <a:off x="6484316" y="1337973"/>
            <a:ext cx="5121719" cy="1631216"/>
          </a:xfrm>
          <a:prstGeom prst="rect">
            <a:avLst/>
          </a:prstGeom>
          <a:noFill/>
        </p:spPr>
        <p:txBody>
          <a:bodyPr wrap="square">
            <a:spAutoFit/>
          </a:bodyPr>
          <a:lstStyle/>
          <a:p>
            <a:pPr algn="ctr"/>
            <a:r>
              <a:rPr lang="en-GB" sz="2000" b="1" dirty="0">
                <a:latin typeface="Times New Roman" panose="02020603050405020304" pitchFamily="18" charset="0"/>
                <a:cs typeface="Times New Roman" panose="02020603050405020304" pitchFamily="18" charset="0"/>
              </a:rPr>
              <a:t>Antiproton observations are fully compatible with a secondary origin. </a:t>
            </a:r>
            <a:r>
              <a:rPr lang="en-GB" sz="2000" dirty="0">
                <a:latin typeface="Times New Roman" panose="02020603050405020304" pitchFamily="18" charset="0"/>
                <a:cs typeface="Times New Roman" panose="02020603050405020304" pitchFamily="18" charset="0"/>
              </a:rPr>
              <a:t>All secondary CRs can be well explained after accounting for </a:t>
            </a:r>
            <a:r>
              <a:rPr lang="en-GB" sz="2000"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cross sections and propagation uncertainties</a:t>
            </a:r>
            <a:endParaRPr lang="en-GB" sz="20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GB" sz="2000" dirty="0">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10045C94-9DC4-3A05-BD6B-7D7B4CA4ED1F}"/>
              </a:ext>
            </a:extLst>
          </p:cNvPr>
          <p:cNvSpPr/>
          <p:nvPr/>
        </p:nvSpPr>
        <p:spPr>
          <a:xfrm>
            <a:off x="3364735" y="1591691"/>
            <a:ext cx="2369574" cy="28504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DC77A841-7ECF-7F25-11AB-53F00D5CC51D}"/>
              </a:ext>
            </a:extLst>
          </p:cNvPr>
          <p:cNvPicPr>
            <a:picLocks noChangeAspect="1"/>
          </p:cNvPicPr>
          <p:nvPr/>
        </p:nvPicPr>
        <p:blipFill>
          <a:blip r:embed="rId4"/>
          <a:stretch>
            <a:fillRect/>
          </a:stretch>
        </p:blipFill>
        <p:spPr>
          <a:xfrm>
            <a:off x="7270125" y="4434008"/>
            <a:ext cx="3644804" cy="2158276"/>
          </a:xfrm>
          <a:prstGeom prst="rect">
            <a:avLst/>
          </a:prstGeom>
        </p:spPr>
      </p:pic>
      <p:pic>
        <p:nvPicPr>
          <p:cNvPr id="10" name="Picture 9">
            <a:extLst>
              <a:ext uri="{FF2B5EF4-FFF2-40B4-BE49-F238E27FC236}">
                <a16:creationId xmlns:a16="http://schemas.microsoft.com/office/drawing/2014/main" id="{6DF3CA52-CAD5-95C4-E49F-F043F0AF2548}"/>
              </a:ext>
            </a:extLst>
          </p:cNvPr>
          <p:cNvPicPr>
            <a:picLocks noChangeAspect="1"/>
          </p:cNvPicPr>
          <p:nvPr/>
        </p:nvPicPr>
        <p:blipFill>
          <a:blip r:embed="rId5"/>
          <a:stretch>
            <a:fillRect/>
          </a:stretch>
        </p:blipFill>
        <p:spPr>
          <a:xfrm>
            <a:off x="7254629" y="2851523"/>
            <a:ext cx="3644804" cy="1862494"/>
          </a:xfrm>
          <a:prstGeom prst="rect">
            <a:avLst/>
          </a:prstGeom>
        </p:spPr>
      </p:pic>
      <p:sp>
        <p:nvSpPr>
          <p:cNvPr id="11" name="TextBox 10">
            <a:extLst>
              <a:ext uri="{FF2B5EF4-FFF2-40B4-BE49-F238E27FC236}">
                <a16:creationId xmlns:a16="http://schemas.microsoft.com/office/drawing/2014/main" id="{287042CB-8967-1B09-63AA-482C379DE67A}"/>
              </a:ext>
            </a:extLst>
          </p:cNvPr>
          <p:cNvSpPr txBox="1"/>
          <p:nvPr/>
        </p:nvSpPr>
        <p:spPr>
          <a:xfrm>
            <a:off x="9049539" y="3427160"/>
            <a:ext cx="2170957" cy="461665"/>
          </a:xfrm>
          <a:prstGeom prst="rect">
            <a:avLst/>
          </a:prstGeom>
          <a:noFill/>
        </p:spPr>
        <p:txBody>
          <a:bodyPr wrap="square">
            <a:spAutoFit/>
          </a:bodyPr>
          <a:lstStyle/>
          <a:p>
            <a:r>
              <a:rPr lang="en-GB" sz="1200" dirty="0" err="1"/>
              <a:t>Boudaud</a:t>
            </a:r>
            <a:r>
              <a:rPr lang="en-GB" sz="1200" dirty="0"/>
              <a:t>+ PRR 2, 023022 (2020)</a:t>
            </a:r>
            <a:endParaRPr lang="en-SE" sz="1200" dirty="0"/>
          </a:p>
        </p:txBody>
      </p:sp>
      <p:sp>
        <p:nvSpPr>
          <p:cNvPr id="5" name="TextBox 4">
            <a:extLst>
              <a:ext uri="{FF2B5EF4-FFF2-40B4-BE49-F238E27FC236}">
                <a16:creationId xmlns:a16="http://schemas.microsoft.com/office/drawing/2014/main" id="{640B1C2B-93E4-5454-67DF-FE41C20F7E22}"/>
              </a:ext>
            </a:extLst>
          </p:cNvPr>
          <p:cNvSpPr txBox="1"/>
          <p:nvPr/>
        </p:nvSpPr>
        <p:spPr>
          <a:xfrm>
            <a:off x="378481" y="5672764"/>
            <a:ext cx="6096000" cy="707886"/>
          </a:xfrm>
          <a:prstGeom prst="rect">
            <a:avLst/>
          </a:prstGeom>
          <a:noFill/>
        </p:spPr>
        <p:txBody>
          <a:bodyPr wrap="square">
            <a:spAutoFit/>
          </a:bodyPr>
          <a:lstStyle/>
          <a:p>
            <a:pPr marL="0" indent="0" algn="ctr">
              <a:buFont typeface="Arial" panose="020B0604020202020204" pitchFamily="34" charset="0"/>
              <a:buNone/>
            </a:pPr>
            <a:r>
              <a:rPr lang="en-GB" sz="2000" dirty="0">
                <a:latin typeface="Times New Roman" panose="02020603050405020304" pitchFamily="18" charset="0"/>
                <a:cs typeface="Times New Roman" panose="02020603050405020304" pitchFamily="18" charset="0"/>
                <a:sym typeface="Wingdings" panose="05000000000000000000" pitchFamily="2" charset="2"/>
              </a:rPr>
              <a:t>Cross sections are derived from parameterizations fitted to scarce data, which lead to </a:t>
            </a:r>
            <a:r>
              <a:rPr lang="en-GB" sz="2000" b="1" dirty="0">
                <a:latin typeface="Times New Roman" panose="02020603050405020304" pitchFamily="18" charset="0"/>
                <a:cs typeface="Times New Roman" panose="02020603050405020304" pitchFamily="18" charset="0"/>
                <a:sym typeface="Wingdings" panose="05000000000000000000" pitchFamily="2" charset="2"/>
              </a:rPr>
              <a:t>uncertainties ~ 10-20% </a:t>
            </a:r>
          </a:p>
        </p:txBody>
      </p:sp>
      <p:sp>
        <p:nvSpPr>
          <p:cNvPr id="8" name="Rectangle 7">
            <a:extLst>
              <a:ext uri="{FF2B5EF4-FFF2-40B4-BE49-F238E27FC236}">
                <a16:creationId xmlns:a16="http://schemas.microsoft.com/office/drawing/2014/main" id="{097F86A0-6117-2E55-D35C-9969A2D24532}"/>
              </a:ext>
            </a:extLst>
          </p:cNvPr>
          <p:cNvSpPr/>
          <p:nvPr/>
        </p:nvSpPr>
        <p:spPr>
          <a:xfrm>
            <a:off x="7215301" y="2790323"/>
            <a:ext cx="3767332" cy="3841289"/>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7472795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09A63-077D-2D54-FA73-B6D1A520B865}"/>
              </a:ext>
            </a:extLst>
          </p:cNvPr>
          <p:cNvSpPr>
            <a:spLocks noGrp="1"/>
          </p:cNvSpPr>
          <p:nvPr>
            <p:ph type="title"/>
          </p:nvPr>
        </p:nvSpPr>
        <p:spPr>
          <a:xfrm>
            <a:off x="838200" y="199870"/>
            <a:ext cx="10515600" cy="1325563"/>
          </a:xfrm>
        </p:spPr>
        <p:txBody>
          <a:bodyPr>
            <a:normAutofit/>
          </a:bodyPr>
          <a:lstStyle/>
          <a:p>
            <a:r>
              <a:rPr lang="en-GB" sz="4000" b="1" dirty="0">
                <a:effectLst>
                  <a:outerShdw blurRad="38100" dist="38100" dir="2700000" algn="tl">
                    <a:srgbClr val="000000">
                      <a:alpha val="43137"/>
                    </a:srgbClr>
                  </a:outerShdw>
                </a:effectLst>
              </a:rPr>
              <a:t>Production of positrons and DM identification</a:t>
            </a:r>
            <a:endParaRPr lang="en-SE" sz="4000" b="1" dirty="0">
              <a:effectLst>
                <a:outerShdw blurRad="38100" dist="38100" dir="2700000" algn="tl">
                  <a:srgbClr val="000000">
                    <a:alpha val="43137"/>
                  </a:srgbClr>
                </a:outerShdw>
              </a:effectLst>
            </a:endParaRPr>
          </a:p>
        </p:txBody>
      </p:sp>
      <p:sp>
        <p:nvSpPr>
          <p:cNvPr id="4" name="Slide Number Placeholder 3">
            <a:extLst>
              <a:ext uri="{FF2B5EF4-FFF2-40B4-BE49-F238E27FC236}">
                <a16:creationId xmlns:a16="http://schemas.microsoft.com/office/drawing/2014/main" id="{FFC6EC75-0BB2-B0F3-0F81-CE4EC6718334}"/>
              </a:ext>
            </a:extLst>
          </p:cNvPr>
          <p:cNvSpPr>
            <a:spLocks noGrp="1"/>
          </p:cNvSpPr>
          <p:nvPr>
            <p:ph type="sldNum" sz="quarter" idx="12"/>
          </p:nvPr>
        </p:nvSpPr>
        <p:spPr/>
        <p:txBody>
          <a:bodyPr/>
          <a:lstStyle/>
          <a:p>
            <a:fld id="{22575A84-A01E-4477-BEC3-178D27864C62}" type="slidenum">
              <a:rPr lang="en-GB" smtClean="0"/>
              <a:t>70</a:t>
            </a:fld>
            <a:endParaRPr lang="en-GB"/>
          </a:p>
        </p:txBody>
      </p:sp>
      <p:grpSp>
        <p:nvGrpSpPr>
          <p:cNvPr id="7" name="Group 6">
            <a:extLst>
              <a:ext uri="{FF2B5EF4-FFF2-40B4-BE49-F238E27FC236}">
                <a16:creationId xmlns:a16="http://schemas.microsoft.com/office/drawing/2014/main" id="{EF73CCFB-5E35-E260-EA90-C72FA09D025C}"/>
              </a:ext>
            </a:extLst>
          </p:cNvPr>
          <p:cNvGrpSpPr/>
          <p:nvPr/>
        </p:nvGrpSpPr>
        <p:grpSpPr>
          <a:xfrm>
            <a:off x="4463284" y="1311008"/>
            <a:ext cx="6498499" cy="4800273"/>
            <a:chOff x="2414145" y="1418892"/>
            <a:chExt cx="6289180" cy="4681372"/>
          </a:xfrm>
        </p:grpSpPr>
        <p:pic>
          <p:nvPicPr>
            <p:cNvPr id="11" name="Picture 10">
              <a:extLst>
                <a:ext uri="{FF2B5EF4-FFF2-40B4-BE49-F238E27FC236}">
                  <a16:creationId xmlns:a16="http://schemas.microsoft.com/office/drawing/2014/main" id="{E3BEF515-E709-B19B-8B33-C1099017B8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4145" y="1418892"/>
              <a:ext cx="6289180" cy="4681372"/>
            </a:xfrm>
            <a:prstGeom prst="rect">
              <a:avLst/>
            </a:prstGeom>
          </p:spPr>
        </p:pic>
        <p:sp>
          <p:nvSpPr>
            <p:cNvPr id="19" name="Rectangle: Rounded Corners 18">
              <a:extLst>
                <a:ext uri="{FF2B5EF4-FFF2-40B4-BE49-F238E27FC236}">
                  <a16:creationId xmlns:a16="http://schemas.microsoft.com/office/drawing/2014/main" id="{58A3A7CE-2CE1-423C-094F-9D0276DDC7EF}"/>
                </a:ext>
              </a:extLst>
            </p:cNvPr>
            <p:cNvSpPr/>
            <p:nvPr/>
          </p:nvSpPr>
          <p:spPr>
            <a:xfrm>
              <a:off x="3161836" y="2366439"/>
              <a:ext cx="2053982" cy="1649577"/>
            </a:xfrm>
            <a:prstGeom prst="roundRect">
              <a:avLst/>
            </a:prstGeom>
            <a:solidFill>
              <a:srgbClr val="FDF9EE"/>
            </a:solidFill>
            <a:ln>
              <a:solidFill>
                <a:srgbClr val="FDF9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0" name="Rectangle: Rounded Corners 19">
              <a:extLst>
                <a:ext uri="{FF2B5EF4-FFF2-40B4-BE49-F238E27FC236}">
                  <a16:creationId xmlns:a16="http://schemas.microsoft.com/office/drawing/2014/main" id="{CAF4E994-9E48-6029-A98F-BB969AAB84B8}"/>
                </a:ext>
              </a:extLst>
            </p:cNvPr>
            <p:cNvSpPr/>
            <p:nvPr/>
          </p:nvSpPr>
          <p:spPr>
            <a:xfrm>
              <a:off x="4494876" y="3317349"/>
              <a:ext cx="940436" cy="657871"/>
            </a:xfrm>
            <a:prstGeom prst="roundRect">
              <a:avLst/>
            </a:prstGeom>
            <a:solidFill>
              <a:srgbClr val="FDF9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grpSp>
      <p:sp>
        <p:nvSpPr>
          <p:cNvPr id="6" name="TextBox 5">
            <a:extLst>
              <a:ext uri="{FF2B5EF4-FFF2-40B4-BE49-F238E27FC236}">
                <a16:creationId xmlns:a16="http://schemas.microsoft.com/office/drawing/2014/main" id="{D0B5F27C-4B82-A16D-D51E-9E90B094CCA8}"/>
              </a:ext>
            </a:extLst>
          </p:cNvPr>
          <p:cNvSpPr txBox="1"/>
          <p:nvPr/>
        </p:nvSpPr>
        <p:spPr>
          <a:xfrm>
            <a:off x="575354" y="1662521"/>
            <a:ext cx="3903072" cy="4539704"/>
          </a:xfrm>
          <a:prstGeom prst="rect">
            <a:avLst/>
          </a:prstGeom>
          <a:noFill/>
        </p:spPr>
        <p:txBody>
          <a:bodyPr wrap="square" rtlCol="0">
            <a:spAutoFit/>
          </a:bodyPr>
          <a:lstStyle/>
          <a:p>
            <a:r>
              <a:rPr lang="en-GB"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stochastic nature of the PWN emission makes it difficult to find signatures of DM at high energies</a:t>
            </a:r>
            <a:r>
              <a:rPr lang="en-GB" sz="2000" dirty="0">
                <a:latin typeface="Times New Roman" panose="02020603050405020304" pitchFamily="18" charset="0"/>
                <a:cs typeface="Times New Roman" panose="02020603050405020304" pitchFamily="18" charset="0"/>
              </a:rPr>
              <a:t>:</a:t>
            </a:r>
          </a:p>
          <a:p>
            <a:endParaRPr lang="en-GB" sz="400" dirty="0">
              <a:latin typeface="Times New Roman" panose="02020603050405020304" pitchFamily="18" charset="0"/>
              <a:cs typeface="Times New Roman" panose="02020603050405020304" pitchFamily="18" charset="0"/>
            </a:endParaRPr>
          </a:p>
          <a:p>
            <a:pPr marL="457200" indent="-457200">
              <a:buFontTx/>
              <a:buAutoNum type="arabicPeriod"/>
            </a:pPr>
            <a:r>
              <a:rPr lang="en-GB" sz="2000" dirty="0">
                <a:latin typeface="Times New Roman" panose="02020603050405020304" pitchFamily="18" charset="0"/>
                <a:cs typeface="Times New Roman" panose="02020603050405020304" pitchFamily="18" charset="0"/>
              </a:rPr>
              <a:t>Sharp features can be easily masked by PWN contribution</a:t>
            </a:r>
          </a:p>
          <a:p>
            <a:endParaRPr lang="en-GB" sz="200" dirty="0">
              <a:latin typeface="Times New Roman" panose="02020603050405020304" pitchFamily="18" charset="0"/>
              <a:cs typeface="Times New Roman" panose="02020603050405020304" pitchFamily="18" charset="0"/>
            </a:endParaRPr>
          </a:p>
          <a:p>
            <a:pPr marL="457200" indent="-457200">
              <a:buFont typeface="+mj-lt"/>
              <a:buAutoNum type="arabicPeriod" startAt="2"/>
            </a:pPr>
            <a:r>
              <a:rPr lang="en-GB" sz="2000" dirty="0">
                <a:latin typeface="Times New Roman" panose="02020603050405020304" pitchFamily="18" charset="0"/>
                <a:cs typeface="Times New Roman" panose="02020603050405020304" pitchFamily="18" charset="0"/>
              </a:rPr>
              <a:t>High masses contributing to the e+ spectrum at those energies</a:t>
            </a:r>
          </a:p>
          <a:p>
            <a:endParaRPr lang="en-GB" sz="2000" dirty="0">
              <a:latin typeface="Times New Roman" panose="02020603050405020304" pitchFamily="18" charset="0"/>
              <a:cs typeface="Times New Roman" panose="02020603050405020304" pitchFamily="18" charset="0"/>
            </a:endParaRPr>
          </a:p>
          <a:p>
            <a:r>
              <a:rPr lang="en-GB"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Easier to spot DM signals at low E</a:t>
            </a:r>
            <a:endParaRPr lang="en-GB" sz="300" dirty="0">
              <a:latin typeface="Times New Roman" panose="02020603050405020304" pitchFamily="18" charset="0"/>
              <a:cs typeface="Times New Roman" panose="02020603050405020304" pitchFamily="18" charset="0"/>
            </a:endParaRPr>
          </a:p>
          <a:p>
            <a:endParaRPr lang="en-GB" sz="300" dirty="0">
              <a:latin typeface="Times New Roman" panose="02020603050405020304" pitchFamily="18" charset="0"/>
              <a:cs typeface="Times New Roman" panose="02020603050405020304" pitchFamily="18" charset="0"/>
            </a:endParaRPr>
          </a:p>
          <a:p>
            <a:pPr marL="342900" indent="-342900">
              <a:buFontTx/>
              <a:buChar char="-"/>
            </a:pPr>
            <a:r>
              <a:rPr lang="en-GB" sz="2000" dirty="0">
                <a:latin typeface="Times New Roman" panose="02020603050405020304" pitchFamily="18" charset="0"/>
                <a:cs typeface="Times New Roman" panose="02020603050405020304" pitchFamily="18" charset="0"/>
              </a:rPr>
              <a:t>Diffusion process</a:t>
            </a:r>
          </a:p>
          <a:p>
            <a:pPr marL="342900" indent="-342900">
              <a:buFontTx/>
              <a:buChar char="-"/>
            </a:pPr>
            <a:r>
              <a:rPr lang="en-GB" sz="2000" dirty="0">
                <a:latin typeface="Times New Roman" panose="02020603050405020304" pitchFamily="18" charset="0"/>
                <a:cs typeface="Times New Roman" panose="02020603050405020304" pitchFamily="18" charset="0"/>
              </a:rPr>
              <a:t>Magnetised halo </a:t>
            </a:r>
          </a:p>
          <a:p>
            <a:pPr marL="342900" indent="-342900">
              <a:buFontTx/>
              <a:buChar char="-"/>
            </a:pPr>
            <a:r>
              <a:rPr lang="en-GB" sz="2000" dirty="0">
                <a:latin typeface="Times New Roman" panose="02020603050405020304" pitchFamily="18" charset="0"/>
                <a:cs typeface="Times New Roman" panose="02020603050405020304" pitchFamily="18" charset="0"/>
              </a:rPr>
              <a:t>Nearby Galactic environment </a:t>
            </a:r>
          </a:p>
          <a:p>
            <a:pPr marL="342900" indent="-342900">
              <a:buFontTx/>
              <a:buChar char="-"/>
            </a:pPr>
            <a:r>
              <a:rPr lang="en-GB" sz="2000" dirty="0">
                <a:latin typeface="Times New Roman" panose="02020603050405020304" pitchFamily="18" charset="0"/>
                <a:cs typeface="Times New Roman" panose="02020603050405020304" pitchFamily="18" charset="0"/>
              </a:rPr>
              <a:t>Solar modulation</a:t>
            </a:r>
          </a:p>
          <a:p>
            <a:pPr marL="342900" indent="-342900">
              <a:buFontTx/>
              <a:buChar char="-"/>
            </a:pPr>
            <a:r>
              <a:rPr lang="en-GB" sz="2000" dirty="0">
                <a:latin typeface="Times New Roman" panose="02020603050405020304" pitchFamily="18" charset="0"/>
                <a:cs typeface="Times New Roman" panose="02020603050405020304" pitchFamily="18" charset="0"/>
              </a:rPr>
              <a:t>Cross sections</a:t>
            </a:r>
          </a:p>
        </p:txBody>
      </p:sp>
      <p:sp>
        <p:nvSpPr>
          <p:cNvPr id="3" name="Rectangle 1">
            <a:extLst>
              <a:ext uri="{FF2B5EF4-FFF2-40B4-BE49-F238E27FC236}">
                <a16:creationId xmlns:a16="http://schemas.microsoft.com/office/drawing/2014/main" id="{CF17B077-E262-6E35-56D1-B922CC4B5F42}"/>
              </a:ext>
            </a:extLst>
          </p:cNvPr>
          <p:cNvSpPr>
            <a:spLocks noChangeArrowheads="1"/>
          </p:cNvSpPr>
          <p:nvPr/>
        </p:nvSpPr>
        <p:spPr bwMode="auto">
          <a:xfrm>
            <a:off x="5241497" y="2282622"/>
            <a:ext cx="116570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SE" sz="1200" b="1" i="0" u="none" strike="noStrike" cap="none" normalizeH="0" baseline="0" dirty="0">
                <a:ln>
                  <a:noFill/>
                </a:ln>
                <a:solidFill>
                  <a:schemeClr val="tx1"/>
                </a:solidFill>
                <a:effectLst/>
                <a:latin typeface="Calibri body"/>
              </a:rPr>
              <a:t>AMS-02 Collab.</a:t>
            </a:r>
            <a:endParaRPr kumimoji="0" lang="en-SE" altLang="en-SE" sz="2800" b="1" i="0" u="none" strike="noStrike" cap="none" normalizeH="0" baseline="0" dirty="0">
              <a:ln>
                <a:noFill/>
              </a:ln>
              <a:solidFill>
                <a:schemeClr val="tx1"/>
              </a:solidFill>
              <a:effectLst/>
              <a:latin typeface="Calibri body"/>
            </a:endParaRPr>
          </a:p>
        </p:txBody>
      </p:sp>
      <p:sp>
        <p:nvSpPr>
          <p:cNvPr id="5" name="Freeform: Shape 4">
            <a:extLst>
              <a:ext uri="{FF2B5EF4-FFF2-40B4-BE49-F238E27FC236}">
                <a16:creationId xmlns:a16="http://schemas.microsoft.com/office/drawing/2014/main" id="{ED4FA1A4-AE81-2862-51B4-AB219271A8D9}"/>
              </a:ext>
            </a:extLst>
          </p:cNvPr>
          <p:cNvSpPr/>
          <p:nvPr/>
        </p:nvSpPr>
        <p:spPr>
          <a:xfrm>
            <a:off x="6613267" y="4731286"/>
            <a:ext cx="2583562" cy="1107656"/>
          </a:xfrm>
          <a:custGeom>
            <a:avLst/>
            <a:gdLst>
              <a:gd name="connsiteX0" fmla="*/ 0 w 1344058"/>
              <a:gd name="connsiteY0" fmla="*/ 1300005 h 1322039"/>
              <a:gd name="connsiteX1" fmla="*/ 683046 w 1344058"/>
              <a:gd name="connsiteY1" fmla="*/ 15 h 1322039"/>
              <a:gd name="connsiteX2" fmla="*/ 1344058 w 1344058"/>
              <a:gd name="connsiteY2" fmla="*/ 1322039 h 1322039"/>
            </a:gdLst>
            <a:ahLst/>
            <a:cxnLst>
              <a:cxn ang="0">
                <a:pos x="connsiteX0" y="connsiteY0"/>
              </a:cxn>
              <a:cxn ang="0">
                <a:pos x="connsiteX1" y="connsiteY1"/>
              </a:cxn>
              <a:cxn ang="0">
                <a:pos x="connsiteX2" y="connsiteY2"/>
              </a:cxn>
            </a:cxnLst>
            <a:rect l="l" t="t" r="r" b="b"/>
            <a:pathLst>
              <a:path w="1344058" h="1322039">
                <a:moveTo>
                  <a:pt x="0" y="1300005"/>
                </a:moveTo>
                <a:cubicBezTo>
                  <a:pt x="229518" y="648174"/>
                  <a:pt x="459036" y="-3657"/>
                  <a:pt x="683046" y="15"/>
                </a:cubicBezTo>
                <a:cubicBezTo>
                  <a:pt x="907056" y="3687"/>
                  <a:pt x="1239398" y="1156786"/>
                  <a:pt x="1344058" y="1322039"/>
                </a:cubicBezTo>
              </a:path>
            </a:pathLst>
          </a:custGeom>
          <a:noFill/>
          <a:ln w="57150">
            <a:solidFill>
              <a:schemeClr val="bg2">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26D3A3F-5163-0307-6E02-D02F9DA569E5}"/>
                  </a:ext>
                </a:extLst>
              </p:cNvPr>
              <p:cNvSpPr txBox="1"/>
              <p:nvPr/>
            </p:nvSpPr>
            <p:spPr>
              <a:xfrm>
                <a:off x="7131121" y="4290906"/>
                <a:ext cx="1343894"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l-GR" sz="2000" b="1" i="1" smtClean="0">
                          <a:solidFill>
                            <a:schemeClr val="bg2">
                              <a:lumMod val="25000"/>
                            </a:schemeClr>
                          </a:solidFill>
                          <a:latin typeface="Cambria Math" panose="02040503050406030204" pitchFamily="18" charset="0"/>
                          <a:ea typeface="Cambria Math" panose="02040503050406030204" pitchFamily="18" charset="0"/>
                        </a:rPr>
                        <m:t>𝝌</m:t>
                      </m:r>
                      <m:r>
                        <a:rPr lang="en-SE" sz="2000" b="1" i="1" smtClean="0">
                          <a:solidFill>
                            <a:schemeClr val="bg2">
                              <a:lumMod val="25000"/>
                            </a:schemeClr>
                          </a:solidFill>
                          <a:latin typeface="Cambria Math" panose="02040503050406030204" pitchFamily="18" charset="0"/>
                          <a:ea typeface="Cambria Math" panose="02040503050406030204" pitchFamily="18" charset="0"/>
                        </a:rPr>
                        <m:t>→</m:t>
                      </m:r>
                      <m:sSup>
                        <m:sSupPr>
                          <m:ctrlPr>
                            <a:rPr lang="en-SE" sz="2000" b="1" i="1" smtClean="0">
                              <a:solidFill>
                                <a:schemeClr val="bg2">
                                  <a:lumMod val="25000"/>
                                </a:schemeClr>
                              </a:solidFill>
                              <a:latin typeface="Cambria Math" panose="02040503050406030204" pitchFamily="18" charset="0"/>
                              <a:ea typeface="Cambria Math" panose="02040503050406030204" pitchFamily="18" charset="0"/>
                            </a:rPr>
                          </m:ctrlPr>
                        </m:sSupPr>
                        <m:e>
                          <m:r>
                            <m:rPr>
                              <m:sty m:val="p"/>
                            </m:rPr>
                            <a:rPr lang="el-GR" sz="2000" b="1" i="1" smtClean="0">
                              <a:solidFill>
                                <a:schemeClr val="bg2">
                                  <a:lumMod val="25000"/>
                                </a:schemeClr>
                              </a:solidFill>
                              <a:latin typeface="Cambria Math" panose="02040503050406030204" pitchFamily="18" charset="0"/>
                              <a:ea typeface="Cambria Math" panose="02040503050406030204" pitchFamily="18" charset="0"/>
                            </a:rPr>
                            <m:t>τ</m:t>
                          </m:r>
                        </m:e>
                        <m:sup>
                          <m:r>
                            <a:rPr lang="en-GB" sz="2000" b="1" i="1" smtClean="0">
                              <a:solidFill>
                                <a:schemeClr val="bg2">
                                  <a:lumMod val="25000"/>
                                </a:schemeClr>
                              </a:solidFill>
                              <a:latin typeface="Cambria Math" panose="02040503050406030204" pitchFamily="18" charset="0"/>
                              <a:ea typeface="Cambria Math" panose="02040503050406030204" pitchFamily="18" charset="0"/>
                            </a:rPr>
                            <m:t>+</m:t>
                          </m:r>
                        </m:sup>
                      </m:sSup>
                      <m:sSup>
                        <m:sSupPr>
                          <m:ctrlPr>
                            <a:rPr lang="en-SE" sz="2000" b="1" i="1" smtClean="0">
                              <a:solidFill>
                                <a:schemeClr val="bg2">
                                  <a:lumMod val="25000"/>
                                </a:schemeClr>
                              </a:solidFill>
                              <a:latin typeface="Cambria Math" panose="02040503050406030204" pitchFamily="18" charset="0"/>
                              <a:ea typeface="Cambria Math" panose="02040503050406030204" pitchFamily="18" charset="0"/>
                            </a:rPr>
                          </m:ctrlPr>
                        </m:sSupPr>
                        <m:e>
                          <m:r>
                            <m:rPr>
                              <m:sty m:val="p"/>
                            </m:rPr>
                            <a:rPr lang="el-GR" sz="2000" b="1" i="1">
                              <a:solidFill>
                                <a:schemeClr val="bg2">
                                  <a:lumMod val="25000"/>
                                </a:schemeClr>
                              </a:solidFill>
                              <a:latin typeface="Cambria Math" panose="02040503050406030204" pitchFamily="18" charset="0"/>
                              <a:ea typeface="Cambria Math" panose="02040503050406030204" pitchFamily="18" charset="0"/>
                            </a:rPr>
                            <m:t>τ</m:t>
                          </m:r>
                        </m:e>
                        <m:sup>
                          <m:r>
                            <a:rPr lang="en-GB" sz="2000" b="1" i="1" smtClean="0">
                              <a:solidFill>
                                <a:schemeClr val="bg2">
                                  <a:lumMod val="25000"/>
                                </a:schemeClr>
                              </a:solidFill>
                              <a:latin typeface="Cambria Math" panose="02040503050406030204" pitchFamily="18" charset="0"/>
                              <a:ea typeface="Cambria Math" panose="02040503050406030204" pitchFamily="18" charset="0"/>
                            </a:rPr>
                            <m:t>−</m:t>
                          </m:r>
                        </m:sup>
                      </m:sSup>
                    </m:oMath>
                  </m:oMathPara>
                </a14:m>
                <a:endParaRPr lang="en-SE" sz="2000" b="1" dirty="0">
                  <a:solidFill>
                    <a:schemeClr val="bg2">
                      <a:lumMod val="25000"/>
                    </a:schemeClr>
                  </a:solidFill>
                </a:endParaRPr>
              </a:p>
            </p:txBody>
          </p:sp>
        </mc:Choice>
        <mc:Fallback xmlns="">
          <p:sp>
            <p:nvSpPr>
              <p:cNvPr id="8" name="TextBox 7">
                <a:extLst>
                  <a:ext uri="{FF2B5EF4-FFF2-40B4-BE49-F238E27FC236}">
                    <a16:creationId xmlns:a16="http://schemas.microsoft.com/office/drawing/2014/main" id="{726D3A3F-5163-0307-6E02-D02F9DA569E5}"/>
                  </a:ext>
                </a:extLst>
              </p:cNvPr>
              <p:cNvSpPr txBox="1">
                <a:spLocks noRot="1" noChangeAspect="1" noMove="1" noResize="1" noEditPoints="1" noAdjustHandles="1" noChangeArrowheads="1" noChangeShapeType="1" noTextEdit="1"/>
              </p:cNvSpPr>
              <p:nvPr/>
            </p:nvSpPr>
            <p:spPr>
              <a:xfrm>
                <a:off x="7131121" y="4290906"/>
                <a:ext cx="1343894" cy="400110"/>
              </a:xfrm>
              <a:prstGeom prst="rect">
                <a:avLst/>
              </a:prstGeom>
              <a:blipFill>
                <a:blip r:embed="rId4"/>
                <a:stretch>
                  <a:fillRect b="-4545"/>
                </a:stretch>
              </a:blipFill>
            </p:spPr>
            <p:txBody>
              <a:bodyPr/>
              <a:lstStyle/>
              <a:p>
                <a:r>
                  <a:rPr lang="en-SE">
                    <a:noFill/>
                  </a:rPr>
                  <a:t> </a:t>
                </a:r>
              </a:p>
            </p:txBody>
          </p:sp>
        </mc:Fallback>
      </mc:AlternateContent>
    </p:spTree>
    <p:extLst>
      <p:ext uri="{BB962C8B-B14F-4D97-AF65-F5344CB8AC3E}">
        <p14:creationId xmlns:p14="http://schemas.microsoft.com/office/powerpoint/2010/main" val="4027625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AB62D5D-75ED-4531-BA2D-C1DCC6746164}"/>
              </a:ext>
            </a:extLst>
          </p:cNvPr>
          <p:cNvSpPr txBox="1"/>
          <p:nvPr/>
        </p:nvSpPr>
        <p:spPr>
          <a:xfrm>
            <a:off x="328771" y="2881304"/>
            <a:ext cx="11600959" cy="3360009"/>
          </a:xfrm>
          <a:prstGeom prst="rect">
            <a:avLst/>
          </a:prstGeom>
          <a:solidFill>
            <a:schemeClr val="bg1"/>
          </a:solidFill>
          <a:ln>
            <a:solidFill>
              <a:schemeClr val="tx1"/>
            </a:solidFill>
          </a:ln>
        </p:spPr>
        <p:txBody>
          <a:bodyPr wrap="square" rtlCol="0">
            <a:spAutoFit/>
          </a:bodyPr>
          <a:lstStyle/>
          <a:p>
            <a:endParaRPr lang="en-GB" dirty="0"/>
          </a:p>
        </p:txBody>
      </p:sp>
      <p:sp>
        <p:nvSpPr>
          <p:cNvPr id="2" name="Title 1">
            <a:extLst>
              <a:ext uri="{FF2B5EF4-FFF2-40B4-BE49-F238E27FC236}">
                <a16:creationId xmlns:a16="http://schemas.microsoft.com/office/drawing/2014/main" id="{CA814249-82CF-4FD0-B186-073C10435F18}"/>
              </a:ext>
            </a:extLst>
          </p:cNvPr>
          <p:cNvSpPr>
            <a:spLocks noGrp="1"/>
          </p:cNvSpPr>
          <p:nvPr>
            <p:ph type="title"/>
          </p:nvPr>
        </p:nvSpPr>
        <p:spPr>
          <a:xfrm>
            <a:off x="660609" y="168695"/>
            <a:ext cx="10515600" cy="1325563"/>
          </a:xfrm>
        </p:spPr>
        <p:txBody>
          <a:bodyPr>
            <a:normAutofit/>
          </a:bodyPr>
          <a:lstStyle/>
          <a:p>
            <a:r>
              <a:rPr lang="en-GB" sz="4000" b="1" dirty="0">
                <a:latin typeface="Times New Roman" panose="02020603050405020304" pitchFamily="18" charset="0"/>
                <a:cs typeface="Times New Roman" panose="02020603050405020304" pitchFamily="18" charset="0"/>
              </a:rPr>
              <a:t>The Antiproton </a:t>
            </a:r>
            <a:r>
              <a:rPr lang="en-GB" sz="4000" b="1" i="1" dirty="0">
                <a:latin typeface="Times New Roman" panose="02020603050405020304" pitchFamily="18" charset="0"/>
                <a:cs typeface="Times New Roman" panose="02020603050405020304" pitchFamily="18" charset="0"/>
              </a:rPr>
              <a:t>excess</a:t>
            </a:r>
            <a:endParaRPr lang="en-GB" sz="3200" b="1" i="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28A6A47-DD6F-4121-AB00-E01A58FDBAF0}"/>
              </a:ext>
            </a:extLst>
          </p:cNvPr>
          <p:cNvSpPr>
            <a:spLocks noGrp="1"/>
          </p:cNvSpPr>
          <p:nvPr>
            <p:ph idx="1"/>
          </p:nvPr>
        </p:nvSpPr>
        <p:spPr>
          <a:xfrm>
            <a:off x="808157" y="1396585"/>
            <a:ext cx="9293786" cy="4351338"/>
          </a:xfrm>
        </p:spPr>
        <p:txBody>
          <a:bodyPr>
            <a:normAutofit/>
          </a:bodyPr>
          <a:lstStyle/>
          <a:p>
            <a:pPr marL="0" indent="0">
              <a:buNone/>
            </a:pPr>
            <a:r>
              <a:rPr lang="en-GB" sz="2600" dirty="0">
                <a:effectLst/>
                <a:latin typeface="Calibri (Body)"/>
                <a:ea typeface="Calibri" panose="020F0502020204030204" pitchFamily="34" charset="0"/>
                <a:cs typeface="Calibri" panose="020F0502020204030204" pitchFamily="34" charset="0"/>
              </a:rPr>
              <a:t>Recent studies have claimed the possibility of an </a:t>
            </a:r>
            <a:r>
              <a:rPr lang="en-GB" sz="2600" b="1" dirty="0">
                <a:effectLst/>
                <a:latin typeface="Calibri (Body)"/>
                <a:ea typeface="Calibri" panose="020F0502020204030204" pitchFamily="34" charset="0"/>
                <a:cs typeface="Calibri" panose="020F0502020204030204" pitchFamily="34" charset="0"/>
              </a:rPr>
              <a:t>excess</a:t>
            </a:r>
            <a:r>
              <a:rPr lang="en-GB" sz="2600" dirty="0">
                <a:effectLst/>
                <a:latin typeface="Calibri (Body)"/>
                <a:ea typeface="Calibri" panose="020F0502020204030204" pitchFamily="34" charset="0"/>
                <a:cs typeface="Calibri" panose="020F0502020204030204" pitchFamily="34" charset="0"/>
              </a:rPr>
              <a:t> of data over the predicted flux </a:t>
            </a:r>
            <a:r>
              <a:rPr lang="en-GB" sz="2600" b="1" dirty="0">
                <a:effectLst/>
                <a:latin typeface="Calibri (Body)"/>
                <a:ea typeface="Calibri" panose="020F0502020204030204" pitchFamily="34" charset="0"/>
                <a:cs typeface="Calibri" panose="020F0502020204030204" pitchFamily="34" charset="0"/>
              </a:rPr>
              <a:t>at around 10-20 GeV</a:t>
            </a:r>
            <a:r>
              <a:rPr lang="en-GB" sz="2600" dirty="0">
                <a:effectLst/>
                <a:latin typeface="Calibri (Body)"/>
                <a:ea typeface="Calibri" panose="020F0502020204030204" pitchFamily="34" charset="0"/>
                <a:cs typeface="Calibri" panose="020F0502020204030204" pitchFamily="34" charset="0"/>
              </a:rPr>
              <a:t>, which can be the </a:t>
            </a:r>
            <a:r>
              <a:rPr lang="en-GB" sz="2600" b="1" dirty="0">
                <a:effectLst/>
                <a:latin typeface="Calibri (Body)"/>
                <a:ea typeface="Calibri" panose="020F0502020204030204" pitchFamily="34" charset="0"/>
                <a:cs typeface="Calibri" panose="020F0502020204030204" pitchFamily="34" charset="0"/>
              </a:rPr>
              <a:t>signature of dark matter </a:t>
            </a:r>
            <a:r>
              <a:rPr lang="en-GB" sz="2600" dirty="0">
                <a:effectLst/>
                <a:latin typeface="Calibri (Body)"/>
                <a:ea typeface="Calibri" panose="020F0502020204030204" pitchFamily="34" charset="0"/>
                <a:cs typeface="Calibri" panose="020F0502020204030204" pitchFamily="34" charset="0"/>
              </a:rPr>
              <a:t>annihilating or decaying into antiprotons </a:t>
            </a:r>
          </a:p>
        </p:txBody>
      </p:sp>
      <p:pic>
        <p:nvPicPr>
          <p:cNvPr id="5" name="Picture 4">
            <a:extLst>
              <a:ext uri="{FF2B5EF4-FFF2-40B4-BE49-F238E27FC236}">
                <a16:creationId xmlns:a16="http://schemas.microsoft.com/office/drawing/2014/main" id="{95AE21CD-4AE1-4DD2-AA91-93376F399E30}"/>
              </a:ext>
            </a:extLst>
          </p:cNvPr>
          <p:cNvPicPr>
            <a:picLocks noChangeAspect="1"/>
          </p:cNvPicPr>
          <p:nvPr/>
        </p:nvPicPr>
        <p:blipFill>
          <a:blip r:embed="rId2"/>
          <a:stretch>
            <a:fillRect/>
          </a:stretch>
        </p:blipFill>
        <p:spPr>
          <a:xfrm>
            <a:off x="8587494" y="2945827"/>
            <a:ext cx="3304886" cy="3160625"/>
          </a:xfrm>
          <a:prstGeom prst="rect">
            <a:avLst/>
          </a:prstGeom>
          <a:ln>
            <a:solidFill>
              <a:schemeClr val="bg2"/>
            </a:solidFill>
          </a:ln>
        </p:spPr>
      </p:pic>
      <p:pic>
        <p:nvPicPr>
          <p:cNvPr id="6" name="Picture 5">
            <a:extLst>
              <a:ext uri="{FF2B5EF4-FFF2-40B4-BE49-F238E27FC236}">
                <a16:creationId xmlns:a16="http://schemas.microsoft.com/office/drawing/2014/main" id="{B9B83E39-AC7B-463D-9E40-7584AFC29978}"/>
              </a:ext>
            </a:extLst>
          </p:cNvPr>
          <p:cNvPicPr>
            <a:picLocks noChangeAspect="1"/>
          </p:cNvPicPr>
          <p:nvPr/>
        </p:nvPicPr>
        <p:blipFill>
          <a:blip r:embed="rId3"/>
          <a:stretch>
            <a:fillRect/>
          </a:stretch>
        </p:blipFill>
        <p:spPr>
          <a:xfrm>
            <a:off x="433182" y="2972337"/>
            <a:ext cx="7893134" cy="3012523"/>
          </a:xfrm>
          <a:prstGeom prst="rect">
            <a:avLst/>
          </a:prstGeom>
          <a:ln>
            <a:solidFill>
              <a:schemeClr val="bg2"/>
            </a:solidFill>
          </a:ln>
        </p:spPr>
      </p:pic>
      <p:sp>
        <p:nvSpPr>
          <p:cNvPr id="9" name="TextBox 8">
            <a:extLst>
              <a:ext uri="{FF2B5EF4-FFF2-40B4-BE49-F238E27FC236}">
                <a16:creationId xmlns:a16="http://schemas.microsoft.com/office/drawing/2014/main" id="{63968281-9BD8-49BD-87A3-BBF798EAD0FE}"/>
              </a:ext>
            </a:extLst>
          </p:cNvPr>
          <p:cNvSpPr txBox="1"/>
          <p:nvPr/>
        </p:nvSpPr>
        <p:spPr>
          <a:xfrm>
            <a:off x="317885" y="5968081"/>
            <a:ext cx="6096000" cy="276999"/>
          </a:xfrm>
          <a:prstGeom prst="rect">
            <a:avLst/>
          </a:prstGeom>
          <a:noFill/>
        </p:spPr>
        <p:txBody>
          <a:bodyPr wrap="square">
            <a:spAutoFit/>
          </a:bodyPr>
          <a:lstStyle/>
          <a:p>
            <a:r>
              <a:rPr lang="en-GB" sz="1200" dirty="0"/>
              <a:t>Cholis, Linden, Hooper PRD 99, 103026</a:t>
            </a:r>
          </a:p>
        </p:txBody>
      </p:sp>
      <p:sp>
        <p:nvSpPr>
          <p:cNvPr id="11" name="TextBox 10">
            <a:extLst>
              <a:ext uri="{FF2B5EF4-FFF2-40B4-BE49-F238E27FC236}">
                <a16:creationId xmlns:a16="http://schemas.microsoft.com/office/drawing/2014/main" id="{BA5546BF-6B34-48CE-AC19-AFA862BE4080}"/>
              </a:ext>
            </a:extLst>
          </p:cNvPr>
          <p:cNvSpPr txBox="1"/>
          <p:nvPr/>
        </p:nvSpPr>
        <p:spPr>
          <a:xfrm>
            <a:off x="9090917" y="3035776"/>
            <a:ext cx="2273157" cy="276999"/>
          </a:xfrm>
          <a:prstGeom prst="rect">
            <a:avLst/>
          </a:prstGeom>
          <a:noFill/>
        </p:spPr>
        <p:txBody>
          <a:bodyPr wrap="square">
            <a:spAutoFit/>
          </a:bodyPr>
          <a:lstStyle/>
          <a:p>
            <a:r>
              <a:rPr lang="en-GB" sz="1200" dirty="0" err="1"/>
              <a:t>Cuoco</a:t>
            </a:r>
            <a:r>
              <a:rPr lang="en-GB" sz="1200" dirty="0"/>
              <a:t> et al PRL 118, 191102</a:t>
            </a:r>
          </a:p>
        </p:txBody>
      </p:sp>
      <p:sp>
        <p:nvSpPr>
          <p:cNvPr id="10" name="Slide Number Placeholder 3">
            <a:extLst>
              <a:ext uri="{FF2B5EF4-FFF2-40B4-BE49-F238E27FC236}">
                <a16:creationId xmlns:a16="http://schemas.microsoft.com/office/drawing/2014/main" id="{B55B4AF2-877B-778C-8C96-F8D1E6C4E511}"/>
              </a:ext>
            </a:extLst>
          </p:cNvPr>
          <p:cNvSpPr>
            <a:spLocks noGrp="1"/>
          </p:cNvSpPr>
          <p:nvPr>
            <p:ph type="sldNum" sz="quarter" idx="12"/>
          </p:nvPr>
        </p:nvSpPr>
        <p:spPr>
          <a:xfrm>
            <a:off x="8610600" y="6356350"/>
            <a:ext cx="2743200" cy="365125"/>
          </a:xfrm>
        </p:spPr>
        <p:txBody>
          <a:bodyPr/>
          <a:lstStyle/>
          <a:p>
            <a:fld id="{22575A84-A01E-4477-BEC3-178D27864C62}" type="slidenum">
              <a:rPr lang="en-GB" smtClean="0"/>
              <a:t>8</a:t>
            </a:fld>
            <a:endParaRPr lang="en-GB"/>
          </a:p>
        </p:txBody>
      </p:sp>
      <p:grpSp>
        <p:nvGrpSpPr>
          <p:cNvPr id="26" name="Group 25">
            <a:extLst>
              <a:ext uri="{FF2B5EF4-FFF2-40B4-BE49-F238E27FC236}">
                <a16:creationId xmlns:a16="http://schemas.microsoft.com/office/drawing/2014/main" id="{AA4191BA-0574-20FE-AED4-A1FC822F4CE3}"/>
              </a:ext>
            </a:extLst>
          </p:cNvPr>
          <p:cNvGrpSpPr/>
          <p:nvPr/>
        </p:nvGrpSpPr>
        <p:grpSpPr>
          <a:xfrm>
            <a:off x="10166735" y="225152"/>
            <a:ext cx="1721410" cy="1254759"/>
            <a:chOff x="10166735" y="225152"/>
            <a:chExt cx="1721410" cy="1254759"/>
          </a:xfrm>
        </p:grpSpPr>
        <p:pic>
          <p:nvPicPr>
            <p:cNvPr id="13" name="Picture 12">
              <a:extLst>
                <a:ext uri="{FF2B5EF4-FFF2-40B4-BE49-F238E27FC236}">
                  <a16:creationId xmlns:a16="http://schemas.microsoft.com/office/drawing/2014/main" id="{02CCDD6E-6FE3-D1FA-32CE-8CEE8355AF2C}"/>
                </a:ext>
              </a:extLst>
            </p:cNvPr>
            <p:cNvPicPr>
              <a:picLocks noChangeAspect="1"/>
            </p:cNvPicPr>
            <p:nvPr/>
          </p:nvPicPr>
          <p:blipFill>
            <a:blip r:embed="rId4"/>
            <a:stretch>
              <a:fillRect/>
            </a:stretch>
          </p:blipFill>
          <p:spPr>
            <a:xfrm>
              <a:off x="10166735" y="225152"/>
              <a:ext cx="1721410" cy="1254759"/>
            </a:xfrm>
            <a:prstGeom prst="rect">
              <a:avLst/>
            </a:prstGeom>
          </p:spPr>
        </p:pic>
        <p:sp>
          <p:nvSpPr>
            <p:cNvPr id="14" name="Explosion: 14 Points 13">
              <a:extLst>
                <a:ext uri="{FF2B5EF4-FFF2-40B4-BE49-F238E27FC236}">
                  <a16:creationId xmlns:a16="http://schemas.microsoft.com/office/drawing/2014/main" id="{F1F47B84-8AB7-3297-74D6-F10A866C8F9A}"/>
                </a:ext>
              </a:extLst>
            </p:cNvPr>
            <p:cNvSpPr/>
            <p:nvPr/>
          </p:nvSpPr>
          <p:spPr>
            <a:xfrm rot="20765126">
              <a:off x="10498484" y="587422"/>
              <a:ext cx="1045044" cy="671394"/>
            </a:xfrm>
            <a:prstGeom prst="irregularSeal2">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B22D881E-71EE-D322-1A71-9179860CE530}"/>
                    </a:ext>
                  </a:extLst>
                </p:cNvPr>
                <p:cNvSpPr txBox="1"/>
                <p:nvPr/>
              </p:nvSpPr>
              <p:spPr>
                <a:xfrm>
                  <a:off x="10944183" y="268857"/>
                  <a:ext cx="233269" cy="2308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1500" b="1" i="1" smtClean="0">
                            <a:solidFill>
                              <a:srgbClr val="C00000"/>
                            </a:solidFill>
                            <a:latin typeface="Cambria Math" panose="02040503050406030204" pitchFamily="18" charset="0"/>
                          </a:rPr>
                          <m:t>𝑪𝑹</m:t>
                        </m:r>
                      </m:oMath>
                    </m:oMathPara>
                  </a14:m>
                  <a:endParaRPr lang="en-GB" sz="1500" b="1" dirty="0">
                    <a:solidFill>
                      <a:srgbClr val="C00000"/>
                    </a:solidFill>
                  </a:endParaRPr>
                </a:p>
              </p:txBody>
            </p:sp>
          </mc:Choice>
          <mc:Fallback xmlns="">
            <p:sp>
              <p:nvSpPr>
                <p:cNvPr id="15" name="TextBox 14">
                  <a:extLst>
                    <a:ext uri="{FF2B5EF4-FFF2-40B4-BE49-F238E27FC236}">
                      <a16:creationId xmlns:a16="http://schemas.microsoft.com/office/drawing/2014/main" id="{B22D881E-71EE-D322-1A71-9179860CE530}"/>
                    </a:ext>
                  </a:extLst>
                </p:cNvPr>
                <p:cNvSpPr txBox="1">
                  <a:spLocks noRot="1" noChangeAspect="1" noMove="1" noResize="1" noEditPoints="1" noAdjustHandles="1" noChangeArrowheads="1" noChangeShapeType="1" noTextEdit="1"/>
                </p:cNvSpPr>
                <p:nvPr/>
              </p:nvSpPr>
              <p:spPr>
                <a:xfrm>
                  <a:off x="10944183" y="268857"/>
                  <a:ext cx="233269" cy="230832"/>
                </a:xfrm>
                <a:prstGeom prst="rect">
                  <a:avLst/>
                </a:prstGeom>
                <a:blipFill>
                  <a:blip r:embed="rId6"/>
                  <a:stretch>
                    <a:fillRect l="-28205" r="-33333" b="-5263"/>
                  </a:stretch>
                </a:blipFill>
              </p:spPr>
              <p:txBody>
                <a:bodyPr/>
                <a:lstStyle/>
                <a:p>
                  <a:r>
                    <a:rPr lang="en-SE">
                      <a:noFill/>
                    </a:rPr>
                    <a:t> </a:t>
                  </a:r>
                </a:p>
              </p:txBody>
            </p:sp>
          </mc:Fallback>
        </mc:AlternateContent>
      </p:grpSp>
      <p:grpSp>
        <p:nvGrpSpPr>
          <p:cNvPr id="25" name="Group 24">
            <a:extLst>
              <a:ext uri="{FF2B5EF4-FFF2-40B4-BE49-F238E27FC236}">
                <a16:creationId xmlns:a16="http://schemas.microsoft.com/office/drawing/2014/main" id="{BD8E8CD9-DB23-33EE-ED17-E3A89AB35E7F}"/>
              </a:ext>
            </a:extLst>
          </p:cNvPr>
          <p:cNvGrpSpPr/>
          <p:nvPr/>
        </p:nvGrpSpPr>
        <p:grpSpPr>
          <a:xfrm>
            <a:off x="10137953" y="1545771"/>
            <a:ext cx="1697901" cy="784830"/>
            <a:chOff x="10137953" y="1545771"/>
            <a:chExt cx="1697901" cy="784830"/>
          </a:xfrm>
        </p:grpSpPr>
        <p:sp>
          <p:nvSpPr>
            <p:cNvPr id="4" name="TextBox 3">
              <a:extLst>
                <a:ext uri="{FF2B5EF4-FFF2-40B4-BE49-F238E27FC236}">
                  <a16:creationId xmlns:a16="http://schemas.microsoft.com/office/drawing/2014/main" id="{FC08D301-2812-BEF6-CD03-6C9100E1E617}"/>
                </a:ext>
              </a:extLst>
            </p:cNvPr>
            <p:cNvSpPr txBox="1"/>
            <p:nvPr/>
          </p:nvSpPr>
          <p:spPr>
            <a:xfrm>
              <a:off x="10137953" y="1545771"/>
              <a:ext cx="1697901" cy="784830"/>
            </a:xfrm>
            <a:prstGeom prst="rect">
              <a:avLst/>
            </a:prstGeom>
            <a:noFill/>
          </p:spPr>
          <p:txBody>
            <a:bodyPr wrap="none" rtlCol="0">
              <a:spAutoFit/>
            </a:bodyPr>
            <a:lstStyle/>
            <a:p>
              <a:pPr algn="ctr"/>
              <a:r>
                <a:rPr lang="en-GB" sz="2000" b="1" dirty="0" err="1">
                  <a:solidFill>
                    <a:schemeClr val="accent1">
                      <a:lumMod val="75000"/>
                    </a:schemeClr>
                  </a:solidFill>
                  <a:latin typeface="Cambria Math" panose="02040503050406030204" pitchFamily="18" charset="0"/>
                  <a:ea typeface="Cambria Math" panose="02040503050406030204" pitchFamily="18" charset="0"/>
                </a:rPr>
                <a:t>p</a:t>
              </a:r>
              <a:r>
                <a:rPr lang="en-GB" sz="2000" b="1" baseline="-25000" dirty="0" err="1">
                  <a:solidFill>
                    <a:schemeClr val="accent1">
                      <a:lumMod val="75000"/>
                    </a:schemeClr>
                  </a:solidFill>
                  <a:latin typeface="Cambria Math" panose="02040503050406030204" pitchFamily="18" charset="0"/>
                  <a:ea typeface="Cambria Math" panose="02040503050406030204" pitchFamily="18" charset="0"/>
                </a:rPr>
                <a:t>CR</a:t>
              </a:r>
              <a:r>
                <a:rPr lang="en-GB" sz="2000" b="1" dirty="0">
                  <a:solidFill>
                    <a:schemeClr val="accent1">
                      <a:lumMod val="75000"/>
                    </a:schemeClr>
                  </a:solidFill>
                  <a:latin typeface="Cambria Math" panose="02040503050406030204" pitchFamily="18" charset="0"/>
                  <a:ea typeface="Cambria Math" panose="02040503050406030204" pitchFamily="18" charset="0"/>
                </a:rPr>
                <a:t> + </a:t>
              </a:r>
              <a:r>
                <a:rPr lang="en-GB" sz="2000" b="1" dirty="0" err="1">
                  <a:solidFill>
                    <a:schemeClr val="accent1">
                      <a:lumMod val="75000"/>
                    </a:schemeClr>
                  </a:solidFill>
                  <a:latin typeface="Cambria Math" panose="02040503050406030204" pitchFamily="18" charset="0"/>
                  <a:ea typeface="Cambria Math" panose="02040503050406030204" pitchFamily="18" charset="0"/>
                </a:rPr>
                <a:t>p</a:t>
              </a:r>
              <a:r>
                <a:rPr lang="en-GB" sz="2000" b="1" baseline="-25000" dirty="0" err="1">
                  <a:solidFill>
                    <a:schemeClr val="accent1">
                      <a:lumMod val="75000"/>
                    </a:schemeClr>
                  </a:solidFill>
                  <a:latin typeface="Cambria Math" panose="02040503050406030204" pitchFamily="18" charset="0"/>
                  <a:ea typeface="Cambria Math" panose="02040503050406030204" pitchFamily="18" charset="0"/>
                </a:rPr>
                <a:t>ISM</a:t>
              </a:r>
              <a:r>
                <a:rPr lang="en-GB" sz="2000" b="1" dirty="0">
                  <a:solidFill>
                    <a:schemeClr val="accent1">
                      <a:lumMod val="75000"/>
                    </a:schemeClr>
                  </a:solidFill>
                  <a:latin typeface="Cambria Math" panose="02040503050406030204" pitchFamily="18" charset="0"/>
                  <a:ea typeface="Cambria Math" panose="02040503050406030204" pitchFamily="18" charset="0"/>
                </a:rPr>
                <a:t> </a:t>
              </a:r>
              <a:r>
                <a:rPr lang="en-SE" b="1" dirty="0">
                  <a:solidFill>
                    <a:schemeClr val="accent1">
                      <a:lumMod val="75000"/>
                    </a:schemeClr>
                  </a:solidFill>
                </a:rPr>
                <a:t>→</a:t>
              </a:r>
              <a:r>
                <a:rPr lang="en-GB" sz="2000" b="1" dirty="0">
                  <a:solidFill>
                    <a:schemeClr val="accent1">
                      <a:lumMod val="75000"/>
                    </a:schemeClr>
                  </a:solidFill>
                </a:rPr>
                <a:t> </a:t>
              </a:r>
              <a:r>
                <a:rPr lang="en-GB" sz="2000" b="1"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rPr>
                <a:t>p</a:t>
              </a:r>
            </a:p>
            <a:p>
              <a:pPr algn="ctr"/>
              <a:r>
                <a:rPr lang="en-GB" sz="500"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rPr>
                <a:t>    </a:t>
              </a:r>
              <a:endParaRPr lang="en-GB" sz="200"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endParaRPr>
            </a:p>
            <a:p>
              <a:pPr algn="ctr"/>
              <a:r>
                <a:rPr lang="en-GB" sz="2000" b="1" dirty="0">
                  <a:solidFill>
                    <a:schemeClr val="accent6">
                      <a:lumMod val="50000"/>
                    </a:schemeClr>
                  </a:solidFill>
                  <a:latin typeface="Cambria Math" panose="02040503050406030204" pitchFamily="18" charset="0"/>
                  <a:ea typeface="Cambria Math" panose="02040503050406030204" pitchFamily="18" charset="0"/>
                  <a:sym typeface="Wingdings" panose="05000000000000000000" pitchFamily="2" charset="2"/>
                </a:rPr>
                <a:t>χ + </a:t>
              </a:r>
              <a:r>
                <a:rPr lang="el-GR" sz="2000" b="1" dirty="0">
                  <a:solidFill>
                    <a:schemeClr val="accent6">
                      <a:lumMod val="50000"/>
                    </a:schemeClr>
                  </a:solidFill>
                  <a:latin typeface="Cambria Math" panose="02040503050406030204" pitchFamily="18" charset="0"/>
                  <a:ea typeface="Cambria Math" panose="02040503050406030204" pitchFamily="18" charset="0"/>
                  <a:sym typeface="Wingdings" panose="05000000000000000000" pitchFamily="2" charset="2"/>
                </a:rPr>
                <a:t>χ</a:t>
              </a:r>
              <a:r>
                <a:rPr lang="en-GB" sz="2000" b="1" dirty="0">
                  <a:solidFill>
                    <a:schemeClr val="accent6">
                      <a:lumMod val="50000"/>
                    </a:schemeClr>
                  </a:solidFill>
                  <a:latin typeface="Cambria Math" panose="02040503050406030204" pitchFamily="18" charset="0"/>
                  <a:ea typeface="Cambria Math" panose="02040503050406030204" pitchFamily="18" charset="0"/>
                  <a:sym typeface="Wingdings" panose="05000000000000000000" pitchFamily="2" charset="2"/>
                </a:rPr>
                <a:t> </a:t>
              </a:r>
              <a:r>
                <a:rPr lang="en-SE" b="1" dirty="0">
                  <a:solidFill>
                    <a:schemeClr val="accent6">
                      <a:lumMod val="50000"/>
                    </a:schemeClr>
                  </a:solidFill>
                </a:rPr>
                <a:t>→</a:t>
              </a:r>
              <a:r>
                <a:rPr lang="en-GB" sz="2000" b="1" dirty="0">
                  <a:solidFill>
                    <a:schemeClr val="accent6">
                      <a:lumMod val="50000"/>
                    </a:schemeClr>
                  </a:solidFill>
                  <a:latin typeface="Cambria Math" panose="02040503050406030204" pitchFamily="18" charset="0"/>
                  <a:ea typeface="Cambria Math" panose="02040503050406030204" pitchFamily="18" charset="0"/>
                  <a:sym typeface="Wingdings" panose="05000000000000000000" pitchFamily="2" charset="2"/>
                </a:rPr>
                <a:t> p</a:t>
              </a:r>
              <a:endParaRPr lang="en-SE" sz="2000" b="1" dirty="0">
                <a:solidFill>
                  <a:schemeClr val="accent6">
                    <a:lumMod val="50000"/>
                  </a:schemeClr>
                </a:solidFill>
                <a:latin typeface="Cambria Math" panose="02040503050406030204" pitchFamily="18" charset="0"/>
                <a:ea typeface="Cambria Math" panose="02040503050406030204" pitchFamily="18" charset="0"/>
              </a:endParaRPr>
            </a:p>
          </p:txBody>
        </p:sp>
        <p:cxnSp>
          <p:nvCxnSpPr>
            <p:cNvPr id="17" name="Straight Connector 16">
              <a:extLst>
                <a:ext uri="{FF2B5EF4-FFF2-40B4-BE49-F238E27FC236}">
                  <a16:creationId xmlns:a16="http://schemas.microsoft.com/office/drawing/2014/main" id="{C9EAD882-1ED3-A878-377B-CDE0ECE1E321}"/>
                </a:ext>
              </a:extLst>
            </p:cNvPr>
            <p:cNvCxnSpPr>
              <a:cxnSpLocks/>
            </p:cNvCxnSpPr>
            <p:nvPr/>
          </p:nvCxnSpPr>
          <p:spPr>
            <a:xfrm>
              <a:off x="11616070" y="1690576"/>
              <a:ext cx="9569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6988F06-0D45-53BB-C8F4-AA385E34FCAB}"/>
                </a:ext>
              </a:extLst>
            </p:cNvPr>
            <p:cNvCxnSpPr>
              <a:cxnSpLocks/>
            </p:cNvCxnSpPr>
            <p:nvPr/>
          </p:nvCxnSpPr>
          <p:spPr>
            <a:xfrm>
              <a:off x="11364434" y="2066004"/>
              <a:ext cx="95693" cy="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70354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AB62D5D-75ED-4531-BA2D-C1DCC6746164}"/>
              </a:ext>
            </a:extLst>
          </p:cNvPr>
          <p:cNvSpPr txBox="1"/>
          <p:nvPr/>
        </p:nvSpPr>
        <p:spPr>
          <a:xfrm>
            <a:off x="580776" y="2875607"/>
            <a:ext cx="11142004" cy="3366507"/>
          </a:xfrm>
          <a:prstGeom prst="rect">
            <a:avLst/>
          </a:prstGeom>
          <a:solidFill>
            <a:schemeClr val="bg1"/>
          </a:solidFill>
          <a:ln>
            <a:solidFill>
              <a:schemeClr val="tx1"/>
            </a:solidFill>
          </a:ln>
        </p:spPr>
        <p:txBody>
          <a:bodyPr wrap="square" rtlCol="0">
            <a:spAutoFit/>
          </a:bodyPr>
          <a:lstStyle/>
          <a:p>
            <a:endParaRPr lang="en-GB" dirty="0"/>
          </a:p>
        </p:txBody>
      </p:sp>
      <p:pic>
        <p:nvPicPr>
          <p:cNvPr id="13" name="Picture 12">
            <a:extLst>
              <a:ext uri="{FF2B5EF4-FFF2-40B4-BE49-F238E27FC236}">
                <a16:creationId xmlns:a16="http://schemas.microsoft.com/office/drawing/2014/main" id="{55C12C1B-6DC3-57DD-399C-341BD8293F8D}"/>
              </a:ext>
            </a:extLst>
          </p:cNvPr>
          <p:cNvPicPr>
            <a:picLocks noChangeAspect="1"/>
          </p:cNvPicPr>
          <p:nvPr/>
        </p:nvPicPr>
        <p:blipFill>
          <a:blip r:embed="rId2"/>
          <a:stretch>
            <a:fillRect/>
          </a:stretch>
        </p:blipFill>
        <p:spPr>
          <a:xfrm>
            <a:off x="4465198" y="3197028"/>
            <a:ext cx="3802312" cy="2798140"/>
          </a:xfrm>
          <a:prstGeom prst="rect">
            <a:avLst/>
          </a:prstGeom>
        </p:spPr>
      </p:pic>
      <p:pic>
        <p:nvPicPr>
          <p:cNvPr id="15" name="Picture 14">
            <a:extLst>
              <a:ext uri="{FF2B5EF4-FFF2-40B4-BE49-F238E27FC236}">
                <a16:creationId xmlns:a16="http://schemas.microsoft.com/office/drawing/2014/main" id="{9212C6CD-E2AB-C0D9-8A32-5173E2B92162}"/>
              </a:ext>
            </a:extLst>
          </p:cNvPr>
          <p:cNvPicPr>
            <a:picLocks noChangeAspect="1"/>
          </p:cNvPicPr>
          <p:nvPr/>
        </p:nvPicPr>
        <p:blipFill>
          <a:blip r:embed="rId3"/>
          <a:stretch>
            <a:fillRect/>
          </a:stretch>
        </p:blipFill>
        <p:spPr>
          <a:xfrm>
            <a:off x="8418537" y="2989006"/>
            <a:ext cx="3150393" cy="3176269"/>
          </a:xfrm>
          <a:prstGeom prst="rect">
            <a:avLst/>
          </a:prstGeom>
        </p:spPr>
      </p:pic>
      <p:pic>
        <p:nvPicPr>
          <p:cNvPr id="17" name="Picture 16">
            <a:extLst>
              <a:ext uri="{FF2B5EF4-FFF2-40B4-BE49-F238E27FC236}">
                <a16:creationId xmlns:a16="http://schemas.microsoft.com/office/drawing/2014/main" id="{F10DDA8C-B70C-E3AA-706C-33F819BEDDFE}"/>
              </a:ext>
            </a:extLst>
          </p:cNvPr>
          <p:cNvPicPr>
            <a:picLocks noChangeAspect="1"/>
          </p:cNvPicPr>
          <p:nvPr/>
        </p:nvPicPr>
        <p:blipFill>
          <a:blip r:embed="rId4"/>
          <a:stretch>
            <a:fillRect/>
          </a:stretch>
        </p:blipFill>
        <p:spPr>
          <a:xfrm>
            <a:off x="701290" y="3097162"/>
            <a:ext cx="3636087" cy="2878342"/>
          </a:xfrm>
          <a:prstGeom prst="rect">
            <a:avLst/>
          </a:prstGeom>
        </p:spPr>
      </p:pic>
      <p:sp>
        <p:nvSpPr>
          <p:cNvPr id="4" name="Slide Number Placeholder 3">
            <a:extLst>
              <a:ext uri="{FF2B5EF4-FFF2-40B4-BE49-F238E27FC236}">
                <a16:creationId xmlns:a16="http://schemas.microsoft.com/office/drawing/2014/main" id="{5A06D946-5F85-4B77-83F8-C85FEA5C1FA7}"/>
              </a:ext>
            </a:extLst>
          </p:cNvPr>
          <p:cNvSpPr>
            <a:spLocks noGrp="1"/>
          </p:cNvSpPr>
          <p:nvPr>
            <p:ph type="sldNum" sz="quarter" idx="12"/>
          </p:nvPr>
        </p:nvSpPr>
        <p:spPr/>
        <p:txBody>
          <a:bodyPr/>
          <a:lstStyle/>
          <a:p>
            <a:fld id="{22575A84-A01E-4477-BEC3-178D27864C62}" type="slidenum">
              <a:rPr lang="en-GB" b="1" smtClean="0">
                <a:solidFill>
                  <a:schemeClr val="bg1"/>
                </a:solidFill>
              </a:rPr>
              <a:t>9</a:t>
            </a:fld>
            <a:endParaRPr lang="en-GB" b="1" dirty="0">
              <a:solidFill>
                <a:schemeClr val="bg1"/>
              </a:solidFill>
            </a:endParaRPr>
          </a:p>
        </p:txBody>
      </p:sp>
      <p:sp>
        <p:nvSpPr>
          <p:cNvPr id="21" name="TextBox 20">
            <a:extLst>
              <a:ext uri="{FF2B5EF4-FFF2-40B4-BE49-F238E27FC236}">
                <a16:creationId xmlns:a16="http://schemas.microsoft.com/office/drawing/2014/main" id="{474AE06D-E05A-91A6-691E-9354A58D2913}"/>
              </a:ext>
            </a:extLst>
          </p:cNvPr>
          <p:cNvSpPr txBox="1"/>
          <p:nvPr/>
        </p:nvSpPr>
        <p:spPr>
          <a:xfrm>
            <a:off x="6078298" y="2981459"/>
            <a:ext cx="1781321" cy="307777"/>
          </a:xfrm>
          <a:prstGeom prst="rect">
            <a:avLst/>
          </a:prstGeom>
          <a:noFill/>
        </p:spPr>
        <p:txBody>
          <a:bodyPr wrap="none" rtlCol="0">
            <a:spAutoFit/>
          </a:bodyPr>
          <a:lstStyle/>
          <a:p>
            <a:r>
              <a:rPr lang="en-GB" sz="1400" dirty="0">
                <a:solidFill>
                  <a:schemeClr val="bg1">
                    <a:lumMod val="50000"/>
                  </a:schemeClr>
                </a:solidFill>
              </a:rPr>
              <a:t>Reinert, Winkler 2018</a:t>
            </a:r>
            <a:endParaRPr lang="en-SE" sz="1400" dirty="0">
              <a:solidFill>
                <a:schemeClr val="bg1">
                  <a:lumMod val="50000"/>
                </a:schemeClr>
              </a:solidFill>
            </a:endParaRPr>
          </a:p>
        </p:txBody>
      </p:sp>
      <p:sp>
        <p:nvSpPr>
          <p:cNvPr id="18" name="TextBox 17">
            <a:extLst>
              <a:ext uri="{FF2B5EF4-FFF2-40B4-BE49-F238E27FC236}">
                <a16:creationId xmlns:a16="http://schemas.microsoft.com/office/drawing/2014/main" id="{8C824DC5-EBEE-3936-11EC-86A61C9781CC}"/>
              </a:ext>
            </a:extLst>
          </p:cNvPr>
          <p:cNvSpPr txBox="1"/>
          <p:nvPr/>
        </p:nvSpPr>
        <p:spPr>
          <a:xfrm>
            <a:off x="9388564" y="2887306"/>
            <a:ext cx="2222660" cy="307777"/>
          </a:xfrm>
          <a:prstGeom prst="rect">
            <a:avLst/>
          </a:prstGeom>
          <a:noFill/>
        </p:spPr>
        <p:txBody>
          <a:bodyPr wrap="none" rtlCol="0">
            <a:spAutoFit/>
          </a:bodyPr>
          <a:lstStyle/>
          <a:p>
            <a:r>
              <a:rPr lang="en-GB" sz="1400" dirty="0">
                <a:solidFill>
                  <a:schemeClr val="bg1">
                    <a:lumMod val="50000"/>
                  </a:schemeClr>
                </a:solidFill>
              </a:rPr>
              <a:t>Hooper, Cholis, Linden 2019</a:t>
            </a:r>
            <a:endParaRPr lang="en-SE" sz="1400" dirty="0">
              <a:solidFill>
                <a:schemeClr val="bg1">
                  <a:lumMod val="50000"/>
                </a:schemeClr>
              </a:solidFill>
            </a:endParaRPr>
          </a:p>
        </p:txBody>
      </p:sp>
      <p:sp>
        <p:nvSpPr>
          <p:cNvPr id="20" name="Slide Number Placeholder 3">
            <a:extLst>
              <a:ext uri="{FF2B5EF4-FFF2-40B4-BE49-F238E27FC236}">
                <a16:creationId xmlns:a16="http://schemas.microsoft.com/office/drawing/2014/main" id="{0A98CF27-B3B5-D2E3-F5D0-5689061BFA36}"/>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2575A84-A01E-4477-BEC3-178D27864C62}" type="slidenum">
              <a:rPr lang="en-GB" smtClean="0"/>
              <a:pPr/>
              <a:t>9</a:t>
            </a:fld>
            <a:endParaRPr lang="en-GB"/>
          </a:p>
        </p:txBody>
      </p:sp>
      <p:grpSp>
        <p:nvGrpSpPr>
          <p:cNvPr id="24" name="Group 23">
            <a:extLst>
              <a:ext uri="{FF2B5EF4-FFF2-40B4-BE49-F238E27FC236}">
                <a16:creationId xmlns:a16="http://schemas.microsoft.com/office/drawing/2014/main" id="{5B056589-34D4-3D8E-AE78-A9F1D529036B}"/>
              </a:ext>
            </a:extLst>
          </p:cNvPr>
          <p:cNvGrpSpPr/>
          <p:nvPr/>
        </p:nvGrpSpPr>
        <p:grpSpPr>
          <a:xfrm>
            <a:off x="10166735" y="225152"/>
            <a:ext cx="1721410" cy="1254759"/>
            <a:chOff x="10166735" y="225152"/>
            <a:chExt cx="1721410" cy="1254759"/>
          </a:xfrm>
        </p:grpSpPr>
        <p:pic>
          <p:nvPicPr>
            <p:cNvPr id="25" name="Picture 24">
              <a:extLst>
                <a:ext uri="{FF2B5EF4-FFF2-40B4-BE49-F238E27FC236}">
                  <a16:creationId xmlns:a16="http://schemas.microsoft.com/office/drawing/2014/main" id="{2317F76A-AFE4-6C8B-358B-A3F8599142BA}"/>
                </a:ext>
              </a:extLst>
            </p:cNvPr>
            <p:cNvPicPr>
              <a:picLocks noChangeAspect="1"/>
            </p:cNvPicPr>
            <p:nvPr/>
          </p:nvPicPr>
          <p:blipFill>
            <a:blip r:embed="rId5"/>
            <a:stretch>
              <a:fillRect/>
            </a:stretch>
          </p:blipFill>
          <p:spPr>
            <a:xfrm>
              <a:off x="10166735" y="225152"/>
              <a:ext cx="1721410" cy="1254759"/>
            </a:xfrm>
            <a:prstGeom prst="rect">
              <a:avLst/>
            </a:prstGeom>
          </p:spPr>
        </p:pic>
        <p:sp>
          <p:nvSpPr>
            <p:cNvPr id="26" name="Explosion: 14 Points 25">
              <a:extLst>
                <a:ext uri="{FF2B5EF4-FFF2-40B4-BE49-F238E27FC236}">
                  <a16:creationId xmlns:a16="http://schemas.microsoft.com/office/drawing/2014/main" id="{1F1F9C35-71E7-60C1-DE34-888347511A71}"/>
                </a:ext>
              </a:extLst>
            </p:cNvPr>
            <p:cNvSpPr/>
            <p:nvPr/>
          </p:nvSpPr>
          <p:spPr>
            <a:xfrm rot="20765126">
              <a:off x="10498484" y="587422"/>
              <a:ext cx="1045044" cy="671394"/>
            </a:xfrm>
            <a:prstGeom prst="irregularSeal2">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16B8739B-3B3C-F46B-F2B8-3BE69E26A6B1}"/>
                    </a:ext>
                  </a:extLst>
                </p:cNvPr>
                <p:cNvSpPr txBox="1"/>
                <p:nvPr/>
              </p:nvSpPr>
              <p:spPr>
                <a:xfrm>
                  <a:off x="10944183" y="268857"/>
                  <a:ext cx="233269" cy="2308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1500" b="1" i="1" smtClean="0">
                            <a:solidFill>
                              <a:srgbClr val="C00000"/>
                            </a:solidFill>
                            <a:latin typeface="Cambria Math" panose="02040503050406030204" pitchFamily="18" charset="0"/>
                          </a:rPr>
                          <m:t>𝑪𝑹</m:t>
                        </m:r>
                      </m:oMath>
                    </m:oMathPara>
                  </a14:m>
                  <a:endParaRPr lang="en-GB" sz="1500" b="1" dirty="0">
                    <a:solidFill>
                      <a:srgbClr val="C00000"/>
                    </a:solidFill>
                  </a:endParaRPr>
                </a:p>
              </p:txBody>
            </p:sp>
          </mc:Choice>
          <mc:Fallback xmlns="">
            <p:sp>
              <p:nvSpPr>
                <p:cNvPr id="27" name="TextBox 26">
                  <a:extLst>
                    <a:ext uri="{FF2B5EF4-FFF2-40B4-BE49-F238E27FC236}">
                      <a16:creationId xmlns:a16="http://schemas.microsoft.com/office/drawing/2014/main" id="{16B8739B-3B3C-F46B-F2B8-3BE69E26A6B1}"/>
                    </a:ext>
                  </a:extLst>
                </p:cNvPr>
                <p:cNvSpPr txBox="1">
                  <a:spLocks noRot="1" noChangeAspect="1" noMove="1" noResize="1" noEditPoints="1" noAdjustHandles="1" noChangeArrowheads="1" noChangeShapeType="1" noTextEdit="1"/>
                </p:cNvSpPr>
                <p:nvPr/>
              </p:nvSpPr>
              <p:spPr>
                <a:xfrm>
                  <a:off x="10944183" y="268857"/>
                  <a:ext cx="233269" cy="230832"/>
                </a:xfrm>
                <a:prstGeom prst="rect">
                  <a:avLst/>
                </a:prstGeom>
                <a:blipFill>
                  <a:blip r:embed="rId9"/>
                  <a:stretch>
                    <a:fillRect l="-28205" r="-33333" b="-5263"/>
                  </a:stretch>
                </a:blipFill>
              </p:spPr>
              <p:txBody>
                <a:bodyPr/>
                <a:lstStyle/>
                <a:p>
                  <a:r>
                    <a:rPr lang="en-SE">
                      <a:noFill/>
                    </a:rPr>
                    <a:t> </a:t>
                  </a:r>
                </a:p>
              </p:txBody>
            </p:sp>
          </mc:Fallback>
        </mc:AlternateContent>
      </p:grpSp>
      <p:sp>
        <p:nvSpPr>
          <p:cNvPr id="29" name="TextBox 28">
            <a:extLst>
              <a:ext uri="{FF2B5EF4-FFF2-40B4-BE49-F238E27FC236}">
                <a16:creationId xmlns:a16="http://schemas.microsoft.com/office/drawing/2014/main" id="{05DC503D-2EE6-2FBD-C1E8-EBF00FBE3A80}"/>
              </a:ext>
            </a:extLst>
          </p:cNvPr>
          <p:cNvSpPr txBox="1"/>
          <p:nvPr/>
        </p:nvSpPr>
        <p:spPr>
          <a:xfrm>
            <a:off x="10137953" y="1545771"/>
            <a:ext cx="1697901" cy="784830"/>
          </a:xfrm>
          <a:prstGeom prst="rect">
            <a:avLst/>
          </a:prstGeom>
          <a:noFill/>
        </p:spPr>
        <p:txBody>
          <a:bodyPr wrap="none" rtlCol="0">
            <a:spAutoFit/>
          </a:bodyPr>
          <a:lstStyle/>
          <a:p>
            <a:pPr algn="ctr"/>
            <a:r>
              <a:rPr lang="en-GB" sz="2000" b="1" dirty="0" err="1">
                <a:solidFill>
                  <a:schemeClr val="accent1">
                    <a:lumMod val="75000"/>
                  </a:schemeClr>
                </a:solidFill>
                <a:latin typeface="Cambria Math" panose="02040503050406030204" pitchFamily="18" charset="0"/>
                <a:ea typeface="Cambria Math" panose="02040503050406030204" pitchFamily="18" charset="0"/>
              </a:rPr>
              <a:t>p</a:t>
            </a:r>
            <a:r>
              <a:rPr lang="en-GB" sz="2000" b="1" baseline="-25000" dirty="0" err="1">
                <a:solidFill>
                  <a:schemeClr val="accent1">
                    <a:lumMod val="75000"/>
                  </a:schemeClr>
                </a:solidFill>
                <a:latin typeface="Cambria Math" panose="02040503050406030204" pitchFamily="18" charset="0"/>
                <a:ea typeface="Cambria Math" panose="02040503050406030204" pitchFamily="18" charset="0"/>
              </a:rPr>
              <a:t>CR</a:t>
            </a:r>
            <a:r>
              <a:rPr lang="en-GB" sz="2000" b="1" dirty="0">
                <a:solidFill>
                  <a:schemeClr val="accent1">
                    <a:lumMod val="75000"/>
                  </a:schemeClr>
                </a:solidFill>
                <a:latin typeface="Cambria Math" panose="02040503050406030204" pitchFamily="18" charset="0"/>
                <a:ea typeface="Cambria Math" panose="02040503050406030204" pitchFamily="18" charset="0"/>
              </a:rPr>
              <a:t> + </a:t>
            </a:r>
            <a:r>
              <a:rPr lang="en-GB" sz="2000" b="1" dirty="0" err="1">
                <a:solidFill>
                  <a:schemeClr val="accent1">
                    <a:lumMod val="75000"/>
                  </a:schemeClr>
                </a:solidFill>
                <a:latin typeface="Cambria Math" panose="02040503050406030204" pitchFamily="18" charset="0"/>
                <a:ea typeface="Cambria Math" panose="02040503050406030204" pitchFamily="18" charset="0"/>
              </a:rPr>
              <a:t>p</a:t>
            </a:r>
            <a:r>
              <a:rPr lang="en-GB" sz="2000" b="1" baseline="-25000" dirty="0" err="1">
                <a:solidFill>
                  <a:schemeClr val="accent1">
                    <a:lumMod val="75000"/>
                  </a:schemeClr>
                </a:solidFill>
                <a:latin typeface="Cambria Math" panose="02040503050406030204" pitchFamily="18" charset="0"/>
                <a:ea typeface="Cambria Math" panose="02040503050406030204" pitchFamily="18" charset="0"/>
              </a:rPr>
              <a:t>ISM</a:t>
            </a:r>
            <a:r>
              <a:rPr lang="en-GB" sz="2000" b="1" dirty="0">
                <a:solidFill>
                  <a:schemeClr val="accent1">
                    <a:lumMod val="75000"/>
                  </a:schemeClr>
                </a:solidFill>
                <a:latin typeface="Cambria Math" panose="02040503050406030204" pitchFamily="18" charset="0"/>
                <a:ea typeface="Cambria Math" panose="02040503050406030204" pitchFamily="18" charset="0"/>
              </a:rPr>
              <a:t> </a:t>
            </a:r>
            <a:r>
              <a:rPr lang="en-SE" b="1" dirty="0">
                <a:solidFill>
                  <a:schemeClr val="accent1">
                    <a:lumMod val="75000"/>
                  </a:schemeClr>
                </a:solidFill>
              </a:rPr>
              <a:t>→</a:t>
            </a:r>
            <a:r>
              <a:rPr lang="en-GB" sz="2000" b="1" dirty="0">
                <a:solidFill>
                  <a:schemeClr val="accent1">
                    <a:lumMod val="75000"/>
                  </a:schemeClr>
                </a:solidFill>
              </a:rPr>
              <a:t> </a:t>
            </a:r>
            <a:r>
              <a:rPr lang="en-GB" sz="2000" b="1"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rPr>
              <a:t>p</a:t>
            </a:r>
          </a:p>
          <a:p>
            <a:pPr algn="ctr"/>
            <a:r>
              <a:rPr lang="en-GB" sz="500"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rPr>
              <a:t>    </a:t>
            </a:r>
            <a:endParaRPr lang="en-GB" sz="200"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endParaRPr>
          </a:p>
          <a:p>
            <a:pPr algn="ctr"/>
            <a:r>
              <a:rPr lang="en-GB" sz="2000" b="1" dirty="0">
                <a:solidFill>
                  <a:schemeClr val="accent6">
                    <a:lumMod val="50000"/>
                  </a:schemeClr>
                </a:solidFill>
                <a:latin typeface="Cambria Math" panose="02040503050406030204" pitchFamily="18" charset="0"/>
                <a:ea typeface="Cambria Math" panose="02040503050406030204" pitchFamily="18" charset="0"/>
                <a:sym typeface="Wingdings" panose="05000000000000000000" pitchFamily="2" charset="2"/>
              </a:rPr>
              <a:t>χ + </a:t>
            </a:r>
            <a:r>
              <a:rPr lang="el-GR" sz="2000" b="1" dirty="0">
                <a:solidFill>
                  <a:schemeClr val="accent6">
                    <a:lumMod val="50000"/>
                  </a:schemeClr>
                </a:solidFill>
                <a:latin typeface="Cambria Math" panose="02040503050406030204" pitchFamily="18" charset="0"/>
                <a:ea typeface="Cambria Math" panose="02040503050406030204" pitchFamily="18" charset="0"/>
                <a:sym typeface="Wingdings" panose="05000000000000000000" pitchFamily="2" charset="2"/>
              </a:rPr>
              <a:t>χ</a:t>
            </a:r>
            <a:r>
              <a:rPr lang="en-GB" sz="2000" b="1" dirty="0">
                <a:solidFill>
                  <a:schemeClr val="accent6">
                    <a:lumMod val="50000"/>
                  </a:schemeClr>
                </a:solidFill>
                <a:latin typeface="Cambria Math" panose="02040503050406030204" pitchFamily="18" charset="0"/>
                <a:ea typeface="Cambria Math" panose="02040503050406030204" pitchFamily="18" charset="0"/>
                <a:sym typeface="Wingdings" panose="05000000000000000000" pitchFamily="2" charset="2"/>
              </a:rPr>
              <a:t> </a:t>
            </a:r>
            <a:r>
              <a:rPr lang="en-SE" b="1" dirty="0">
                <a:solidFill>
                  <a:schemeClr val="accent6">
                    <a:lumMod val="50000"/>
                  </a:schemeClr>
                </a:solidFill>
              </a:rPr>
              <a:t>→</a:t>
            </a:r>
            <a:r>
              <a:rPr lang="en-GB" sz="2000" b="1" dirty="0">
                <a:solidFill>
                  <a:schemeClr val="accent6">
                    <a:lumMod val="50000"/>
                  </a:schemeClr>
                </a:solidFill>
                <a:latin typeface="Cambria Math" panose="02040503050406030204" pitchFamily="18" charset="0"/>
                <a:ea typeface="Cambria Math" panose="02040503050406030204" pitchFamily="18" charset="0"/>
                <a:sym typeface="Wingdings" panose="05000000000000000000" pitchFamily="2" charset="2"/>
              </a:rPr>
              <a:t> p</a:t>
            </a:r>
            <a:endParaRPr lang="en-SE" sz="2000" b="1" dirty="0">
              <a:solidFill>
                <a:schemeClr val="accent6">
                  <a:lumMod val="50000"/>
                </a:schemeClr>
              </a:solidFill>
              <a:latin typeface="Cambria Math" panose="02040503050406030204" pitchFamily="18" charset="0"/>
              <a:ea typeface="Cambria Math" panose="02040503050406030204" pitchFamily="18" charset="0"/>
            </a:endParaRPr>
          </a:p>
        </p:txBody>
      </p:sp>
      <p:cxnSp>
        <p:nvCxnSpPr>
          <p:cNvPr id="5" name="Straight Connector 4">
            <a:extLst>
              <a:ext uri="{FF2B5EF4-FFF2-40B4-BE49-F238E27FC236}">
                <a16:creationId xmlns:a16="http://schemas.microsoft.com/office/drawing/2014/main" id="{5216012B-34C0-DFF3-87F1-902B4BE2C0FF}"/>
              </a:ext>
            </a:extLst>
          </p:cNvPr>
          <p:cNvCxnSpPr>
            <a:cxnSpLocks/>
          </p:cNvCxnSpPr>
          <p:nvPr/>
        </p:nvCxnSpPr>
        <p:spPr>
          <a:xfrm>
            <a:off x="11627087" y="1679559"/>
            <a:ext cx="9569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19A3E66-7709-4334-8F55-337A9CDE3683}"/>
              </a:ext>
            </a:extLst>
          </p:cNvPr>
          <p:cNvCxnSpPr>
            <a:cxnSpLocks/>
          </p:cNvCxnSpPr>
          <p:nvPr/>
        </p:nvCxnSpPr>
        <p:spPr>
          <a:xfrm>
            <a:off x="11375451" y="2054856"/>
            <a:ext cx="95693" cy="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ED109BF2-CA49-ADF0-8E0D-AC14B3629A2D}"/>
              </a:ext>
            </a:extLst>
          </p:cNvPr>
          <p:cNvSpPr>
            <a:spLocks noGrp="1"/>
          </p:cNvSpPr>
          <p:nvPr>
            <p:ph type="title"/>
          </p:nvPr>
        </p:nvSpPr>
        <p:spPr>
          <a:xfrm>
            <a:off x="660609" y="168695"/>
            <a:ext cx="10515600" cy="1325563"/>
          </a:xfrm>
        </p:spPr>
        <p:txBody>
          <a:bodyPr>
            <a:normAutofit/>
          </a:bodyPr>
          <a:lstStyle/>
          <a:p>
            <a:r>
              <a:rPr lang="en-GB" sz="4000" b="1" dirty="0">
                <a:latin typeface="Times New Roman" panose="02020603050405020304" pitchFamily="18" charset="0"/>
                <a:cs typeface="Times New Roman" panose="02020603050405020304" pitchFamily="18" charset="0"/>
              </a:rPr>
              <a:t>The Antiproton </a:t>
            </a:r>
            <a:r>
              <a:rPr lang="en-GB" sz="4000" b="1" i="1" dirty="0">
                <a:latin typeface="Times New Roman" panose="02020603050405020304" pitchFamily="18" charset="0"/>
                <a:cs typeface="Times New Roman" panose="02020603050405020304" pitchFamily="18" charset="0"/>
              </a:rPr>
              <a:t>excess</a:t>
            </a:r>
            <a:endParaRPr lang="en-GB" sz="3200" b="1" i="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12" name="Content Placeholder 2">
            <a:extLst>
              <a:ext uri="{FF2B5EF4-FFF2-40B4-BE49-F238E27FC236}">
                <a16:creationId xmlns:a16="http://schemas.microsoft.com/office/drawing/2014/main" id="{FA198513-584A-E0FA-A2F4-467B3B1C02BB}"/>
              </a:ext>
            </a:extLst>
          </p:cNvPr>
          <p:cNvSpPr>
            <a:spLocks noGrp="1"/>
          </p:cNvSpPr>
          <p:nvPr>
            <p:ph idx="1"/>
          </p:nvPr>
        </p:nvSpPr>
        <p:spPr>
          <a:xfrm>
            <a:off x="808157" y="1396585"/>
            <a:ext cx="9293786" cy="1325563"/>
          </a:xfrm>
        </p:spPr>
        <p:txBody>
          <a:bodyPr>
            <a:normAutofit/>
          </a:bodyPr>
          <a:lstStyle/>
          <a:p>
            <a:pPr marL="0" indent="0">
              <a:buNone/>
            </a:pPr>
            <a:r>
              <a:rPr lang="en-GB" sz="2600" dirty="0">
                <a:effectLst/>
                <a:latin typeface="Calibri (Body)"/>
                <a:ea typeface="Calibri" panose="020F0502020204030204" pitchFamily="34" charset="0"/>
                <a:cs typeface="Calibri" panose="020F0502020204030204" pitchFamily="34" charset="0"/>
              </a:rPr>
              <a:t>Recent studies have claimed the possibility of an </a:t>
            </a:r>
            <a:r>
              <a:rPr lang="en-GB" sz="2600" b="1" dirty="0">
                <a:effectLst/>
                <a:latin typeface="Calibri (Body)"/>
                <a:ea typeface="Calibri" panose="020F0502020204030204" pitchFamily="34" charset="0"/>
                <a:cs typeface="Calibri" panose="020F0502020204030204" pitchFamily="34" charset="0"/>
              </a:rPr>
              <a:t>excess</a:t>
            </a:r>
            <a:r>
              <a:rPr lang="en-GB" sz="2600" dirty="0">
                <a:effectLst/>
                <a:latin typeface="Calibri (Body)"/>
                <a:ea typeface="Calibri" panose="020F0502020204030204" pitchFamily="34" charset="0"/>
                <a:cs typeface="Calibri" panose="020F0502020204030204" pitchFamily="34" charset="0"/>
              </a:rPr>
              <a:t> of data over the predicted flux </a:t>
            </a:r>
            <a:r>
              <a:rPr lang="en-GB" sz="2600" b="1" dirty="0">
                <a:effectLst/>
                <a:latin typeface="Calibri (Body)"/>
                <a:ea typeface="Calibri" panose="020F0502020204030204" pitchFamily="34" charset="0"/>
                <a:cs typeface="Calibri" panose="020F0502020204030204" pitchFamily="34" charset="0"/>
              </a:rPr>
              <a:t>at around 10-20 GeV</a:t>
            </a:r>
            <a:r>
              <a:rPr lang="en-GB" sz="2600" dirty="0">
                <a:effectLst/>
                <a:latin typeface="Calibri (Body)"/>
                <a:ea typeface="Calibri" panose="020F0502020204030204" pitchFamily="34" charset="0"/>
                <a:cs typeface="Calibri" panose="020F0502020204030204" pitchFamily="34" charset="0"/>
              </a:rPr>
              <a:t>, which can be the </a:t>
            </a:r>
            <a:r>
              <a:rPr lang="en-GB" sz="2600" b="1" dirty="0">
                <a:effectLst/>
                <a:latin typeface="Calibri (Body)"/>
                <a:ea typeface="Calibri" panose="020F0502020204030204" pitchFamily="34" charset="0"/>
                <a:cs typeface="Calibri" panose="020F0502020204030204" pitchFamily="34" charset="0"/>
              </a:rPr>
              <a:t>signature of dark matter </a:t>
            </a:r>
            <a:r>
              <a:rPr lang="en-GB" sz="2600" dirty="0">
                <a:effectLst/>
                <a:latin typeface="Calibri (Body)"/>
                <a:ea typeface="Calibri" panose="020F0502020204030204" pitchFamily="34" charset="0"/>
                <a:cs typeface="Calibri" panose="020F0502020204030204" pitchFamily="34" charset="0"/>
              </a:rPr>
              <a:t>annihilating or decaying into antiprotons </a:t>
            </a:r>
          </a:p>
        </p:txBody>
      </p:sp>
      <p:sp>
        <p:nvSpPr>
          <p:cNvPr id="22" name="TextBox 21">
            <a:extLst>
              <a:ext uri="{FF2B5EF4-FFF2-40B4-BE49-F238E27FC236}">
                <a16:creationId xmlns:a16="http://schemas.microsoft.com/office/drawing/2014/main" id="{A42662E4-F6E2-830B-2C8C-1E369EE2D968}"/>
              </a:ext>
            </a:extLst>
          </p:cNvPr>
          <p:cNvSpPr txBox="1"/>
          <p:nvPr/>
        </p:nvSpPr>
        <p:spPr>
          <a:xfrm>
            <a:off x="1851483" y="2961794"/>
            <a:ext cx="2466381" cy="307777"/>
          </a:xfrm>
          <a:prstGeom prst="rect">
            <a:avLst/>
          </a:prstGeom>
          <a:noFill/>
        </p:spPr>
        <p:txBody>
          <a:bodyPr wrap="none" rtlCol="0">
            <a:spAutoFit/>
          </a:bodyPr>
          <a:lstStyle/>
          <a:p>
            <a:r>
              <a:rPr lang="en-GB" sz="1400" dirty="0">
                <a:solidFill>
                  <a:schemeClr val="bg1">
                    <a:lumMod val="50000"/>
                  </a:schemeClr>
                </a:solidFill>
              </a:rPr>
              <a:t>Cuoco, Kramer, </a:t>
            </a:r>
            <a:r>
              <a:rPr lang="en-GB" sz="1400" dirty="0" err="1">
                <a:solidFill>
                  <a:schemeClr val="bg1">
                    <a:lumMod val="50000"/>
                  </a:schemeClr>
                </a:solidFill>
              </a:rPr>
              <a:t>Korsmeier</a:t>
            </a:r>
            <a:r>
              <a:rPr lang="en-GB" sz="1400" dirty="0">
                <a:solidFill>
                  <a:schemeClr val="bg1">
                    <a:lumMod val="50000"/>
                  </a:schemeClr>
                </a:solidFill>
              </a:rPr>
              <a:t> 2017</a:t>
            </a:r>
            <a:endParaRPr lang="en-SE" sz="1400" dirty="0">
              <a:solidFill>
                <a:schemeClr val="bg1">
                  <a:lumMod val="50000"/>
                </a:schemeClr>
              </a:solidFill>
            </a:endParaRPr>
          </a:p>
        </p:txBody>
      </p:sp>
    </p:spTree>
    <p:extLst>
      <p:ext uri="{BB962C8B-B14F-4D97-AF65-F5344CB8AC3E}">
        <p14:creationId xmlns:p14="http://schemas.microsoft.com/office/powerpoint/2010/main" val="9055942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18730</TotalTime>
  <Words>5042</Words>
  <Application>Microsoft Office PowerPoint</Application>
  <PresentationFormat>Widescreen</PresentationFormat>
  <Paragraphs>614</Paragraphs>
  <Slides>70</Slides>
  <Notes>33</Notes>
  <HiddenSlides>0</HiddenSlides>
  <MMClips>0</MMClips>
  <ScaleCrop>false</ScaleCrop>
  <HeadingPairs>
    <vt:vector size="8" baseType="variant">
      <vt:variant>
        <vt:lpstr>Fonts Used</vt:lpstr>
      </vt:variant>
      <vt:variant>
        <vt:i4>16</vt:i4>
      </vt:variant>
      <vt:variant>
        <vt:lpstr>Theme</vt:lpstr>
      </vt:variant>
      <vt:variant>
        <vt:i4>1</vt:i4>
      </vt:variant>
      <vt:variant>
        <vt:lpstr>Embedded OLE Servers</vt:lpstr>
      </vt:variant>
      <vt:variant>
        <vt:i4>1</vt:i4>
      </vt:variant>
      <vt:variant>
        <vt:lpstr>Slide Titles</vt:lpstr>
      </vt:variant>
      <vt:variant>
        <vt:i4>70</vt:i4>
      </vt:variant>
    </vt:vector>
  </HeadingPairs>
  <TitlesOfParts>
    <vt:vector size="88" baseType="lpstr">
      <vt:lpstr>Microsoft YaHei</vt:lpstr>
      <vt:lpstr>AdvOT19ee2aa8.B</vt:lpstr>
      <vt:lpstr>AdvOT483a8203</vt:lpstr>
      <vt:lpstr>Arial</vt:lpstr>
      <vt:lpstr>Calibri</vt:lpstr>
      <vt:lpstr>Calibri (Body)</vt:lpstr>
      <vt:lpstr>Calibri body</vt:lpstr>
      <vt:lpstr>Calibri Light</vt:lpstr>
      <vt:lpstr>Calibri Light (Headings)</vt:lpstr>
      <vt:lpstr>Cambria</vt:lpstr>
      <vt:lpstr>Cambria Math</vt:lpstr>
      <vt:lpstr>CMR10</vt:lpstr>
      <vt:lpstr>Comic Sans MS</vt:lpstr>
      <vt:lpstr>NimbusRomNo9L-Regu</vt:lpstr>
      <vt:lpstr>Times New Roman</vt:lpstr>
      <vt:lpstr>Wingdings</vt:lpstr>
      <vt:lpstr>Office Theme</vt:lpstr>
      <vt:lpstr>Bitmap Image</vt:lpstr>
      <vt:lpstr>PowerPoint Presentation</vt:lpstr>
      <vt:lpstr>CR Antiparticles in the Galaxy</vt:lpstr>
      <vt:lpstr>Antiparticles as a tool to identify signals of BSM physics</vt:lpstr>
      <vt:lpstr>Antiparticles as a tool to identify signals of BSM physics</vt:lpstr>
      <vt:lpstr>DM production - Primary antiprotons</vt:lpstr>
      <vt:lpstr>Cosmic-ray production Secondary antiprotons</vt:lpstr>
      <vt:lpstr>Cosmic-ray antiproton (secondary) production</vt:lpstr>
      <vt:lpstr>The Antiproton excess</vt:lpstr>
      <vt:lpstr>The Antiproton excess</vt:lpstr>
      <vt:lpstr>The difference from excess to fluctuation</vt:lpstr>
      <vt:lpstr>Dark matter bounds from antiproton analyses</vt:lpstr>
      <vt:lpstr>The window to prove (or disprove) many possible astrophysical excesses </vt:lpstr>
      <vt:lpstr>ANTI-NUCLEI: AMS-02 mass-charge spectra</vt:lpstr>
      <vt:lpstr>ANTI-NUCLEI: AMS-02 mass-charge spectra</vt:lpstr>
      <vt:lpstr>Formation of anti-nuclei </vt:lpstr>
      <vt:lpstr>Astrophysical production</vt:lpstr>
      <vt:lpstr>DM production: Upper Limits</vt:lpstr>
      <vt:lpstr>The positron spectrum</vt:lpstr>
      <vt:lpstr>The positron excess</vt:lpstr>
      <vt:lpstr>Production of positrons and DM identification</vt:lpstr>
      <vt:lpstr>WIMP constraints from positron data</vt:lpstr>
      <vt:lpstr>Beyond WIMPs: Sub-GeV DM</vt:lpstr>
      <vt:lpstr>Beyond WIMPs: Light PBHs</vt:lpstr>
      <vt:lpstr>Beyond WIMPs: Light PBHs</vt:lpstr>
      <vt:lpstr>CR-Boosted DM, BSM particles produced in the ISM, …</vt:lpstr>
      <vt:lpstr>Conclusions</vt:lpstr>
      <vt:lpstr>BACK UP</vt:lpstr>
      <vt:lpstr>An open question related to antiprotons</vt:lpstr>
      <vt:lpstr>PowerPoint Presentation</vt:lpstr>
      <vt:lpstr>PowerPoint Presentation</vt:lpstr>
      <vt:lpstr>Galactic cosmic rays are accelerated in astrophysical sources (presumably SNRs) and propagate throughout the Galaxy for millions of years due to scattering with plasma waves. Occasionally they interact with ISM gas producing secondary nuclei through spallation.</vt:lpstr>
      <vt:lpstr>Antiprotons and propagation</vt:lpstr>
      <vt:lpstr>PowerPoint Presentation</vt:lpstr>
      <vt:lpstr>PowerPoint Presentation</vt:lpstr>
      <vt:lpstr>PowerPoint Presentation</vt:lpstr>
      <vt:lpstr>PowerPoint Presentation</vt:lpstr>
      <vt:lpstr>Dark matter in the Galaxy</vt:lpstr>
      <vt:lpstr>Primary antiprotons</vt:lpstr>
      <vt:lpstr>Primary antiprotons</vt:lpstr>
      <vt:lpstr>Primary antiprotons – The effect of diffusion</vt:lpstr>
      <vt:lpstr>DM production - primary antiprotons</vt:lpstr>
      <vt:lpstr>Antiproton cross sections</vt:lpstr>
      <vt:lpstr>Channels of secondary antiproton production</vt:lpstr>
      <vt:lpstr>Antiproton parameterizations</vt:lpstr>
      <vt:lpstr>AMS-02 reveals the origin of antiprotons</vt:lpstr>
      <vt:lpstr>Antiproton excess and Galactic centre excess</vt:lpstr>
      <vt:lpstr>Dark matter bounds from antiproton analyses</vt:lpstr>
      <vt:lpstr>Antiprotons in the Galaxy – More possibilities</vt:lpstr>
      <vt:lpstr>Antiprotons in the Galaxy – More possibilities</vt:lpstr>
      <vt:lpstr>Consequences of inh. diffusion for DM signals?</vt:lpstr>
      <vt:lpstr>PowerPoint Presentation</vt:lpstr>
      <vt:lpstr>Systematics in AMS-02 data</vt:lpstr>
      <vt:lpstr>PowerPoint Presentation</vt:lpstr>
      <vt:lpstr>Potential of anti-nuclei to reveal the existence of BSM physics</vt:lpstr>
      <vt:lpstr>Formation of anti-nuclei </vt:lpstr>
      <vt:lpstr>Formation of anti-nuclei </vt:lpstr>
      <vt:lpstr>Propagation setup</vt:lpstr>
      <vt:lpstr>A few ways to boost the DM antihelium yield</vt:lpstr>
      <vt:lpstr>A few ways to boost the DM antihelium yield</vt:lpstr>
      <vt:lpstr>A few ways to boost the DM antihelium yield</vt:lpstr>
      <vt:lpstr>A few ways to boost the DM antihelium yield</vt:lpstr>
      <vt:lpstr>PowerPoint Presentation</vt:lpstr>
      <vt:lpstr>A solution: QCD-Like Dark sector</vt:lpstr>
      <vt:lpstr>QCD-Like Dark sector</vt:lpstr>
      <vt:lpstr>Matter-antimatter asymmetry</vt:lpstr>
      <vt:lpstr>The positron excess</vt:lpstr>
      <vt:lpstr>The cross section problem</vt:lpstr>
      <vt:lpstr>Production of positrons and DM identification</vt:lpstr>
      <vt:lpstr>Production of positrons and DM identification</vt:lpstr>
      <vt:lpstr>Production of positrons and DM identification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Pedro José De la Torre Luque</dc:creator>
  <cp:lastModifiedBy>Pedro Jose de la Torre Luque</cp:lastModifiedBy>
  <cp:revision>1046</cp:revision>
  <dcterms:created xsi:type="dcterms:W3CDTF">2020-05-11T14:31:27Z</dcterms:created>
  <dcterms:modified xsi:type="dcterms:W3CDTF">2026-05-31T10:37:09Z</dcterms:modified>
</cp:coreProperties>
</file>