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9" r:id="rId2"/>
  </p:sldMasterIdLst>
  <p:notesMasterIdLst>
    <p:notesMasterId r:id="rId18"/>
  </p:notesMasterIdLst>
  <p:sldIdLst>
    <p:sldId id="2419" r:id="rId3"/>
    <p:sldId id="2461" r:id="rId4"/>
    <p:sldId id="2076137732" r:id="rId5"/>
    <p:sldId id="2076137718" r:id="rId6"/>
    <p:sldId id="2076137724" r:id="rId7"/>
    <p:sldId id="6126" r:id="rId8"/>
    <p:sldId id="2076137738" r:id="rId9"/>
    <p:sldId id="2076137739" r:id="rId10"/>
    <p:sldId id="2076137723" r:id="rId11"/>
    <p:sldId id="2076137741" r:id="rId12"/>
    <p:sldId id="2076137742" r:id="rId13"/>
    <p:sldId id="6120" r:id="rId14"/>
    <p:sldId id="2076137743" r:id="rId15"/>
    <p:sldId id="791" r:id="rId16"/>
    <p:sldId id="207613774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63"/>
    <p:restoredTop sz="94165"/>
  </p:normalViewPr>
  <p:slideViewPr>
    <p:cSldViewPr snapToGrid="0">
      <p:cViewPr>
        <p:scale>
          <a:sx n="95" d="100"/>
          <a:sy n="95" d="100"/>
        </p:scale>
        <p:origin x="1008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52076A-51E5-CC4A-B3DD-AA32027AE504}" type="datetimeFigureOut">
              <a:rPr lang="en-US" smtClean="0"/>
              <a:t>6/2/26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D9E165-85BE-0348-8B8A-8063C1527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325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21774-A2E3-1845-B074-B667CA22D1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360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455903" y="5328760"/>
            <a:ext cx="11332308" cy="1247725"/>
          </a:xfrm>
          <a:prstGeom prst="rect">
            <a:avLst/>
          </a:prstGeom>
        </p:spPr>
        <p:txBody>
          <a:bodyPr lIns="0" tIns="45720" rIns="0" bIns="45720">
            <a:noAutofit/>
          </a:bodyPr>
          <a:lstStyle>
            <a:lvl1pPr marL="0" indent="0">
              <a:buFontTx/>
              <a:buNone/>
              <a:defRPr sz="2133">
                <a:solidFill>
                  <a:srgbClr val="004C97"/>
                </a:solidFill>
                <a:latin typeface="Helvetica"/>
              </a:defRPr>
            </a:lvl1pPr>
            <a:lvl2pPr marL="609585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2pPr>
            <a:lvl3pPr marL="1219170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3pPr>
            <a:lvl4pPr marL="1828754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4pPr>
            <a:lvl5pPr marL="2438339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23683" y="-1"/>
            <a:ext cx="12252960" cy="89693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Text Placeholder 24"/>
          <p:cNvSpPr>
            <a:spLocks noGrp="1"/>
          </p:cNvSpPr>
          <p:nvPr>
            <p:ph type="body" sz="quarter" idx="11"/>
          </p:nvPr>
        </p:nvSpPr>
        <p:spPr>
          <a:xfrm>
            <a:off x="455899" y="4316829"/>
            <a:ext cx="11332309" cy="1003049"/>
          </a:xfrm>
          <a:prstGeom prst="rect">
            <a:avLst/>
          </a:prstGeom>
        </p:spPr>
        <p:txBody>
          <a:bodyPr vert="horz" wrap="square" lIns="0" tIns="4572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FontTx/>
              <a:buNone/>
              <a:defRPr sz="3200" b="1" i="0">
                <a:solidFill>
                  <a:srgbClr val="004C97"/>
                </a:solidFill>
              </a:defRPr>
            </a:lvl1pPr>
            <a:lvl2pPr marL="0" indent="0">
              <a:buFontTx/>
              <a:buNone/>
              <a:defRPr sz="3733" b="1" i="0">
                <a:solidFill>
                  <a:srgbClr val="004C97"/>
                </a:solidFill>
              </a:defRPr>
            </a:lvl2pPr>
            <a:lvl3pPr marL="0" indent="0">
              <a:buFontTx/>
              <a:buNone/>
              <a:defRPr sz="3733" b="1" i="0">
                <a:solidFill>
                  <a:srgbClr val="004C97"/>
                </a:solidFill>
              </a:defRPr>
            </a:lvl3pPr>
            <a:lvl4pPr marL="0" indent="0">
              <a:buFontTx/>
              <a:buNone/>
              <a:defRPr sz="3733" b="1" i="0">
                <a:solidFill>
                  <a:srgbClr val="004C97"/>
                </a:solidFill>
              </a:defRPr>
            </a:lvl4pPr>
            <a:lvl5pPr marL="0" indent="0">
              <a:buFontTx/>
              <a:buNone/>
              <a:defRPr sz="3733" b="1" i="0">
                <a:solidFill>
                  <a:srgbClr val="004C9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 descr="14-0218-16D.lr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24" b="29524"/>
          <a:stretch/>
        </p:blipFill>
        <p:spPr>
          <a:xfrm>
            <a:off x="-23683" y="817013"/>
            <a:ext cx="12252960" cy="3345225"/>
          </a:xfrm>
          <a:prstGeom prst="rect">
            <a:avLst/>
          </a:prstGeom>
        </p:spPr>
      </p:pic>
      <p:pic>
        <p:nvPicPr>
          <p:cNvPr id="11" name="Picture 10" descr="title_header_16x9.pd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"/>
          <a:stretch/>
        </p:blipFill>
        <p:spPr>
          <a:xfrm>
            <a:off x="-23681" y="249845"/>
            <a:ext cx="12014381" cy="31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330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Bottom: Content &amp;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8851"/>
            <a:ext cx="4037192" cy="502267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733" b="1" i="0">
                <a:solidFill>
                  <a:srgbClr val="004C97"/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5"/>
          </p:nvPr>
        </p:nvSpPr>
        <p:spPr>
          <a:xfrm>
            <a:off x="4723621" y="958852"/>
            <a:ext cx="7130140" cy="5022675"/>
          </a:xfrm>
          <a:prstGeom prst="rect">
            <a:avLst/>
          </a:prstGeom>
        </p:spPr>
        <p:txBody>
          <a:bodyPr lIns="0" tIns="0" rIns="0" bIns="0"/>
          <a:lstStyle>
            <a:lvl1pPr marL="306910" marR="0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 sz="2400">
                <a:solidFill>
                  <a:srgbClr val="505050"/>
                </a:solidFill>
              </a:defRPr>
            </a:lvl1pPr>
            <a:lvl2pPr marL="685783" indent="-306910">
              <a:spcBef>
                <a:spcPts val="1312"/>
              </a:spcBef>
              <a:defRPr sz="2133">
                <a:solidFill>
                  <a:srgbClr val="505050"/>
                </a:solidFill>
              </a:defRPr>
            </a:lvl2pPr>
            <a:lvl3pPr marL="1075240" indent="-304792">
              <a:spcBef>
                <a:spcPts val="1312"/>
              </a:spcBef>
              <a:defRPr sz="2000">
                <a:solidFill>
                  <a:srgbClr val="505050"/>
                </a:solidFill>
              </a:defRPr>
            </a:lvl3pPr>
            <a:lvl4pPr marL="1449881" indent="-304792">
              <a:spcBef>
                <a:spcPts val="1312"/>
              </a:spcBef>
              <a:defRPr sz="1867">
                <a:solidFill>
                  <a:srgbClr val="505050"/>
                </a:solidFill>
              </a:defRPr>
            </a:lvl4pPr>
            <a:lvl5pPr marL="1826638" indent="-304792">
              <a:spcBef>
                <a:spcPts val="1312"/>
              </a:spcBef>
              <a:buFont typeface="Arial"/>
              <a:buChar char="•"/>
              <a:defRPr sz="1867">
                <a:solidFill>
                  <a:srgbClr val="505050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marL="306910" marR="0" lvl="0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  <a:p>
            <a:pPr marL="306910" marR="0" lvl="1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/>
              <a:t>Second level</a:t>
            </a:r>
          </a:p>
          <a:p>
            <a:pPr marL="306910" marR="0" lvl="2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/>
              <a:t>Third level</a:t>
            </a:r>
          </a:p>
          <a:p>
            <a:pPr marL="306910" marR="0" lvl="3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/>
              <a:t>Fourth level</a:t>
            </a:r>
          </a:p>
          <a:p>
            <a:pPr marL="306910" marR="0" lvl="4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6"/>
          </p:nvPr>
        </p:nvSpPr>
        <p:spPr>
          <a:xfrm>
            <a:off x="982436" y="6504215"/>
            <a:ext cx="900491" cy="241300"/>
          </a:xfrm>
        </p:spPr>
        <p:txBody>
          <a:bodyPr/>
          <a:lstStyle>
            <a:lvl1pPr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2040806" y="6504215"/>
            <a:ext cx="8349492" cy="250031"/>
          </a:xfrm>
        </p:spPr>
        <p:txBody>
          <a:bodyPr/>
          <a:lstStyle>
            <a:lvl1pPr>
              <a:defRPr sz="1200" dirty="0" smtClean="0"/>
            </a:lvl1pPr>
          </a:lstStyle>
          <a:p>
            <a:pPr>
              <a:defRPr/>
            </a:pPr>
            <a:r>
              <a:rPr lang="en-US"/>
              <a:t>Aaron S. Chou, IDM2026, June 3, 2026</a:t>
            </a:r>
            <a:endParaRPr lang="en-US" b="1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 sz="1200" smtClean="0"/>
            </a:lvl1pPr>
          </a:lstStyle>
          <a:p>
            <a:pPr>
              <a:defRPr/>
            </a:pPr>
            <a:fld id="{979A04A2-726F-2143-A443-7788AF27176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04800" y="254027"/>
            <a:ext cx="11582400" cy="427877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933">
                <a:solidFill>
                  <a:srgbClr val="004C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8EAC481F-6EA8-8842-9A2B-BC4C4B79A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22041" y="6229315"/>
            <a:ext cx="1477859" cy="26553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F7C8AC5-6610-6C44-BBA1-96C0000A5F19}"/>
              </a:ext>
            </a:extLst>
          </p:cNvPr>
          <p:cNvSpPr/>
          <p:nvPr userDrawn="1"/>
        </p:nvSpPr>
        <p:spPr>
          <a:xfrm>
            <a:off x="292101" y="6316134"/>
            <a:ext cx="10041468" cy="97367"/>
          </a:xfrm>
          <a:prstGeom prst="rect">
            <a:avLst/>
          </a:prstGeom>
          <a:solidFill>
            <a:srgbClr val="97D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09106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Bottom: Picture &amp;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298764" y="971552"/>
            <a:ext cx="11582400" cy="3726717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 marL="0" indent="0">
              <a:buNone/>
              <a:defRPr sz="1733">
                <a:solidFill>
                  <a:srgbClr val="505050"/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298764" y="4943005"/>
            <a:ext cx="11582400" cy="10912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733" b="1" i="0">
                <a:solidFill>
                  <a:srgbClr val="004C97"/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>
          <a:xfrm>
            <a:off x="982436" y="6504215"/>
            <a:ext cx="900491" cy="2413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solidFill>
                  <a:srgbClr val="004C97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40804" y="6504216"/>
            <a:ext cx="8335944" cy="24287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algn="l">
              <a:defRPr sz="1200">
                <a:solidFill>
                  <a:srgbClr val="004C97"/>
                </a:solidFill>
                <a:latin typeface="Helvetica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Aaron S. Chou, IDM2026, June 3, 2026</a:t>
            </a:r>
            <a:endParaRPr lang="en-US" b="1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6333" y="6504215"/>
            <a:ext cx="552451" cy="23728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004C97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04800" y="251752"/>
            <a:ext cx="11582400" cy="427877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933">
                <a:solidFill>
                  <a:srgbClr val="004C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5C62C411-78B7-E24A-910B-DB22279E20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22041" y="6229315"/>
            <a:ext cx="1477859" cy="26553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A7D9CF0-9F7A-8149-A2E0-1D1F97884E19}"/>
              </a:ext>
            </a:extLst>
          </p:cNvPr>
          <p:cNvSpPr/>
          <p:nvPr userDrawn="1"/>
        </p:nvSpPr>
        <p:spPr>
          <a:xfrm>
            <a:off x="292101" y="6316134"/>
            <a:ext cx="10041468" cy="97367"/>
          </a:xfrm>
          <a:prstGeom prst="rect">
            <a:avLst/>
          </a:prstGeom>
          <a:solidFill>
            <a:srgbClr val="97D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6269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82436" y="6504215"/>
            <a:ext cx="900491" cy="24130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40807" y="6504216"/>
            <a:ext cx="8347199" cy="242873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en-US"/>
              <a:t>Aaron S. Chou, IDM2026, June 3, 2026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296333" y="254001"/>
            <a:ext cx="11567584" cy="5802923"/>
          </a:xfrm>
          <a:prstGeom prst="rect">
            <a:avLst/>
          </a:prstGeom>
        </p:spPr>
        <p:txBody>
          <a:bodyPr vert="horz"/>
          <a:lstStyle>
            <a:lvl1pPr marL="306910" indent="-306910">
              <a:defRPr sz="1867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CA34DB5F-D82E-A04F-9A90-7E062B9F5C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22041" y="6229315"/>
            <a:ext cx="1477859" cy="26553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A273D8B-1721-BE4B-B1B9-EA445027C472}"/>
              </a:ext>
            </a:extLst>
          </p:cNvPr>
          <p:cNvSpPr/>
          <p:nvPr userDrawn="1"/>
        </p:nvSpPr>
        <p:spPr>
          <a:xfrm>
            <a:off x="292101" y="6316134"/>
            <a:ext cx="10041468" cy="97367"/>
          </a:xfrm>
          <a:prstGeom prst="rect">
            <a:avLst/>
          </a:prstGeom>
          <a:solidFill>
            <a:srgbClr val="97D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571106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Bottom: Extra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40804" y="6504216"/>
            <a:ext cx="8363037" cy="242873"/>
          </a:xfrm>
        </p:spPr>
        <p:txBody>
          <a:bodyPr/>
          <a:lstStyle/>
          <a:p>
            <a:pPr>
              <a:defRPr/>
            </a:pPr>
            <a:r>
              <a:rPr lang="en-US"/>
              <a:t>Aaron S. Chou, IDM2026, June 3, 2026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04800" y="251752"/>
            <a:ext cx="11582400" cy="427877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933">
                <a:solidFill>
                  <a:srgbClr val="004C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4" name="Picture Placeholder 14"/>
          <p:cNvSpPr>
            <a:spLocks noGrp="1"/>
          </p:cNvSpPr>
          <p:nvPr>
            <p:ph type="pic" sz="quarter" idx="19"/>
          </p:nvPr>
        </p:nvSpPr>
        <p:spPr>
          <a:xfrm>
            <a:off x="274259" y="2715561"/>
            <a:ext cx="21336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67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14"/>
          <p:cNvSpPr>
            <a:spLocks noGrp="1"/>
          </p:cNvSpPr>
          <p:nvPr>
            <p:ph type="pic" sz="quarter" idx="20"/>
          </p:nvPr>
        </p:nvSpPr>
        <p:spPr>
          <a:xfrm>
            <a:off x="2639233" y="2715561"/>
            <a:ext cx="21336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67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14"/>
          <p:cNvSpPr>
            <a:spLocks noGrp="1"/>
          </p:cNvSpPr>
          <p:nvPr>
            <p:ph type="pic" sz="quarter" idx="21"/>
          </p:nvPr>
        </p:nvSpPr>
        <p:spPr>
          <a:xfrm>
            <a:off x="5004273" y="2715561"/>
            <a:ext cx="21336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67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Picture Placeholder 14"/>
          <p:cNvSpPr>
            <a:spLocks noGrp="1"/>
          </p:cNvSpPr>
          <p:nvPr>
            <p:ph type="pic" sz="quarter" idx="22"/>
          </p:nvPr>
        </p:nvSpPr>
        <p:spPr>
          <a:xfrm>
            <a:off x="7379275" y="2715561"/>
            <a:ext cx="21336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67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14"/>
          <p:cNvSpPr>
            <a:spLocks noGrp="1"/>
          </p:cNvSpPr>
          <p:nvPr>
            <p:ph type="pic" sz="quarter" idx="23"/>
          </p:nvPr>
        </p:nvSpPr>
        <p:spPr>
          <a:xfrm>
            <a:off x="9734353" y="2715561"/>
            <a:ext cx="21336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67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274259" y="972176"/>
            <a:ext cx="21336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67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Picture Placeholder 14"/>
          <p:cNvSpPr>
            <a:spLocks noGrp="1"/>
          </p:cNvSpPr>
          <p:nvPr>
            <p:ph type="pic" sz="quarter" idx="15"/>
          </p:nvPr>
        </p:nvSpPr>
        <p:spPr>
          <a:xfrm>
            <a:off x="2639233" y="972176"/>
            <a:ext cx="21336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67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cture Placeholder 14"/>
          <p:cNvSpPr>
            <a:spLocks noGrp="1"/>
          </p:cNvSpPr>
          <p:nvPr>
            <p:ph type="pic" sz="quarter" idx="16"/>
          </p:nvPr>
        </p:nvSpPr>
        <p:spPr>
          <a:xfrm>
            <a:off x="5004273" y="972176"/>
            <a:ext cx="21336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67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Picture Placeholder 14"/>
          <p:cNvSpPr>
            <a:spLocks noGrp="1"/>
          </p:cNvSpPr>
          <p:nvPr>
            <p:ph type="pic" sz="quarter" idx="17"/>
          </p:nvPr>
        </p:nvSpPr>
        <p:spPr>
          <a:xfrm>
            <a:off x="7379275" y="972176"/>
            <a:ext cx="21336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67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Picture Placeholder 14"/>
          <p:cNvSpPr>
            <a:spLocks noGrp="1"/>
          </p:cNvSpPr>
          <p:nvPr>
            <p:ph type="pic" sz="quarter" idx="18"/>
          </p:nvPr>
        </p:nvSpPr>
        <p:spPr>
          <a:xfrm>
            <a:off x="9734353" y="972176"/>
            <a:ext cx="21336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67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Picture Placeholder 14"/>
          <p:cNvSpPr>
            <a:spLocks noGrp="1"/>
          </p:cNvSpPr>
          <p:nvPr>
            <p:ph type="pic" sz="quarter" idx="24"/>
          </p:nvPr>
        </p:nvSpPr>
        <p:spPr>
          <a:xfrm>
            <a:off x="274259" y="4448801"/>
            <a:ext cx="21336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67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Picture Placeholder 14"/>
          <p:cNvSpPr>
            <a:spLocks noGrp="1"/>
          </p:cNvSpPr>
          <p:nvPr>
            <p:ph type="pic" sz="quarter" idx="25"/>
          </p:nvPr>
        </p:nvSpPr>
        <p:spPr>
          <a:xfrm>
            <a:off x="2639233" y="4448801"/>
            <a:ext cx="21336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67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5004273" y="4448801"/>
            <a:ext cx="21336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67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Picture Placeholder 14"/>
          <p:cNvSpPr>
            <a:spLocks noGrp="1"/>
          </p:cNvSpPr>
          <p:nvPr>
            <p:ph type="pic" sz="quarter" idx="27"/>
          </p:nvPr>
        </p:nvSpPr>
        <p:spPr>
          <a:xfrm>
            <a:off x="7379275" y="4448801"/>
            <a:ext cx="21336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67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Picture Placeholder 14"/>
          <p:cNvSpPr>
            <a:spLocks noGrp="1"/>
          </p:cNvSpPr>
          <p:nvPr>
            <p:ph type="pic" sz="quarter" idx="28"/>
          </p:nvPr>
        </p:nvSpPr>
        <p:spPr>
          <a:xfrm>
            <a:off x="9734353" y="4448801"/>
            <a:ext cx="21336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67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23" name="Picture 22" descr="A picture containing icon&#10;&#10;Description automatically generated">
            <a:extLst>
              <a:ext uri="{FF2B5EF4-FFF2-40B4-BE49-F238E27FC236}">
                <a16:creationId xmlns:a16="http://schemas.microsoft.com/office/drawing/2014/main" id="{9F7A0E67-CA0E-AE4B-9410-E2429A756B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22041" y="6229315"/>
            <a:ext cx="1477859" cy="265532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65FF897D-868E-3049-8124-0434F375E4DD}"/>
              </a:ext>
            </a:extLst>
          </p:cNvPr>
          <p:cNvSpPr/>
          <p:nvPr userDrawn="1"/>
        </p:nvSpPr>
        <p:spPr>
          <a:xfrm>
            <a:off x="292101" y="6316134"/>
            <a:ext cx="10041468" cy="97367"/>
          </a:xfrm>
          <a:prstGeom prst="rect">
            <a:avLst/>
          </a:prstGeom>
          <a:solidFill>
            <a:srgbClr val="97D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59721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79A0D-D2FB-0C46-ACE0-3C890F3C1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44A57-6490-5A47-9FF3-1D56B685D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C0B302-9EDA-4D4D-B782-F05253C6E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CE75E2-56F6-8942-952A-A60BA1FF7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B235C-893F-3C41-AAF3-CF08A9D98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0E5D5-DC16-BA48-878C-CBE712E452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9946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BA102-FE9F-4FF3-9009-092EA5CF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BB337-3A96-48F7-BA15-50BE11C08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6D6D71-1A80-41C5-B5E6-AB951542A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BB82A-85AA-4495-AB6C-1CAA31F5EE0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EC128B2-4CFC-7AFB-C5B7-1E2784816C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722" y="6600447"/>
            <a:ext cx="5822980" cy="223624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Project Title</a:t>
            </a:r>
          </a:p>
        </p:txBody>
      </p:sp>
    </p:spTree>
    <p:extLst>
      <p:ext uri="{BB962C8B-B14F-4D97-AF65-F5344CB8AC3E}">
        <p14:creationId xmlns:p14="http://schemas.microsoft.com/office/powerpoint/2010/main" val="1157277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1651133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A7104-D5C9-5A04-2CD6-AB1FF666A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FA5662-3AE0-5ED5-C6E0-65D628AD1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59713F-534E-7FDA-8C0F-C48050E97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EAC0C9-5904-5D15-A953-AF8595494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A03A-56BD-D04B-A106-95B4A6AF49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7232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70EBA-1F15-06AE-A46F-8B072AF440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CE787C-7B2A-3E9D-1E8F-FCC9231F9F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E9279E-36F8-EB1D-0A14-96A376D71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FF36DA-422D-B8B5-E6D6-B75CEDC37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3B655-DCB3-D1CC-72F8-4540F9A76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29F2-A84A-A749-B6CC-9B8B5E37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701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4854A-A147-166A-16CB-D3134C5A1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56BB0-A091-F632-D291-473289B8E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8E4219-7EC9-9CFF-289D-D99C59D7A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EC320-9F31-0811-BE28-368C4FF9C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59561-A951-E90B-E105-ADDDD583B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29F2-A84A-A749-B6CC-9B8B5E37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85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455903" y="5328760"/>
            <a:ext cx="11332308" cy="1247725"/>
          </a:xfrm>
          <a:prstGeom prst="rect">
            <a:avLst/>
          </a:prstGeom>
        </p:spPr>
        <p:txBody>
          <a:bodyPr lIns="0" tIns="45720" rIns="0" bIns="45720">
            <a:noAutofit/>
          </a:bodyPr>
          <a:lstStyle>
            <a:lvl1pPr marL="0" indent="0">
              <a:buFontTx/>
              <a:buNone/>
              <a:defRPr sz="2133">
                <a:solidFill>
                  <a:srgbClr val="004C97"/>
                </a:solidFill>
                <a:latin typeface="Helvetica"/>
              </a:defRPr>
            </a:lvl1pPr>
            <a:lvl2pPr marL="609585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2pPr>
            <a:lvl3pPr marL="1219170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3pPr>
            <a:lvl4pPr marL="1828754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4pPr>
            <a:lvl5pPr marL="2438339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23683" y="-1"/>
            <a:ext cx="12252960" cy="89693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Text Placeholder 24"/>
          <p:cNvSpPr>
            <a:spLocks noGrp="1"/>
          </p:cNvSpPr>
          <p:nvPr>
            <p:ph type="body" sz="quarter" idx="11"/>
          </p:nvPr>
        </p:nvSpPr>
        <p:spPr>
          <a:xfrm>
            <a:off x="455899" y="4316829"/>
            <a:ext cx="11332309" cy="1003049"/>
          </a:xfrm>
          <a:prstGeom prst="rect">
            <a:avLst/>
          </a:prstGeom>
        </p:spPr>
        <p:txBody>
          <a:bodyPr vert="horz" wrap="square" lIns="0" tIns="4572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FontTx/>
              <a:buNone/>
              <a:defRPr sz="3200" b="1" i="0">
                <a:solidFill>
                  <a:srgbClr val="004C97"/>
                </a:solidFill>
              </a:defRPr>
            </a:lvl1pPr>
            <a:lvl2pPr marL="0" indent="0">
              <a:buFontTx/>
              <a:buNone/>
              <a:defRPr sz="3733" b="1" i="0">
                <a:solidFill>
                  <a:srgbClr val="004C97"/>
                </a:solidFill>
              </a:defRPr>
            </a:lvl2pPr>
            <a:lvl3pPr marL="0" indent="0">
              <a:buFontTx/>
              <a:buNone/>
              <a:defRPr sz="3733" b="1" i="0">
                <a:solidFill>
                  <a:srgbClr val="004C97"/>
                </a:solidFill>
              </a:defRPr>
            </a:lvl3pPr>
            <a:lvl4pPr marL="0" indent="0">
              <a:buFontTx/>
              <a:buNone/>
              <a:defRPr sz="3733" b="1" i="0">
                <a:solidFill>
                  <a:srgbClr val="004C97"/>
                </a:solidFill>
              </a:defRPr>
            </a:lvl4pPr>
            <a:lvl5pPr marL="0" indent="0">
              <a:buFontTx/>
              <a:buNone/>
              <a:defRPr sz="3733" b="1" i="0">
                <a:solidFill>
                  <a:srgbClr val="004C9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rcRect t="31279" b="31279"/>
          <a:stretch/>
        </p:blipFill>
        <p:spPr>
          <a:xfrm>
            <a:off x="-23683" y="816865"/>
            <a:ext cx="12252960" cy="3345225"/>
          </a:xfrm>
          <a:prstGeom prst="rect">
            <a:avLst/>
          </a:prstGeom>
        </p:spPr>
      </p:pic>
      <p:pic>
        <p:nvPicPr>
          <p:cNvPr id="11" name="Picture 10" descr="title_header_16x9.pd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"/>
          <a:stretch/>
        </p:blipFill>
        <p:spPr>
          <a:xfrm>
            <a:off x="-23681" y="249845"/>
            <a:ext cx="12014381" cy="31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6503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12516-4C5A-5986-65DE-763E339F9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BCC1CD-765F-B679-CC21-CC5D09420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4B5DC-26EA-E7E1-3205-129575A87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2E80B3-5DF4-FDE4-2B4A-BA5B2871B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BB710-7918-DAE4-6D25-C3FB54B5E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29F2-A84A-A749-B6CC-9B8B5E37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1255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F673D-440A-25E4-F827-E2167614E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70A82-6373-3055-0762-CC86ED6730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75048-061D-1AAA-83AB-4C62F319C8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A0E892-19A9-2990-0FCB-6C8B67ADA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8491EE-FC19-D715-8420-BF1C68BC1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8BB126-F4B1-853D-646A-C70EAB1F2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29F2-A84A-A749-B6CC-9B8B5E37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7334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A96B6-3902-537F-1F0E-C95AEAB9E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0F97A3-34CA-B2DA-6B53-3476C0705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77C723-6250-0072-CB0A-42B2081461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D1FB15-ABBC-3759-385A-4AD78EFF1F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452ED3-2251-38EF-DF5F-82BD9E13BE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BCF0F1-4FA4-DE63-F177-BBC2ABCC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ACC4A5-2475-6F7A-AAE4-0349CE3A4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993203-F533-6A0D-25C0-80304FC7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29F2-A84A-A749-B6CC-9B8B5E37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7446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4363E-1ABF-EF9F-75B3-B0D55D2A7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CCD1B3-1EE3-834B-786A-596815051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9EAC45-FC39-20EB-4BEB-E031B133A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E98CD7-F95E-0088-968D-A60768A09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29F2-A84A-A749-B6CC-9B8B5E37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60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D2553C-00BE-3832-B646-B4327EA5B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336C32-A25F-31B4-18EC-29AE61C03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6D77CA-4080-96C5-E4CE-2271CB351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29F2-A84A-A749-B6CC-9B8B5E37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691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282C2-3049-A304-4E37-9E062604F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63EF4-FDD0-17B9-B086-D85655560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D3AEF0-60F1-ACE4-BF27-30C8CDF1EA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35E6D9-25DF-F2A3-2CFB-EDB5B343C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CB2827-C188-0C97-0BED-7B1FC5FC3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4B0721-2E4C-BA45-535E-3E9B9DF14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29F2-A84A-A749-B6CC-9B8B5E37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2227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E63F0-FF57-0F62-4B56-494EC8844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385B32-3E67-AC1B-DDBD-FC10C24D4F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FCBCFE-8EE0-6A4B-9B9D-8BCC3F91B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90B814-5CD1-9161-E7A4-2648CBAFD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9749FF-F542-FBF8-6B0C-1456A7DFB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3A6F7C-CFA0-A749-E7F0-912FF3FB8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29F2-A84A-A749-B6CC-9B8B5E37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1641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D9055-4B84-65AC-0B41-1A639CE7E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75D0D6-7135-8C01-8E32-DCF3B38BC1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5E569-5F63-E25F-19C9-98ED56918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A5737-A094-8A5B-35ED-A3BFE9467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185AB-8D39-5AFC-6178-F3905FB3C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29F2-A84A-A749-B6CC-9B8B5E37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098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36426A-58ED-435E-A13A-0260BBAB17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C1DCC2-9B58-B266-9906-8717984D5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0E0890-3EFA-CF5C-4566-64AA86F19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C7168-3D87-47D0-D256-851C26299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25070E-0AC3-01A1-B5BC-FF8D3B2AD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29F2-A84A-A749-B6CC-9B8B5E37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1571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Logo Bottom: 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304805" y="971552"/>
            <a:ext cx="11563351" cy="5059363"/>
          </a:xfrm>
          <a:prstGeom prst="rect">
            <a:avLst/>
          </a:prstGeom>
        </p:spPr>
        <p:txBody>
          <a:bodyPr lIns="0" tIns="0" rIns="0" bIns="0"/>
          <a:lstStyle>
            <a:lvl1pPr marL="306910" indent="-306910">
              <a:spcBef>
                <a:spcPts val="1312"/>
              </a:spcBef>
              <a:defRPr sz="2400">
                <a:solidFill>
                  <a:srgbClr val="505050"/>
                </a:solidFill>
              </a:defRPr>
            </a:lvl1pPr>
            <a:lvl2pPr marL="376757" marR="0" indent="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2133">
                <a:solidFill>
                  <a:srgbClr val="505050"/>
                </a:solidFill>
              </a:defRPr>
            </a:lvl2pPr>
            <a:lvl3pPr marL="764097" marR="0" indent="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2000">
                <a:solidFill>
                  <a:srgbClr val="505050"/>
                </a:solidFill>
              </a:defRPr>
            </a:lvl3pPr>
            <a:lvl4pPr marL="1142971" marR="0" indent="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867">
                <a:solidFill>
                  <a:srgbClr val="505050"/>
                </a:solidFill>
              </a:defRPr>
            </a:lvl4pPr>
            <a:lvl5pPr marL="1519729" marR="0" indent="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 sz="1867">
                <a:solidFill>
                  <a:srgbClr val="505050"/>
                </a:solidFill>
              </a:defRPr>
            </a:lvl5pPr>
          </a:lstStyle>
          <a:p>
            <a:pPr lvl="0"/>
            <a:r>
              <a:rPr lang="en-US" dirty="0"/>
              <a:t>Click to edit Master text styles.</a:t>
            </a:r>
          </a:p>
          <a:p>
            <a:pPr marL="683667" marR="0" lvl="1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dirty="0"/>
              <a:t>Second level</a:t>
            </a:r>
          </a:p>
          <a:p>
            <a:pPr marL="1071007" marR="0" lvl="2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dirty="0"/>
              <a:t>Third level</a:t>
            </a:r>
          </a:p>
          <a:p>
            <a:pPr marL="1447764" marR="0" lvl="3" indent="-304792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dirty="0"/>
              <a:t>Fourth level</a:t>
            </a:r>
          </a:p>
          <a:p>
            <a:pPr marL="1826638" marR="0" lvl="4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Fifth level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04800" y="251752"/>
            <a:ext cx="11582400" cy="427877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933">
                <a:solidFill>
                  <a:srgbClr val="004C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982436" y="6504215"/>
            <a:ext cx="900491" cy="2413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solidFill>
                  <a:srgbClr val="004C97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40804" y="6504216"/>
            <a:ext cx="8349491" cy="24287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algn="l">
              <a:defRPr sz="1200">
                <a:solidFill>
                  <a:srgbClr val="004C97"/>
                </a:solidFill>
                <a:latin typeface="Helvetica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Aaron S. Chou, IDM2026, June 3, 2026</a:t>
            </a:r>
            <a:endParaRPr lang="en-US" b="1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6333" y="6504215"/>
            <a:ext cx="552451" cy="23728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004C97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AA69CF24-F572-1D4A-841D-0D6930238C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22041" y="6229315"/>
            <a:ext cx="1477859" cy="26553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E809BEC-FF0E-7C47-ACC3-F2E5E0425E29}"/>
              </a:ext>
            </a:extLst>
          </p:cNvPr>
          <p:cNvSpPr/>
          <p:nvPr userDrawn="1"/>
        </p:nvSpPr>
        <p:spPr>
          <a:xfrm>
            <a:off x="292101" y="6316134"/>
            <a:ext cx="10041468" cy="97367"/>
          </a:xfrm>
          <a:prstGeom prst="rect">
            <a:avLst/>
          </a:prstGeom>
          <a:solidFill>
            <a:srgbClr val="97D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71266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455903" y="5328760"/>
            <a:ext cx="11332308" cy="1247725"/>
          </a:xfrm>
          <a:prstGeom prst="rect">
            <a:avLst/>
          </a:prstGeom>
        </p:spPr>
        <p:txBody>
          <a:bodyPr lIns="0" tIns="45720" rIns="0" bIns="45720">
            <a:noAutofit/>
          </a:bodyPr>
          <a:lstStyle>
            <a:lvl1pPr marL="0" indent="0">
              <a:buFontTx/>
              <a:buNone/>
              <a:defRPr sz="2133">
                <a:solidFill>
                  <a:srgbClr val="004C97"/>
                </a:solidFill>
                <a:latin typeface="Helvetica"/>
              </a:defRPr>
            </a:lvl1pPr>
            <a:lvl2pPr marL="609585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2pPr>
            <a:lvl3pPr marL="1219170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3pPr>
            <a:lvl4pPr marL="1828754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4pPr>
            <a:lvl5pPr marL="2438339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23683" y="-1"/>
            <a:ext cx="12252960" cy="89693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Text Placeholder 24"/>
          <p:cNvSpPr>
            <a:spLocks noGrp="1"/>
          </p:cNvSpPr>
          <p:nvPr>
            <p:ph type="body" sz="quarter" idx="11"/>
          </p:nvPr>
        </p:nvSpPr>
        <p:spPr>
          <a:xfrm>
            <a:off x="455899" y="4316829"/>
            <a:ext cx="11332309" cy="1003049"/>
          </a:xfrm>
          <a:prstGeom prst="rect">
            <a:avLst/>
          </a:prstGeom>
        </p:spPr>
        <p:txBody>
          <a:bodyPr vert="horz" wrap="square" lIns="0" tIns="4572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FontTx/>
              <a:buNone/>
              <a:defRPr sz="3200" b="1" i="0">
                <a:solidFill>
                  <a:srgbClr val="004C97"/>
                </a:solidFill>
              </a:defRPr>
            </a:lvl1pPr>
            <a:lvl2pPr marL="0" indent="0">
              <a:buFontTx/>
              <a:buNone/>
              <a:defRPr sz="3733" b="1" i="0">
                <a:solidFill>
                  <a:srgbClr val="004C97"/>
                </a:solidFill>
              </a:defRPr>
            </a:lvl2pPr>
            <a:lvl3pPr marL="0" indent="0">
              <a:buFontTx/>
              <a:buNone/>
              <a:defRPr sz="3733" b="1" i="0">
                <a:solidFill>
                  <a:srgbClr val="004C97"/>
                </a:solidFill>
              </a:defRPr>
            </a:lvl3pPr>
            <a:lvl4pPr marL="0" indent="0">
              <a:buFontTx/>
              <a:buNone/>
              <a:defRPr sz="3733" b="1" i="0">
                <a:solidFill>
                  <a:srgbClr val="004C97"/>
                </a:solidFill>
              </a:defRPr>
            </a:lvl4pPr>
            <a:lvl5pPr marL="0" indent="0">
              <a:buFontTx/>
              <a:buNone/>
              <a:defRPr sz="3733" b="1" i="0">
                <a:solidFill>
                  <a:srgbClr val="004C9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/>
          <a:srcRect t="18330" b="40718"/>
          <a:stretch/>
        </p:blipFill>
        <p:spPr>
          <a:xfrm>
            <a:off x="-24384" y="817013"/>
            <a:ext cx="12252960" cy="3345225"/>
          </a:xfrm>
          <a:prstGeom prst="rect">
            <a:avLst/>
          </a:prstGeom>
        </p:spPr>
      </p:pic>
      <p:pic>
        <p:nvPicPr>
          <p:cNvPr id="11" name="Picture 10" descr="title_header_16x9.pd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"/>
          <a:stretch/>
        </p:blipFill>
        <p:spPr>
          <a:xfrm>
            <a:off x="-23681" y="249845"/>
            <a:ext cx="12014381" cy="31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88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455903" y="5328760"/>
            <a:ext cx="11332308" cy="1247725"/>
          </a:xfrm>
          <a:prstGeom prst="rect">
            <a:avLst/>
          </a:prstGeom>
        </p:spPr>
        <p:txBody>
          <a:bodyPr lIns="0" tIns="45720" rIns="0" bIns="45720">
            <a:noAutofit/>
          </a:bodyPr>
          <a:lstStyle>
            <a:lvl1pPr marL="0" indent="0">
              <a:buFontTx/>
              <a:buNone/>
              <a:defRPr sz="2133">
                <a:solidFill>
                  <a:srgbClr val="004C97"/>
                </a:solidFill>
                <a:latin typeface="Helvetica"/>
              </a:defRPr>
            </a:lvl1pPr>
            <a:lvl2pPr marL="609585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2pPr>
            <a:lvl3pPr marL="1219170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3pPr>
            <a:lvl4pPr marL="1828754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4pPr>
            <a:lvl5pPr marL="2438339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23683" y="-1"/>
            <a:ext cx="12252960" cy="89693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Text Placeholder 24"/>
          <p:cNvSpPr>
            <a:spLocks noGrp="1"/>
          </p:cNvSpPr>
          <p:nvPr>
            <p:ph type="body" sz="quarter" idx="11"/>
          </p:nvPr>
        </p:nvSpPr>
        <p:spPr>
          <a:xfrm>
            <a:off x="455899" y="4316829"/>
            <a:ext cx="11332309" cy="1003049"/>
          </a:xfrm>
          <a:prstGeom prst="rect">
            <a:avLst/>
          </a:prstGeom>
        </p:spPr>
        <p:txBody>
          <a:bodyPr vert="horz" wrap="square" lIns="0" tIns="4572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FontTx/>
              <a:buNone/>
              <a:defRPr sz="3200" b="1" i="0">
                <a:solidFill>
                  <a:srgbClr val="004C97"/>
                </a:solidFill>
              </a:defRPr>
            </a:lvl1pPr>
            <a:lvl2pPr marL="0" indent="0">
              <a:buFontTx/>
              <a:buNone/>
              <a:defRPr sz="3733" b="1" i="0">
                <a:solidFill>
                  <a:srgbClr val="004C97"/>
                </a:solidFill>
              </a:defRPr>
            </a:lvl2pPr>
            <a:lvl3pPr marL="0" indent="0">
              <a:buFontTx/>
              <a:buNone/>
              <a:defRPr sz="3733" b="1" i="0">
                <a:solidFill>
                  <a:srgbClr val="004C97"/>
                </a:solidFill>
              </a:defRPr>
            </a:lvl3pPr>
            <a:lvl4pPr marL="0" indent="0">
              <a:buFontTx/>
              <a:buNone/>
              <a:defRPr sz="3733" b="1" i="0">
                <a:solidFill>
                  <a:srgbClr val="004C97"/>
                </a:solidFill>
              </a:defRPr>
            </a:lvl4pPr>
            <a:lvl5pPr marL="0" indent="0">
              <a:buFontTx/>
              <a:buNone/>
              <a:defRPr sz="3733" b="1" i="0">
                <a:solidFill>
                  <a:srgbClr val="004C9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/>
          <a:srcRect t="14644" b="44456"/>
          <a:stretch/>
        </p:blipFill>
        <p:spPr>
          <a:xfrm>
            <a:off x="-23683" y="817013"/>
            <a:ext cx="12252960" cy="3345225"/>
          </a:xfrm>
          <a:prstGeom prst="rect">
            <a:avLst/>
          </a:prstGeom>
        </p:spPr>
      </p:pic>
      <p:pic>
        <p:nvPicPr>
          <p:cNvPr id="11" name="Picture 10" descr="title_header_16x9.pd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"/>
          <a:stretch/>
        </p:blipFill>
        <p:spPr>
          <a:xfrm>
            <a:off x="-23681" y="249845"/>
            <a:ext cx="12014381" cy="31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520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455903" y="5328760"/>
            <a:ext cx="11332308" cy="1247725"/>
          </a:xfrm>
          <a:prstGeom prst="rect">
            <a:avLst/>
          </a:prstGeom>
        </p:spPr>
        <p:txBody>
          <a:bodyPr lIns="0" tIns="45720" rIns="0" bIns="45720">
            <a:noAutofit/>
          </a:bodyPr>
          <a:lstStyle>
            <a:lvl1pPr marL="0" indent="0">
              <a:buFontTx/>
              <a:buNone/>
              <a:defRPr sz="2133">
                <a:solidFill>
                  <a:srgbClr val="004C97"/>
                </a:solidFill>
                <a:latin typeface="Helvetica"/>
              </a:defRPr>
            </a:lvl1pPr>
            <a:lvl2pPr marL="609585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2pPr>
            <a:lvl3pPr marL="1219170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3pPr>
            <a:lvl4pPr marL="1828754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4pPr>
            <a:lvl5pPr marL="2438339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23683" y="-1"/>
            <a:ext cx="12252960" cy="89693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Text Placeholder 24"/>
          <p:cNvSpPr>
            <a:spLocks noGrp="1"/>
          </p:cNvSpPr>
          <p:nvPr>
            <p:ph type="body" sz="quarter" idx="11"/>
          </p:nvPr>
        </p:nvSpPr>
        <p:spPr>
          <a:xfrm>
            <a:off x="455899" y="4316829"/>
            <a:ext cx="11332309" cy="1003049"/>
          </a:xfrm>
          <a:prstGeom prst="rect">
            <a:avLst/>
          </a:prstGeom>
        </p:spPr>
        <p:txBody>
          <a:bodyPr vert="horz" wrap="square" lIns="0" tIns="4572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FontTx/>
              <a:buNone/>
              <a:defRPr sz="3200" b="1" i="0">
                <a:solidFill>
                  <a:srgbClr val="004C97"/>
                </a:solidFill>
              </a:defRPr>
            </a:lvl1pPr>
            <a:lvl2pPr marL="0" indent="0">
              <a:buFontTx/>
              <a:buNone/>
              <a:defRPr sz="3733" b="1" i="0">
                <a:solidFill>
                  <a:srgbClr val="004C97"/>
                </a:solidFill>
              </a:defRPr>
            </a:lvl2pPr>
            <a:lvl3pPr marL="0" indent="0">
              <a:buFontTx/>
              <a:buNone/>
              <a:defRPr sz="3733" b="1" i="0">
                <a:solidFill>
                  <a:srgbClr val="004C97"/>
                </a:solidFill>
              </a:defRPr>
            </a:lvl3pPr>
            <a:lvl4pPr marL="0" indent="0">
              <a:buFontTx/>
              <a:buNone/>
              <a:defRPr sz="3733" b="1" i="0">
                <a:solidFill>
                  <a:srgbClr val="004C97"/>
                </a:solidFill>
              </a:defRPr>
            </a:lvl4pPr>
            <a:lvl5pPr marL="0" indent="0">
              <a:buFontTx/>
              <a:buNone/>
              <a:defRPr sz="3733" b="1" i="0">
                <a:solidFill>
                  <a:srgbClr val="004C9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/>
          <a:srcRect t="19861" b="39239"/>
          <a:stretch/>
        </p:blipFill>
        <p:spPr>
          <a:xfrm>
            <a:off x="-23683" y="817013"/>
            <a:ext cx="12252960" cy="3345225"/>
          </a:xfrm>
          <a:prstGeom prst="rect">
            <a:avLst/>
          </a:prstGeom>
        </p:spPr>
      </p:pic>
      <p:pic>
        <p:nvPicPr>
          <p:cNvPr id="11" name="Picture 10" descr="title_header_16x9.pd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"/>
          <a:stretch/>
        </p:blipFill>
        <p:spPr>
          <a:xfrm>
            <a:off x="-23681" y="249845"/>
            <a:ext cx="12014381" cy="31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12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455903" y="5328760"/>
            <a:ext cx="11332308" cy="1247725"/>
          </a:xfrm>
          <a:prstGeom prst="rect">
            <a:avLst/>
          </a:prstGeom>
        </p:spPr>
        <p:txBody>
          <a:bodyPr lIns="0" tIns="45720" rIns="0" bIns="45720">
            <a:noAutofit/>
          </a:bodyPr>
          <a:lstStyle>
            <a:lvl1pPr marL="0" indent="0">
              <a:buFontTx/>
              <a:buNone/>
              <a:defRPr sz="2133">
                <a:solidFill>
                  <a:srgbClr val="004C97"/>
                </a:solidFill>
                <a:latin typeface="Helvetica"/>
              </a:defRPr>
            </a:lvl1pPr>
            <a:lvl2pPr marL="609585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2pPr>
            <a:lvl3pPr marL="1219170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3pPr>
            <a:lvl4pPr marL="1828754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4pPr>
            <a:lvl5pPr marL="2438339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23683" y="-1"/>
            <a:ext cx="12252960" cy="89693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Text Placeholder 24"/>
          <p:cNvSpPr>
            <a:spLocks noGrp="1"/>
          </p:cNvSpPr>
          <p:nvPr>
            <p:ph type="body" sz="quarter" idx="11"/>
          </p:nvPr>
        </p:nvSpPr>
        <p:spPr>
          <a:xfrm>
            <a:off x="455899" y="4316829"/>
            <a:ext cx="11332309" cy="1003049"/>
          </a:xfrm>
          <a:prstGeom prst="rect">
            <a:avLst/>
          </a:prstGeom>
        </p:spPr>
        <p:txBody>
          <a:bodyPr vert="horz" wrap="square" lIns="0" tIns="4572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FontTx/>
              <a:buNone/>
              <a:defRPr sz="3200" b="1" i="0">
                <a:solidFill>
                  <a:srgbClr val="004C97"/>
                </a:solidFill>
              </a:defRPr>
            </a:lvl1pPr>
            <a:lvl2pPr marL="0" indent="0">
              <a:buFontTx/>
              <a:buNone/>
              <a:defRPr sz="3733" b="1" i="0">
                <a:solidFill>
                  <a:srgbClr val="004C97"/>
                </a:solidFill>
              </a:defRPr>
            </a:lvl2pPr>
            <a:lvl3pPr marL="0" indent="0">
              <a:buFontTx/>
              <a:buNone/>
              <a:defRPr sz="3733" b="1" i="0">
                <a:solidFill>
                  <a:srgbClr val="004C97"/>
                </a:solidFill>
              </a:defRPr>
            </a:lvl3pPr>
            <a:lvl4pPr marL="0" indent="0">
              <a:buFontTx/>
              <a:buNone/>
              <a:defRPr sz="3733" b="1" i="0">
                <a:solidFill>
                  <a:srgbClr val="004C97"/>
                </a:solidFill>
              </a:defRPr>
            </a:lvl4pPr>
            <a:lvl5pPr marL="0" indent="0">
              <a:buFontTx/>
              <a:buNone/>
              <a:defRPr sz="3733" b="1" i="0">
                <a:solidFill>
                  <a:srgbClr val="004C9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/>
          <a:srcRect t="42966" b="16134"/>
          <a:stretch/>
        </p:blipFill>
        <p:spPr>
          <a:xfrm>
            <a:off x="-23683" y="817013"/>
            <a:ext cx="12252960" cy="3345225"/>
          </a:xfrm>
          <a:prstGeom prst="rect">
            <a:avLst/>
          </a:prstGeom>
        </p:spPr>
      </p:pic>
      <p:pic>
        <p:nvPicPr>
          <p:cNvPr id="11" name="Picture 10" descr="title_header_16x9.pd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"/>
          <a:stretch/>
        </p:blipFill>
        <p:spPr>
          <a:xfrm>
            <a:off x="-23681" y="249845"/>
            <a:ext cx="12014381" cy="31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071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455903" y="5328760"/>
            <a:ext cx="11332308" cy="1247725"/>
          </a:xfrm>
          <a:prstGeom prst="rect">
            <a:avLst/>
          </a:prstGeom>
        </p:spPr>
        <p:txBody>
          <a:bodyPr lIns="0" tIns="45720" rIns="0" bIns="45720">
            <a:noAutofit/>
          </a:bodyPr>
          <a:lstStyle>
            <a:lvl1pPr marL="0" indent="0">
              <a:buFontTx/>
              <a:buNone/>
              <a:defRPr sz="2133">
                <a:solidFill>
                  <a:srgbClr val="004C97"/>
                </a:solidFill>
                <a:latin typeface="Helvetica"/>
              </a:defRPr>
            </a:lvl1pPr>
            <a:lvl2pPr marL="609585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2pPr>
            <a:lvl3pPr marL="1219170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3pPr>
            <a:lvl4pPr marL="1828754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4pPr>
            <a:lvl5pPr marL="2438339" indent="0">
              <a:buFontTx/>
              <a:buNone/>
              <a:defRPr sz="2133">
                <a:solidFill>
                  <a:srgbClr val="2E5286"/>
                </a:solidFill>
                <a:latin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23683" y="-1"/>
            <a:ext cx="12252960" cy="89693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Text Placeholder 24"/>
          <p:cNvSpPr>
            <a:spLocks noGrp="1"/>
          </p:cNvSpPr>
          <p:nvPr>
            <p:ph type="body" sz="quarter" idx="11"/>
          </p:nvPr>
        </p:nvSpPr>
        <p:spPr>
          <a:xfrm>
            <a:off x="455899" y="4316829"/>
            <a:ext cx="11332309" cy="1003049"/>
          </a:xfrm>
          <a:prstGeom prst="rect">
            <a:avLst/>
          </a:prstGeom>
        </p:spPr>
        <p:txBody>
          <a:bodyPr vert="horz" wrap="square" lIns="0" tIns="4572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933"/>
              </a:spcBef>
              <a:spcAft>
                <a:spcPts val="0"/>
              </a:spcAft>
              <a:buFontTx/>
              <a:buNone/>
              <a:defRPr sz="3200" b="1" i="0">
                <a:solidFill>
                  <a:srgbClr val="004C97"/>
                </a:solidFill>
              </a:defRPr>
            </a:lvl1pPr>
            <a:lvl2pPr marL="0" indent="0">
              <a:buFontTx/>
              <a:buNone/>
              <a:defRPr sz="3733" b="1" i="0">
                <a:solidFill>
                  <a:srgbClr val="004C97"/>
                </a:solidFill>
              </a:defRPr>
            </a:lvl2pPr>
            <a:lvl3pPr marL="0" indent="0">
              <a:buFontTx/>
              <a:buNone/>
              <a:defRPr sz="3733" b="1" i="0">
                <a:solidFill>
                  <a:srgbClr val="004C97"/>
                </a:solidFill>
              </a:defRPr>
            </a:lvl3pPr>
            <a:lvl4pPr marL="0" indent="0">
              <a:buFontTx/>
              <a:buNone/>
              <a:defRPr sz="3733" b="1" i="0">
                <a:solidFill>
                  <a:srgbClr val="004C97"/>
                </a:solidFill>
              </a:defRPr>
            </a:lvl4pPr>
            <a:lvl5pPr marL="0" indent="0">
              <a:buFontTx/>
              <a:buNone/>
              <a:defRPr sz="3733" b="1" i="0">
                <a:solidFill>
                  <a:srgbClr val="004C9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rcRect l="29" r="29"/>
          <a:stretch/>
        </p:blipFill>
        <p:spPr>
          <a:xfrm>
            <a:off x="-23683" y="817013"/>
            <a:ext cx="12252960" cy="3345225"/>
          </a:xfrm>
          <a:prstGeom prst="rect">
            <a:avLst/>
          </a:prstGeom>
        </p:spPr>
      </p:pic>
      <p:pic>
        <p:nvPicPr>
          <p:cNvPr id="11" name="Picture 10" descr="title_header_16x9.pd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"/>
          <a:stretch/>
        </p:blipFill>
        <p:spPr>
          <a:xfrm>
            <a:off x="-23681" y="249845"/>
            <a:ext cx="12014381" cy="31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529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Bottom: 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304805" y="971552"/>
            <a:ext cx="11563351" cy="5059363"/>
          </a:xfrm>
          <a:prstGeom prst="rect">
            <a:avLst/>
          </a:prstGeom>
        </p:spPr>
        <p:txBody>
          <a:bodyPr lIns="0" tIns="0" rIns="0" bIns="0"/>
          <a:lstStyle>
            <a:lvl1pPr marL="306910" indent="-306910">
              <a:spcBef>
                <a:spcPts val="1312"/>
              </a:spcBef>
              <a:defRPr sz="2400">
                <a:solidFill>
                  <a:srgbClr val="505050"/>
                </a:solidFill>
              </a:defRPr>
            </a:lvl1pPr>
            <a:lvl2pPr marL="376757" marR="0" indent="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2133">
                <a:solidFill>
                  <a:srgbClr val="505050"/>
                </a:solidFill>
              </a:defRPr>
            </a:lvl2pPr>
            <a:lvl3pPr marL="764097" marR="0" indent="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2000">
                <a:solidFill>
                  <a:srgbClr val="505050"/>
                </a:solidFill>
              </a:defRPr>
            </a:lvl3pPr>
            <a:lvl4pPr marL="1142971" marR="0" indent="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867">
                <a:solidFill>
                  <a:srgbClr val="505050"/>
                </a:solidFill>
              </a:defRPr>
            </a:lvl4pPr>
            <a:lvl5pPr marL="1519729" marR="0" indent="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 sz="1867">
                <a:solidFill>
                  <a:srgbClr val="505050"/>
                </a:solidFill>
              </a:defRPr>
            </a:lvl5pPr>
          </a:lstStyle>
          <a:p>
            <a:pPr lvl="0"/>
            <a:r>
              <a:rPr lang="en-US" dirty="0"/>
              <a:t>Click to edit Master text styles.</a:t>
            </a:r>
          </a:p>
          <a:p>
            <a:pPr marL="683667" marR="0" lvl="1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dirty="0"/>
              <a:t>Second level</a:t>
            </a:r>
          </a:p>
          <a:p>
            <a:pPr marL="1071007" marR="0" lvl="2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dirty="0"/>
              <a:t>Third level</a:t>
            </a:r>
          </a:p>
          <a:p>
            <a:pPr marL="1447764" marR="0" lvl="3" indent="-304792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dirty="0"/>
              <a:t>Fourth level</a:t>
            </a:r>
          </a:p>
          <a:p>
            <a:pPr marL="1826638" marR="0" lvl="4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Fifth level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04800" y="251752"/>
            <a:ext cx="11582400" cy="427877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933">
                <a:solidFill>
                  <a:srgbClr val="004C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982436" y="6504215"/>
            <a:ext cx="900491" cy="2413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solidFill>
                  <a:srgbClr val="004C97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40804" y="6504216"/>
            <a:ext cx="8349491" cy="24287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algn="l">
              <a:defRPr sz="1200">
                <a:solidFill>
                  <a:srgbClr val="004C97"/>
                </a:solidFill>
                <a:latin typeface="Helvetica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Aaron S. Chou, IDM2026, June 3, 2026</a:t>
            </a:r>
            <a:endParaRPr lang="en-US" b="1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6333" y="6504215"/>
            <a:ext cx="552451" cy="23728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004C97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AA69CF24-F572-1D4A-841D-0D6930238C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22041" y="6229315"/>
            <a:ext cx="1477859" cy="26553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E809BEC-FF0E-7C47-ACC3-F2E5E0425E29}"/>
              </a:ext>
            </a:extLst>
          </p:cNvPr>
          <p:cNvSpPr/>
          <p:nvPr userDrawn="1"/>
        </p:nvSpPr>
        <p:spPr>
          <a:xfrm>
            <a:off x="292101" y="6316134"/>
            <a:ext cx="10041468" cy="97367"/>
          </a:xfrm>
          <a:prstGeom prst="rect">
            <a:avLst/>
          </a:prstGeom>
          <a:solidFill>
            <a:srgbClr val="97D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06924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Bottom: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half" idx="13"/>
          </p:nvPr>
        </p:nvSpPr>
        <p:spPr>
          <a:xfrm>
            <a:off x="304801" y="971551"/>
            <a:ext cx="5608320" cy="36337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2400">
                <a:solidFill>
                  <a:srgbClr val="505050"/>
                </a:solidFill>
              </a:defRPr>
            </a:lvl1pPr>
            <a:lvl2pPr marL="683667" indent="-306910">
              <a:spcBef>
                <a:spcPts val="1312"/>
              </a:spcBef>
              <a:defRPr sz="2133">
                <a:solidFill>
                  <a:srgbClr val="505050"/>
                </a:solidFill>
              </a:defRPr>
            </a:lvl2pPr>
            <a:lvl3pPr marL="1071007" indent="-306910">
              <a:spcBef>
                <a:spcPts val="1312"/>
              </a:spcBef>
              <a:defRPr sz="2000">
                <a:solidFill>
                  <a:srgbClr val="505050"/>
                </a:solidFill>
              </a:defRPr>
            </a:lvl3pPr>
            <a:lvl4pPr marL="1447764" indent="-304792">
              <a:spcBef>
                <a:spcPts val="1312"/>
              </a:spcBef>
              <a:defRPr sz="1867">
                <a:solidFill>
                  <a:srgbClr val="505050"/>
                </a:solidFill>
              </a:defRPr>
            </a:lvl4pPr>
            <a:lvl5pPr marL="1826638" indent="-306910">
              <a:spcBef>
                <a:spcPts val="1312"/>
              </a:spcBef>
              <a:buFont typeface="Arial"/>
              <a:buChar char="•"/>
              <a:defRPr sz="1867">
                <a:solidFill>
                  <a:srgbClr val="505050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marL="306910" marR="0" lvl="0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  <a:p>
            <a:pPr marL="306910" marR="0" lvl="1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/>
              <a:t>Second level</a:t>
            </a:r>
          </a:p>
          <a:p>
            <a:pPr marL="306910" marR="0" lvl="2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/>
              <a:t>Third level</a:t>
            </a:r>
          </a:p>
          <a:p>
            <a:pPr marL="306910" marR="0" lvl="3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/>
              <a:t>Fourth level</a:t>
            </a:r>
          </a:p>
          <a:p>
            <a:pPr marL="306910" marR="0" lvl="4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5"/>
          </p:nvPr>
        </p:nvSpPr>
        <p:spPr>
          <a:xfrm>
            <a:off x="6256607" y="971551"/>
            <a:ext cx="5620511" cy="3633788"/>
          </a:xfrm>
          <a:prstGeom prst="rect">
            <a:avLst/>
          </a:prstGeom>
        </p:spPr>
        <p:txBody>
          <a:bodyPr lIns="0" tIns="0" rIns="0" bIns="0"/>
          <a:lstStyle>
            <a:lvl1pPr marL="306910" marR="0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 sz="2400">
                <a:solidFill>
                  <a:srgbClr val="505050"/>
                </a:solidFill>
              </a:defRPr>
            </a:lvl1pPr>
            <a:lvl2pPr marL="683667" indent="-306910">
              <a:spcBef>
                <a:spcPts val="1312"/>
              </a:spcBef>
              <a:defRPr sz="2133">
                <a:solidFill>
                  <a:srgbClr val="505050"/>
                </a:solidFill>
              </a:defRPr>
            </a:lvl2pPr>
            <a:lvl3pPr marL="1075240" indent="-304792">
              <a:spcBef>
                <a:spcPts val="1312"/>
              </a:spcBef>
              <a:defRPr sz="2000">
                <a:solidFill>
                  <a:srgbClr val="505050"/>
                </a:solidFill>
              </a:defRPr>
            </a:lvl3pPr>
            <a:lvl4pPr marL="1449881" indent="-304792">
              <a:spcBef>
                <a:spcPts val="1312"/>
              </a:spcBef>
              <a:defRPr sz="1867">
                <a:solidFill>
                  <a:srgbClr val="505050"/>
                </a:solidFill>
              </a:defRPr>
            </a:lvl4pPr>
            <a:lvl5pPr marL="1826638" indent="-304792">
              <a:spcBef>
                <a:spcPts val="1312"/>
              </a:spcBef>
              <a:buFont typeface="Arial"/>
              <a:buChar char="•"/>
              <a:defRPr sz="1867">
                <a:solidFill>
                  <a:srgbClr val="505050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marL="306910" marR="0" lvl="0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  <a:p>
            <a:pPr marL="306910" marR="0" lvl="1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/>
              <a:t>Second level</a:t>
            </a:r>
          </a:p>
          <a:p>
            <a:pPr marL="306910" marR="0" lvl="2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/>
              <a:t>Third level</a:t>
            </a:r>
          </a:p>
          <a:p>
            <a:pPr marL="306910" marR="0" lvl="3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/>
              <a:t>Fourth level</a:t>
            </a:r>
          </a:p>
          <a:p>
            <a:pPr marL="306910" marR="0" lvl="4" indent="-306910" algn="l" defTabSz="609585" rtl="0" eaLnBrk="1" fontAlgn="base" latinLnBrk="0" hangingPunct="1">
              <a:lnSpc>
                <a:spcPct val="100000"/>
              </a:lnSpc>
              <a:spcBef>
                <a:spcPts val="1312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05820" y="4765103"/>
            <a:ext cx="5607301" cy="12658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733" b="1" i="0">
                <a:solidFill>
                  <a:srgbClr val="004C97"/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9"/>
          </p:nvPr>
        </p:nvSpPr>
        <p:spPr>
          <a:xfrm>
            <a:off x="6256603" y="4765103"/>
            <a:ext cx="5608319" cy="12658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733" b="1" i="0">
                <a:solidFill>
                  <a:srgbClr val="004C97"/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982436" y="6504215"/>
            <a:ext cx="900491" cy="2413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solidFill>
                  <a:srgbClr val="004C97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40803" y="6504216"/>
            <a:ext cx="8349491" cy="24287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algn="l">
              <a:defRPr sz="1200">
                <a:solidFill>
                  <a:srgbClr val="004C97"/>
                </a:solidFill>
                <a:latin typeface="Helvetica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Aaron S. Chou, IDM2026, June 3, 2026</a:t>
            </a:r>
            <a:endParaRPr lang="en-US" b="1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6333" y="6504215"/>
            <a:ext cx="552451" cy="23728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004C97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04800" y="251752"/>
            <a:ext cx="11582400" cy="427877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933">
                <a:solidFill>
                  <a:srgbClr val="004C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5" name="Picture 14" descr="A picture containing icon&#10;&#10;Description automatically generated">
            <a:extLst>
              <a:ext uri="{FF2B5EF4-FFF2-40B4-BE49-F238E27FC236}">
                <a16:creationId xmlns:a16="http://schemas.microsoft.com/office/drawing/2014/main" id="{D4D081AD-4B52-6F4C-8D4F-511833C98F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22041" y="6229315"/>
            <a:ext cx="1477859" cy="26553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9B3E4F6-B022-5F44-B5A5-9E70BD7DAD71}"/>
              </a:ext>
            </a:extLst>
          </p:cNvPr>
          <p:cNvSpPr/>
          <p:nvPr userDrawn="1"/>
        </p:nvSpPr>
        <p:spPr>
          <a:xfrm>
            <a:off x="292101" y="6316134"/>
            <a:ext cx="10041468" cy="97367"/>
          </a:xfrm>
          <a:prstGeom prst="rect">
            <a:avLst/>
          </a:prstGeom>
          <a:solidFill>
            <a:srgbClr val="97D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57210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982436" y="6504215"/>
            <a:ext cx="900491" cy="2413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solidFill>
                  <a:srgbClr val="004C97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40807" y="6504216"/>
            <a:ext cx="8347199" cy="24287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algn="l">
              <a:defRPr sz="1200">
                <a:solidFill>
                  <a:srgbClr val="004C97"/>
                </a:solidFill>
                <a:latin typeface="Helvetica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Aaron S. Chou, IDM2026, June 3, 2026</a:t>
            </a:r>
            <a:endParaRPr lang="en-US" b="1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6333" y="6504215"/>
            <a:ext cx="552451" cy="23728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004C97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0" name="Date Placeholder 3"/>
          <p:cNvSpPr txBox="1">
            <a:spLocks/>
          </p:cNvSpPr>
          <p:nvPr/>
        </p:nvSpPr>
        <p:spPr>
          <a:xfrm>
            <a:off x="8600022" y="4477486"/>
            <a:ext cx="1435100" cy="2413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9pPr>
          </a:lstStyle>
          <a:p>
            <a:endParaRPr lang="en-US" sz="3200" dirty="0"/>
          </a:p>
        </p:txBody>
      </p:sp>
      <p:grpSp>
        <p:nvGrpSpPr>
          <p:cNvPr id="25" name="Group 24"/>
          <p:cNvGrpSpPr>
            <a:grpSpLocks noChangeAspect="1"/>
          </p:cNvGrpSpPr>
          <p:nvPr userDrawn="1"/>
        </p:nvGrpSpPr>
        <p:grpSpPr>
          <a:xfrm>
            <a:off x="287867" y="6227810"/>
            <a:ext cx="11599333" cy="269849"/>
            <a:chOff x="600217" y="6229673"/>
            <a:chExt cx="8297721" cy="257386"/>
          </a:xfrm>
        </p:grpSpPr>
        <p:cxnSp>
          <p:nvCxnSpPr>
            <p:cNvPr id="26" name="Straight Connector 25"/>
            <p:cNvCxnSpPr/>
            <p:nvPr userDrawn="1"/>
          </p:nvCxnSpPr>
          <p:spPr>
            <a:xfrm>
              <a:off x="600217" y="6357936"/>
              <a:ext cx="7190785" cy="0"/>
            </a:xfrm>
            <a:prstGeom prst="line">
              <a:avLst/>
            </a:prstGeom>
            <a:ln w="76200" cmpd="sng">
              <a:solidFill>
                <a:srgbClr val="99D6E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Picture 6" descr="FermiLogo_RGB_NALBlue.png"/>
            <p:cNvPicPr>
              <a:picLocks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3781" y="6229673"/>
              <a:ext cx="1044157" cy="257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31761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92" r:id="rId17"/>
  </p:sldLayoutIdLst>
  <p:hf hdr="0" dt="0"/>
  <p:txStyles>
    <p:titleStyle>
      <a:lvl1pPr algn="l" defTabSz="609585" rtl="0" eaLnBrk="1" fontAlgn="base" hangingPunct="1">
        <a:spcBef>
          <a:spcPct val="0"/>
        </a:spcBef>
        <a:spcAft>
          <a:spcPct val="0"/>
        </a:spcAft>
        <a:defRPr sz="2267" b="1" kern="1200">
          <a:solidFill>
            <a:srgbClr val="2E5286"/>
          </a:solidFill>
          <a:latin typeface="Helvetica"/>
          <a:ea typeface="Geneva" charset="0"/>
          <a:cs typeface="ＭＳ Ｐゴシック" charset="0"/>
        </a:defRPr>
      </a:lvl1pPr>
      <a:lvl2pPr algn="l" defTabSz="609585" rtl="0" eaLnBrk="1" fontAlgn="base" hangingPunct="1">
        <a:spcBef>
          <a:spcPct val="0"/>
        </a:spcBef>
        <a:spcAft>
          <a:spcPct val="0"/>
        </a:spcAft>
        <a:defRPr sz="2267" b="1">
          <a:solidFill>
            <a:srgbClr val="2E5286"/>
          </a:solidFill>
          <a:latin typeface="Helvetica" charset="0"/>
          <a:ea typeface="Geneva" charset="0"/>
          <a:cs typeface="ＭＳ Ｐゴシック" charset="0"/>
        </a:defRPr>
      </a:lvl2pPr>
      <a:lvl3pPr algn="l" defTabSz="609585" rtl="0" eaLnBrk="1" fontAlgn="base" hangingPunct="1">
        <a:spcBef>
          <a:spcPct val="0"/>
        </a:spcBef>
        <a:spcAft>
          <a:spcPct val="0"/>
        </a:spcAft>
        <a:defRPr sz="2267" b="1">
          <a:solidFill>
            <a:srgbClr val="2E5286"/>
          </a:solidFill>
          <a:latin typeface="Helvetica" charset="0"/>
          <a:ea typeface="Geneva" charset="0"/>
          <a:cs typeface="ＭＳ Ｐゴシック" charset="0"/>
        </a:defRPr>
      </a:lvl3pPr>
      <a:lvl4pPr algn="l" defTabSz="609585" rtl="0" eaLnBrk="1" fontAlgn="base" hangingPunct="1">
        <a:spcBef>
          <a:spcPct val="0"/>
        </a:spcBef>
        <a:spcAft>
          <a:spcPct val="0"/>
        </a:spcAft>
        <a:defRPr sz="2267" b="1">
          <a:solidFill>
            <a:srgbClr val="2E5286"/>
          </a:solidFill>
          <a:latin typeface="Helvetica" charset="0"/>
          <a:ea typeface="Geneva" charset="0"/>
          <a:cs typeface="ＭＳ Ｐゴシック" charset="0"/>
        </a:defRPr>
      </a:lvl4pPr>
      <a:lvl5pPr algn="l" defTabSz="609585" rtl="0" eaLnBrk="1" fontAlgn="base" hangingPunct="1">
        <a:spcBef>
          <a:spcPct val="0"/>
        </a:spcBef>
        <a:spcAft>
          <a:spcPct val="0"/>
        </a:spcAft>
        <a:defRPr sz="2267" b="1">
          <a:solidFill>
            <a:srgbClr val="2E5286"/>
          </a:solidFill>
          <a:latin typeface="Helvetica" charset="0"/>
          <a:ea typeface="Geneva" charset="0"/>
          <a:cs typeface="ＭＳ Ｐゴシック" charset="0"/>
        </a:defRPr>
      </a:lvl5pPr>
      <a:lvl6pPr marL="609585" algn="l" defTabSz="609585" rtl="0" eaLnBrk="1" fontAlgn="base" hangingPunct="1">
        <a:spcBef>
          <a:spcPct val="0"/>
        </a:spcBef>
        <a:spcAft>
          <a:spcPct val="0"/>
        </a:spcAft>
        <a:defRPr sz="2267" b="1">
          <a:solidFill>
            <a:srgbClr val="2E5286"/>
          </a:solidFill>
          <a:latin typeface="Helvetica" charset="0"/>
          <a:ea typeface="ＭＳ Ｐゴシック" charset="0"/>
          <a:cs typeface="ＭＳ Ｐゴシック" charset="0"/>
        </a:defRPr>
      </a:lvl6pPr>
      <a:lvl7pPr marL="1219170" algn="l" defTabSz="609585" rtl="0" eaLnBrk="1" fontAlgn="base" hangingPunct="1">
        <a:spcBef>
          <a:spcPct val="0"/>
        </a:spcBef>
        <a:spcAft>
          <a:spcPct val="0"/>
        </a:spcAft>
        <a:defRPr sz="2267" b="1">
          <a:solidFill>
            <a:srgbClr val="2E5286"/>
          </a:solidFill>
          <a:latin typeface="Helvetica" charset="0"/>
          <a:ea typeface="ＭＳ Ｐゴシック" charset="0"/>
          <a:cs typeface="ＭＳ Ｐゴシック" charset="0"/>
        </a:defRPr>
      </a:lvl7pPr>
      <a:lvl8pPr marL="1828754" algn="l" defTabSz="609585" rtl="0" eaLnBrk="1" fontAlgn="base" hangingPunct="1">
        <a:spcBef>
          <a:spcPct val="0"/>
        </a:spcBef>
        <a:spcAft>
          <a:spcPct val="0"/>
        </a:spcAft>
        <a:defRPr sz="2267" b="1">
          <a:solidFill>
            <a:srgbClr val="2E5286"/>
          </a:solidFill>
          <a:latin typeface="Helvetica" charset="0"/>
          <a:ea typeface="ＭＳ Ｐゴシック" charset="0"/>
          <a:cs typeface="ＭＳ Ｐゴシック" charset="0"/>
        </a:defRPr>
      </a:lvl8pPr>
      <a:lvl9pPr marL="2438339" algn="l" defTabSz="609585" rtl="0" eaLnBrk="1" fontAlgn="base" hangingPunct="1">
        <a:spcBef>
          <a:spcPct val="0"/>
        </a:spcBef>
        <a:spcAft>
          <a:spcPct val="0"/>
        </a:spcAft>
        <a:defRPr sz="2267" b="1">
          <a:solidFill>
            <a:srgbClr val="2E5286"/>
          </a:solidFill>
          <a:latin typeface="Helvetica" charset="0"/>
          <a:ea typeface="ＭＳ Ｐゴシック" charset="0"/>
          <a:cs typeface="ＭＳ Ｐゴシック" charset="0"/>
        </a:defRPr>
      </a:lvl9pPr>
    </p:titleStyle>
    <p:bodyStyle>
      <a:lvl1pPr marL="457189" indent="-457189" algn="l" defTabSz="60958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rgbClr val="7F7F7F"/>
          </a:solidFill>
          <a:latin typeface="Helvetica"/>
          <a:ea typeface="Geneva" charset="0"/>
          <a:cs typeface="ＭＳ Ｐゴシック" charset="0"/>
        </a:defRPr>
      </a:lvl1pPr>
      <a:lvl2pPr marL="990575" indent="-380990" algn="l" defTabSz="60958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33" kern="1200">
          <a:solidFill>
            <a:srgbClr val="7F7F7F"/>
          </a:solidFill>
          <a:latin typeface="Helvetica"/>
          <a:ea typeface="ＭＳ Ｐゴシック" charset="0"/>
          <a:cs typeface="ＭＳ Ｐゴシック" charset="0"/>
        </a:defRPr>
      </a:lvl2pPr>
      <a:lvl3pPr marL="1523962" indent="-304792" algn="l" defTabSz="60958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67" kern="1200">
          <a:solidFill>
            <a:srgbClr val="7F7F7F"/>
          </a:solidFill>
          <a:latin typeface="Helvetica"/>
          <a:ea typeface="ＭＳ Ｐゴシック" charset="0"/>
          <a:cs typeface="ＭＳ Ｐゴシック" charset="0"/>
        </a:defRPr>
      </a:lvl3pPr>
      <a:lvl4pPr marL="2133547" indent="-304792" algn="l" defTabSz="60958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7F7F7F"/>
          </a:solidFill>
          <a:latin typeface="Helvetica"/>
          <a:ea typeface="ＭＳ Ｐゴシック" charset="0"/>
          <a:cs typeface="ＭＳ Ｐゴシック" charset="0"/>
        </a:defRPr>
      </a:lvl4pPr>
      <a:lvl5pPr marL="2743131" indent="-304792" algn="l" defTabSz="609585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rgbClr val="7F7F7F"/>
          </a:solidFill>
          <a:latin typeface="Helvetica"/>
          <a:ea typeface="ＭＳ Ｐゴシック" charset="0"/>
          <a:cs typeface="ＭＳ Ｐゴシック" charset="0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4E2DC6-8EE1-6F9E-DCDC-1B553FA01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8E033-9FBF-1195-66D4-14F25A077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2A104-D205-D3E4-00CB-3D03388BDE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7327D-D46A-4891-731C-70905D9BA5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Aaron S. Chou, IDM2026, June 3,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129A3-D5D0-CF96-29A7-8AF0F7ABDB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FD29F2-A84A-A749-B6CC-9B8B5E37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97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B248A762-3CC4-27A7-1144-A78D74A927AB}"/>
              </a:ext>
            </a:extLst>
          </p:cNvPr>
          <p:cNvSpPr txBox="1"/>
          <p:nvPr/>
        </p:nvSpPr>
        <p:spPr>
          <a:xfrm>
            <a:off x="205799" y="131520"/>
            <a:ext cx="66522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Quantum Computational Sensing for High Energy Physics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04EF51-FB2D-1479-C1DB-3462E5CB11DC}"/>
              </a:ext>
            </a:extLst>
          </p:cNvPr>
          <p:cNvSpPr txBox="1"/>
          <p:nvPr/>
        </p:nvSpPr>
        <p:spPr>
          <a:xfrm>
            <a:off x="687453" y="1211232"/>
            <a:ext cx="401712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Aaron S. Chou</a:t>
            </a:r>
            <a:endParaRPr lang="en-US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Fermilab and University of Chicago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IDM 2026, Zaragoza</a:t>
            </a: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June 3, 2026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0E245C-E293-9950-575B-5F00B1674972}"/>
              </a:ext>
            </a:extLst>
          </p:cNvPr>
          <p:cNvSpPr txBox="1"/>
          <p:nvPr/>
        </p:nvSpPr>
        <p:spPr>
          <a:xfrm>
            <a:off x="658872" y="4163681"/>
            <a:ext cx="102443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42900" indent="-342900">
              <a:buAutoNum type="arabicPeriod"/>
            </a:pPr>
            <a:r>
              <a:rPr lang="en-US" sz="2000" dirty="0">
                <a:solidFill>
                  <a:srgbClr val="7030A0"/>
                </a:solidFill>
                <a:latin typeface="Arial"/>
                <a:cs typeface="Arial"/>
              </a:rPr>
              <a:t>Intro to Quantum 3.0</a:t>
            </a:r>
          </a:p>
          <a:p>
            <a:pPr marL="342900" indent="-342900">
              <a:buAutoNum type="arabicPeriod"/>
            </a:pPr>
            <a:r>
              <a:rPr lang="en-US" sz="2000" dirty="0">
                <a:solidFill>
                  <a:srgbClr val="7030A0"/>
                </a:solidFill>
                <a:latin typeface="Arial"/>
                <a:cs typeface="Arial"/>
              </a:rPr>
              <a:t>Single sensor readout – </a:t>
            </a:r>
            <a:r>
              <a:rPr lang="en-US" sz="2000" dirty="0" err="1">
                <a:solidFill>
                  <a:srgbClr val="7030A0"/>
                </a:solidFill>
                <a:latin typeface="Arial"/>
                <a:cs typeface="Arial"/>
              </a:rPr>
              <a:t>Saclay’s</a:t>
            </a:r>
            <a:r>
              <a:rPr lang="en-US" sz="2000" dirty="0">
                <a:solidFill>
                  <a:srgbClr val="7030A0"/>
                </a:solidFill>
                <a:latin typeface="Arial"/>
                <a:cs typeface="Arial"/>
              </a:rPr>
              <a:t> quantum data pipeline</a:t>
            </a:r>
          </a:p>
          <a:p>
            <a:pPr marL="342900" indent="-342900">
              <a:buAutoNum type="arabicPeriod"/>
            </a:pPr>
            <a:r>
              <a:rPr lang="en-US" sz="2000" dirty="0">
                <a:solidFill>
                  <a:srgbClr val="7030A0"/>
                </a:solidFill>
                <a:latin typeface="Arial"/>
                <a:cs typeface="Arial"/>
              </a:rPr>
              <a:t>Multi-sensor readout and quantum principal component analysis</a:t>
            </a:r>
          </a:p>
          <a:p>
            <a:pPr marL="342900" indent="-342900">
              <a:buAutoNum type="arabicPeriod"/>
            </a:pPr>
            <a:r>
              <a:rPr lang="en-US" sz="2000" dirty="0">
                <a:solidFill>
                  <a:srgbClr val="7030A0"/>
                </a:solidFill>
                <a:latin typeface="Arial"/>
                <a:cs typeface="Arial"/>
              </a:rPr>
              <a:t>Speed up interaction rates by entanglement</a:t>
            </a:r>
          </a:p>
          <a:p>
            <a:pPr marL="342900" indent="-342900">
              <a:buAutoNum type="arabicPeriod"/>
            </a:pPr>
            <a:r>
              <a:rPr lang="en-US" sz="2000" dirty="0">
                <a:solidFill>
                  <a:srgbClr val="7030A0"/>
                </a:solidFill>
                <a:latin typeface="Arial"/>
                <a:cs typeface="Arial"/>
              </a:rPr>
              <a:t>Broadband single photon detection using blackbody metamaterial</a:t>
            </a:r>
          </a:p>
          <a:p>
            <a:endParaRPr lang="en-US" sz="2400" dirty="0"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DED20C-9AF2-FF53-DEE0-CCA61725BF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561"/>
          <a:stretch/>
        </p:blipFill>
        <p:spPr>
          <a:xfrm>
            <a:off x="7056763" y="0"/>
            <a:ext cx="4865731" cy="2405974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D2482-9BF7-9F7E-B43D-A8B8417510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93B2EA-B241-1339-3B5F-2161EC288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099" y="2066730"/>
            <a:ext cx="3925553" cy="245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202B6B91-1988-C5F4-D4B0-F833F244E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1083" y="3110961"/>
            <a:ext cx="2254308" cy="140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ame 9">
            <a:extLst>
              <a:ext uri="{FF2B5EF4-FFF2-40B4-BE49-F238E27FC236}">
                <a16:creationId xmlns:a16="http://schemas.microsoft.com/office/drawing/2014/main" id="{0B680A4F-0D2B-66DB-CF08-86680A7D0AC0}"/>
              </a:ext>
            </a:extLst>
          </p:cNvPr>
          <p:cNvSpPr/>
          <p:nvPr/>
        </p:nvSpPr>
        <p:spPr>
          <a:xfrm>
            <a:off x="8356354" y="2848739"/>
            <a:ext cx="284838" cy="244265"/>
          </a:xfrm>
          <a:prstGeom prst="frame">
            <a:avLst>
              <a:gd name="adj1" fmla="val 1071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C2D9EE-2B81-1549-EE3D-2426E34DECD5}"/>
              </a:ext>
            </a:extLst>
          </p:cNvPr>
          <p:cNvSpPr txBox="1"/>
          <p:nvPr/>
        </p:nvSpPr>
        <p:spPr>
          <a:xfrm>
            <a:off x="8766810" y="2491740"/>
            <a:ext cx="33361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SC Qubit = nonlinear LC oscillator </a:t>
            </a:r>
          </a:p>
          <a:p>
            <a:r>
              <a:rPr lang="en-US" sz="1600" dirty="0"/>
              <a:t>               = artificial atom </a:t>
            </a:r>
          </a:p>
        </p:txBody>
      </p:sp>
    </p:spTree>
    <p:extLst>
      <p:ext uri="{BB962C8B-B14F-4D97-AF65-F5344CB8AC3E}">
        <p14:creationId xmlns:p14="http://schemas.microsoft.com/office/powerpoint/2010/main" val="1641549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6F7C5-5802-4EDF-E715-7688AF357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E8C87-B66F-1E6F-2D27-CFA3377D2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8131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Quantum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beamforming for radio arrays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322841-49F8-4BB0-540C-F19AA4F35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D8BED-B99C-AF27-5021-9B4F4DC10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29F2-A84A-A749-B6CC-9B8B5E372AF0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6D007C-24AD-3124-19D6-E22D9BEA01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7551"/>
          <a:stretch>
            <a:fillRect/>
          </a:stretch>
        </p:blipFill>
        <p:spPr>
          <a:xfrm>
            <a:off x="1495538" y="1158949"/>
            <a:ext cx="3969342" cy="41254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296BC4-59F7-A49C-0063-7F49674421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71" t="14334" r="78942" b="50134"/>
          <a:stretch>
            <a:fillRect/>
          </a:stretch>
        </p:blipFill>
        <p:spPr>
          <a:xfrm>
            <a:off x="5497152" y="1457302"/>
            <a:ext cx="1904104" cy="3540191"/>
          </a:xfrm>
          <a:prstGeom prst="rect">
            <a:avLst/>
          </a:prstGeom>
          <a:ln w="38100">
            <a:solidFill>
              <a:schemeClr val="accent1">
                <a:shade val="15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E5E404-FFB4-6A0E-C125-62442AC141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516" t="19741" r="11501" b="50134"/>
          <a:stretch>
            <a:fillRect/>
          </a:stretch>
        </p:blipFill>
        <p:spPr>
          <a:xfrm>
            <a:off x="7541106" y="2345167"/>
            <a:ext cx="1904103" cy="26115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863B2F0-B944-A730-A0F2-0A2D867A760E}"/>
              </a:ext>
            </a:extLst>
          </p:cNvPr>
          <p:cNvSpPr txBox="1"/>
          <p:nvPr/>
        </p:nvSpPr>
        <p:spPr>
          <a:xfrm>
            <a:off x="7818113" y="887506"/>
            <a:ext cx="35930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quantum computer to aggregate the common-mode signal into a single readout node and perform QND measurement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64FE84-6ED3-09B1-D141-F8568E4343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516" t="19741" r="24616" b="50134"/>
          <a:stretch>
            <a:fillRect/>
          </a:stretch>
        </p:blipFill>
        <p:spPr>
          <a:xfrm>
            <a:off x="9403973" y="2325445"/>
            <a:ext cx="654422" cy="26115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261DC23-9904-2243-989B-10ABAD5BD516}"/>
              </a:ext>
            </a:extLst>
          </p:cNvPr>
          <p:cNvSpPr txBox="1"/>
          <p:nvPr/>
        </p:nvSpPr>
        <p:spPr>
          <a:xfrm>
            <a:off x="10112189" y="3195021"/>
            <a:ext cx="2162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Single photon in collective mode?</a:t>
            </a:r>
          </a:p>
          <a:p>
            <a:r>
              <a:rPr lang="en-US" b="1" dirty="0"/>
              <a:t>Yes/No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376B48-590F-A824-0726-8B30392D7838}"/>
              </a:ext>
            </a:extLst>
          </p:cNvPr>
          <p:cNvSpPr txBox="1"/>
          <p:nvPr/>
        </p:nvSpPr>
        <p:spPr>
          <a:xfrm>
            <a:off x="1772323" y="5603390"/>
            <a:ext cx="9093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At a minimum, the quantum computer can be a </a:t>
            </a:r>
            <a:r>
              <a:rPr lang="en-US" b="1" dirty="0"/>
              <a:t>programmable, analog power combiner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9119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9C65C09-7C60-47D6-A609-1DE95AD65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464" y="1676848"/>
            <a:ext cx="5837811" cy="5009702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We do not need to assume that a signal is in the common mode W state.  The quantum computer can analyze the density matrix to figure out where the non-zero elements are distributed.</a:t>
            </a: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Classical:  Exponential resources needed to diagonalize a density matrix of size 2</a:t>
            </a:r>
            <a:r>
              <a:rPr 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x 2</a:t>
            </a:r>
            <a:r>
              <a:rPr 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and one needs at least 2</a:t>
            </a:r>
            <a:r>
              <a:rPr 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experiments to obtain all of this classical data</a:t>
            </a: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Quantum Principal Component Analysis can be performed in linear N time using ~N copies of the density matrix from repeated experiments.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0AFAF35-E7D6-5283-F2E5-B18B278E9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Ex. Quantum Principal Component Analysis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0708BB-386F-9444-6026-426F4BF0A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Aaron S. Chou, IDM2026, June 3, 2026</a:t>
            </a:r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10B0FF-66F8-4A5E-4E0F-237667FDB4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3C6606-B7A0-4A0F-733B-3B3C3F93F021}"/>
              </a:ext>
            </a:extLst>
          </p:cNvPr>
          <p:cNvSpPr txBox="1"/>
          <p:nvPr/>
        </p:nvSpPr>
        <p:spPr>
          <a:xfrm>
            <a:off x="8304903" y="236668"/>
            <a:ext cx="3806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S. Lloyd, Mohseni, </a:t>
            </a:r>
            <a:r>
              <a:rPr lang="en-US" dirty="0" err="1"/>
              <a:t>Rebentrost</a:t>
            </a:r>
            <a:r>
              <a:rPr lang="en-US" dirty="0"/>
              <a:t> 2013,</a:t>
            </a:r>
          </a:p>
          <a:p>
            <a:r>
              <a:rPr lang="en-US" dirty="0"/>
              <a:t>H-Y Huang, et al., 2021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432C1D-3F07-C03C-FA01-33E3A48F1A5D}"/>
              </a:ext>
            </a:extLst>
          </p:cNvPr>
          <p:cNvSpPr txBox="1"/>
          <p:nvPr/>
        </p:nvSpPr>
        <p:spPr>
          <a:xfrm>
            <a:off x="7057017" y="4894729"/>
            <a:ext cx="4927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Example: 8x8 Density matrix of 3-qubit system in a Greenberger-Horne-Zeilinger (GHZ) state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04EBF5-AB22-D467-2188-0132193B4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5417" y="5555829"/>
            <a:ext cx="1483584" cy="6726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486797-0DFB-679D-955F-0EEC29E9B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285" y="1026392"/>
            <a:ext cx="5299038" cy="37660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0C615FF-F9A3-B1A8-F167-95BDF4B3B882}"/>
              </a:ext>
            </a:extLst>
          </p:cNvPr>
          <p:cNvSpPr txBox="1"/>
          <p:nvPr/>
        </p:nvSpPr>
        <p:spPr>
          <a:xfrm>
            <a:off x="9886277" y="5497156"/>
            <a:ext cx="2200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S. G. J. Philips et al. (2022)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CB9CC8-5F1B-A76C-7634-924074660868}"/>
              </a:ext>
            </a:extLst>
          </p:cNvPr>
          <p:cNvSpPr txBox="1"/>
          <p:nvPr/>
        </p:nvSpPr>
        <p:spPr>
          <a:xfrm>
            <a:off x="422910" y="960120"/>
            <a:ext cx="5826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Where in the density matrix is the signal concentrated???</a:t>
            </a:r>
          </a:p>
        </p:txBody>
      </p:sp>
    </p:spTree>
    <p:extLst>
      <p:ext uri="{BB962C8B-B14F-4D97-AF65-F5344CB8AC3E}">
        <p14:creationId xmlns:p14="http://schemas.microsoft.com/office/powerpoint/2010/main" val="1790421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E7347-5027-F6E7-F524-DEBEEE7CA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1BB16-E1E5-2F92-AFE1-B6FFBB7F7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F1001E-A5E0-AF43-74DA-DF3BFA168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A3B6CB-A701-8CA0-F519-73E2C8D83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0E5D5-DC16-BA48-878C-CBE712E45237}" type="slidenum">
              <a:rPr lang="en-US" smtClean="0"/>
              <a:t>12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406518-C6E3-EA5E-F37F-37EE8F05C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81" y="1483868"/>
            <a:ext cx="8577020" cy="33367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C31C16D-1B0C-64CB-4AC8-9D01C3DBF223}"/>
              </a:ext>
            </a:extLst>
          </p:cNvPr>
          <p:cNvSpPr txBox="1"/>
          <p:nvPr/>
        </p:nvSpPr>
        <p:spPr>
          <a:xfrm>
            <a:off x="294465" y="4959457"/>
            <a:ext cx="852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Dark matter creates phase errors in collective clock state, enhanced by factor n</a:t>
            </a:r>
            <a:r>
              <a:rPr lang="en-US" baseline="-25000" dirty="0"/>
              <a:t>q</a:t>
            </a:r>
            <a:r>
              <a:rPr lang="en-US" dirty="0"/>
              <a:t> 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CAA03F4-73A9-6A34-DBE5-1971E2276A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636" t="3979" r="1"/>
          <a:stretch>
            <a:fillRect/>
          </a:stretch>
        </p:blipFill>
        <p:spPr>
          <a:xfrm>
            <a:off x="4587496" y="5455403"/>
            <a:ext cx="4067767" cy="7194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3BDA79-3880-348C-59D7-8CA0A1DAA8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614" y="5396854"/>
            <a:ext cx="2857500" cy="863600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7BD1CA7-7E80-EBC8-D743-A2A1E7994190}"/>
              </a:ext>
            </a:extLst>
          </p:cNvPr>
          <p:cNvCxnSpPr>
            <a:cxnSpLocks/>
          </p:cNvCxnSpPr>
          <p:nvPr/>
        </p:nvCxnSpPr>
        <p:spPr>
          <a:xfrm>
            <a:off x="3719592" y="5765369"/>
            <a:ext cx="635431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5F9F8A6-A1EA-34BD-E57F-92FCD0D588F6}"/>
              </a:ext>
            </a:extLst>
          </p:cNvPr>
          <p:cNvSpPr txBox="1"/>
          <p:nvPr/>
        </p:nvSpPr>
        <p:spPr>
          <a:xfrm>
            <a:off x="9479799" y="340962"/>
            <a:ext cx="2712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S. Chen, et al., PRL 133, 021801 (2024)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AE6AD86-EEC2-9F87-F75D-A3E494CF6A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3817" y="1162374"/>
            <a:ext cx="3006663" cy="438429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4D20870-2F28-652F-1B0A-A29AA6B1F639}"/>
              </a:ext>
            </a:extLst>
          </p:cNvPr>
          <p:cNvSpPr txBox="1"/>
          <p:nvPr/>
        </p:nvSpPr>
        <p:spPr>
          <a:xfrm>
            <a:off x="9184041" y="5548394"/>
            <a:ext cx="3007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Chip from R. Ma (Purdue) operating at Fermilab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229164-B533-30B2-6046-C378C9E070ED}"/>
              </a:ext>
            </a:extLst>
          </p:cNvPr>
          <p:cNvSpPr txBox="1"/>
          <p:nvPr/>
        </p:nvSpPr>
        <p:spPr>
          <a:xfrm>
            <a:off x="216976" y="139485"/>
            <a:ext cx="91285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Ex. Initialize Greenberger-Horne-Zeilinger entangled state in a superconducting qubit sensor array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1A6AF6-FE7C-9BCF-FFAC-19FC37B29250}"/>
              </a:ext>
            </a:extLst>
          </p:cNvPr>
          <p:cNvSpPr txBox="1"/>
          <p:nvPr/>
        </p:nvSpPr>
        <p:spPr>
          <a:xfrm>
            <a:off x="295835" y="995083"/>
            <a:ext cx="2993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Fermilab-KEK collaboration</a:t>
            </a:r>
          </a:p>
        </p:txBody>
      </p:sp>
    </p:spTree>
    <p:extLst>
      <p:ext uri="{BB962C8B-B14F-4D97-AF65-F5344CB8AC3E}">
        <p14:creationId xmlns:p14="http://schemas.microsoft.com/office/powerpoint/2010/main" val="3670641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590A1-0990-54B9-4179-F7915BA87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" y="273685"/>
            <a:ext cx="11231880" cy="132556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Entangling N qubits of the same frequency speeds up the dark matter interaction rate by a factor N.  This is the Heisenberg limit.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0AC3AF-163C-2AB8-DF3B-FFD54AA1C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4FF840-92C6-5ECA-E1B4-CF06AE7FA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29F2-A84A-A749-B6CC-9B8B5E372AF0}" type="slidenum">
              <a:rPr lang="en-US" smtClean="0"/>
              <a:t>13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523059-6F67-9EF1-5D67-6E173645D6B2}"/>
              </a:ext>
            </a:extLst>
          </p:cNvPr>
          <p:cNvSpPr txBox="1"/>
          <p:nvPr/>
        </p:nvSpPr>
        <p:spPr>
          <a:xfrm>
            <a:off x="566600" y="1441268"/>
            <a:ext cx="11046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However, rates for all processes are increased by the same factor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 </a:t>
            </a:r>
            <a:r>
              <a:rPr lang="en-US" b="1" dirty="0"/>
              <a:t>Example:  </a:t>
            </a:r>
            <a:r>
              <a:rPr lang="en-US" b="1" dirty="0" err="1"/>
              <a:t>superradiant</a:t>
            </a:r>
            <a:r>
              <a:rPr lang="en-US" b="1" dirty="0"/>
              <a:t> decay.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7A1C87-7DE5-5B97-8BF6-A915E3B10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3039" y="2180285"/>
            <a:ext cx="6445239" cy="43119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02DB32-490A-76AF-61AE-A3175C805044}"/>
              </a:ext>
            </a:extLst>
          </p:cNvPr>
          <p:cNvSpPr txBox="1"/>
          <p:nvPr/>
        </p:nvSpPr>
        <p:spPr>
          <a:xfrm>
            <a:off x="9246871" y="193167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B. Du, Q Guo, and </a:t>
            </a:r>
            <a:r>
              <a:rPr lang="en-US" sz="1400" dirty="0" err="1"/>
              <a:t>Ruichao</a:t>
            </a:r>
            <a:r>
              <a:rPr lang="en-US" sz="1400" dirty="0"/>
              <a:t> Ma, 2605.12442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5CC540-356D-B1B2-1CE9-90415B6B613B}"/>
              </a:ext>
            </a:extLst>
          </p:cNvPr>
          <p:cNvSpPr txBox="1"/>
          <p:nvPr/>
        </p:nvSpPr>
        <p:spPr>
          <a:xfrm>
            <a:off x="538555" y="2918684"/>
            <a:ext cx="3979657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Price paid for Heisenberg sensitivity is reduced coherent measurement time.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73746D-1C04-65E3-24CA-7A52B975A524}"/>
              </a:ext>
            </a:extLst>
          </p:cNvPr>
          <p:cNvSpPr txBox="1"/>
          <p:nvPr/>
        </p:nvSpPr>
        <p:spPr>
          <a:xfrm>
            <a:off x="564776" y="3671047"/>
            <a:ext cx="44644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/>
              <a:t>Coherence time is a quantum resource. 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If a qubit or cavity’s lifetime is larger than needed, e.g., &gt; dark matter’s coherence time, then use up the excess coherence time to create entangled states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003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C2B07C2-1273-B221-A6EF-F5174AF12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60583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DA97E8-7E7F-7DEC-2C6A-18C1AD17A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150" y="176924"/>
            <a:ext cx="8705849" cy="1325563"/>
          </a:xfrm>
        </p:spPr>
        <p:txBody>
          <a:bodyPr>
            <a:noAutofit/>
          </a:bodyPr>
          <a:lstStyle/>
          <a:p>
            <a:r>
              <a:rPr lang="en-US" sz="2400" dirty="0"/>
              <a:t>Dish antennas are broadband axion scattering targets, but we do not have any broadband single photon detector.</a:t>
            </a:r>
            <a:br>
              <a:rPr lang="en-US" sz="2400" dirty="0"/>
            </a:b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b="1" dirty="0">
                <a:sym typeface="Wingdings" pitchFamily="2" charset="2"/>
              </a:rPr>
              <a:t>Engineer a </a:t>
            </a:r>
            <a:r>
              <a:rPr lang="en-US" sz="2400" b="1" dirty="0"/>
              <a:t>qubit metamaterial blackbody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84AC49-7E9E-E0B0-1155-8E8C5ECA75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636" r="1844"/>
          <a:stretch>
            <a:fillRect/>
          </a:stretch>
        </p:blipFill>
        <p:spPr>
          <a:xfrm>
            <a:off x="6606097" y="2832607"/>
            <a:ext cx="1816008" cy="135294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84E5356-F7A5-27A6-5753-C1BCBB473BCC}"/>
              </a:ext>
            </a:extLst>
          </p:cNvPr>
          <p:cNvSpPr txBox="1"/>
          <p:nvPr/>
        </p:nvSpPr>
        <p:spPr>
          <a:xfrm>
            <a:off x="5783027" y="1587730"/>
            <a:ext cx="6099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Absorptive quantum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neutral density filter: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Different antenna sizes, different resonant frequencies,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different coherence times, ... but finite optical depth.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CE79F8-DABF-8973-7470-1632A4662520}"/>
              </a:ext>
            </a:extLst>
          </p:cNvPr>
          <p:cNvSpPr txBox="1"/>
          <p:nvPr/>
        </p:nvSpPr>
        <p:spPr>
          <a:xfrm>
            <a:off x="4857751" y="4832357"/>
            <a:ext cx="70294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Use a quantum computer to analyze this qubit metamaterial blackbody’s microstates.  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Use Grover-Heisenberg analysis in the time domain and </a:t>
            </a:r>
            <a:r>
              <a:rPr lang="en-US" dirty="0">
                <a:solidFill>
                  <a:prstClr val="black"/>
                </a:solidFill>
                <a:latin typeface="Aptos" panose="02110004020202020204"/>
              </a:rPr>
              <a:t>p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rincipal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component analysis in the space domain.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ptos" panose="02110004020202020204"/>
              </a:rPr>
              <a:t>Can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detect the single photon signal and also determine the photon’s wavelength.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C60A877E-4D37-5014-A5F8-AFA4BA302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92297" y="6492875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Aaron S. Chou, IDM2026, June 3, 2026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C27099A-54B0-56DF-6CBE-1E3E3DDC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FD29F2-A84A-A749-B6CC-9B8B5E372AF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 descr="A picture containing light&#10;&#10;AI-generated content may be incorrect.">
            <a:extLst>
              <a:ext uri="{FF2B5EF4-FFF2-40B4-BE49-F238E27FC236}">
                <a16:creationId xmlns:a16="http://schemas.microsoft.com/office/drawing/2014/main" id="{D35A800A-BD6E-B6E0-76F1-4DFE5404E0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6965" y="2886780"/>
            <a:ext cx="4084864" cy="12443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7B7AC1-AAD5-17CB-B42B-1326CC2C542C}"/>
              </a:ext>
            </a:extLst>
          </p:cNvPr>
          <p:cNvSpPr txBox="1"/>
          <p:nvPr/>
        </p:nvSpPr>
        <p:spPr>
          <a:xfrm>
            <a:off x="10355943" y="2931886"/>
            <a:ext cx="138334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Aha! Orange wavelength is matched to the array periodicity.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778697C7-FB98-081B-7FEE-2155DAA967E0}"/>
              </a:ext>
            </a:extLst>
          </p:cNvPr>
          <p:cNvSpPr/>
          <p:nvPr/>
        </p:nvSpPr>
        <p:spPr>
          <a:xfrm flipH="1">
            <a:off x="9869716" y="3149601"/>
            <a:ext cx="399143" cy="159657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254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86D09-A7D2-0625-3502-C06BB0E66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0745"/>
          </a:xfrm>
        </p:spPr>
        <p:txBody>
          <a:bodyPr/>
          <a:lstStyle/>
          <a:p>
            <a:r>
              <a:rPr lang="en-US" dirty="0"/>
              <a:t>Takeaways: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6285F-5FED-9B8A-5A19-893138E23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050" y="1348740"/>
            <a:ext cx="11151870" cy="4937760"/>
          </a:xfrm>
        </p:spPr>
        <p:txBody>
          <a:bodyPr>
            <a:normAutofit/>
          </a:bodyPr>
          <a:lstStyle/>
          <a:p>
            <a:r>
              <a:rPr lang="en-US" dirty="0"/>
              <a:t>Useful quantum processors are on the horizon</a:t>
            </a:r>
          </a:p>
          <a:p>
            <a:pPr lvl="1"/>
            <a:r>
              <a:rPr lang="en-US" dirty="0"/>
              <a:t>They are coming for your bitcoin!</a:t>
            </a:r>
          </a:p>
          <a:p>
            <a:r>
              <a:rPr lang="en-US" dirty="0"/>
              <a:t>Early quantum circuits are already being used for quantum sensing, creating breakthrough sensitivity improvements</a:t>
            </a:r>
          </a:p>
          <a:p>
            <a:pPr lvl="1"/>
            <a:r>
              <a:rPr lang="en-US" dirty="0"/>
              <a:t>e.g., </a:t>
            </a:r>
            <a:r>
              <a:rPr lang="en-US" dirty="0" err="1"/>
              <a:t>Saclay’s</a:t>
            </a:r>
            <a:r>
              <a:rPr lang="en-US" dirty="0"/>
              <a:t> single microwave photon counter</a:t>
            </a:r>
          </a:p>
          <a:p>
            <a:r>
              <a:rPr lang="en-US" dirty="0"/>
              <a:t>Entanglement of N qubits states can speed up interaction rates, at the cost of coherence</a:t>
            </a:r>
          </a:p>
          <a:p>
            <a:r>
              <a:rPr lang="en-US" dirty="0"/>
              <a:t>Universal quantum computer can pre-process exponentially large amounts of data from quantum sensor arrays.  </a:t>
            </a:r>
            <a:r>
              <a:rPr lang="en-US" b="1" dirty="0"/>
              <a:t>This allows us to look at nature in completely new ways that were not possible before.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CBAD20-A8C5-967D-8E39-190548036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53815E-6AA4-4A83-AEDF-0922B4077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29F2-A84A-A749-B6CC-9B8B5E372AF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687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A8E35A-3344-C80B-DF9D-1EB3CEFA2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5" y="1408386"/>
            <a:ext cx="11563351" cy="4633039"/>
          </a:xfrm>
        </p:spPr>
        <p:txBody>
          <a:bodyPr/>
          <a:lstStyle/>
          <a:p>
            <a:r>
              <a:rPr lang="en-US" dirty="0"/>
              <a:t>A single qubit has basis vectors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	and an arbitrary state is: 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basis for 2 qubits is </a:t>
            </a:r>
          </a:p>
          <a:p>
            <a:r>
              <a:rPr lang="en-US" dirty="0"/>
              <a:t>A 3-qubit system state can be written as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  					Each binary integer labels a new complex variable.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41AC22-982C-D5C2-CD5A-245FA46EF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47579"/>
            <a:ext cx="11582400" cy="850904"/>
          </a:xfrm>
        </p:spPr>
        <p:txBody>
          <a:bodyPr/>
          <a:lstStyle/>
          <a:p>
            <a:r>
              <a:rPr lang="en-US" dirty="0"/>
              <a:t>Hilbert space of N qubits or N sensors is exponentially large,</a:t>
            </a:r>
            <a:br>
              <a:rPr lang="en-US" dirty="0"/>
            </a:br>
            <a:r>
              <a:rPr lang="en-US" dirty="0"/>
              <a:t>encoding 2</a:t>
            </a:r>
            <a:r>
              <a:rPr lang="en-US" baseline="30000" dirty="0"/>
              <a:t>N</a:t>
            </a:r>
            <a:r>
              <a:rPr lang="en-US" dirty="0"/>
              <a:t>-1 complex variables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FE38A3-EDA8-4B3B-BD75-A436EFF5B4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4C97"/>
                </a:solidFill>
                <a:effectLst/>
                <a:uLnTx/>
                <a:uFillTx/>
                <a:latin typeface="Helvetica"/>
                <a:ea typeface="ＭＳ Ｐゴシック" charset="0"/>
              </a:rPr>
              <a:t>Aaron S. Chou, IDM2026, June 3, 2026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4C97"/>
              </a:solidFill>
              <a:effectLst/>
              <a:uLnTx/>
              <a:uFillTx/>
              <a:latin typeface="Helvetica"/>
              <a:ea typeface="ＭＳ Ｐゴシック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11CEB4-B3C8-AD01-E5F2-E181471717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8C009B-CB69-E04A-B9B3-34B26D69E9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4C97"/>
                </a:solidFill>
                <a:effectLst/>
                <a:uLnTx/>
                <a:uFillTx/>
                <a:latin typeface="Helvetica" charset="0"/>
                <a:ea typeface="+mn-e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4C97"/>
              </a:solidFill>
              <a:effectLst/>
              <a:uLnTx/>
              <a:uFillTx/>
              <a:latin typeface="Helvetica" charset="0"/>
              <a:ea typeface="+mn-e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125DBE-BEF5-E6E3-6931-1E9C181F8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6374" y="1161449"/>
            <a:ext cx="2933860" cy="8395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A7C7E7-8A51-D02A-BC2D-E1F648DF8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471" y="2487174"/>
            <a:ext cx="2002420" cy="4255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4409F3-A4B6-6ECF-573F-F38A499EA5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8833" y="2432200"/>
            <a:ext cx="1796970" cy="5197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FF3E39-E067-FD19-C9BF-11B7455894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7446" y="4498867"/>
            <a:ext cx="7772400" cy="55517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E10CAAA-77AE-9BFD-EA6B-C03B4B7EAE6E}"/>
              </a:ext>
            </a:extLst>
          </p:cNvPr>
          <p:cNvSpPr txBox="1"/>
          <p:nvPr/>
        </p:nvSpPr>
        <p:spPr>
          <a:xfrm>
            <a:off x="1172103" y="5610261"/>
            <a:ext cx="8977138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Compare to silicon bits:  N bits stores a single integer with possible values 0 ... (2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-1),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 qubits stores (2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-1) complex numbers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!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40B948-D79A-79C9-CCE1-E8CDDF92CE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0822" y="3505657"/>
            <a:ext cx="2724070" cy="4742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BF0265-0D67-21B4-CD8C-A1415108D35E}"/>
              </a:ext>
            </a:extLst>
          </p:cNvPr>
          <p:cNvSpPr txBox="1"/>
          <p:nvPr/>
        </p:nvSpPr>
        <p:spPr>
          <a:xfrm>
            <a:off x="8275320" y="1371600"/>
            <a:ext cx="34804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spin–up or spin-down,</a:t>
            </a:r>
          </a:p>
          <a:p>
            <a:r>
              <a:rPr lang="en-US" dirty="0"/>
              <a:t>ground state g or excited state e</a:t>
            </a:r>
          </a:p>
        </p:txBody>
      </p:sp>
    </p:spTree>
    <p:extLst>
      <p:ext uri="{BB962C8B-B14F-4D97-AF65-F5344CB8AC3E}">
        <p14:creationId xmlns:p14="http://schemas.microsoft.com/office/powerpoint/2010/main" val="2442419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790072-3C4F-7271-81F6-361957E45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26" y="415109"/>
            <a:ext cx="11133364" cy="585352"/>
          </a:xfrm>
        </p:spPr>
        <p:txBody>
          <a:bodyPr/>
          <a:lstStyle/>
          <a:p>
            <a:r>
              <a:rPr lang="en-US" sz="2800" dirty="0"/>
              <a:t>Quantum sensing of weak forces produces only small occupation of the exponentially large Hilbert space of N quantum sensors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CD068B-44F6-807A-F92D-C93EE4C107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Aaron S. Chou, IDM2026, June 3, 2026</a:t>
            </a:r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B86DF1-177C-D5CE-9ACD-3126C746AA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8F7B1A-AA1B-5F15-171A-68A51A12F3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040" r="34237"/>
          <a:stretch>
            <a:fillRect/>
          </a:stretch>
        </p:blipFill>
        <p:spPr>
          <a:xfrm>
            <a:off x="2286562" y="1128526"/>
            <a:ext cx="4415452" cy="24956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B64D64-98E2-3A79-5ED1-45127C3817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6624"/>
          <a:stretch>
            <a:fillRect/>
          </a:stretch>
        </p:blipFill>
        <p:spPr>
          <a:xfrm>
            <a:off x="7118362" y="4001673"/>
            <a:ext cx="2370658" cy="22342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87B1BB1-874C-A25F-D1C2-272258C9146C}"/>
              </a:ext>
            </a:extLst>
          </p:cNvPr>
          <p:cNvSpPr txBox="1"/>
          <p:nvPr/>
        </p:nvSpPr>
        <p:spPr>
          <a:xfrm>
            <a:off x="1180180" y="4497381"/>
            <a:ext cx="5930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More advanced quantum computing problems:</a:t>
            </a:r>
          </a:p>
          <a:p>
            <a:r>
              <a:rPr lang="en-US" dirty="0"/>
              <a:t>Fully populated Hilbert spaces are needed to describe some quantum materials, and for black holes which maximize the von Neumann entropy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6892FD-A625-A47F-F690-30B703571892}"/>
              </a:ext>
            </a:extLst>
          </p:cNvPr>
          <p:cNvSpPr txBox="1"/>
          <p:nvPr/>
        </p:nvSpPr>
        <p:spPr>
          <a:xfrm>
            <a:off x="9545708" y="4709204"/>
            <a:ext cx="2470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All-to-all connectivity in Sachdev-Ye-</a:t>
            </a:r>
            <a:r>
              <a:rPr lang="en-US" dirty="0" err="1"/>
              <a:t>Kitaev</a:t>
            </a:r>
            <a:r>
              <a:rPr lang="en-US" dirty="0"/>
              <a:t> holographic model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357A45-1259-C070-E4DE-CA24586C5C34}"/>
              </a:ext>
            </a:extLst>
          </p:cNvPr>
          <p:cNvSpPr txBox="1"/>
          <p:nvPr/>
        </p:nvSpPr>
        <p:spPr>
          <a:xfrm>
            <a:off x="7078531" y="1570616"/>
            <a:ext cx="4808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HEP sensing problem is thus rather simple and can benefit from the limited capabilities of near-term quantum processors and application-specific quantum circuits.</a:t>
            </a:r>
          </a:p>
        </p:txBody>
      </p:sp>
    </p:spTree>
    <p:extLst>
      <p:ext uri="{BB962C8B-B14F-4D97-AF65-F5344CB8AC3E}">
        <p14:creationId xmlns:p14="http://schemas.microsoft.com/office/powerpoint/2010/main" val="3920521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0F56E-2980-EF26-6157-7117C5B57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E13DD-847C-89BB-E27B-5C66BE35B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430" y="228469"/>
            <a:ext cx="11609240" cy="911375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Quantum 3.0: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Quantum sensor + quantum computer + artificial intelligence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C07005-7A7D-6F26-A1E1-6D510F4B09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6735" y="6492875"/>
            <a:ext cx="3860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200" b="0" i="0" u="none" strike="noStrike" kern="1200" cap="none" spc="0" normalizeH="0" baseline="0" noProof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Aaron S. Chou, IDM2026, June 3,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087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44C95D2-5A58-AD34-765C-0066127FB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50E5D5-DC16-BA48-878C-CBE712E452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4C97"/>
                </a:solidFill>
                <a:effectLst/>
                <a:uLnTx/>
                <a:uFillTx/>
                <a:latin typeface="Helvetica" charset="0"/>
                <a:ea typeface="+mn-e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4C97"/>
              </a:solidFill>
              <a:effectLst/>
              <a:uLnTx/>
              <a:uFillTx/>
              <a:latin typeface="Helvetica" charset="0"/>
              <a:ea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9D757A-F5C8-E99B-BB52-9D2EB8C05EED}"/>
              </a:ext>
            </a:extLst>
          </p:cNvPr>
          <p:cNvSpPr txBox="1"/>
          <p:nvPr/>
        </p:nvSpPr>
        <p:spPr>
          <a:xfrm>
            <a:off x="691725" y="4515105"/>
            <a:ext cx="106239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3087"/>
              </a:solidFill>
              <a:effectLst/>
              <a:uLnTx/>
              <a:uFillTx/>
              <a:latin typeface="Arial"/>
              <a:ea typeface="+mn-ea"/>
              <a:cs typeface="+mn-cs"/>
              <a:sym typeface="Wingdings" pitchFamily="2" charset="2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1" dirty="0">
                <a:solidFill>
                  <a:srgbClr val="003087"/>
                </a:solidFill>
                <a:latin typeface="Arial"/>
                <a:sym typeface="Wingdings" pitchFamily="2" charset="2"/>
              </a:rPr>
              <a:t>The quantum computer allows us to probe nature in a way that has never before been possible by pre-processing quantum information prior to wavefunction collapse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3087"/>
              </a:solidFill>
              <a:effectLst/>
              <a:uLnTx/>
              <a:uFillTx/>
              <a:latin typeface="Arial"/>
              <a:ea typeface="+mn-ea"/>
              <a:cs typeface="+mn-cs"/>
              <a:sym typeface="Wingdings" pitchFamily="2" charset="2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itchFamily="2" charset="2"/>
              </a:rPr>
              <a:t>Let AI choose which N measurements to make out of the 2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itchFamily="2" charset="2"/>
              </a:rPr>
              <a:t>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itchFamily="2" charset="2"/>
              </a:rPr>
              <a:t> possibilities and manage the back-action.  No need for humans to curate the limited stream of classical data.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0F780B-2821-83EB-D9CC-754E091614C9}"/>
              </a:ext>
            </a:extLst>
          </p:cNvPr>
          <p:cNvSpPr/>
          <p:nvPr/>
        </p:nvSpPr>
        <p:spPr>
          <a:xfrm>
            <a:off x="5018068" y="1921085"/>
            <a:ext cx="2492828" cy="145868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1A49D7A-BB4C-5C9B-F8C3-4B815D2CCD2E}"/>
              </a:ext>
            </a:extLst>
          </p:cNvPr>
          <p:cNvSpPr/>
          <p:nvPr/>
        </p:nvSpPr>
        <p:spPr>
          <a:xfrm>
            <a:off x="9141971" y="1841494"/>
            <a:ext cx="2338465" cy="15140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2E0A24-D60B-87EE-F3F5-D46E39D8F19D}"/>
              </a:ext>
            </a:extLst>
          </p:cNvPr>
          <p:cNvSpPr txBox="1"/>
          <p:nvPr/>
        </p:nvSpPr>
        <p:spPr>
          <a:xfrm>
            <a:off x="9486543" y="2161351"/>
            <a:ext cx="19185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Classical supercomputer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D03BA8-DDE0-9348-E0DB-5634C5914B9F}"/>
              </a:ext>
            </a:extLst>
          </p:cNvPr>
          <p:cNvSpPr txBox="1"/>
          <p:nvPr/>
        </p:nvSpPr>
        <p:spPr>
          <a:xfrm>
            <a:off x="5529341" y="2304191"/>
            <a:ext cx="1785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Quantum Computer</a:t>
            </a:r>
          </a:p>
        </p:txBody>
      </p:sp>
      <p:sp>
        <p:nvSpPr>
          <p:cNvPr id="21" name="Can 20">
            <a:extLst>
              <a:ext uri="{FF2B5EF4-FFF2-40B4-BE49-F238E27FC236}">
                <a16:creationId xmlns:a16="http://schemas.microsoft.com/office/drawing/2014/main" id="{D5D9D542-C97C-1E2D-D79D-D7FBDCDC6389}"/>
              </a:ext>
            </a:extLst>
          </p:cNvPr>
          <p:cNvSpPr/>
          <p:nvPr/>
        </p:nvSpPr>
        <p:spPr>
          <a:xfrm rot="5400000">
            <a:off x="8167608" y="1826506"/>
            <a:ext cx="344774" cy="1514006"/>
          </a:xfrm>
          <a:prstGeom prst="can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Can 21">
            <a:extLst>
              <a:ext uri="{FF2B5EF4-FFF2-40B4-BE49-F238E27FC236}">
                <a16:creationId xmlns:a16="http://schemas.microsoft.com/office/drawing/2014/main" id="{96C68A14-719C-913A-3D5E-EC2A9A436DC7}"/>
              </a:ext>
            </a:extLst>
          </p:cNvPr>
          <p:cNvSpPr/>
          <p:nvPr/>
        </p:nvSpPr>
        <p:spPr>
          <a:xfrm rot="5400000">
            <a:off x="3949128" y="1805272"/>
            <a:ext cx="329782" cy="1661406"/>
          </a:xfrm>
          <a:prstGeom prst="can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7065D5-D095-F94C-7DC1-3ABB4DACAE7D}"/>
              </a:ext>
            </a:extLst>
          </p:cNvPr>
          <p:cNvSpPr/>
          <p:nvPr/>
        </p:nvSpPr>
        <p:spPr>
          <a:xfrm>
            <a:off x="673419" y="1938574"/>
            <a:ext cx="2492828" cy="145868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3ECC94-CB20-1736-8DFA-CAFA4BBA1DBB}"/>
              </a:ext>
            </a:extLst>
          </p:cNvPr>
          <p:cNvSpPr txBox="1"/>
          <p:nvPr/>
        </p:nvSpPr>
        <p:spPr>
          <a:xfrm>
            <a:off x="1184692" y="2321680"/>
            <a:ext cx="1556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Quantum experiment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4C8311-B439-6AA0-08E5-7D64843DA1C2}"/>
              </a:ext>
            </a:extLst>
          </p:cNvPr>
          <p:cNvSpPr txBox="1"/>
          <p:nvPr/>
        </p:nvSpPr>
        <p:spPr>
          <a:xfrm>
            <a:off x="436734" y="3528295"/>
            <a:ext cx="3205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N=300 channel quantum sensor array generates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</a:t>
            </a:r>
            <a:r>
              <a:rPr lang="en-US" sz="1600" b="1" dirty="0">
                <a:solidFill>
                  <a:srgbClr val="505050">
                    <a:lumMod val="50000"/>
                  </a:srgbClr>
                </a:solidFill>
                <a:latin typeface="Arial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itchFamily="2" charset="2"/>
              </a:rPr>
              <a:t>10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itchFamily="2" charset="2"/>
              </a:rPr>
              <a:t>82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itchFamily="2" charset="2"/>
              </a:rPr>
              <a:t> GB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itchFamily="2" charset="2"/>
              </a:rPr>
              <a:t>of entanglement data,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itchFamily="2" charset="2"/>
              </a:rPr>
              <a:t>on demand</a:t>
            </a: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rgbClr val="505050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F7DE60-A40A-ADF7-A1CC-D51C26897F7A}"/>
              </a:ext>
            </a:extLst>
          </p:cNvPr>
          <p:cNvSpPr txBox="1"/>
          <p:nvPr/>
        </p:nvSpPr>
        <p:spPr>
          <a:xfrm>
            <a:off x="3365187" y="2855958"/>
            <a:ext cx="1625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Unitary quantum link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67D379-EEC4-5B7B-8CF1-C018DADE6C72}"/>
              </a:ext>
            </a:extLst>
          </p:cNvPr>
          <p:cNvSpPr txBox="1"/>
          <p:nvPr/>
        </p:nvSpPr>
        <p:spPr>
          <a:xfrm>
            <a:off x="4831284" y="3439164"/>
            <a:ext cx="29122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Accepts and processes the full stream of 10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82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GB and </a:t>
            </a:r>
            <a:r>
              <a:rPr lang="en-US" sz="1600" b="1" dirty="0">
                <a:solidFill>
                  <a:srgbClr val="505050">
                    <a:lumMod val="50000"/>
                  </a:srgbClr>
                </a:solidFill>
                <a:latin typeface="Arial"/>
              </a:rPr>
              <a:t>filters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it into a classically manageable data rate.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19969C-7C62-714B-E1EC-31DC75F0E160}"/>
              </a:ext>
            </a:extLst>
          </p:cNvPr>
          <p:cNvSpPr txBox="1"/>
          <p:nvPr/>
        </p:nvSpPr>
        <p:spPr>
          <a:xfrm>
            <a:off x="9044938" y="3508847"/>
            <a:ext cx="2916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05050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Uses real-time data stream to train.  Controls experiment to test hypotheses.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B00EC9-553D-C7D6-E936-068C833C60C3}"/>
              </a:ext>
            </a:extLst>
          </p:cNvPr>
          <p:cNvSpPr txBox="1"/>
          <p:nvPr/>
        </p:nvSpPr>
        <p:spPr>
          <a:xfrm>
            <a:off x="3412728" y="2444850"/>
            <a:ext cx="1478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Input/control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7FD10F-C52D-63D7-AEA4-7F93A5166565}"/>
              </a:ext>
            </a:extLst>
          </p:cNvPr>
          <p:cNvSpPr txBox="1"/>
          <p:nvPr/>
        </p:nvSpPr>
        <p:spPr>
          <a:xfrm>
            <a:off x="7908528" y="2383890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Output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5D695C-F341-468D-B4E8-C6210AD6AD28}"/>
              </a:ext>
            </a:extLst>
          </p:cNvPr>
          <p:cNvSpPr txBox="1"/>
          <p:nvPr/>
        </p:nvSpPr>
        <p:spPr>
          <a:xfrm>
            <a:off x="7658880" y="2851260"/>
            <a:ext cx="15417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classical link</a:t>
            </a:r>
          </a:p>
        </p:txBody>
      </p:sp>
      <p:sp>
        <p:nvSpPr>
          <p:cNvPr id="18" name="U-Turn Arrow 17">
            <a:extLst>
              <a:ext uri="{FF2B5EF4-FFF2-40B4-BE49-F238E27FC236}">
                <a16:creationId xmlns:a16="http://schemas.microsoft.com/office/drawing/2014/main" id="{577CC9C8-F8CA-E856-5D1E-EA94ABF25FCC}"/>
              </a:ext>
            </a:extLst>
          </p:cNvPr>
          <p:cNvSpPr/>
          <p:nvPr/>
        </p:nvSpPr>
        <p:spPr>
          <a:xfrm flipH="1">
            <a:off x="1828586" y="1215354"/>
            <a:ext cx="8563237" cy="593123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08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U-Turn Arrow 18">
            <a:extLst>
              <a:ext uri="{FF2B5EF4-FFF2-40B4-BE49-F238E27FC236}">
                <a16:creationId xmlns:a16="http://schemas.microsoft.com/office/drawing/2014/main" id="{C7A2D7B7-937A-5EED-6646-971CD708E12D}"/>
              </a:ext>
            </a:extLst>
          </p:cNvPr>
          <p:cNvSpPr/>
          <p:nvPr/>
        </p:nvSpPr>
        <p:spPr>
          <a:xfrm flipH="1">
            <a:off x="1820349" y="1219473"/>
            <a:ext cx="4431961" cy="593123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08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1E80B5-8836-1C3D-AAE9-F997A082BA80}"/>
              </a:ext>
            </a:extLst>
          </p:cNvPr>
          <p:cNvSpPr txBox="1"/>
          <p:nvPr/>
        </p:nvSpPr>
        <p:spPr>
          <a:xfrm>
            <a:off x="6845436" y="1338919"/>
            <a:ext cx="25072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Feedback:  AI = Scientist</a:t>
            </a:r>
          </a:p>
        </p:txBody>
      </p:sp>
    </p:spTree>
    <p:extLst>
      <p:ext uri="{BB962C8B-B14F-4D97-AF65-F5344CB8AC3E}">
        <p14:creationId xmlns:p14="http://schemas.microsoft.com/office/powerpoint/2010/main" val="4261548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EC180-01F1-58D2-4231-B067858F6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D909EA3-C1AD-2C82-64A2-2F9BB9FAD16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48064" y="226898"/>
                <a:ext cx="10686781" cy="640715"/>
              </a:xfrm>
            </p:spPr>
            <p:txBody>
              <a:bodyPr>
                <a:no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Start with 1 sensor:  Single microwave photon counter evades quantum noise by measuring only wave amplitude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ra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but not phase </a:t>
                </a: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𝜑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D909EA3-C1AD-2C82-64A2-2F9BB9FAD1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48064" y="226898"/>
                <a:ext cx="10686781" cy="64071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73E9F2-76EA-3666-C24A-046FE8333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2EDCEF-51CF-E977-1600-8F6D80DB4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634" y="1005840"/>
            <a:ext cx="6735038" cy="51882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0A708E-7BEA-CE95-3690-FB254567EF48}"/>
              </a:ext>
            </a:extLst>
          </p:cNvPr>
          <p:cNvSpPr txBox="1"/>
          <p:nvPr/>
        </p:nvSpPr>
        <p:spPr>
          <a:xfrm>
            <a:off x="9154732" y="2447672"/>
            <a:ext cx="29212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Qubit = single quantum 4-wave mixer:</a:t>
            </a:r>
          </a:p>
          <a:p>
            <a:r>
              <a:rPr lang="en-US" dirty="0" err="1"/>
              <a:t>f</a:t>
            </a:r>
            <a:r>
              <a:rPr lang="en-US" baseline="-25000" dirty="0" err="1"/>
              <a:t>signal</a:t>
            </a:r>
            <a:r>
              <a:rPr lang="en-US" dirty="0"/>
              <a:t> + </a:t>
            </a:r>
            <a:r>
              <a:rPr lang="en-US" dirty="0" err="1"/>
              <a:t>f</a:t>
            </a:r>
            <a:r>
              <a:rPr lang="en-US" baseline="-25000" dirty="0" err="1"/>
              <a:t>pump</a:t>
            </a:r>
            <a:r>
              <a:rPr lang="en-US" dirty="0"/>
              <a:t> = </a:t>
            </a:r>
            <a:r>
              <a:rPr lang="en-US" dirty="0" err="1"/>
              <a:t>f</a:t>
            </a:r>
            <a:r>
              <a:rPr lang="en-US" baseline="-25000" dirty="0" err="1"/>
              <a:t>qubit</a:t>
            </a:r>
            <a:r>
              <a:rPr lang="en-US" baseline="-25000" dirty="0"/>
              <a:t> </a:t>
            </a:r>
            <a:r>
              <a:rPr lang="en-US" dirty="0"/>
              <a:t>+ </a:t>
            </a:r>
            <a:r>
              <a:rPr lang="en-US" dirty="0" err="1"/>
              <a:t>f</a:t>
            </a:r>
            <a:r>
              <a:rPr lang="en-US" baseline="-25000" dirty="0" err="1"/>
              <a:t>output</a:t>
            </a:r>
            <a:endParaRPr lang="en-US" dirty="0"/>
          </a:p>
          <a:p>
            <a:endParaRPr lang="en-US" b="1" dirty="0"/>
          </a:p>
          <a:p>
            <a:r>
              <a:rPr lang="en-US" dirty="0">
                <a:solidFill>
                  <a:srgbClr val="002060"/>
                </a:solidFill>
              </a:rPr>
              <a:t>Photon is detected via a controlled-X gate, exciting the qubit transition </a:t>
            </a:r>
            <a:r>
              <a:rPr lang="en-US" dirty="0" err="1">
                <a:solidFill>
                  <a:srgbClr val="002060"/>
                </a:solidFill>
              </a:rPr>
              <a:t>g</a:t>
            </a:r>
            <a:r>
              <a:rPr lang="en-US" dirty="0" err="1">
                <a:solidFill>
                  <a:srgbClr val="002060"/>
                </a:solidFill>
                <a:latin typeface="Wingdings" pitchFamily="2" charset="77"/>
              </a:rPr>
              <a:t>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only when a signal photon is present.  </a:t>
            </a:r>
            <a:r>
              <a:rPr lang="en-US" b="1" dirty="0">
                <a:solidFill>
                  <a:srgbClr val="002060"/>
                </a:solidFill>
              </a:rPr>
              <a:t>No SQL noise penalty for unity-gain, unitary transduction operation.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99BB7B-556F-66D5-D654-DFBDB5154F43}"/>
              </a:ext>
            </a:extLst>
          </p:cNvPr>
          <p:cNvSpPr/>
          <p:nvPr/>
        </p:nvSpPr>
        <p:spPr>
          <a:xfrm>
            <a:off x="5020518" y="4132906"/>
            <a:ext cx="3174629" cy="20792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6A14FA-D250-E719-4FEF-89F673C0CC7F}"/>
              </a:ext>
            </a:extLst>
          </p:cNvPr>
          <p:cNvSpPr txBox="1"/>
          <p:nvPr/>
        </p:nvSpPr>
        <p:spPr>
          <a:xfrm>
            <a:off x="5398102" y="4224772"/>
            <a:ext cx="2797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Superconducting electronics located safely outside of the magnetic field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D639860-D865-20D0-C367-C9B369830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A03A-56BD-D04B-A106-95B4A6AF49B0}" type="slidenum">
              <a:rPr lang="en-US" smtClean="0"/>
              <a:t>5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0FE7AC8-6AD6-4235-7007-646E4EB6D3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9712" y="1187815"/>
            <a:ext cx="1376024" cy="118591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A2407B7-45F5-9742-1F27-C21EACF69225}"/>
              </a:ext>
            </a:extLst>
          </p:cNvPr>
          <p:cNvSpPr txBox="1"/>
          <p:nvPr/>
        </p:nvSpPr>
        <p:spPr>
          <a:xfrm>
            <a:off x="609600" y="3037490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7.37 GHz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7FBAE7-D7A9-4D33-E6B9-2B252B1B8DC2}"/>
              </a:ext>
            </a:extLst>
          </p:cNvPr>
          <p:cNvSpPr/>
          <p:nvPr/>
        </p:nvSpPr>
        <p:spPr>
          <a:xfrm>
            <a:off x="1412503" y="5400471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144ECF-B77A-9B6F-7767-868C693D636D}"/>
              </a:ext>
            </a:extLst>
          </p:cNvPr>
          <p:cNvSpPr txBox="1"/>
          <p:nvPr/>
        </p:nvSpPr>
        <p:spPr>
          <a:xfrm>
            <a:off x="4432516" y="5736477"/>
            <a:ext cx="505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K. Inomata, ... Y. Nakamura, Nature Communications 7, 12303 (2016)</a:t>
            </a:r>
          </a:p>
          <a:p>
            <a:r>
              <a:rPr lang="en-US" sz="1200" dirty="0"/>
              <a:t>L. </a:t>
            </a:r>
            <a:r>
              <a:rPr lang="en-US" sz="1200" dirty="0" err="1"/>
              <a:t>Balembois</a:t>
            </a:r>
            <a:r>
              <a:rPr lang="en-US" sz="1200" dirty="0"/>
              <a:t>, et al., </a:t>
            </a:r>
            <a:r>
              <a:rPr lang="en-US" sz="1200" dirty="0" err="1"/>
              <a:t>Phys.Rev.Applied</a:t>
            </a:r>
            <a:r>
              <a:rPr lang="en-US" sz="1200" dirty="0"/>
              <a:t> 21 (2024) 1 014043</a:t>
            </a:r>
          </a:p>
          <a:p>
            <a:r>
              <a:rPr lang="en-US" sz="1200" dirty="0"/>
              <a:t>C. Braggio et al., </a:t>
            </a:r>
            <a:r>
              <a:rPr lang="en-US" sz="1200" dirty="0" err="1"/>
              <a:t>Phys.Rev.X</a:t>
            </a:r>
            <a:r>
              <a:rPr lang="en-US" sz="1200" dirty="0"/>
              <a:t> 15 (2025) 2 021031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30458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4AB2B-7686-A658-51B3-8F0D9EF50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F82AC-8A0E-7FBA-F440-E98225C1A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65" y="205520"/>
            <a:ext cx="11532682" cy="640715"/>
          </a:xfrm>
        </p:spPr>
        <p:txBody>
          <a:bodyPr>
            <a:normAutofit fontScale="90000"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String of qubits can be used as a 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processing pipeline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making repeated quantum non-demolition measurements of a single quantum of information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556AAD-B915-D6B3-EF11-1F3E34A3E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E65A5F-5D6A-CC06-92FE-41114319A168}"/>
              </a:ext>
            </a:extLst>
          </p:cNvPr>
          <p:cNvSpPr txBox="1"/>
          <p:nvPr/>
        </p:nvSpPr>
        <p:spPr>
          <a:xfrm>
            <a:off x="9033074" y="959714"/>
            <a:ext cx="268214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A. May et al., arXiv:2502.14804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672599-78A5-30D4-DA92-03BD9125B235}"/>
              </a:ext>
            </a:extLst>
          </p:cNvPr>
          <p:cNvSpPr/>
          <p:nvPr/>
        </p:nvSpPr>
        <p:spPr>
          <a:xfrm>
            <a:off x="5020518" y="4132906"/>
            <a:ext cx="3174629" cy="20792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85A3DE-0E76-1AC4-B767-5ADDC105A5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1600"/>
          <a:stretch/>
        </p:blipFill>
        <p:spPr>
          <a:xfrm>
            <a:off x="1356962" y="1688749"/>
            <a:ext cx="7689971" cy="30417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05D627-C280-EC4D-BF83-52BF4A2160FE}"/>
              </a:ext>
            </a:extLst>
          </p:cNvPr>
          <p:cNvSpPr txBox="1"/>
          <p:nvPr/>
        </p:nvSpPr>
        <p:spPr>
          <a:xfrm>
            <a:off x="2125980" y="5326015"/>
            <a:ext cx="850392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Demonstrated </a:t>
            </a:r>
            <a:r>
              <a:rPr lang="en-US" sz="2000" b="1" dirty="0"/>
              <a:t>DCR = 1 count/s </a:t>
            </a:r>
            <a:r>
              <a:rPr lang="en-US" sz="2000" dirty="0"/>
              <a:t>of single photons at 7 GHz.</a:t>
            </a:r>
          </a:p>
          <a:p>
            <a:r>
              <a:rPr lang="en-US" sz="2000" dirty="0"/>
              <a:t>Compare to standard quantum limit ~ 10</a:t>
            </a:r>
            <a:r>
              <a:rPr lang="en-US" sz="2000" baseline="30000" dirty="0"/>
              <a:t>4</a:t>
            </a:r>
            <a:r>
              <a:rPr lang="en-US" sz="2000" dirty="0"/>
              <a:t> counts/s for 10 kHz bandwidth</a:t>
            </a:r>
            <a:r>
              <a:rPr lang="en-US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33B7D1-3EE0-7924-E511-2E4D087470C4}"/>
              </a:ext>
            </a:extLst>
          </p:cNvPr>
          <p:cNvSpPr txBox="1"/>
          <p:nvPr/>
        </p:nvSpPr>
        <p:spPr>
          <a:xfrm>
            <a:off x="9260837" y="2339733"/>
            <a:ext cx="27199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true single photon passes through the pipeline and excites the entire string of qubits.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79CC82D-48FA-5FD6-C4C0-7BB2334CA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A03A-56BD-D04B-A106-95B4A6AF49B0}" type="slidenum">
              <a:rPr lang="en-US" smtClean="0"/>
              <a:t>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F1919A-3A19-9353-2140-A5A9E06AE2E6}"/>
              </a:ext>
            </a:extLst>
          </p:cNvPr>
          <p:cNvSpPr txBox="1"/>
          <p:nvPr/>
        </p:nvSpPr>
        <p:spPr>
          <a:xfrm>
            <a:off x="8679050" y="3726357"/>
            <a:ext cx="2991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Immune to single-qubit errors which do not produce the propagating single photon</a:t>
            </a:r>
          </a:p>
        </p:txBody>
      </p:sp>
    </p:spTree>
    <p:extLst>
      <p:ext uri="{BB962C8B-B14F-4D97-AF65-F5344CB8AC3E}">
        <p14:creationId xmlns:p14="http://schemas.microsoft.com/office/powerpoint/2010/main" val="3408128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5B152D-53D8-34BC-CB86-FFC94EA780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Aaron S. Chou, IDM2026, June 3, 2026</a:t>
            </a:r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7A00E7-E7CC-2966-7A1D-8B3C4ACAD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C8AFF4-3EC1-A384-7BDD-2CF17D9F2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967" y="1008318"/>
            <a:ext cx="7093688" cy="46379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B2A9C9-BC5F-D489-465A-E1EC314BEDCF}"/>
              </a:ext>
            </a:extLst>
          </p:cNvPr>
          <p:cNvSpPr txBox="1"/>
          <p:nvPr/>
        </p:nvSpPr>
        <p:spPr>
          <a:xfrm>
            <a:off x="329486" y="5623371"/>
            <a:ext cx="118503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Analog power combining is difficult because sources must be amplitude and phase-matched to prevent reflections.</a:t>
            </a:r>
          </a:p>
          <a:p>
            <a:r>
              <a:rPr lang="en-US" dirty="0"/>
              <a:t>Cavities are not exactly identical, and tuning mechanisms can get stuck.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37641DF-8E27-5E6A-9F93-303E6B359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05740"/>
            <a:ext cx="11582400" cy="839649"/>
          </a:xfrm>
        </p:spPr>
        <p:txBody>
          <a:bodyPr/>
          <a:lstStyle/>
          <a:p>
            <a:r>
              <a:rPr lang="en-US" sz="2800" dirty="0">
                <a:latin typeface="+mn-lt"/>
              </a:rPr>
              <a:t>Example 2: ADMX increases target size by using multiple cavity sensors and combining signals</a:t>
            </a:r>
          </a:p>
        </p:txBody>
      </p:sp>
    </p:spTree>
    <p:extLst>
      <p:ext uri="{BB962C8B-B14F-4D97-AF65-F5344CB8AC3E}">
        <p14:creationId xmlns:p14="http://schemas.microsoft.com/office/powerpoint/2010/main" val="2820392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47B18-5978-CFA8-42D6-36F57D45F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8131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Classical beamforming for radio arrays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7D07EA-5AC1-F3F0-22E3-41420DAD9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E5D36C-B058-89D5-C768-AAABD3B38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D29F2-A84A-A749-B6CC-9B8B5E372AF0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4E59E9-8E09-01AE-EA81-2A4077A14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537" y="1158949"/>
            <a:ext cx="7567937" cy="41254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2A00F0-CE98-51F9-E67C-65BD789D7E2A}"/>
              </a:ext>
            </a:extLst>
          </p:cNvPr>
          <p:cNvSpPr txBox="1"/>
          <p:nvPr/>
        </p:nvSpPr>
        <p:spPr>
          <a:xfrm>
            <a:off x="914401" y="5382098"/>
            <a:ext cx="104235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signals are large enough:  amplify, digitize, </a:t>
            </a:r>
            <a:r>
              <a:rPr lang="en-US" b="1" dirty="0"/>
              <a:t>power-combine in the digital domain (with phase delays)</a:t>
            </a:r>
            <a:r>
              <a:rPr lang="en-US" dirty="0"/>
              <a:t>.</a:t>
            </a:r>
          </a:p>
          <a:p>
            <a:r>
              <a:rPr lang="en-US" dirty="0"/>
              <a:t>Total noise from N detectors is N times larger, but this is split into N orthogonal collective modes.</a:t>
            </a:r>
          </a:p>
          <a:p>
            <a:r>
              <a:rPr lang="en-US" dirty="0"/>
              <a:t>The selected detection mode only gets 1 copy of the noise, so no harm is done.  </a:t>
            </a:r>
          </a:p>
        </p:txBody>
      </p:sp>
    </p:spTree>
    <p:extLst>
      <p:ext uri="{BB962C8B-B14F-4D97-AF65-F5344CB8AC3E}">
        <p14:creationId xmlns:p14="http://schemas.microsoft.com/office/powerpoint/2010/main" val="3810895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F6BFC-D7F7-65CD-82BE-FEC711296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684BE-9E39-3262-EE1A-42CBAD2A1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33ED1-0306-B7DF-4311-D5C4BB894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9A41FB-150C-4EF3-B340-A152EEFEE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S. Chou, IDM2026, June 3,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54D0B8-7858-4E97-C3EA-3798ADCB5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0E5D5-DC16-BA48-878C-CBE712E45237}" type="slidenum">
              <a:rPr lang="en-US" smtClean="0"/>
              <a:t>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9BBFBB-0175-221D-74DB-5CF1814BB566}"/>
              </a:ext>
            </a:extLst>
          </p:cNvPr>
          <p:cNvSpPr txBox="1"/>
          <p:nvPr/>
        </p:nvSpPr>
        <p:spPr>
          <a:xfrm>
            <a:off x="597947" y="355919"/>
            <a:ext cx="10287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Quantum sensing becomes useful when the signal mode contains &lt;1 quantum of information</a:t>
            </a:r>
          </a:p>
          <a:p>
            <a:endParaRPr lang="en-US" sz="24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1C145E-43A9-3A06-D050-4BF14B70275A}"/>
              </a:ext>
            </a:extLst>
          </p:cNvPr>
          <p:cNvSpPr txBox="1"/>
          <p:nvPr/>
        </p:nvSpPr>
        <p:spPr>
          <a:xfrm>
            <a:off x="3302935" y="2473519"/>
            <a:ext cx="37867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S. Chen, et al., arXiv:2510.01816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8F1375-3480-D872-2581-548B0B68FE55}"/>
              </a:ext>
            </a:extLst>
          </p:cNvPr>
          <p:cNvSpPr txBox="1"/>
          <p:nvPr/>
        </p:nvSpPr>
        <p:spPr>
          <a:xfrm>
            <a:off x="432376" y="4557803"/>
            <a:ext cx="11496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 could read out the N detectors separately, but incur N times the quantum readout noise.</a:t>
            </a:r>
          </a:p>
          <a:p>
            <a:endParaRPr lang="en-US" dirty="0"/>
          </a:p>
          <a:p>
            <a:r>
              <a:rPr lang="en-US" dirty="0"/>
              <a:t>Can we instead perform common-mode readout using single photon counting to completely evade the noise???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7982E5B-587E-1737-94E9-1477D0334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3275" y="2184254"/>
            <a:ext cx="309802" cy="4444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C5B8CCD-1854-5163-F6D8-7BC83D2A4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0375" y="2400154"/>
            <a:ext cx="309802" cy="4444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BE4D0F6-FD8E-64A3-4176-1E2406AEB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1575" y="2349354"/>
            <a:ext cx="309802" cy="4444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806F2CE-78E6-E1C8-A7A7-FFA0E1AD1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6775" y="2603355"/>
            <a:ext cx="309802" cy="444499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78B650E-4A09-97BF-9D25-1AAB2E1E2CF3}"/>
              </a:ext>
            </a:extLst>
          </p:cNvPr>
          <p:cNvCxnSpPr/>
          <p:nvPr/>
        </p:nvCxnSpPr>
        <p:spPr bwMode="auto">
          <a:xfrm>
            <a:off x="8462940" y="1544949"/>
            <a:ext cx="800100" cy="4191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CA1CF30-ACF4-A2D1-C94F-6D135CE747F3}"/>
              </a:ext>
            </a:extLst>
          </p:cNvPr>
          <p:cNvCxnSpPr/>
          <p:nvPr/>
        </p:nvCxnSpPr>
        <p:spPr bwMode="auto">
          <a:xfrm>
            <a:off x="8217551" y="1917339"/>
            <a:ext cx="800100" cy="4191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6E2C6F1-304D-27B4-FD8D-8882E3437140}"/>
              </a:ext>
            </a:extLst>
          </p:cNvPr>
          <p:cNvCxnSpPr/>
          <p:nvPr/>
        </p:nvCxnSpPr>
        <p:spPr bwMode="auto">
          <a:xfrm>
            <a:off x="7966564" y="2236131"/>
            <a:ext cx="800100" cy="4191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423E88-6B43-6B35-5A62-50BF85809BE2}"/>
              </a:ext>
            </a:extLst>
          </p:cNvPr>
          <p:cNvSpPr txBox="1"/>
          <p:nvPr/>
        </p:nvSpPr>
        <p:spPr>
          <a:xfrm>
            <a:off x="1274280" y="1873810"/>
            <a:ext cx="61349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wave dark matter experiments, a single signal photon is coherently distributed amongst all N quantum detectors as a Dicke state: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20A403-76D5-2286-C2D7-AC8F5A311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890" y="3140966"/>
            <a:ext cx="8470417" cy="88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159825"/>
      </p:ext>
    </p:extLst>
  </p:cSld>
  <p:clrMapOvr>
    <a:masterClrMapping/>
  </p:clrMapOvr>
</p:sld>
</file>

<file path=ppt/theme/theme1.xml><?xml version="1.0" encoding="utf-8"?>
<a:theme xmlns:a="http://schemas.openxmlformats.org/drawingml/2006/main" name="1_Fermilab_PPT_090915">
  <a:themeElements>
    <a:clrScheme name="Fermilab 1">
      <a:dk1>
        <a:srgbClr val="003087"/>
      </a:dk1>
      <a:lt1>
        <a:srgbClr val="FFFFFF"/>
      </a:lt1>
      <a:dk2>
        <a:srgbClr val="003087"/>
      </a:dk2>
      <a:lt2>
        <a:srgbClr val="FFFFFF"/>
      </a:lt2>
      <a:accent1>
        <a:srgbClr val="99D6EA"/>
      </a:accent1>
      <a:accent2>
        <a:srgbClr val="DB720C"/>
      </a:accent2>
      <a:accent3>
        <a:srgbClr val="519A24"/>
      </a:accent3>
      <a:accent4>
        <a:srgbClr val="AF272F"/>
      </a:accent4>
      <a:accent5>
        <a:srgbClr val="00B5E2"/>
      </a:accent5>
      <a:accent6>
        <a:srgbClr val="505050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4" id="{CB7ACBD4-1FF4-4C43-816D-7134F0E2B41D}" vid="{8773B698-5E34-8649-83D5-C6AC28019C76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1644</TotalTime>
  <Words>1510</Words>
  <Application>Microsoft Macintosh PowerPoint</Application>
  <PresentationFormat>Widescreen</PresentationFormat>
  <Paragraphs>158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Cambria Math</vt:lpstr>
      <vt:lpstr>Helvetica</vt:lpstr>
      <vt:lpstr>Times</vt:lpstr>
      <vt:lpstr>Wingdings</vt:lpstr>
      <vt:lpstr>1_Fermilab_PPT_090915</vt:lpstr>
      <vt:lpstr>1_Office Theme</vt:lpstr>
      <vt:lpstr>PowerPoint Presentation</vt:lpstr>
      <vt:lpstr>Hilbert space of N qubits or N sensors is exponentially large, encoding 2N-1 complex variables</vt:lpstr>
      <vt:lpstr>Quantum sensing of weak forces produces only small occupation of the exponentially large Hilbert space of N quantum sensors</vt:lpstr>
      <vt:lpstr>Quantum 3.0:  Quantum sensor + quantum computer + artificial intelligence</vt:lpstr>
      <vt:lpstr>Start with 1 sensor:  Single microwave photon counter evades quantum noise by measuring only wave amplitude √N but not phase 𝜑</vt:lpstr>
      <vt:lpstr>String of qubits can be used as a data processing pipeline, making repeated quantum non-demolition measurements of a single quantum of information</vt:lpstr>
      <vt:lpstr>Example 2: ADMX increases target size by using multiple cavity sensors and combining signals</vt:lpstr>
      <vt:lpstr>Classical beamforming for radio arrays</vt:lpstr>
      <vt:lpstr> </vt:lpstr>
      <vt:lpstr>Quantum beamforming for radio arrays</vt:lpstr>
      <vt:lpstr>Ex. Quantum Principal Component Analysis</vt:lpstr>
      <vt:lpstr> </vt:lpstr>
      <vt:lpstr>Entangling N qubits of the same frequency speeds up the dark matter interaction rate by a factor N.  This is the Heisenberg limit.</vt:lpstr>
      <vt:lpstr>Dish antennas are broadband axion scattering targets, but we do not have any broadband single photon detector.  Engineer a qubit metamaterial blackbody</vt:lpstr>
      <vt:lpstr>Takeaways: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Aaron Chou</dc:creator>
  <cp:lastModifiedBy>Aaron Chou</cp:lastModifiedBy>
  <cp:revision>49</cp:revision>
  <dcterms:created xsi:type="dcterms:W3CDTF">2026-06-02T03:14:06Z</dcterms:created>
  <dcterms:modified xsi:type="dcterms:W3CDTF">2026-06-03T06:38:07Z</dcterms:modified>
</cp:coreProperties>
</file>