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3"/>
  </p:notesMasterIdLst>
  <p:sldIdLst>
    <p:sldId id="719" r:id="rId2"/>
    <p:sldId id="599" r:id="rId3"/>
    <p:sldId id="700" r:id="rId4"/>
    <p:sldId id="771" r:id="rId5"/>
    <p:sldId id="769" r:id="rId6"/>
    <p:sldId id="770" r:id="rId7"/>
    <p:sldId id="327" r:id="rId8"/>
    <p:sldId id="387" r:id="rId9"/>
    <p:sldId id="738" r:id="rId10"/>
    <p:sldId id="753" r:id="rId11"/>
    <p:sldId id="760" r:id="rId12"/>
    <p:sldId id="539" r:id="rId13"/>
    <p:sldId id="665" r:id="rId14"/>
    <p:sldId id="666" r:id="rId15"/>
    <p:sldId id="762" r:id="rId16"/>
    <p:sldId id="764" r:id="rId17"/>
    <p:sldId id="776" r:id="rId18"/>
    <p:sldId id="551" r:id="rId19"/>
    <p:sldId id="706" r:id="rId20"/>
    <p:sldId id="659" r:id="rId21"/>
    <p:sldId id="660" r:id="rId22"/>
    <p:sldId id="766" r:id="rId23"/>
    <p:sldId id="530" r:id="rId24"/>
    <p:sldId id="339" r:id="rId25"/>
    <p:sldId id="721" r:id="rId26"/>
    <p:sldId id="333" r:id="rId27"/>
    <p:sldId id="745" r:id="rId28"/>
    <p:sldId id="773" r:id="rId29"/>
    <p:sldId id="765" r:id="rId30"/>
    <p:sldId id="774" r:id="rId31"/>
    <p:sldId id="775" r:id="rId32"/>
    <p:sldId id="755" r:id="rId33"/>
    <p:sldId id="757" r:id="rId34"/>
    <p:sldId id="739" r:id="rId35"/>
    <p:sldId id="742" r:id="rId36"/>
    <p:sldId id="747" r:id="rId37"/>
    <p:sldId id="772" r:id="rId38"/>
    <p:sldId id="633" r:id="rId39"/>
    <p:sldId id="720" r:id="rId40"/>
    <p:sldId id="607" r:id="rId41"/>
    <p:sldId id="741" r:id="rId42"/>
  </p:sldIdLst>
  <p:sldSz cx="9144000" cy="5143500" type="screen16x9"/>
  <p:notesSz cx="7315200" cy="96012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">
          <p15:clr>
            <a:srgbClr val="747775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9D6BA79-7F5B-4165-8AB1-5915C662B486}">
  <a:tblStyle styleId="{A9D6BA79-7F5B-4165-8AB1-5915C662B4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812" autoAdjust="0"/>
  </p:normalViewPr>
  <p:slideViewPr>
    <p:cSldViewPr snapToGrid="0">
      <p:cViewPr varScale="1">
        <p:scale>
          <a:sx n="100" d="100"/>
          <a:sy n="100" d="100"/>
        </p:scale>
        <p:origin x="902" y="58"/>
      </p:cViewPr>
      <p:guideLst>
        <p:guide orient="horz" pos="18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5613" y="719138"/>
            <a:ext cx="6403975" cy="3602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18" tIns="96618" rIns="96618" bIns="96618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 lIns="96634" tIns="48317" rIns="96634" bIns="48317"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785150" indent="-301981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07922" indent="-241584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691091" indent="-241584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174260" indent="-241584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657429" indent="-241584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140598" indent="-241584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623767" indent="-241584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106936" indent="-241584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CD283EA-C1AA-4764-A6F4-7F11A1398F05}" type="slidenum">
              <a:rPr lang="en-US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66563" name="Rectangle 7"/>
          <p:cNvSpPr txBox="1">
            <a:spLocks noGrp="1" noChangeArrowheads="1"/>
          </p:cNvSpPr>
          <p:nvPr/>
        </p:nvSpPr>
        <p:spPr bwMode="auto">
          <a:xfrm>
            <a:off x="4143587" y="9119473"/>
            <a:ext cx="3169920" cy="48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6634" tIns="48317" rIns="96634" bIns="48317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FCEFED7-D4C2-429E-B0A7-0BFF73F55D4A}" type="slidenum">
              <a:rPr lang="en-US" altLang="en-US">
                <a:cs typeface="Arial" charset="0"/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en-US" altLang="en-US">
              <a:cs typeface="Arial" charset="0"/>
            </a:endParaRPr>
          </a:p>
        </p:txBody>
      </p:sp>
      <p:sp>
        <p:nvSpPr>
          <p:cNvPr id="66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5613" y="719138"/>
            <a:ext cx="6403975" cy="3602037"/>
          </a:xfrm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en-US"/>
          </a:p>
        </p:txBody>
      </p:sp>
    </p:spTree>
    <p:extLst>
      <p:ext uri="{BB962C8B-B14F-4D97-AF65-F5344CB8AC3E}">
        <p14:creationId xmlns:p14="http://schemas.microsoft.com/office/powerpoint/2010/main" val="1230249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15534ea83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5613" y="719138"/>
            <a:ext cx="6403975" cy="3602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15534ea837_0_6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18" tIns="96618" rIns="96618" bIns="96618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34858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55613" y="719138"/>
            <a:ext cx="6403975" cy="36020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dirty="0">
                <a:solidFill>
                  <a:srgbClr val="8B1E2D"/>
                </a:solidFill>
              </a:rPr>
              <a:t>Classical SI/SD language </a:t>
            </a:r>
            <a:r>
              <a:rPr lang="en-US" sz="1200" dirty="0">
                <a:solidFill>
                  <a:srgbClr val="221F20"/>
                </a:solidFill>
              </a:rPr>
              <a:t>Standard SD means the axial spin–spin operator  O4 = </a:t>
            </a:r>
            <a:r>
              <a:rPr lang="en-US" sz="1200" dirty="0" err="1">
                <a:solidFill>
                  <a:srgbClr val="221F20"/>
                </a:solidFill>
              </a:rPr>
              <a:t>Sχ</a:t>
            </a:r>
            <a:r>
              <a:rPr lang="en-US" sz="1200" dirty="0">
                <a:solidFill>
                  <a:srgbClr val="221F20"/>
                </a:solidFill>
              </a:rPr>
              <a:t> · SN. For the dominant isotope 40Ar, Jπ = 0+, so this response is absent.</a:t>
            </a:r>
          </a:p>
          <a:p>
            <a:pPr marL="0" indent="0" defTabSz="966338">
              <a:buNone/>
              <a:defRPr/>
            </a:pPr>
            <a:r>
              <a:rPr lang="en-US" sz="1200" dirty="0">
                <a:solidFill>
                  <a:srgbClr val="2A7F80"/>
                </a:solidFill>
              </a:rPr>
              <a:t>language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483169" indent="-315402" defTabSz="966338">
              <a:defRPr/>
            </a:pPr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315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55613" y="719138"/>
            <a:ext cx="6403975" cy="36020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83169" indent="-315402"/>
            <a:r>
              <a:rPr lang="en-US" dirty="0"/>
              <a:t>The analysis searches for high-energy scintillation signals, from 0.5 </a:t>
            </a:r>
            <a:r>
              <a:rPr lang="en-US" dirty="0" err="1"/>
              <a:t>MeVee</a:t>
            </a:r>
            <a:r>
              <a:rPr lang="en-US" dirty="0"/>
              <a:t> up to ~60 </a:t>
            </a:r>
            <a:r>
              <a:rPr lang="en-US" dirty="0" err="1"/>
              <a:t>GeVee</a:t>
            </a:r>
            <a:r>
              <a:rPr lang="en-US" dirty="0"/>
              <a:t>, using selections based on the number of time-separated peaks and on </a:t>
            </a:r>
            <a:r>
              <a:rPr lang="en-US" dirty="0" err="1"/>
              <a:t>Fprompt</a:t>
            </a:r>
            <a:endParaRPr lang="en-US" dirty="0"/>
          </a:p>
          <a:p>
            <a:pPr marL="483169" indent="-315402"/>
            <a:r>
              <a:rPr lang="en-US" dirty="0"/>
              <a:t>exclusion region for composite dark matter with the standard coherent nuclear scaling, extending direct-detection constraints up to the Planck-mass scale</a:t>
            </a:r>
          </a:p>
        </p:txBody>
      </p:sp>
    </p:spTree>
    <p:extLst>
      <p:ext uri="{BB962C8B-B14F-4D97-AF65-F5344CB8AC3E}">
        <p14:creationId xmlns:p14="http://schemas.microsoft.com/office/powerpoint/2010/main" val="3443336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55613" y="719138"/>
            <a:ext cx="6403975" cy="36020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83169" indent="-315402"/>
            <a:r>
              <a:rPr lang="en-US" sz="1200" dirty="0">
                <a:solidFill>
                  <a:srgbClr val="111111"/>
                </a:solidFill>
                <a:ea typeface="Aptos" pitchFamily="34" charset="-122"/>
                <a:cs typeface="Aptos" pitchFamily="34" charset="-120"/>
              </a:rPr>
              <a:t>blind-data excess weakens the full-dataset limit, especially at high WIMP mass</a:t>
            </a:r>
          </a:p>
          <a:p>
            <a:pPr marL="483169" indent="-315402"/>
            <a:r>
              <a:rPr lang="en-US" sz="80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 limitation: the method gains acceptance, but the ROI is alpha-background dominated; the hardware upgrade is designed specifically to remove those limiting backgrounds</a:t>
            </a:r>
            <a:endParaRPr lang="en-US" sz="1200" dirty="0">
              <a:solidFill>
                <a:srgbClr val="111111"/>
              </a:solidFill>
              <a:ea typeface="Aptos" pitchFamily="34" charset="-122"/>
              <a:cs typeface="Aptos" pitchFamily="34" charset="-120"/>
            </a:endParaRPr>
          </a:p>
          <a:p>
            <a:pPr marL="483169" indent="-31540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470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55613" y="719138"/>
            <a:ext cx="6403975" cy="3602037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83169" indent="-315402"/>
            <a:r>
              <a:rPr lang="en-US" sz="1200" dirty="0">
                <a:solidFill>
                  <a:srgbClr val="111111"/>
                </a:solidFill>
                <a:ea typeface="Aptos" pitchFamily="34" charset="-122"/>
                <a:cs typeface="Aptos" pitchFamily="34" charset="-120"/>
              </a:rPr>
              <a:t>blind-data excess weakens the full-dataset limit, especially at high WIMP mass</a:t>
            </a:r>
          </a:p>
          <a:p>
            <a:pPr marL="483169" indent="-315402"/>
            <a:r>
              <a:rPr lang="en-US" sz="800" dirty="0">
                <a:solidFill>
                  <a:srgbClr val="66666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Main limitation: the method gains acceptance, but the ROI is alpha-background dominated; the hardware upgrade is designed specifically to remove those limiting backgrounds</a:t>
            </a:r>
            <a:endParaRPr lang="en-US" sz="1200" dirty="0">
              <a:solidFill>
                <a:srgbClr val="111111"/>
              </a:solidFill>
              <a:ea typeface="Aptos" pitchFamily="34" charset="-122"/>
              <a:cs typeface="Aptos" pitchFamily="34" charset="-120"/>
            </a:endParaRPr>
          </a:p>
          <a:p>
            <a:pPr marL="483169" indent="-31540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633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15534ea837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5613" y="719138"/>
            <a:ext cx="6403975" cy="3602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15534ea837_0_4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18" tIns="96618" rIns="96618" bIns="96618" anchor="t" anchorCtr="0">
            <a:noAutofit/>
          </a:bodyPr>
          <a:lstStyle/>
          <a:p>
            <a:pPr marL="0" indent="0">
              <a:buNone/>
            </a:pPr>
            <a:r>
              <a:rPr lang="en-US" dirty="0"/>
              <a:t>To make this sensitivity real, two technologies have to work together: 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15534ea83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5613" y="719138"/>
            <a:ext cx="6403975" cy="3602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15534ea837_0_6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18" tIns="96618" rIns="96618" bIns="96618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1007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15534ea83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5613" y="719138"/>
            <a:ext cx="6403975" cy="3602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15534ea837_0_6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18" tIns="96618" rIns="96618" bIns="96618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5849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15534ea83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5613" y="719138"/>
            <a:ext cx="6403975" cy="3602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15534ea837_0_6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18" tIns="96618" rIns="96618" bIns="96618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4110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15534ea83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5613" y="719138"/>
            <a:ext cx="6403975" cy="3602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15534ea837_0_6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18" tIns="96618" rIns="96618" bIns="96618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615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8191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A64D79"/>
              </a:buClr>
              <a:buSzPts val="1800"/>
              <a:buFont typeface="Calibri"/>
              <a:buChar char="●"/>
              <a:defRPr sz="23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Calibri"/>
              <a:buChar char="◆"/>
              <a:defRPr sz="19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◆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○"/>
              <a:defRPr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◆"/>
              <a:defRPr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18D6B-7FBC-4043-B161-A47C73E2DD67}" type="datetime1">
              <a:rPr lang="es-ES" smtClean="0"/>
              <a:t>03/06/2026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5583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92000">
              <a:schemeClr val="bg1"/>
            </a:gs>
            <a:gs pos="8000">
              <a:schemeClr val="bg1"/>
            </a:gs>
            <a:gs pos="50000">
              <a:schemeClr val="bg1"/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hyperlink" Target="https://link.aps.org/doi/10.1103/PhysRevLett.128.011801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arxiv.org/abs/2603.13965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0.png"/><Relationship Id="rId5" Type="http://schemas.openxmlformats.org/officeDocument/2006/relationships/image" Target="../media/image50.png"/><Relationship Id="rId4" Type="http://schemas.openxmlformats.org/officeDocument/2006/relationships/hyperlink" Target="https://arxiv.org/abs/2603.13965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5.jpeg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oleObject" Target="../embeddings/oleObject5.bin"/><Relationship Id="rId3" Type="http://schemas.openxmlformats.org/officeDocument/2006/relationships/image" Target="../media/image10.jpeg"/><Relationship Id="rId7" Type="http://schemas.openxmlformats.org/officeDocument/2006/relationships/image" Target="../media/image6.wmf"/><Relationship Id="rId12" Type="http://schemas.openxmlformats.org/officeDocument/2006/relationships/image" Target="../media/image15.jpeg"/><Relationship Id="rId17" Type="http://schemas.openxmlformats.org/officeDocument/2006/relationships/image" Target="../media/image8.wmf"/><Relationship Id="rId2" Type="http://schemas.openxmlformats.org/officeDocument/2006/relationships/slideLayout" Target="../slideLayouts/slideLayout10.xml"/><Relationship Id="rId16" Type="http://schemas.openxmlformats.org/officeDocument/2006/relationships/oleObject" Target="../embeddings/oleObject4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4.jpeg"/><Relationship Id="rId5" Type="http://schemas.openxmlformats.org/officeDocument/2006/relationships/image" Target="../media/image5.wmf"/><Relationship Id="rId15" Type="http://schemas.openxmlformats.org/officeDocument/2006/relationships/image" Target="../media/image7.wmf"/><Relationship Id="rId10" Type="http://schemas.openxmlformats.org/officeDocument/2006/relationships/image" Target="../media/image13.png"/><Relationship Id="rId19" Type="http://schemas.openxmlformats.org/officeDocument/2006/relationships/image" Target="../media/image9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2.jpeg"/><Relationship Id="rId14" Type="http://schemas.openxmlformats.org/officeDocument/2006/relationships/oleObject" Target="../embeddings/oleObject3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gi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0.png"/><Relationship Id="rId3" Type="http://schemas.openxmlformats.org/officeDocument/2006/relationships/image" Target="../media/image830.png"/><Relationship Id="rId7" Type="http://schemas.openxmlformats.org/officeDocument/2006/relationships/image" Target="../media/image870.png"/><Relationship Id="rId2" Type="http://schemas.openxmlformats.org/officeDocument/2006/relationships/image" Target="../media/image8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0.png"/><Relationship Id="rId5" Type="http://schemas.openxmlformats.org/officeDocument/2006/relationships/image" Target="../media/image850.png"/><Relationship Id="rId10" Type="http://schemas.openxmlformats.org/officeDocument/2006/relationships/image" Target="../media/image900.png"/><Relationship Id="rId4" Type="http://schemas.openxmlformats.org/officeDocument/2006/relationships/image" Target="../media/image840.png"/><Relationship Id="rId9" Type="http://schemas.openxmlformats.org/officeDocument/2006/relationships/image" Target="../media/image89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0.e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wmf"/><Relationship Id="rId11" Type="http://schemas.openxmlformats.org/officeDocument/2006/relationships/image" Target="../media/image29.png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8.png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06FDFF72-293B-4394-ACF7-E0BDB1562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" y="0"/>
            <a:ext cx="9139141" cy="5143500"/>
          </a:xfrm>
          <a:prstGeom prst="rect">
            <a:avLst/>
          </a:prstGeom>
        </p:spPr>
      </p:pic>
      <p:pic>
        <p:nvPicPr>
          <p:cNvPr id="6" name="Google Shape;59;p13">
            <a:extLst>
              <a:ext uri="{FF2B5EF4-FFF2-40B4-BE49-F238E27FC236}">
                <a16:creationId xmlns:a16="http://schemas.microsoft.com/office/drawing/2014/main" id="{EEC4422B-2899-49B5-892B-FD56167FD1D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47" y="4713669"/>
            <a:ext cx="1832564" cy="374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60;p13">
            <a:extLst>
              <a:ext uri="{FF2B5EF4-FFF2-40B4-BE49-F238E27FC236}">
                <a16:creationId xmlns:a16="http://schemas.microsoft.com/office/drawing/2014/main" id="{6D9A09A3-EDA2-4623-ADB7-8D4874E7445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9458" y="4713668"/>
            <a:ext cx="572456" cy="374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Identification of Dark Matter 2026">
            <a:extLst>
              <a:ext uri="{FF2B5EF4-FFF2-40B4-BE49-F238E27FC236}">
                <a16:creationId xmlns:a16="http://schemas.microsoft.com/office/drawing/2014/main" id="{70DD0FD5-1FB2-4FA5-9EC0-222B30FF9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531" y="4569932"/>
            <a:ext cx="1605122" cy="51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6" descr="Immagine generata: Ricerche sulla materia oscura con Argon">
            <a:extLst>
              <a:ext uri="{FF2B5EF4-FFF2-40B4-BE49-F238E27FC236}">
                <a16:creationId xmlns:a16="http://schemas.microsoft.com/office/drawing/2014/main" id="{EBDB67ED-C52D-4241-921C-A617A0F27E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175" y="0"/>
            <a:ext cx="913923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293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B7A3045-68AB-42D5-9DD6-3F49CB5C6451}"/>
              </a:ext>
            </a:extLst>
          </p:cNvPr>
          <p:cNvSpPr txBox="1"/>
          <p:nvPr/>
        </p:nvSpPr>
        <p:spPr>
          <a:xfrm>
            <a:off x="258265" y="714409"/>
            <a:ext cx="87461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Design expectation: 1–10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dru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in the 1–50 keV region, dominated by radiopurity of Micromegas, copper vessel activation and field-cage materials.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Radiopurity upgrade: chemical treatment of microbulk material reduces </a:t>
            </a:r>
            <a:r>
              <a:rPr lang="en-US" sz="1600" baseline="30000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40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K by about a factor 3, bringing the readout-plane contribution below 1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dru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in the model. 
Initial underground runs: radon dominated (about 600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dru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in low-energy data)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Marcador de número de diapositiva 11">
            <a:extLst>
              <a:ext uri="{FF2B5EF4-FFF2-40B4-BE49-F238E27FC236}">
                <a16:creationId xmlns:a16="http://schemas.microsoft.com/office/drawing/2014/main" id="{E7552350-B884-4834-A719-6B432C8C1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 fontScale="92500"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  </a:t>
            </a:r>
            <a:fld id="{132FADFE-3B8F-471C-ABF0-DBC7717ECBBC}" type="slidenum">
              <a:rPr lang="es-ES" smtClean="0"/>
              <a:pPr algn="l"/>
              <a:t>10</a:t>
            </a:fld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8165A47-BC14-4901-85C6-EFB891501996}"/>
              </a:ext>
            </a:extLst>
          </p:cNvPr>
          <p:cNvSpPr txBox="1"/>
          <p:nvPr/>
        </p:nvSpPr>
        <p:spPr>
          <a:xfrm>
            <a:off x="-223" y="-3444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Backgrounds studies and New Design</a:t>
            </a: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5B78D971-639F-4D10-91B4-9C2B6920C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421" y="493961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+mj-lt"/>
              <a:cs typeface="Arial" charset="0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7D8F494-A07C-4D9C-B655-9961A9533253}"/>
              </a:ext>
            </a:extLst>
          </p:cNvPr>
          <p:cNvSpPr/>
          <p:nvPr/>
        </p:nvSpPr>
        <p:spPr>
          <a:xfrm>
            <a:off x="-223" y="2274111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Concept: improve gain adding a GEM stage on top of the Micromegas planes</a:t>
            </a:r>
          </a:p>
          <a:p>
            <a:pPr algn="ctr"/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→ bring voltages to the max. → lower energy threshold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39FDD006-EA4F-44B3-95A9-591A40C817BA}"/>
              </a:ext>
            </a:extLst>
          </p:cNvPr>
          <p:cNvSpPr txBox="1"/>
          <p:nvPr/>
        </p:nvSpPr>
        <p:spPr>
          <a:xfrm>
            <a:off x="-223" y="2975014"/>
            <a:ext cx="4150192" cy="173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The GEM stage multiplies the drifting electron cloud before entering the Micromegas gap, allowing higher effective gain without forcing a single amplification stage to breakdown.
Bench tests in </a:t>
            </a:r>
            <a:r>
              <a:rPr lang="en-US" sz="1300" dirty="0" err="1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Ar</a:t>
            </a:r>
            <a:r>
              <a:rPr lang="en-US" sz="1300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- 1% iC4H10 showed GEM extra gain factors around 80-90 at 1 bar, 50 at 4 bar and about 20 at 10 bar; full-size tests reached x80 at 1 bar.</a:t>
            </a:r>
            <a:endParaRPr lang="en-US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9B26D9B8-6E8A-44B1-9135-59EB9DA3DD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595"/>
          <a:stretch/>
        </p:blipFill>
        <p:spPr>
          <a:xfrm>
            <a:off x="4994033" y="2905108"/>
            <a:ext cx="2694264" cy="180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19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3A9421B9-187C-4CF6-BEDC-134277D30A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66"/>
          <a:stretch/>
        </p:blipFill>
        <p:spPr>
          <a:xfrm>
            <a:off x="310865" y="769285"/>
            <a:ext cx="3946884" cy="200594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D86E975-4E9E-4F9A-A26A-4361244A39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056" r="51792"/>
          <a:stretch/>
        </p:blipFill>
        <p:spPr>
          <a:xfrm>
            <a:off x="1886808" y="2750219"/>
            <a:ext cx="2436692" cy="1990060"/>
          </a:xfrm>
          <a:prstGeom prst="rect">
            <a:avLst/>
          </a:prstGeom>
        </p:spPr>
      </p:pic>
      <p:sp>
        <p:nvSpPr>
          <p:cNvPr id="11" name="Marcador de número de diapositiva 11">
            <a:extLst>
              <a:ext uri="{FF2B5EF4-FFF2-40B4-BE49-F238E27FC236}">
                <a16:creationId xmlns:a16="http://schemas.microsoft.com/office/drawing/2014/main" id="{1FEB2E71-DB17-4304-9F63-560AC1E87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11</a:t>
            </a:fld>
            <a:endParaRPr lang="es-E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01C0286-DB1F-48BB-8FCE-90AC29988F21}"/>
              </a:ext>
            </a:extLst>
          </p:cNvPr>
          <p:cNvSpPr txBox="1"/>
          <p:nvPr/>
        </p:nvSpPr>
        <p:spPr>
          <a:xfrm>
            <a:off x="2002804" y="-3139"/>
            <a:ext cx="5137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b="1" dirty="0">
                <a:solidFill>
                  <a:srgbClr val="0070C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Recent results and prospects</a:t>
            </a: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3A1E654E-4186-4BBC-A10F-DF3919155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421" y="403221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+mj-lt"/>
              <a:cs typeface="Arial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01C7F0B-D5C9-4571-BC51-2419AC94CD34}"/>
              </a:ext>
            </a:extLst>
          </p:cNvPr>
          <p:cNvSpPr/>
          <p:nvPr/>
        </p:nvSpPr>
        <p:spPr>
          <a:xfrm>
            <a:off x="2244504" y="2131683"/>
            <a:ext cx="11288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x80 at 1 bar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56C07D5-7350-4AC6-98EA-74E34EF18D39}"/>
              </a:ext>
            </a:extLst>
          </p:cNvPr>
          <p:cNvSpPr/>
          <p:nvPr/>
        </p:nvSpPr>
        <p:spPr>
          <a:xfrm>
            <a:off x="5340345" y="1561727"/>
            <a:ext cx="329128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Álvaro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Ezquerro’s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talk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@IDM26</a:t>
            </a:r>
            <a:r>
              <a:rPr lang="es-E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10EDEA5-E425-48E4-9A0A-75165C4B4D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5577" y="1834499"/>
            <a:ext cx="3946884" cy="299985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8B5392D-E1F6-46A6-85C8-8CE9B83E6C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1424" y="3226728"/>
            <a:ext cx="1151721" cy="834349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4FCF557-4073-4A42-96AF-69DBFAABF850}"/>
              </a:ext>
            </a:extLst>
          </p:cNvPr>
          <p:cNvSpPr txBox="1"/>
          <p:nvPr/>
        </p:nvSpPr>
        <p:spPr>
          <a:xfrm>
            <a:off x="-223" y="3226728"/>
            <a:ext cx="1966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Low-energy spectrum: 0.27 keV peak </a:t>
            </a:r>
          </a:p>
          <a:p>
            <a:endParaRPr lang="en-US" dirty="0">
              <a:latin typeface="+mn-lt"/>
              <a:cs typeface="Times New Roman" panose="02020603050405020304" pitchFamily="18" charset="0"/>
            </a:endParaRPr>
          </a:p>
          <a:p>
            <a:r>
              <a:rPr lang="en-US" dirty="0">
                <a:latin typeface="+mn-lt"/>
                <a:cs typeface="Times New Roman" panose="02020603050405020304" pitchFamily="18" charset="0"/>
              </a:rPr>
              <a:t>O(10) eV threshold? 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2218BA8-EDD6-4479-B965-9D6BB13ECC30}"/>
              </a:ext>
            </a:extLst>
          </p:cNvPr>
          <p:cNvSpPr/>
          <p:nvPr/>
        </p:nvSpPr>
        <p:spPr>
          <a:xfrm>
            <a:off x="4461848" y="62683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The </a:t>
            </a:r>
            <a:r>
              <a:rPr lang="en-US" baseline="30000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37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Ar source provides a homogeneous in-gas calibration: K shell at 2.82 keV, L shell at 0.27 keV, directly relevant to the WIMP analysis threshold.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60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C099016-D8BA-4147-BFF5-889B40301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37" y="671862"/>
            <a:ext cx="2141034" cy="245048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6A866CC-C1D9-4494-9B76-A4CCD7C65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061" y="788467"/>
            <a:ext cx="2141034" cy="249843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1EE5E26-F9E2-404A-8E41-0AA966FBE616}"/>
              </a:ext>
            </a:extLst>
          </p:cNvPr>
          <p:cNvSpPr txBox="1"/>
          <p:nvPr/>
        </p:nvSpPr>
        <p:spPr>
          <a:xfrm>
            <a:off x="192979" y="3230018"/>
            <a:ext cx="2919389" cy="1184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Simple approach/operations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Better control of the radiopurity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More scalable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6C05437-F399-480F-94C9-9E8C91BDC92E}"/>
              </a:ext>
            </a:extLst>
          </p:cNvPr>
          <p:cNvSpPr txBox="1"/>
          <p:nvPr/>
        </p:nvSpPr>
        <p:spPr>
          <a:xfrm>
            <a:off x="5949058" y="3434659"/>
            <a:ext cx="306287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Better position reconstruction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800" dirty="0">
              <a:latin typeface="+mj-lt"/>
              <a:cs typeface="Times New Roman" panose="02020603050405020304" pitchFamily="18" charset="0"/>
            </a:endParaRP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800" dirty="0">
              <a:latin typeface="+mj-lt"/>
              <a:cs typeface="Times New Roman" panose="02020603050405020304" pitchFamily="18" charset="0"/>
            </a:endParaRP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Lower energy threshold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88481A0-8519-49AF-8C92-0F09569F00BF}"/>
              </a:ext>
            </a:extLst>
          </p:cNvPr>
          <p:cNvSpPr txBox="1"/>
          <p:nvPr/>
        </p:nvSpPr>
        <p:spPr>
          <a:xfrm>
            <a:off x="62821" y="-93404"/>
            <a:ext cx="9080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Single-phase vs Dual-phase</a:t>
            </a:r>
          </a:p>
        </p:txBody>
      </p:sp>
      <p:pic>
        <p:nvPicPr>
          <p:cNvPr id="12" name="Picture 23">
            <a:extLst>
              <a:ext uri="{FF2B5EF4-FFF2-40B4-BE49-F238E27FC236}">
                <a16:creationId xmlns:a16="http://schemas.microsoft.com/office/drawing/2014/main" id="{1BD220B7-DC79-46E8-95F3-CC62B7D8F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491" y="803672"/>
            <a:ext cx="2746772" cy="174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4">
            <a:extLst>
              <a:ext uri="{FF2B5EF4-FFF2-40B4-BE49-F238E27FC236}">
                <a16:creationId xmlns:a16="http://schemas.microsoft.com/office/drawing/2014/main" id="{896CF55A-9704-4133-A254-17AE1B682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669" y="2571750"/>
            <a:ext cx="2950842" cy="1725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arcador de número de diapositiva 11">
            <a:extLst>
              <a:ext uri="{FF2B5EF4-FFF2-40B4-BE49-F238E27FC236}">
                <a16:creationId xmlns:a16="http://schemas.microsoft.com/office/drawing/2014/main" id="{7C260D46-FCF3-4173-9DF3-22CD6CFA6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 fontScale="92500"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  </a:t>
            </a:r>
            <a:fld id="{132FADFE-3B8F-471C-ABF0-DBC7717ECBBC}" type="slidenum">
              <a:rPr lang="es-ES" smtClean="0"/>
              <a:pPr algn="l"/>
              <a:t>12</a:t>
            </a:fld>
            <a:endParaRPr lang="es-ES"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E3DF16E7-4C89-4DAE-B64C-7944ABA9C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486966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B42299E-C4C7-4F04-B287-696E77F6786C}"/>
              </a:ext>
            </a:extLst>
          </p:cNvPr>
          <p:cNvSpPr txBox="1"/>
          <p:nvPr/>
        </p:nvSpPr>
        <p:spPr>
          <a:xfrm>
            <a:off x="6227198" y="3781221"/>
            <a:ext cx="2723823" cy="8412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200"/>
              </a:spcAft>
            </a:pPr>
            <a:r>
              <a:rPr lang="en-US" dirty="0">
                <a:cs typeface="Times New Roman" panose="02020603050405020304" pitchFamily="18" charset="0"/>
              </a:rPr>
              <a:t>Single site vs multi site rejection</a:t>
            </a:r>
          </a:p>
          <a:p>
            <a:pPr>
              <a:spcAft>
                <a:spcPts val="600"/>
              </a:spcAft>
            </a:pPr>
            <a:r>
              <a:rPr lang="en-US" dirty="0" err="1">
                <a:cs typeface="Times New Roman" panose="02020603050405020304" pitchFamily="18" charset="0"/>
              </a:rPr>
              <a:t>Charge+light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bkg</a:t>
            </a:r>
            <a:r>
              <a:rPr lang="en-US" dirty="0">
                <a:cs typeface="Times New Roman" panose="02020603050405020304" pitchFamily="18" charset="0"/>
              </a:rPr>
              <a:t> rejection</a:t>
            </a: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brir llave 3">
            <a:extLst>
              <a:ext uri="{FF2B5EF4-FFF2-40B4-BE49-F238E27FC236}">
                <a16:creationId xmlns:a16="http://schemas.microsoft.com/office/drawing/2014/main" id="{CD6F33E4-1D5C-4B05-95A8-0A7D338259AA}"/>
              </a:ext>
            </a:extLst>
          </p:cNvPr>
          <p:cNvSpPr/>
          <p:nvPr/>
        </p:nvSpPr>
        <p:spPr>
          <a:xfrm>
            <a:off x="6149573" y="3798848"/>
            <a:ext cx="258662" cy="550759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66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C9F91741-017E-409D-A1E6-2B972B3C7277}"/>
              </a:ext>
            </a:extLst>
          </p:cNvPr>
          <p:cNvSpPr txBox="1"/>
          <p:nvPr/>
        </p:nvSpPr>
        <p:spPr>
          <a:xfrm>
            <a:off x="2512532" y="717445"/>
            <a:ext cx="3498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Target : 3269±24 kg of </a:t>
            </a:r>
            <a:r>
              <a:rPr lang="en-US" dirty="0" err="1">
                <a:latin typeface="+mj-lt"/>
                <a:cs typeface="Times New Roman" panose="02020603050405020304" pitchFamily="18" charset="0"/>
              </a:rPr>
              <a:t>LAr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 in acrylic vessel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066BEAD-D0FB-456C-B221-410F9F5FB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81" y="530937"/>
            <a:ext cx="2129205" cy="2092785"/>
          </a:xfrm>
          <a:prstGeom prst="rect">
            <a:avLst/>
          </a:prstGeom>
        </p:spPr>
      </p:pic>
      <p:pic>
        <p:nvPicPr>
          <p:cNvPr id="27650" name="Picture 2" descr="Fig. 2: Steel Shell with Veto PMTs">
            <a:extLst>
              <a:ext uri="{FF2B5EF4-FFF2-40B4-BE49-F238E27FC236}">
                <a16:creationId xmlns:a16="http://schemas.microsoft.com/office/drawing/2014/main" id="{AAC5E889-E680-404F-8858-8465EFBF5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81" y="2677405"/>
            <a:ext cx="2131528" cy="22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99194208-0346-4E4C-9CD0-C3AD0525D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13</a:t>
            </a:fld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CA73560-ADD5-4759-8D08-9E5F97606C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920" y="716414"/>
            <a:ext cx="2750552" cy="3814615"/>
          </a:xfrm>
          <a:prstGeom prst="rect">
            <a:avLst/>
          </a:prstGeom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A144B10E-8165-412D-B610-CBA556066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573" y="473385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Times New Roman" pitchFamily="18" charset="0"/>
              <a:cs typeface="Arial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29133D5-5EAF-4E05-BF6E-46FE3F18F228}"/>
              </a:ext>
            </a:extLst>
          </p:cNvPr>
          <p:cNvSpPr txBox="1"/>
          <p:nvPr/>
        </p:nvSpPr>
        <p:spPr>
          <a:xfrm>
            <a:off x="1757483" y="-59340"/>
            <a:ext cx="5732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  <a:sym typeface="Symbol"/>
              </a:rPr>
              <a:t>DEAP-3600 @ SNOLAB</a:t>
            </a:r>
            <a:endParaRPr lang="en-US" sz="3600" b="1" dirty="0">
              <a:solidFill>
                <a:srgbClr val="00B05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67A9E9D-7A28-4D9C-AA46-EFDDAE0A589A}"/>
              </a:ext>
            </a:extLst>
          </p:cNvPr>
          <p:cNvSpPr txBox="1"/>
          <p:nvPr/>
        </p:nvSpPr>
        <p:spPr>
          <a:xfrm>
            <a:off x="2422669" y="2786413"/>
            <a:ext cx="38167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Shielding: Filler blocks between LGs used for thermal insulation and neutron shielding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Veto: Steel shell immersed in 300 tons of H</a:t>
            </a:r>
            <a:r>
              <a:rPr lang="en-US" baseline="-25000" dirty="0">
                <a:cs typeface="Times New Roman" panose="02020603050405020304" pitchFamily="18" charset="0"/>
              </a:rPr>
              <a:t>2</a:t>
            </a:r>
            <a:r>
              <a:rPr lang="en-US" dirty="0">
                <a:cs typeface="Times New Roman" panose="02020603050405020304" pitchFamily="18" charset="0"/>
              </a:rPr>
              <a:t>O, viewed by 48 veto </a:t>
            </a:r>
            <a:r>
              <a:rPr lang="en-US" dirty="0" err="1">
                <a:cs typeface="Times New Roman" panose="02020603050405020304" pitchFamily="18" charset="0"/>
              </a:rPr>
              <a:t>PMTs.</a:t>
            </a:r>
            <a:endParaRPr lang="en-US" dirty="0">
              <a:cs typeface="Times New Roman" panose="02020603050405020304" pitchFamily="18" charset="0"/>
            </a:endParaRP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2C9D81D-8174-407E-80CD-2D33BDF32756}"/>
              </a:ext>
            </a:extLst>
          </p:cNvPr>
          <p:cNvSpPr txBox="1"/>
          <p:nvPr/>
        </p:nvSpPr>
        <p:spPr>
          <a:xfrm>
            <a:off x="2497658" y="1457341"/>
            <a:ext cx="374177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Photon detection </a:t>
            </a:r>
            <a:r>
              <a:rPr lang="en-US" dirty="0"/>
              <a:t>255 PMTs: 8” - 32% QE - 75% coverage </a:t>
            </a:r>
            <a:r>
              <a:rPr lang="en-US" dirty="0">
                <a:cs typeface="Times New Roman" panose="02020603050405020304" pitchFamily="18" charset="0"/>
              </a:rPr>
              <a:t>connected via acrylic light guides</a:t>
            </a:r>
          </a:p>
          <a:p>
            <a:endParaRPr lang="en-US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cs typeface="Times New Roman" panose="02020603050405020304" pitchFamily="18" charset="0"/>
              </a:rPr>
              <a:t>Inner surface of vessel coated with TPB wavelength shifter</a:t>
            </a: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4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3D5DA22-84B1-438B-A798-8AE7BDE3D0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88"/>
          <a:stretch/>
        </p:blipFill>
        <p:spPr>
          <a:xfrm>
            <a:off x="1027771" y="3088434"/>
            <a:ext cx="2521664" cy="180033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FA4BD1E-492F-4276-B95C-7A6F35787012}"/>
              </a:ext>
            </a:extLst>
          </p:cNvPr>
          <p:cNvSpPr txBox="1"/>
          <p:nvPr/>
        </p:nvSpPr>
        <p:spPr>
          <a:xfrm>
            <a:off x="4463" y="531603"/>
            <a:ext cx="4753484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b="1" dirty="0"/>
              <a:t>Position reconstruction </a:t>
            </a:r>
            <a:r>
              <a:rPr lang="en-US" dirty="0"/>
              <a:t>and fiducialization for surface and external background mitigation             </a:t>
            </a:r>
            <a:r>
              <a:rPr lang="en-U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JINST 20 P07012 (2025)</a:t>
            </a:r>
            <a:endParaRPr lang="en-US" sz="1200" dirty="0"/>
          </a:p>
          <a:p>
            <a:pPr algn="ctr"/>
            <a:r>
              <a:rPr lang="en-US" dirty="0"/>
              <a:t>Typical position resolution: ~50 mm, depending on event energy and reconstructed radius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7A10E1A-6D81-458A-AB47-3CCE17027769}"/>
              </a:ext>
            </a:extLst>
          </p:cNvPr>
          <p:cNvSpPr txBox="1"/>
          <p:nvPr/>
        </p:nvSpPr>
        <p:spPr>
          <a:xfrm>
            <a:off x="4914027" y="546725"/>
            <a:ext cx="42419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b="1" dirty="0"/>
              <a:t>PSD in </a:t>
            </a:r>
            <a:r>
              <a:rPr lang="en-US" b="1" dirty="0" err="1"/>
              <a:t>LAr</a:t>
            </a:r>
            <a:r>
              <a:rPr lang="en-US" b="1" dirty="0"/>
              <a:t> </a:t>
            </a:r>
            <a:r>
              <a:rPr lang="en-US" dirty="0"/>
              <a:t>provides extremely powerful rejection of the dominant </a:t>
            </a:r>
            <a:r>
              <a:rPr lang="en-US" baseline="30000" dirty="0"/>
              <a:t>39</a:t>
            </a:r>
            <a:r>
              <a:rPr lang="en-US" dirty="0"/>
              <a:t>Ar beta background: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Leakage probabilities down to ~10</a:t>
            </a:r>
            <a:r>
              <a:rPr lang="en-US" baseline="30000" dirty="0"/>
              <a:t>-9</a:t>
            </a:r>
            <a:r>
              <a:rPr lang="en-US" dirty="0"/>
              <a:t> at 16 </a:t>
            </a:r>
            <a:r>
              <a:rPr lang="en-US" dirty="0" err="1"/>
              <a:t>keVee</a:t>
            </a:r>
            <a:r>
              <a:rPr lang="en-US" dirty="0"/>
              <a:t> and 50% NR acceptance demonstrated in 4.5 </a:t>
            </a:r>
            <a:r>
              <a:rPr lang="en-US" dirty="0" err="1"/>
              <a:t>tonne</a:t>
            </a:r>
            <a:r>
              <a:rPr lang="en-US" dirty="0"/>
              <a:t>-years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48FCC45-DACD-40D1-ADC0-D373249FB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21" y="1980458"/>
            <a:ext cx="3132979" cy="252727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56EFEA8-B0E3-4B05-941D-7127F65BF0BA}"/>
              </a:ext>
            </a:extLst>
          </p:cNvPr>
          <p:cNvSpPr txBox="1"/>
          <p:nvPr/>
        </p:nvSpPr>
        <p:spPr>
          <a:xfrm>
            <a:off x="3474953" y="3687844"/>
            <a:ext cx="17700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JINST 20 P07012 (2025)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966AB6-7506-45BC-9D62-85FB6552DECF}"/>
              </a:ext>
            </a:extLst>
          </p:cNvPr>
          <p:cNvSpPr txBox="1"/>
          <p:nvPr/>
        </p:nvSpPr>
        <p:spPr>
          <a:xfrm>
            <a:off x="5051711" y="4642438"/>
            <a:ext cx="45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16D61D2-4B3F-499E-8D24-66CAC38670CB}"/>
              </a:ext>
            </a:extLst>
          </p:cNvPr>
          <p:cNvSpPr txBox="1"/>
          <p:nvPr/>
        </p:nvSpPr>
        <p:spPr>
          <a:xfrm flipH="1">
            <a:off x="5327053" y="4550105"/>
            <a:ext cx="35871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fr-FR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Phys. J. C 81,823 (2021)</a:t>
            </a:r>
            <a:endParaRPr lang="en-US" sz="12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Marcador de número de diapositiva 11">
            <a:extLst>
              <a:ext uri="{FF2B5EF4-FFF2-40B4-BE49-F238E27FC236}">
                <a16:creationId xmlns:a16="http://schemas.microsoft.com/office/drawing/2014/main" id="{E652686F-9792-4710-8E89-6E996915A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14</a:t>
            </a:fld>
            <a:endParaRPr lang="es-ES" dirty="0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EC76D9A6-FB1F-40C5-B070-7D37AAB77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573" y="473385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Times New Roman" pitchFamily="18" charset="0"/>
              <a:cs typeface="Arial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8E72E1F-5D9D-4B5C-9902-234B9AEF46C4}"/>
              </a:ext>
            </a:extLst>
          </p:cNvPr>
          <p:cNvSpPr txBox="1"/>
          <p:nvPr/>
        </p:nvSpPr>
        <p:spPr>
          <a:xfrm>
            <a:off x="1377286" y="-107132"/>
            <a:ext cx="6417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  <a:sym typeface="Symbol"/>
              </a:rPr>
              <a:t>DEAP-3600 Backgrounds</a:t>
            </a:r>
            <a:endParaRPr lang="en-US" sz="3600" b="1" dirty="0">
              <a:solidFill>
                <a:srgbClr val="00B05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5338732A-6044-4B60-8556-883866D88EEB}"/>
              </a:ext>
            </a:extLst>
          </p:cNvPr>
          <p:cNvSpPr/>
          <p:nvPr/>
        </p:nvSpPr>
        <p:spPr>
          <a:xfrm>
            <a:off x="2046157" y="1712039"/>
            <a:ext cx="335048" cy="266287"/>
          </a:xfrm>
          <a:prstGeom prst="downArrow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1D14A11-032C-4A3B-807F-468ED9A111E1}"/>
              </a:ext>
            </a:extLst>
          </p:cNvPr>
          <p:cNvSpPr txBox="1"/>
          <p:nvPr/>
        </p:nvSpPr>
        <p:spPr>
          <a:xfrm>
            <a:off x="47272" y="1911733"/>
            <a:ext cx="4866755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Charge-pattern, time-of-flight, and feed-forward NN algorithms.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FFNN: identifying and reconstructing events originating in the detector neck region (much narrower z residual distribution than the likelihood-based methods).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76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uadroTexto 19">
            <a:extLst>
              <a:ext uri="{FF2B5EF4-FFF2-40B4-BE49-F238E27FC236}">
                <a16:creationId xmlns:a16="http://schemas.microsoft.com/office/drawing/2014/main" id="{DF2AC497-7399-453C-A841-AB74B33F919E}"/>
              </a:ext>
            </a:extLst>
          </p:cNvPr>
          <p:cNvSpPr txBox="1"/>
          <p:nvPr/>
        </p:nvSpPr>
        <p:spPr>
          <a:xfrm>
            <a:off x="1247652" y="-77754"/>
            <a:ext cx="6801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  <a:sym typeface="Symbol"/>
              </a:rPr>
              <a:t>DEAP-3600 recent results </a:t>
            </a:r>
            <a:endParaRPr lang="en-US" sz="3600" b="1" dirty="0">
              <a:solidFill>
                <a:srgbClr val="00B05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966AB6-7506-45BC-9D62-85FB6552DECF}"/>
              </a:ext>
            </a:extLst>
          </p:cNvPr>
          <p:cNvSpPr txBox="1"/>
          <p:nvPr/>
        </p:nvSpPr>
        <p:spPr>
          <a:xfrm>
            <a:off x="5051711" y="4642438"/>
            <a:ext cx="45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58CA34A-EC96-43A4-8B94-7853713660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4"/>
          <a:stretch/>
        </p:blipFill>
        <p:spPr>
          <a:xfrm>
            <a:off x="186176" y="2488709"/>
            <a:ext cx="3061069" cy="233395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C6F1DB7-836B-4D2B-A894-60ACEE0ED4A1}"/>
              </a:ext>
            </a:extLst>
          </p:cNvPr>
          <p:cNvSpPr txBox="1"/>
          <p:nvPr/>
        </p:nvSpPr>
        <p:spPr>
          <a:xfrm>
            <a:off x="3061069" y="4035716"/>
            <a:ext cx="60829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B48719E-2507-463F-B759-48A7BCCD4795}"/>
              </a:ext>
            </a:extLst>
          </p:cNvPr>
          <p:cNvSpPr/>
          <p:nvPr/>
        </p:nvSpPr>
        <p:spPr>
          <a:xfrm>
            <a:off x="667068" y="4787849"/>
            <a:ext cx="243207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Phys</a:t>
            </a:r>
            <a:r>
              <a:rPr lang="es-E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Rev. </a:t>
            </a:r>
            <a:r>
              <a:rPr lang="es-ES" sz="12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Lett</a:t>
            </a:r>
            <a:r>
              <a:rPr lang="es-E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128, 011801 (2022)</a:t>
            </a:r>
            <a:endParaRPr lang="en-US" sz="12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B79FCF9-5ACA-4F1B-AC33-B8B5FDF5DBB1}"/>
              </a:ext>
            </a:extLst>
          </p:cNvPr>
          <p:cNvSpPr txBox="1"/>
          <p:nvPr/>
        </p:nvSpPr>
        <p:spPr>
          <a:xfrm>
            <a:off x="5051711" y="1915102"/>
            <a:ext cx="25971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T</a:t>
            </a:r>
            <a:r>
              <a:rPr lang="es-ES" baseline="-25000" dirty="0"/>
              <a:t>1/2</a:t>
            </a:r>
            <a:r>
              <a:rPr lang="es-ES" dirty="0"/>
              <a:t>​(</a:t>
            </a:r>
            <a:r>
              <a:rPr lang="es-ES" baseline="30000" dirty="0"/>
              <a:t>39</a:t>
            </a:r>
            <a:r>
              <a:rPr lang="es-ES" dirty="0"/>
              <a:t>Ar) = 302 ± 8 </a:t>
            </a:r>
            <a:r>
              <a:rPr lang="es-ES" baseline="-25000" dirty="0" err="1"/>
              <a:t>stat</a:t>
            </a:r>
            <a:r>
              <a:rPr lang="es-ES" dirty="0"/>
              <a:t>​ ± 6</a:t>
            </a:r>
            <a:r>
              <a:rPr lang="es-ES" baseline="-25000" dirty="0"/>
              <a:t>sys</a:t>
            </a:r>
            <a:r>
              <a:rPr lang="es-ES" dirty="0"/>
              <a:t>​ </a:t>
            </a:r>
            <a:r>
              <a:rPr lang="es-ES" dirty="0" err="1"/>
              <a:t>yr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BC017A3-5BA2-4150-95AB-6878E5E23041}"/>
              </a:ext>
            </a:extLst>
          </p:cNvPr>
          <p:cNvSpPr txBox="1"/>
          <p:nvPr/>
        </p:nvSpPr>
        <p:spPr>
          <a:xfrm>
            <a:off x="3622699" y="601259"/>
            <a:ext cx="5536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baseline="30000" dirty="0"/>
              <a:t>39</a:t>
            </a:r>
            <a:r>
              <a:rPr lang="en-US" b="1" dirty="0"/>
              <a:t>Ar half-life</a:t>
            </a:r>
            <a:r>
              <a:rPr lang="en-US" dirty="0"/>
              <a:t> by monitoring the decay rate of atmospheric argon over 3.4 years (</a:t>
            </a:r>
            <a:r>
              <a:rPr lang="es-ES" dirty="0"/>
              <a:t>700–1200 PE) </a:t>
            </a:r>
            <a:r>
              <a:rPr lang="en-US" dirty="0"/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F73EABB-455B-4997-82E4-442B2D248A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5589" y="2388625"/>
            <a:ext cx="3006938" cy="223877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9F1283D-3219-45B5-87F4-519DA31EAF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4538" y="2400031"/>
            <a:ext cx="2890195" cy="2333950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DA4F3EA1-482E-4CE0-A352-85F71EF4671F}"/>
              </a:ext>
            </a:extLst>
          </p:cNvPr>
          <p:cNvSpPr txBox="1"/>
          <p:nvPr/>
        </p:nvSpPr>
        <p:spPr>
          <a:xfrm>
            <a:off x="5468150" y="4735985"/>
            <a:ext cx="20986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Eur.Phys.J.C</a:t>
            </a:r>
            <a:r>
              <a:rPr lang="es-E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85 (2025) 7, 728</a:t>
            </a:r>
          </a:p>
        </p:txBody>
      </p:sp>
      <p:sp>
        <p:nvSpPr>
          <p:cNvPr id="14" name="Marcador de número de diapositiva 11">
            <a:extLst>
              <a:ext uri="{FF2B5EF4-FFF2-40B4-BE49-F238E27FC236}">
                <a16:creationId xmlns:a16="http://schemas.microsoft.com/office/drawing/2014/main" id="{FF605DFF-9B17-45A9-B3C4-BC03D5318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									                </a:t>
            </a:r>
            <a:fld id="{132FADFE-3B8F-471C-ABF0-DBC7717ECBBC}" type="slidenum">
              <a:rPr lang="es-ES" smtClean="0"/>
              <a:pPr algn="l"/>
              <a:t>15</a:t>
            </a:fld>
            <a:endParaRPr lang="es-ES" dirty="0"/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30020B0E-99B5-414A-818C-42B8F5191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50" y="438708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Times New Roman" pitchFamily="18" charset="0"/>
              <a:cs typeface="Arial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12326DF-0AC9-42FD-97E7-D123AD63B165}"/>
              </a:ext>
            </a:extLst>
          </p:cNvPr>
          <p:cNvSpPr txBox="1"/>
          <p:nvPr/>
        </p:nvSpPr>
        <p:spPr>
          <a:xfrm>
            <a:off x="3911509" y="1300710"/>
            <a:ext cx="4958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Result significantly longer than the commonly adopted value and relevant for future argon-based experiments ~268 </a:t>
            </a:r>
            <a:r>
              <a:rPr lang="en-US" dirty="0" err="1"/>
              <a:t>yr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C664B72-689B-4FFE-8548-B21E62B35A02}"/>
              </a:ext>
            </a:extLst>
          </p:cNvPr>
          <p:cNvSpPr txBox="1"/>
          <p:nvPr/>
        </p:nvSpPr>
        <p:spPr>
          <a:xfrm>
            <a:off x="15688" y="548772"/>
            <a:ext cx="35477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First direct-detection search for </a:t>
            </a:r>
            <a:r>
              <a:rPr lang="en-US" b="1" dirty="0"/>
              <a:t>Planck-scale mass dark matter </a:t>
            </a:r>
            <a:r>
              <a:rPr lang="en-US" dirty="0"/>
              <a:t>using multiple-scatter signatures in liquid argon (a few µs time-scale) :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813 live days and 0 observed candidates (0.5 </a:t>
            </a:r>
            <a:r>
              <a:rPr lang="en-US" dirty="0" err="1"/>
              <a:t>MeV</a:t>
            </a:r>
            <a:r>
              <a:rPr lang="en-US" baseline="-25000" dirty="0" err="1"/>
              <a:t>ee</a:t>
            </a:r>
            <a:r>
              <a:rPr lang="en-US" dirty="0" err="1"/>
              <a:t>to</a:t>
            </a:r>
            <a:r>
              <a:rPr lang="en-US" dirty="0"/>
              <a:t> ~60 </a:t>
            </a:r>
            <a:r>
              <a:rPr lang="en-US" dirty="0" err="1"/>
              <a:t>GeV</a:t>
            </a:r>
            <a:r>
              <a:rPr lang="en-US" baseline="-25000" dirty="0" err="1"/>
              <a:t>ee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leading constraints up to                    </a:t>
            </a:r>
            <a:r>
              <a:rPr lang="en-US" dirty="0" err="1"/>
              <a:t>m</a:t>
            </a:r>
            <a:r>
              <a:rPr lang="en-US" baseline="-25000" dirty="0" err="1"/>
              <a:t>χ</a:t>
            </a:r>
            <a:r>
              <a:rPr lang="en-US" dirty="0"/>
              <a:t> ~ 10</a:t>
            </a:r>
            <a:r>
              <a:rPr lang="en-US" baseline="30000" dirty="0"/>
              <a:t>19</a:t>
            </a:r>
            <a:r>
              <a:rPr lang="en-US" dirty="0"/>
              <a:t> GeV/c².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1A0215-41E6-4770-ADE2-F3078975D785}"/>
              </a:ext>
            </a:extLst>
          </p:cNvPr>
          <p:cNvSpPr txBox="1"/>
          <p:nvPr/>
        </p:nvSpPr>
        <p:spPr>
          <a:xfrm>
            <a:off x="4195751" y="2193559"/>
            <a:ext cx="47291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(introduces a systematic correction in the ⁴⁰</a:t>
            </a:r>
            <a:r>
              <a:rPr lang="en-US" dirty="0" err="1"/>
              <a:t>Ar</a:t>
            </a:r>
            <a:r>
              <a:rPr lang="en-US" dirty="0"/>
              <a:t>/³⁹Ar dating)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02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8" grpId="0"/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A1966AB6-7506-45BC-9D62-85FB6552DECF}"/>
              </a:ext>
            </a:extLst>
          </p:cNvPr>
          <p:cNvSpPr txBox="1"/>
          <p:nvPr/>
        </p:nvSpPr>
        <p:spPr>
          <a:xfrm>
            <a:off x="5051711" y="4642438"/>
            <a:ext cx="45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Marcador de número de diapositiva 11">
            <a:extLst>
              <a:ext uri="{FF2B5EF4-FFF2-40B4-BE49-F238E27FC236}">
                <a16:creationId xmlns:a16="http://schemas.microsoft.com/office/drawing/2014/main" id="{FF605DFF-9B17-45A9-B3C4-BC03D5318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16</a:t>
            </a:fld>
            <a:endParaRPr lang="es-ES" dirty="0"/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30020B0E-99B5-414A-818C-42B8F5191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50" y="438708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Times New Roman" pitchFamily="18" charset="0"/>
              <a:cs typeface="Arial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F2AC497-7399-453C-A841-AB74B33F919E}"/>
              </a:ext>
            </a:extLst>
          </p:cNvPr>
          <p:cNvSpPr txBox="1"/>
          <p:nvPr/>
        </p:nvSpPr>
        <p:spPr>
          <a:xfrm>
            <a:off x="1190586" y="-39338"/>
            <a:ext cx="6882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  <a:sym typeface="Symbol"/>
              </a:rPr>
              <a:t>DEAP-3600 WIMP search with PLR</a:t>
            </a:r>
            <a:endParaRPr lang="en-US" sz="2800" b="1" dirty="0">
              <a:solidFill>
                <a:srgbClr val="00B05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age 0" descr="/mnt/data/deap_assets/deap_limit_fig3.png">
            <a:extLst>
              <a:ext uri="{FF2B5EF4-FFF2-40B4-BE49-F238E27FC236}">
                <a16:creationId xmlns:a16="http://schemas.microsoft.com/office/drawing/2014/main" id="{6BD45FD5-B571-473E-AA92-3D4F86B1C9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87"/>
          <a:stretch/>
        </p:blipFill>
        <p:spPr>
          <a:xfrm>
            <a:off x="244306" y="682364"/>
            <a:ext cx="3978687" cy="277224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A38770B-CAED-44D0-8147-053A30B7FA1B}"/>
              </a:ext>
            </a:extLst>
          </p:cNvPr>
          <p:cNvSpPr txBox="1"/>
          <p:nvPr/>
        </p:nvSpPr>
        <p:spPr>
          <a:xfrm>
            <a:off x="872520" y="568577"/>
            <a:ext cx="25827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666666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Profile-likelihood WIMP analysis with 790.8 live-days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28C13F0-790D-47F5-AFF6-D0D88A856661}"/>
              </a:ext>
            </a:extLst>
          </p:cNvPr>
          <p:cNvSpPr txBox="1"/>
          <p:nvPr/>
        </p:nvSpPr>
        <p:spPr>
          <a:xfrm rot="16200000">
            <a:off x="-437080" y="1401431"/>
            <a:ext cx="11496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</a:t>
            </a:r>
            <a:r>
              <a:rPr lang="es-ES" sz="10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2603.13965</a:t>
            </a:r>
            <a:r>
              <a:rPr lang="es-ES" sz="10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endParaRPr lang="en-US" sz="10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5">
            <a:extLst>
              <a:ext uri="{FF2B5EF4-FFF2-40B4-BE49-F238E27FC236}">
                <a16:creationId xmlns:a16="http://schemas.microsoft.com/office/drawing/2014/main" id="{E935D274-EFDD-4F39-9EB3-F1061705FF89}"/>
              </a:ext>
            </a:extLst>
          </p:cNvPr>
          <p:cNvSpPr/>
          <p:nvPr/>
        </p:nvSpPr>
        <p:spPr>
          <a:xfrm>
            <a:off x="1168787" y="2571750"/>
            <a:ext cx="3905784" cy="301752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>
            <a:noAutofit/>
          </a:bodyPr>
          <a:lstStyle/>
          <a:p>
            <a:pPr algn="ctr"/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3.4 × 10</a:t>
            </a:r>
            <a:r>
              <a:rPr lang="en-US" sz="800" baseline="300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-45</a:t>
            </a:r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cm² at 100 GeV/c</a:t>
            </a:r>
            <a:r>
              <a:rPr lang="en-US" sz="800" baseline="300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2 </a:t>
            </a:r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(90% CL) </a:t>
            </a:r>
          </a:p>
          <a:p>
            <a:pPr algn="ctr"/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3.2 × 10</a:t>
            </a:r>
            <a:r>
              <a:rPr lang="en-US" sz="800" baseline="300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-45</a:t>
            </a:r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cm² at 60 GeV/c</a:t>
            </a:r>
            <a:r>
              <a:rPr lang="en-US" sz="800" baseline="300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2  (</a:t>
            </a:r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minimum)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BECC2512-EFD1-4DEC-9279-9473D5C8C706}"/>
              </a:ext>
            </a:extLst>
          </p:cNvPr>
          <p:cNvSpPr txBox="1"/>
          <p:nvPr/>
        </p:nvSpPr>
        <p:spPr>
          <a:xfrm>
            <a:off x="4299193" y="764710"/>
            <a:ext cx="448666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1600" dirty="0" err="1"/>
              <a:t>Exposure</a:t>
            </a:r>
            <a:r>
              <a:rPr lang="es-ES" sz="1600" dirty="0"/>
              <a:t>: 790.8 </a:t>
            </a:r>
            <a:r>
              <a:rPr lang="es-ES" sz="1600" dirty="0" err="1"/>
              <a:t>live-days</a:t>
            </a:r>
            <a:r>
              <a:rPr lang="es-ES" sz="1600" dirty="0"/>
              <a:t>, 3269 kg </a:t>
            </a:r>
            <a:r>
              <a:rPr lang="es-ES" sz="1600" dirty="0" err="1"/>
              <a:t>LAr</a:t>
            </a:r>
            <a:r>
              <a:rPr lang="es-ES" sz="1600" dirty="0"/>
              <a:t> target, 1266 kg </a:t>
            </a:r>
            <a:r>
              <a:rPr lang="es-ES" sz="1600" dirty="0" err="1"/>
              <a:t>fiducial</a:t>
            </a:r>
            <a:r>
              <a:rPr lang="es-ES" sz="1600" dirty="0"/>
              <a:t> </a:t>
            </a:r>
            <a:r>
              <a:rPr lang="es-ES" sz="1600" dirty="0" err="1"/>
              <a:t>mass</a:t>
            </a:r>
            <a:endParaRPr lang="es-ES" sz="16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ROI: 90–300 PE, </a:t>
            </a:r>
            <a:r>
              <a:rPr lang="es-ES" sz="1600" dirty="0" err="1"/>
              <a:t>Fprompt</a:t>
            </a:r>
            <a:r>
              <a:rPr lang="es-ES" sz="1600" dirty="0"/>
              <a:t> </a:t>
            </a:r>
            <a:r>
              <a:rPr lang="es-ES" sz="1600" dirty="0" err="1"/>
              <a:t>contour</a:t>
            </a:r>
            <a:endParaRPr lang="es-ES" sz="1600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1600" dirty="0"/>
              <a:t>PLR variables: PE, </a:t>
            </a:r>
            <a:r>
              <a:rPr lang="es-ES" sz="1600" dirty="0" err="1"/>
              <a:t>Fprompt</a:t>
            </a:r>
            <a:r>
              <a:rPr lang="es-ES" sz="1600" dirty="0"/>
              <a:t>, </a:t>
            </a:r>
            <a:r>
              <a:rPr lang="es-ES" sz="1600" dirty="0" err="1"/>
              <a:t>Rrec</a:t>
            </a:r>
            <a:endParaRPr lang="es-ES" sz="1600" dirty="0"/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340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A1966AB6-7506-45BC-9D62-85FB6552DECF}"/>
              </a:ext>
            </a:extLst>
          </p:cNvPr>
          <p:cNvSpPr txBox="1"/>
          <p:nvPr/>
        </p:nvSpPr>
        <p:spPr>
          <a:xfrm>
            <a:off x="5051711" y="4642438"/>
            <a:ext cx="45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Marcador de número de diapositiva 11">
            <a:extLst>
              <a:ext uri="{FF2B5EF4-FFF2-40B4-BE49-F238E27FC236}">
                <a16:creationId xmlns:a16="http://schemas.microsoft.com/office/drawing/2014/main" id="{FF605DFF-9B17-45A9-B3C4-BC03D5318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17</a:t>
            </a:fld>
            <a:endParaRPr lang="es-ES" dirty="0"/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30020B0E-99B5-414A-818C-42B8F5191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50" y="438708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Times New Roman" pitchFamily="18" charset="0"/>
              <a:cs typeface="Arial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F2AC497-7399-453C-A841-AB74B33F919E}"/>
              </a:ext>
            </a:extLst>
          </p:cNvPr>
          <p:cNvSpPr txBox="1"/>
          <p:nvPr/>
        </p:nvSpPr>
        <p:spPr>
          <a:xfrm>
            <a:off x="1190586" y="-39338"/>
            <a:ext cx="6882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  <a:sym typeface="Symbol"/>
              </a:rPr>
              <a:t>DEAP-3600 WIMP search with PLR</a:t>
            </a:r>
            <a:endParaRPr lang="en-US" sz="2800" b="1" dirty="0">
              <a:solidFill>
                <a:srgbClr val="00B05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age 0" descr="/mnt/data/deap_assets/deap_limit_fig3.png">
            <a:extLst>
              <a:ext uri="{FF2B5EF4-FFF2-40B4-BE49-F238E27FC236}">
                <a16:creationId xmlns:a16="http://schemas.microsoft.com/office/drawing/2014/main" id="{6BD45FD5-B571-473E-AA92-3D4F86B1C9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87"/>
          <a:stretch/>
        </p:blipFill>
        <p:spPr>
          <a:xfrm>
            <a:off x="244306" y="682364"/>
            <a:ext cx="3978687" cy="2772245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A38770B-CAED-44D0-8147-053A30B7FA1B}"/>
              </a:ext>
            </a:extLst>
          </p:cNvPr>
          <p:cNvSpPr txBox="1"/>
          <p:nvPr/>
        </p:nvSpPr>
        <p:spPr>
          <a:xfrm>
            <a:off x="872520" y="568577"/>
            <a:ext cx="25827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rgbClr val="666666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Profile-likelihood WIMP analysis with 790.8 live-days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28C13F0-790D-47F5-AFF6-D0D88A856661}"/>
              </a:ext>
            </a:extLst>
          </p:cNvPr>
          <p:cNvSpPr txBox="1"/>
          <p:nvPr/>
        </p:nvSpPr>
        <p:spPr>
          <a:xfrm rot="16200000">
            <a:off x="-437080" y="1401431"/>
            <a:ext cx="11496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</a:t>
            </a:r>
            <a:r>
              <a:rPr lang="es-ES" sz="10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2603.13965</a:t>
            </a:r>
            <a:r>
              <a:rPr lang="es-ES" sz="10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endParaRPr lang="en-US" sz="10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5">
            <a:extLst>
              <a:ext uri="{FF2B5EF4-FFF2-40B4-BE49-F238E27FC236}">
                <a16:creationId xmlns:a16="http://schemas.microsoft.com/office/drawing/2014/main" id="{E935D274-EFDD-4F39-9EB3-F1061705FF89}"/>
              </a:ext>
            </a:extLst>
          </p:cNvPr>
          <p:cNvSpPr/>
          <p:nvPr/>
        </p:nvSpPr>
        <p:spPr>
          <a:xfrm>
            <a:off x="1168787" y="2571750"/>
            <a:ext cx="3905784" cy="301752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>
            <a:noAutofit/>
          </a:bodyPr>
          <a:lstStyle/>
          <a:p>
            <a:pPr algn="ctr"/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3.4 × 10</a:t>
            </a:r>
            <a:r>
              <a:rPr lang="en-US" sz="800" baseline="300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-45</a:t>
            </a:r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cm² at 100 GeV/c</a:t>
            </a:r>
            <a:r>
              <a:rPr lang="en-US" sz="800" baseline="300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2 </a:t>
            </a:r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(90% CL) </a:t>
            </a:r>
          </a:p>
          <a:p>
            <a:pPr algn="ctr"/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3.2 × 10</a:t>
            </a:r>
            <a:r>
              <a:rPr lang="en-US" sz="800" baseline="300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-45</a:t>
            </a:r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cm² at 60 GeV/c</a:t>
            </a:r>
            <a:r>
              <a:rPr lang="en-US" sz="800" baseline="300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2  (</a:t>
            </a:r>
            <a:r>
              <a:rPr lang="en-US" sz="800" dirty="0">
                <a:solidFill>
                  <a:srgbClr val="11111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minimum)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1B067D8B-E380-49B9-92BE-3AF40BAA6F31}"/>
              </a:ext>
            </a:extLst>
          </p:cNvPr>
          <p:cNvSpPr txBox="1"/>
          <p:nvPr/>
        </p:nvSpPr>
        <p:spPr>
          <a:xfrm>
            <a:off x="-1219" y="3542014"/>
            <a:ext cx="52547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b="1" dirty="0">
                <a:latin typeface="+mn-lt"/>
              </a:rPr>
              <a:t>Increased WIMP acceptance </a:t>
            </a:r>
            <a:r>
              <a:rPr lang="en-US" sz="1100" dirty="0">
                <a:latin typeface="+mn-lt"/>
              </a:rPr>
              <a:t>by loosening several cuts</a:t>
            </a:r>
          </a:p>
          <a:p>
            <a:pPr marL="355600" indent="-355600"/>
            <a:r>
              <a:rPr lang="en-US" sz="1100" dirty="0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</a:rPr>
              <a:t>    </a:t>
            </a:r>
            <a:r>
              <a:rPr lang="en-US" sz="1100" dirty="0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  <a:sym typeface="Symbol" panose="05050102010706020507" pitchFamily="18" charset="2"/>
              </a:rPr>
              <a:t> </a:t>
            </a:r>
            <a:r>
              <a:rPr lang="en-US" sz="1100" dirty="0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</a:rPr>
              <a:t>Larger fiducial volume and looser ROI/cuts increase signal </a:t>
            </a:r>
          </a:p>
          <a:p>
            <a:pPr marL="355600" indent="-355600"/>
            <a:r>
              <a:rPr lang="en-US" sz="1100" dirty="0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</a:rPr>
              <a:t>         acceptance (removing the </a:t>
            </a:r>
            <a:r>
              <a:rPr lang="en-US" sz="1100" dirty="0" err="1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</a:rPr>
              <a:t>NPMT,FirstLAr</a:t>
            </a:r>
            <a:r>
              <a:rPr lang="en-US" sz="1100" dirty="0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</a:rPr>
              <a:t> cut gives +76% relative acceptance).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en-US" sz="800" dirty="0">
              <a:latin typeface="+mn-lt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sz="1100" dirty="0">
                <a:latin typeface="+mn-lt"/>
              </a:rPr>
              <a:t>Gain in the exposure partially offset by an excess of </a:t>
            </a:r>
            <a:r>
              <a:rPr lang="el-GR" sz="1100" b="1" dirty="0">
                <a:latin typeface="+mn-lt"/>
              </a:rPr>
              <a:t>α</a:t>
            </a:r>
            <a:r>
              <a:rPr lang="en-US" sz="1100" b="1" dirty="0">
                <a:latin typeface="+mn-lt"/>
              </a:rPr>
              <a:t>-induced </a:t>
            </a:r>
            <a:r>
              <a:rPr lang="en-US" sz="1100" b="1" dirty="0" err="1">
                <a:latin typeface="+mn-lt"/>
              </a:rPr>
              <a:t>bkgs</a:t>
            </a:r>
            <a:endParaRPr lang="en-US" sz="1100" b="1" dirty="0">
              <a:latin typeface="+mn-lt"/>
            </a:endParaRPr>
          </a:p>
          <a:p>
            <a:pPr marL="180975">
              <a:buFont typeface="Symbol" panose="05050102010706020507" pitchFamily="18" charset="2"/>
              <a:buChar char="®"/>
            </a:pPr>
            <a:r>
              <a:rPr lang="en-US" sz="1100" dirty="0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  <a:sym typeface="Symbol" panose="05050102010706020507" pitchFamily="18" charset="2"/>
              </a:rPr>
              <a:t> D</a:t>
            </a:r>
            <a:r>
              <a:rPr lang="en-US" sz="1100" dirty="0">
                <a:latin typeface="+mn-lt"/>
              </a:rPr>
              <a:t>egraded alpha events from dust particulates in the </a:t>
            </a:r>
            <a:r>
              <a:rPr lang="en-US" sz="1100" dirty="0" err="1">
                <a:latin typeface="+mn-lt"/>
              </a:rPr>
              <a:t>LAr</a:t>
            </a:r>
            <a:r>
              <a:rPr lang="en-US" sz="1100" dirty="0">
                <a:latin typeface="+mn-lt"/>
              </a:rPr>
              <a:t>   </a:t>
            </a:r>
          </a:p>
          <a:p>
            <a:pPr marL="180975"/>
            <a:r>
              <a:rPr lang="en-US" sz="1100" dirty="0">
                <a:latin typeface="+mn-lt"/>
              </a:rPr>
              <a:t>    volume.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B85FEFF1-5F37-4361-8478-A5DB320EAE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3492" y="671632"/>
            <a:ext cx="2999881" cy="31055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 12">
                <a:extLst>
                  <a:ext uri="{FF2B5EF4-FFF2-40B4-BE49-F238E27FC236}">
                    <a16:creationId xmlns:a16="http://schemas.microsoft.com/office/drawing/2014/main" id="{4D1E0649-E3A8-4CBE-AA75-23AEE27D2D37}"/>
                  </a:ext>
                </a:extLst>
              </p:cNvPr>
              <p:cNvSpPr/>
              <p:nvPr/>
            </p:nvSpPr>
            <p:spPr>
              <a:xfrm>
                <a:off x="7138954" y="840087"/>
                <a:ext cx="1867289" cy="1541922"/>
              </a:xfrm>
              <a:prstGeom prst="rect">
                <a:avLst/>
              </a:prstGeom>
              <a:noFill/>
              <a:ln/>
            </p:spPr>
            <p:txBody>
              <a:bodyPr wrap="square" lIns="95" tIns="95" rIns="95" bIns="95" rtlCol="0" anchor="t">
                <a:noAutofit/>
              </a:bodyPr>
              <a:lstStyle/>
              <a:p>
                <a:pPr algn="ctr"/>
                <a:r>
                  <a:rPr lang="en-US" sz="1200" dirty="0">
                    <a:solidFill>
                      <a:srgbClr val="111111"/>
                    </a:solidFill>
                    <a:latin typeface="+mn-lt"/>
                    <a:ea typeface="Aptos" pitchFamily="34" charset="-122"/>
                    <a:cs typeface="Aptos" pitchFamily="34" charset="-120"/>
                  </a:rPr>
                  <a:t>115 events are observed in the ROI, consistent with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s-ES" sz="12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ea typeface="Aptos" pitchFamily="34" charset="-122"/>
                          </a:rPr>
                        </m:ctrlPr>
                      </m:sSubSupPr>
                      <m:e>
                        <m:r>
                          <a:rPr lang="es-ES" sz="12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ea typeface="Aptos" pitchFamily="34" charset="-122"/>
                          </a:rPr>
                          <m:t>111.1</m:t>
                        </m:r>
                      </m:e>
                      <m:sub>
                        <m:r>
                          <a:rPr lang="es-ES" sz="12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ea typeface="Aptos" pitchFamily="34" charset="-122"/>
                          </a:rPr>
                          <m:t>−15.2</m:t>
                        </m:r>
                      </m:sub>
                      <m:sup>
                        <m:r>
                          <a:rPr lang="es-ES" sz="1200" b="0" i="1" smtClean="0">
                            <a:solidFill>
                              <a:srgbClr val="111111"/>
                            </a:solidFill>
                            <a:latin typeface="Cambria Math" panose="02040503050406030204" pitchFamily="18" charset="0"/>
                            <a:ea typeface="Aptos" pitchFamily="34" charset="-122"/>
                          </a:rPr>
                          <m:t>+16.3</m:t>
                        </m:r>
                      </m:sup>
                    </m:sSubSup>
                    <m:r>
                      <a:rPr lang="es-ES" sz="1200" b="0" i="1" smtClean="0">
                        <a:solidFill>
                          <a:srgbClr val="111111"/>
                        </a:solidFill>
                        <a:latin typeface="Cambria Math" panose="02040503050406030204" pitchFamily="18" charset="0"/>
                        <a:ea typeface="Aptos" pitchFamily="34" charset="-122"/>
                      </a:rPr>
                      <m:t>      </m:t>
                    </m:r>
                  </m:oMath>
                </a14:m>
                <a:r>
                  <a:rPr lang="en-US" sz="1200" dirty="0">
                    <a:solidFill>
                      <a:srgbClr val="111111"/>
                    </a:solidFill>
                    <a:latin typeface="+mn-lt"/>
                    <a:ea typeface="Aptos" pitchFamily="34" charset="-122"/>
                    <a:cs typeface="Aptos" pitchFamily="34" charset="-120"/>
                  </a:rPr>
                  <a:t>best-fit background events.</a:t>
                </a:r>
                <a:endParaRPr lang="en-US" sz="1200" dirty="0">
                  <a:latin typeface="+mn-lt"/>
                </a:endParaRPr>
              </a:p>
            </p:txBody>
          </p:sp>
        </mc:Choice>
        <mc:Fallback xmlns="">
          <p:sp>
            <p:nvSpPr>
              <p:cNvPr id="26" name="Text 12">
                <a:extLst>
                  <a:ext uri="{FF2B5EF4-FFF2-40B4-BE49-F238E27FC236}">
                    <a16:creationId xmlns:a16="http://schemas.microsoft.com/office/drawing/2014/main" id="{4D1E0649-E3A8-4CBE-AA75-23AEE27D2D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8954" y="840087"/>
                <a:ext cx="1867289" cy="1541922"/>
              </a:xfrm>
              <a:prstGeom prst="rect">
                <a:avLst/>
              </a:prstGeom>
              <a:blipFill>
                <a:blip r:embed="rId6"/>
                <a:stretch>
                  <a:fillRect l="-4248" t="-3557" r="-6536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ángulo 4">
            <a:extLst>
              <a:ext uri="{FF2B5EF4-FFF2-40B4-BE49-F238E27FC236}">
                <a16:creationId xmlns:a16="http://schemas.microsoft.com/office/drawing/2014/main" id="{05AC187F-5FA2-4B83-8782-16D771A8AFE3}"/>
              </a:ext>
            </a:extLst>
          </p:cNvPr>
          <p:cNvSpPr/>
          <p:nvPr/>
        </p:nvSpPr>
        <p:spPr>
          <a:xfrm>
            <a:off x="7083373" y="1749318"/>
            <a:ext cx="2004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</a:rPr>
              <a:t>Degraded alpha events from dust particulates best-fit dust contribution 91.6 events.</a:t>
            </a:r>
            <a:endParaRPr lang="en-US" sz="1200" dirty="0">
              <a:latin typeface="+mn-lt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143E10F-6A10-49AD-BDB9-E86CB313F077}"/>
              </a:ext>
            </a:extLst>
          </p:cNvPr>
          <p:cNvSpPr/>
          <p:nvPr/>
        </p:nvSpPr>
        <p:spPr>
          <a:xfrm>
            <a:off x="7171117" y="2687557"/>
            <a:ext cx="18158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</a:rPr>
              <a:t>Shadowed </a:t>
            </a:r>
            <a:r>
              <a:rPr lang="en-US" sz="1200" baseline="30000" dirty="0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</a:rPr>
              <a:t>210</a:t>
            </a:r>
            <a:r>
              <a:rPr lang="en-US" sz="1200" dirty="0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</a:rPr>
              <a:t>Po </a:t>
            </a:r>
            <a:r>
              <a:rPr lang="el-GR" sz="1200" dirty="0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</a:rPr>
              <a:t>α</a:t>
            </a:r>
            <a:r>
              <a:rPr lang="es-ES" sz="1200" dirty="0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</a:rPr>
              <a:t>-</a:t>
            </a:r>
            <a:r>
              <a:rPr lang="en-US" sz="1200" dirty="0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</a:rPr>
              <a:t>decays from the neck remain relevant. </a:t>
            </a:r>
            <a:endParaRPr lang="en-US" sz="1200" dirty="0">
              <a:latin typeface="+mn-lt"/>
            </a:endParaRPr>
          </a:p>
        </p:txBody>
      </p:sp>
      <p:sp>
        <p:nvSpPr>
          <p:cNvPr id="27" name="Shape 15">
            <a:extLst>
              <a:ext uri="{FF2B5EF4-FFF2-40B4-BE49-F238E27FC236}">
                <a16:creationId xmlns:a16="http://schemas.microsoft.com/office/drawing/2014/main" id="{14D6DA84-B2AA-4ABD-8FA0-4E4E0F553D0F}"/>
              </a:ext>
            </a:extLst>
          </p:cNvPr>
          <p:cNvSpPr/>
          <p:nvPr/>
        </p:nvSpPr>
        <p:spPr>
          <a:xfrm>
            <a:off x="5051711" y="3929272"/>
            <a:ext cx="3669030" cy="658368"/>
          </a:xfrm>
          <a:prstGeom prst="rect">
            <a:avLst/>
          </a:prstGeom>
          <a:solidFill>
            <a:srgbClr val="FFFFFF"/>
          </a:solidFill>
          <a:ln w="19050">
            <a:solidFill>
              <a:srgbClr val="7030A0"/>
            </a:solidFill>
            <a:prstDash val="solid"/>
          </a:ln>
        </p:spPr>
      </p:sp>
      <p:sp>
        <p:nvSpPr>
          <p:cNvPr id="28" name="Text 16">
            <a:extLst>
              <a:ext uri="{FF2B5EF4-FFF2-40B4-BE49-F238E27FC236}">
                <a16:creationId xmlns:a16="http://schemas.microsoft.com/office/drawing/2014/main" id="{DABCBC60-04EC-459D-B9FB-72E5E6F5E565}"/>
              </a:ext>
            </a:extLst>
          </p:cNvPr>
          <p:cNvSpPr/>
          <p:nvPr/>
        </p:nvSpPr>
        <p:spPr>
          <a:xfrm>
            <a:off x="5102352" y="3957066"/>
            <a:ext cx="2571750" cy="397764"/>
          </a:xfrm>
          <a:prstGeom prst="rect">
            <a:avLst/>
          </a:prstGeom>
          <a:noFill/>
          <a:ln/>
        </p:spPr>
        <p:txBody>
          <a:bodyPr wrap="square" lIns="191" tIns="191" rIns="191" bIns="191" rtlCol="0" anchor="t">
            <a:noAutofit/>
          </a:bodyPr>
          <a:lstStyle/>
          <a:p>
            <a:pPr algn="ctr"/>
            <a:r>
              <a:rPr lang="en-US" sz="900" dirty="0">
                <a:solidFill>
                  <a:srgbClr val="111111"/>
                </a:solidFill>
                <a:latin typeface="+mn-lt"/>
                <a:ea typeface="Aptos" pitchFamily="34" charset="-122"/>
                <a:cs typeface="Aptos" pitchFamily="34" charset="-120"/>
              </a:rPr>
              <a:t>Hardware recovery: WLS-coated flowguides, external cooling, and dust filtration/recirculation aim to move neck/dust alpha backgrounds out of the ROI.</a:t>
            </a:r>
            <a:endParaRPr lang="en-US" sz="900" dirty="0">
              <a:latin typeface="+mn-lt"/>
            </a:endParaRPr>
          </a:p>
        </p:txBody>
      </p:sp>
      <p:pic>
        <p:nvPicPr>
          <p:cNvPr id="29" name="Image 1" descr="/mnt/data/deap_assets/dust_hardware_schematic.png">
            <a:extLst>
              <a:ext uri="{FF2B5EF4-FFF2-40B4-BE49-F238E27FC236}">
                <a16:creationId xmlns:a16="http://schemas.microsoft.com/office/drawing/2014/main" id="{09B91781-2197-4D93-9E81-19F1131601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7130" y="3965144"/>
            <a:ext cx="809244" cy="582930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357D5D99-5BEA-4F11-B853-92B4863C0842}"/>
              </a:ext>
            </a:extLst>
          </p:cNvPr>
          <p:cNvSpPr/>
          <p:nvPr/>
        </p:nvSpPr>
        <p:spPr>
          <a:xfrm>
            <a:off x="5740173" y="4598944"/>
            <a:ext cx="32335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Guillermo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Vera’s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talk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@IDM26</a:t>
            </a:r>
            <a:r>
              <a:rPr lang="es-E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02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5" grpId="0"/>
      <p:bldP spid="8" grpId="0"/>
      <p:bldP spid="28" grpId="0" animBg="1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4C6AAF2-BE4C-4D77-87BB-9485E9D73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580" y="521686"/>
            <a:ext cx="7241322" cy="393242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69111A23-6314-42D8-B02A-B2DDD0AE1CAB}"/>
              </a:ext>
            </a:extLst>
          </p:cNvPr>
          <p:cNvSpPr txBox="1"/>
          <p:nvPr/>
        </p:nvSpPr>
        <p:spPr>
          <a:xfrm>
            <a:off x="-68890" y="4537408"/>
            <a:ext cx="73077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A.B. McDonald: “Dark matter detection with liquid </a:t>
            </a:r>
            <a:r>
              <a:rPr lang="en-US" sz="12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argon“Nucl</a:t>
            </a:r>
            <a:r>
              <a:rPr lang="en-U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Phys. B 1003 (2024) 116436</a:t>
            </a:r>
          </a:p>
        </p:txBody>
      </p:sp>
      <p:sp>
        <p:nvSpPr>
          <p:cNvPr id="15" name="Marcador de número de diapositiva 11">
            <a:extLst>
              <a:ext uri="{FF2B5EF4-FFF2-40B4-BE49-F238E27FC236}">
                <a16:creationId xmlns:a16="http://schemas.microsoft.com/office/drawing/2014/main" id="{B90B7278-85B4-4C4A-B79E-7447788D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18</a:t>
            </a:fld>
            <a:endParaRPr lang="es-ES" dirty="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2B116ED1-FA97-4860-906A-23BBB44D3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573" y="461311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594A37B-FCDB-4320-B90D-98C32EDCF35F}"/>
              </a:ext>
            </a:extLst>
          </p:cNvPr>
          <p:cNvSpPr txBox="1"/>
          <p:nvPr/>
        </p:nvSpPr>
        <p:spPr>
          <a:xfrm>
            <a:off x="0" y="-10179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  <a:sym typeface="Symbol"/>
              </a:rPr>
              <a:t>LAr</a:t>
            </a:r>
            <a:r>
              <a:rPr lang="en-US" sz="3600" b="1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  <a:sym typeface="Symbol"/>
              </a:rPr>
              <a:t>- current scenario</a:t>
            </a:r>
            <a:endParaRPr lang="en-US" sz="36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576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C31A124A-5EC8-4A75-B6DE-7C50240EA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573" y="619965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Times New Roman" pitchFamily="18" charset="0"/>
              <a:cs typeface="Arial" charset="0"/>
            </a:endParaRPr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404B261B-A5B6-45E5-83ED-22EE3190672E}"/>
              </a:ext>
            </a:extLst>
          </p:cNvPr>
          <p:cNvSpPr txBox="1"/>
          <p:nvPr/>
        </p:nvSpPr>
        <p:spPr>
          <a:xfrm>
            <a:off x="2271519" y="7434"/>
            <a:ext cx="4307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  <a:sym typeface="Symbol"/>
              </a:rPr>
              <a:t>LAr</a:t>
            </a:r>
            <a:r>
              <a:rPr lang="en-US" sz="3600" b="1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  <a:sym typeface="Symbol"/>
              </a:rPr>
              <a:t>- plans</a:t>
            </a:r>
            <a:endParaRPr lang="en-US" sz="3600" b="1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arcador de número de diapositiva 11">
            <a:extLst>
              <a:ext uri="{FF2B5EF4-FFF2-40B4-BE49-F238E27FC236}">
                <a16:creationId xmlns:a16="http://schemas.microsoft.com/office/drawing/2014/main" id="{104E623A-807B-44F7-AF27-368F5E357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19</a:t>
            </a:fld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D9DA225-C617-46B8-ADA7-0F0BAA442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251" y="819681"/>
            <a:ext cx="5163070" cy="317088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3F0E6833-59FD-415A-8416-94B16FC098FC}"/>
              </a:ext>
            </a:extLst>
          </p:cNvPr>
          <p:cNvSpPr/>
          <p:nvPr/>
        </p:nvSpPr>
        <p:spPr>
          <a:xfrm>
            <a:off x="152177" y="4094746"/>
            <a:ext cx="8839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DS-20k is designed to be essentially free of instrumental backgrounds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 the 10-year  it starts to enter the neutrino-limited regime, with about 3.7 atmospheric-neutrino NR events expected</a:t>
            </a:r>
          </a:p>
        </p:txBody>
      </p:sp>
    </p:spTree>
    <p:extLst>
      <p:ext uri="{BB962C8B-B14F-4D97-AF65-F5344CB8AC3E}">
        <p14:creationId xmlns:p14="http://schemas.microsoft.com/office/powerpoint/2010/main" val="1954278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6A52B7-CF0E-4AED-83B4-AFB9B8AA1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660" y="462081"/>
            <a:ext cx="7810499" cy="341640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Dark matter direct detection with Argon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		where, why, how?</a:t>
            </a:r>
          </a:p>
          <a:p>
            <a:pPr>
              <a:lnSpc>
                <a:spcPct val="160000"/>
              </a:lnSpc>
            </a:pPr>
            <a:r>
              <a:rPr lang="en-US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Technology</a:t>
            </a:r>
          </a:p>
          <a:p>
            <a:pPr marL="1616075" lvl="1" indent="266700">
              <a:lnSpc>
                <a:spcPct val="100000"/>
              </a:lnSpc>
              <a:spcAft>
                <a:spcPts val="300"/>
              </a:spcAft>
            </a:pPr>
            <a:r>
              <a:rPr lang="en-US" sz="18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Single-phase vs dual-phase</a:t>
            </a:r>
          </a:p>
          <a:p>
            <a:pPr marL="1616075" lvl="1" indent="266700">
              <a:lnSpc>
                <a:spcPct val="100000"/>
              </a:lnSpc>
            </a:pPr>
            <a:r>
              <a:rPr lang="en-US" sz="18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Liquid and Gas</a:t>
            </a:r>
          </a:p>
          <a:p>
            <a:pPr>
              <a:lnSpc>
                <a:spcPct val="160000"/>
              </a:lnSpc>
            </a:pPr>
            <a:r>
              <a:rPr lang="en-US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Physics</a:t>
            </a:r>
          </a:p>
          <a:p>
            <a:pPr marL="1616075" lvl="1" indent="266700">
              <a:lnSpc>
                <a:spcPct val="100000"/>
              </a:lnSpc>
              <a:spcAft>
                <a:spcPts val="300"/>
              </a:spcAft>
            </a:pPr>
            <a:r>
              <a:rPr lang="en-US" sz="1800" b="1" dirty="0">
                <a:solidFill>
                  <a:schemeClr val="tx1"/>
                </a:solidFill>
                <a:cs typeface="Arial" panose="020B0604020202020204" pitchFamily="34" charset="0"/>
              </a:rPr>
              <a:t>High-Mass</a:t>
            </a:r>
          </a:p>
          <a:p>
            <a:pPr marL="1616075" lvl="1" indent="266700">
              <a:lnSpc>
                <a:spcPct val="100000"/>
              </a:lnSpc>
              <a:spcAft>
                <a:spcPts val="300"/>
              </a:spcAft>
            </a:pPr>
            <a:r>
              <a:rPr lang="en-US" sz="1800" b="1" dirty="0">
                <a:solidFill>
                  <a:schemeClr val="tx1"/>
                </a:solidFill>
                <a:cs typeface="Arial" panose="020B0604020202020204" pitchFamily="34" charset="0"/>
              </a:rPr>
              <a:t>Low-Mass</a:t>
            </a:r>
          </a:p>
          <a:p>
            <a:pPr marL="1616075" lvl="1" indent="266700">
              <a:lnSpc>
                <a:spcPct val="100000"/>
              </a:lnSpc>
              <a:spcAft>
                <a:spcPts val="300"/>
              </a:spcAft>
            </a:pPr>
            <a:r>
              <a:rPr lang="en-US" sz="1800" b="1" dirty="0">
                <a:solidFill>
                  <a:schemeClr val="tx1"/>
                </a:solidFill>
                <a:cs typeface="Arial" panose="020B0604020202020204" pitchFamily="34" charset="0"/>
              </a:rPr>
              <a:t>Exotic….</a:t>
            </a:r>
          </a:p>
          <a:p>
            <a:pPr>
              <a:lnSpc>
                <a:spcPct val="160000"/>
              </a:lnSpc>
            </a:pPr>
            <a:r>
              <a:rPr lang="en-US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Current picture</a:t>
            </a:r>
          </a:p>
          <a:p>
            <a:pPr>
              <a:lnSpc>
                <a:spcPct val="160000"/>
              </a:lnSpc>
            </a:pPr>
            <a:r>
              <a:rPr lang="en-US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Prospects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F045E74-74F2-448D-8DCE-27B32F26964F}"/>
              </a:ext>
            </a:extLst>
          </p:cNvPr>
          <p:cNvSpPr txBox="1">
            <a:spLocks noChangeArrowheads="1"/>
          </p:cNvSpPr>
          <p:nvPr/>
        </p:nvSpPr>
        <p:spPr>
          <a:xfrm>
            <a:off x="1485900" y="0"/>
            <a:ext cx="6172200" cy="8572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33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Outline: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558A89-367F-4B7B-98A0-C7A83B0FA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486966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Marcador de número de diapositiva 11">
            <a:extLst>
              <a:ext uri="{FF2B5EF4-FFF2-40B4-BE49-F238E27FC236}">
                <a16:creationId xmlns:a16="http://schemas.microsoft.com/office/drawing/2014/main" id="{0D1053D5-C85C-46DF-B790-155195CA3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  </a:t>
            </a:r>
            <a:fld id="{132FADFE-3B8F-471C-ABF0-DBC7717ECBBC}" type="slidenum">
              <a:rPr lang="es-ES" smtClean="0"/>
              <a:pPr algn="l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627502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6"/>
          <p:cNvPicPr preferRelativeResize="0"/>
          <p:nvPr/>
        </p:nvPicPr>
        <p:blipFill rotWithShape="1">
          <a:blip r:embed="rId3">
            <a:alphaModFix/>
          </a:blip>
          <a:srcRect r="56045"/>
          <a:stretch/>
        </p:blipFill>
        <p:spPr>
          <a:xfrm>
            <a:off x="4395301" y="603450"/>
            <a:ext cx="2087276" cy="237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376" y="572700"/>
            <a:ext cx="4044150" cy="251470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 txBox="1"/>
          <p:nvPr/>
        </p:nvSpPr>
        <p:spPr>
          <a:xfrm>
            <a:off x="2212046" y="3214239"/>
            <a:ext cx="6728400" cy="879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048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A64D79"/>
              </a:buClr>
              <a:buSzPts val="1200"/>
              <a:buFont typeface="Calibri"/>
              <a:buChar char="●"/>
            </a:pPr>
            <a:r>
              <a:rPr lang="it" sz="12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Nested detector with </a:t>
            </a:r>
            <a:endParaRPr sz="12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914400" lvl="1" indent="-3048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1200"/>
              <a:buFont typeface="Courier"/>
              <a:buChar char="■"/>
            </a:pPr>
            <a:r>
              <a:rPr lang="it" sz="12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ProtoDUNE-like cryostat: 8 x 8 x 8 m</a:t>
            </a:r>
            <a:r>
              <a:rPr lang="it" sz="1200" baseline="300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3</a:t>
            </a:r>
            <a:r>
              <a:rPr lang="it" sz="12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hosting </a:t>
            </a:r>
            <a:r>
              <a:rPr lang="it" sz="12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650 t</a:t>
            </a:r>
            <a:r>
              <a:rPr lang="it" sz="12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of atm Ar (</a:t>
            </a:r>
            <a:r>
              <a:rPr lang="es-E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cosmogenic</a:t>
            </a:r>
            <a:r>
              <a:rPr lang="es-ES" sz="12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veto)</a:t>
            </a:r>
          </a:p>
          <a:p>
            <a:pPr marL="914400" lvl="1" indent="-3048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FA8DC"/>
              </a:buClr>
              <a:buSzPts val="1200"/>
              <a:buFont typeface="Courier"/>
              <a:buChar char="■"/>
            </a:pPr>
            <a:r>
              <a:rPr lang="it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SS</a:t>
            </a:r>
            <a:r>
              <a:rPr lang="it" sz="12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vessel+structure hosting</a:t>
            </a:r>
            <a:r>
              <a:rPr lang="it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it" sz="12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99 t underground Ar</a:t>
            </a:r>
            <a:endParaRPr sz="1200" dirty="0"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5381587" y="3976916"/>
            <a:ext cx="4226400" cy="766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71600" lvl="2" indent="-3048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"/>
              <a:buChar char="■"/>
            </a:pPr>
            <a:r>
              <a:rPr lang="it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51 t UAr (</a:t>
            </a:r>
            <a:r>
              <a:rPr lang="it" sz="1200" b="1" dirty="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20 t fiducial)</a:t>
            </a:r>
          </a:p>
          <a:p>
            <a:pPr marL="1371600" lvl="2" indent="-3048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"/>
              <a:buChar char="■"/>
            </a:pPr>
            <a:r>
              <a:rPr lang="it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348 cm drift </a:t>
            </a:r>
          </a:p>
          <a:p>
            <a:pPr marL="1371600" lvl="2" indent="-3048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"/>
              <a:buChar char="■"/>
            </a:pPr>
            <a:r>
              <a:rPr lang="it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Cathode @ </a:t>
            </a:r>
            <a:r>
              <a:rPr lang="it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-73.4 kV</a:t>
            </a:r>
            <a:endParaRPr sz="1800" dirty="0">
              <a:solidFill>
                <a:schemeClr val="dk2"/>
              </a:solidFill>
            </a:endParaRPr>
          </a:p>
        </p:txBody>
      </p:sp>
      <p:sp>
        <p:nvSpPr>
          <p:cNvPr id="12" name="3 CuadroTexto">
            <a:extLst>
              <a:ext uri="{FF2B5EF4-FFF2-40B4-BE49-F238E27FC236}">
                <a16:creationId xmlns:a16="http://schemas.microsoft.com/office/drawing/2014/main" id="{125BE524-E1B5-42C1-92F6-8686EB475075}"/>
              </a:ext>
            </a:extLst>
          </p:cNvPr>
          <p:cNvSpPr txBox="1"/>
          <p:nvPr/>
        </p:nvSpPr>
        <p:spPr>
          <a:xfrm>
            <a:off x="1570533" y="-69346"/>
            <a:ext cx="5049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  <a:sym typeface="Symbol"/>
              </a:rPr>
              <a:t>DarkSide-20k @ LNGS</a:t>
            </a:r>
            <a:endParaRPr lang="en-US" sz="3200" b="1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Marcador de número de diapositiva 11">
            <a:extLst>
              <a:ext uri="{FF2B5EF4-FFF2-40B4-BE49-F238E27FC236}">
                <a16:creationId xmlns:a16="http://schemas.microsoft.com/office/drawing/2014/main" id="{2126E42C-3D40-49E2-85FE-DCA9A3A9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20</a:t>
            </a:fld>
            <a:endParaRPr lang="es-ES" dirty="0"/>
          </a:p>
        </p:txBody>
      </p:sp>
      <p:pic>
        <p:nvPicPr>
          <p:cNvPr id="49154" name="Picture 2">
            <a:extLst>
              <a:ext uri="{FF2B5EF4-FFF2-40B4-BE49-F238E27FC236}">
                <a16:creationId xmlns:a16="http://schemas.microsoft.com/office/drawing/2014/main" id="{94490B6C-7AF4-458B-A0F5-FFD79CD0E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06" y="2983279"/>
            <a:ext cx="1960013" cy="187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5">
            <a:extLst>
              <a:ext uri="{FF2B5EF4-FFF2-40B4-BE49-F238E27FC236}">
                <a16:creationId xmlns:a16="http://schemas.microsoft.com/office/drawing/2014/main" id="{A14D009A-261A-43E7-96FF-5D21B006B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50" y="438708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Times New Roman" pitchFamily="18" charset="0"/>
              <a:cs typeface="Arial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C0C1BC7-6A40-40A8-9977-40C71DD9F507}"/>
              </a:ext>
            </a:extLst>
          </p:cNvPr>
          <p:cNvSpPr txBox="1"/>
          <p:nvPr/>
        </p:nvSpPr>
        <p:spPr>
          <a:xfrm>
            <a:off x="2212046" y="3857104"/>
            <a:ext cx="4044151" cy="467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304800">
              <a:lnSpc>
                <a:spcPct val="105000"/>
              </a:lnSpc>
              <a:buClr>
                <a:srgbClr val="6FA8DC"/>
              </a:buClr>
              <a:buSzPts val="1200"/>
              <a:buFont typeface="Courier"/>
              <a:buChar char="■"/>
            </a:pPr>
            <a:r>
              <a:rPr lang="es-ES" sz="12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UAr</a:t>
            </a:r>
            <a:r>
              <a:rPr lang="es-E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(</a:t>
            </a:r>
            <a:r>
              <a:rPr lang="es-ES" sz="1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32 t</a:t>
            </a:r>
            <a:r>
              <a:rPr lang="es-E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) + </a:t>
            </a:r>
            <a:r>
              <a:rPr lang="es-ES" sz="12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acrylic</a:t>
            </a:r>
            <a:r>
              <a:rPr lang="es-E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Veto </a:t>
            </a:r>
            <a:r>
              <a:rPr lang="es-ES" sz="12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for</a:t>
            </a:r>
            <a:r>
              <a:rPr lang="es-E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s-ES" sz="12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neutrons</a:t>
            </a:r>
            <a:r>
              <a:rPr lang="es-E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and </a:t>
            </a:r>
            <a:r>
              <a:rPr lang="el-GR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γ.</a:t>
            </a:r>
          </a:p>
          <a:p>
            <a:pPr marL="914400" lvl="1" indent="-304800">
              <a:lnSpc>
                <a:spcPct val="105000"/>
              </a:lnSpc>
              <a:buClr>
                <a:srgbClr val="6FA8DC"/>
              </a:buClr>
              <a:buSzPts val="1200"/>
              <a:buFont typeface="Courier"/>
              <a:buChar char="■"/>
            </a:pPr>
            <a:r>
              <a:rPr lang="es-E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Central</a:t>
            </a:r>
            <a:r>
              <a:rPr lang="es-ES" sz="12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Dual-</a:t>
            </a:r>
            <a:r>
              <a:rPr lang="es-ES" sz="1200" b="1" dirty="0" err="1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phase</a:t>
            </a:r>
            <a:r>
              <a:rPr lang="es-ES" sz="12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Ar TPC (50 t):</a:t>
            </a:r>
            <a:r>
              <a:rPr lang="es-E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Google Shape;90;p16">
            <a:extLst>
              <a:ext uri="{FF2B5EF4-FFF2-40B4-BE49-F238E27FC236}">
                <a16:creationId xmlns:a16="http://schemas.microsoft.com/office/drawing/2014/main" id="{AB5D8B4B-9E41-4657-A3E1-9A18E09F6B9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3955"/>
          <a:stretch/>
        </p:blipFill>
        <p:spPr>
          <a:xfrm>
            <a:off x="6482577" y="603450"/>
            <a:ext cx="2661424" cy="237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 CuadroTexto">
            <a:extLst>
              <a:ext uri="{FF2B5EF4-FFF2-40B4-BE49-F238E27FC236}">
                <a16:creationId xmlns:a16="http://schemas.microsoft.com/office/drawing/2014/main" id="{242E63CC-1677-4CBC-B41B-614C2D401DF4}"/>
              </a:ext>
            </a:extLst>
          </p:cNvPr>
          <p:cNvSpPr txBox="1"/>
          <p:nvPr/>
        </p:nvSpPr>
        <p:spPr>
          <a:xfrm>
            <a:off x="935340" y="-69346"/>
            <a:ext cx="7196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+mn-lt"/>
                <a:cs typeface="Arial" panose="020B0604020202020204" pitchFamily="34" charset="0"/>
                <a:sym typeface="Symbol"/>
              </a:rPr>
              <a:t>SiPMs</a:t>
            </a:r>
            <a:endParaRPr lang="en-US" sz="3200" b="1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4E900F15-90D7-48D4-AAA3-F00781D63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21</a:t>
            </a:fld>
            <a:endParaRPr lang="es-ES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AC11DB3B-44CE-4FD1-B83C-6ADA88484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50" y="438708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n-lt"/>
              <a:cs typeface="Arial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E2B1EE3-7A9F-45C8-A423-34982C97C369}"/>
              </a:ext>
            </a:extLst>
          </p:cNvPr>
          <p:cNvSpPr txBox="1"/>
          <p:nvPr/>
        </p:nvSpPr>
        <p:spPr>
          <a:xfrm>
            <a:off x="3682094" y="581788"/>
            <a:ext cx="5454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  <a:cs typeface="Times New Roman" panose="02020603050405020304" pitchFamily="18" charset="0"/>
              </a:rPr>
              <a:t>Custom cryogenic </a:t>
            </a:r>
            <a:r>
              <a:rPr lang="en-US" dirty="0" err="1">
                <a:latin typeface="+mn-lt"/>
                <a:cs typeface="Times New Roman" panose="02020603050405020304" pitchFamily="18" charset="0"/>
              </a:rPr>
              <a:t>SiPMs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> developed with (FBK) and produced by </a:t>
            </a:r>
            <a:r>
              <a:rPr lang="en-US" dirty="0" err="1">
                <a:latin typeface="+mn-lt"/>
                <a:cs typeface="Times New Roman" panose="02020603050405020304" pitchFamily="18" charset="0"/>
              </a:rPr>
              <a:t>LFoundry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>.  Key features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CBA1759-E147-4201-AE47-84BCFDF97D31}"/>
              </a:ext>
            </a:extLst>
          </p:cNvPr>
          <p:cNvSpPr/>
          <p:nvPr/>
        </p:nvSpPr>
        <p:spPr>
          <a:xfrm>
            <a:off x="4013853" y="1988489"/>
            <a:ext cx="17863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n-lt"/>
                <a:ea typeface="Calibri"/>
              </a:rPr>
              <a:t>Production</a:t>
            </a:r>
            <a:r>
              <a:rPr lang="en-US" dirty="0">
                <a:latin typeface="+mn-lt"/>
                <a:ea typeface="Calibri"/>
                <a:cs typeface="Arial" panose="020B0604020202020204" pitchFamily="34" charset="0"/>
                <a:sym typeface="Calibri"/>
              </a:rPr>
              <a:t>: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• TPC PDUs (~528)</a:t>
            </a:r>
          </a:p>
          <a:p>
            <a:r>
              <a:rPr lang="en-US" dirty="0">
                <a:latin typeface="+mn-lt"/>
              </a:rPr>
              <a:t>• Veto PDUs (~128)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11E1334-3013-4C5F-9A7E-22E945F75190}"/>
              </a:ext>
            </a:extLst>
          </p:cNvPr>
          <p:cNvSpPr/>
          <p:nvPr/>
        </p:nvSpPr>
        <p:spPr>
          <a:xfrm>
            <a:off x="91875" y="368960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+mn-lt"/>
              </a:rPr>
              <a:t>Production in Nuova </a:t>
            </a:r>
            <a:r>
              <a:rPr lang="en-US" dirty="0" err="1">
                <a:latin typeface="+mn-lt"/>
              </a:rPr>
              <a:t>Officina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Assergi</a:t>
            </a:r>
            <a:r>
              <a:rPr lang="en-US" dirty="0">
                <a:latin typeface="+mn-lt"/>
              </a:rPr>
              <a:t> (NOA)</a:t>
            </a:r>
          </a:p>
          <a:p>
            <a:r>
              <a:rPr lang="en-US" dirty="0">
                <a:latin typeface="+mn-lt"/>
                <a:sym typeface="Symbol" panose="05050102010706020507" pitchFamily="18" charset="2"/>
              </a:rPr>
              <a:t>420 m</a:t>
            </a:r>
            <a:r>
              <a:rPr lang="en-US" baseline="30000" dirty="0">
                <a:latin typeface="+mn-lt"/>
                <a:sym typeface="Symbol" panose="05050102010706020507" pitchFamily="18" charset="2"/>
              </a:rPr>
              <a:t>2</a:t>
            </a:r>
            <a:r>
              <a:rPr lang="en-US" dirty="0">
                <a:latin typeface="+mn-lt"/>
                <a:sym typeface="Symbol" panose="05050102010706020507" pitchFamily="18" charset="2"/>
              </a:rPr>
              <a:t> ISO-6 with reduced Rn concentration </a:t>
            </a:r>
          </a:p>
          <a:p>
            <a:r>
              <a:rPr lang="en-US" dirty="0">
                <a:latin typeface="+mn-lt"/>
                <a:sym typeface="Symbol" panose="05050102010706020507" pitchFamily="18" charset="2"/>
              </a:rPr>
              <a:t> </a:t>
            </a:r>
            <a:r>
              <a:rPr lang="en-US" dirty="0">
                <a:latin typeface="+mn-lt"/>
              </a:rPr>
              <a:t>Includes </a:t>
            </a:r>
            <a:r>
              <a:rPr lang="en-US" dirty="0" err="1">
                <a:latin typeface="+mn-lt"/>
              </a:rPr>
              <a:t>cryoprobing</a:t>
            </a:r>
            <a:r>
              <a:rPr lang="en-US" dirty="0">
                <a:latin typeface="+mn-lt"/>
              </a:rPr>
              <a:t> &amp; </a:t>
            </a:r>
            <a:r>
              <a:rPr lang="en-US" dirty="0" err="1">
                <a:latin typeface="+mn-lt"/>
              </a:rPr>
              <a:t>SiPM</a:t>
            </a:r>
            <a:r>
              <a:rPr lang="en-US" dirty="0">
                <a:latin typeface="+mn-lt"/>
              </a:rPr>
              <a:t> dicing for </a:t>
            </a:r>
            <a:r>
              <a:rPr lang="en-US" dirty="0" err="1">
                <a:latin typeface="+mn-lt"/>
              </a:rPr>
              <a:t>vPDUs</a:t>
            </a:r>
            <a:endParaRPr lang="en-US" dirty="0">
              <a:latin typeface="+mn-lt"/>
            </a:endParaRPr>
          </a:p>
        </p:txBody>
      </p:sp>
      <p:sp>
        <p:nvSpPr>
          <p:cNvPr id="10" name="AutoShape 4" descr="Generazione immagine completata">
            <a:extLst>
              <a:ext uri="{FF2B5EF4-FFF2-40B4-BE49-F238E27FC236}">
                <a16:creationId xmlns:a16="http://schemas.microsoft.com/office/drawing/2014/main" id="{8C2AD33C-7674-4CDF-81B7-E8070588F0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66863" y="0"/>
            <a:ext cx="600868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19F29CF7-6393-40E5-B5DD-E749286C6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827" y="2755710"/>
            <a:ext cx="2353934" cy="2015176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4D2C77D4-C8F6-481A-ADD4-4B4147C574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2678" y="2753121"/>
            <a:ext cx="1608834" cy="2109850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1E163F73-02D1-44DA-A3B9-3312B8602ADB}"/>
              </a:ext>
            </a:extLst>
          </p:cNvPr>
          <p:cNvSpPr txBox="1"/>
          <p:nvPr/>
        </p:nvSpPr>
        <p:spPr>
          <a:xfrm>
            <a:off x="3731476" y="1052519"/>
            <a:ext cx="481574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Low radioactivity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Photon detection efficiency ~45%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Low dark-count rate &lt; 0.01 Hz/mm at 77K (7 Volts OV)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Timing resolution ~ 10 ns</a:t>
            </a:r>
          </a:p>
          <a:p>
            <a:pPr algn="l"/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E6AF63F2-EF65-4F4C-8EC7-E9B0978ECF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534"/>
          <a:stretch/>
        </p:blipFill>
        <p:spPr>
          <a:xfrm>
            <a:off x="5792" y="627855"/>
            <a:ext cx="1786311" cy="2916932"/>
          </a:xfrm>
          <a:prstGeom prst="rect">
            <a:avLst/>
          </a:prstGeom>
        </p:spPr>
      </p:pic>
      <p:sp>
        <p:nvSpPr>
          <p:cNvPr id="29" name="Rectángulo 28">
            <a:extLst>
              <a:ext uri="{FF2B5EF4-FFF2-40B4-BE49-F238E27FC236}">
                <a16:creationId xmlns:a16="http://schemas.microsoft.com/office/drawing/2014/main" id="{EE4335CF-94A1-4F0B-A4CB-4F7178E378BB}"/>
              </a:ext>
            </a:extLst>
          </p:cNvPr>
          <p:cNvSpPr/>
          <p:nvPr/>
        </p:nvSpPr>
        <p:spPr>
          <a:xfrm>
            <a:off x="1660664" y="831313"/>
            <a:ext cx="4572000" cy="261610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Optical planes: ~2x10 m²</a:t>
            </a:r>
            <a:br>
              <a:rPr lang="en-US" sz="1200" dirty="0"/>
            </a:br>
            <a:r>
              <a:rPr lang="en-US" sz="1200" dirty="0"/>
              <a:t>525  PDUs </a:t>
            </a:r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PDU: 20x20 cm²</a:t>
            </a:r>
            <a:br>
              <a:rPr lang="en-US" sz="1200" dirty="0"/>
            </a:br>
            <a:r>
              <a:rPr lang="en-US" sz="1200" dirty="0"/>
              <a:t>16 Tiles assembled on a MB</a:t>
            </a:r>
            <a:br>
              <a:rPr lang="en-US" sz="1200" dirty="0"/>
            </a:br>
            <a:r>
              <a:rPr lang="en-US" sz="1200" dirty="0"/>
              <a:t>4 Readout Channels</a:t>
            </a:r>
          </a:p>
          <a:p>
            <a:endParaRPr lang="en-US" sz="1200" dirty="0"/>
          </a:p>
          <a:p>
            <a:endParaRPr lang="en-US" sz="2000" dirty="0"/>
          </a:p>
          <a:p>
            <a:r>
              <a:rPr lang="en-US" sz="1200" dirty="0"/>
              <a:t>Tile: 5x5 cm²</a:t>
            </a:r>
            <a:br>
              <a:rPr lang="en-US" sz="1200" dirty="0"/>
            </a:br>
            <a:r>
              <a:rPr lang="en-US" sz="1200" dirty="0"/>
              <a:t>24 </a:t>
            </a:r>
            <a:r>
              <a:rPr lang="en-US" sz="1200" dirty="0" err="1"/>
              <a:t>SiPMs</a:t>
            </a:r>
            <a:r>
              <a:rPr lang="en-US" sz="1200" dirty="0"/>
              <a:t> directly </a:t>
            </a:r>
          </a:p>
          <a:p>
            <a:r>
              <a:rPr lang="en-US" sz="1200" dirty="0"/>
              <a:t>mounted on a FEB</a:t>
            </a:r>
            <a:br>
              <a:rPr lang="en-US" sz="1200" dirty="0"/>
            </a:br>
            <a:endParaRPr lang="en-US" sz="1200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2702E055-733E-4E75-B7EC-7FB02F94D53A}"/>
              </a:ext>
            </a:extLst>
          </p:cNvPr>
          <p:cNvSpPr txBox="1"/>
          <p:nvPr/>
        </p:nvSpPr>
        <p:spPr>
          <a:xfrm>
            <a:off x="5972829" y="2141103"/>
            <a:ext cx="321594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8761D"/>
                </a:solidFill>
                <a:latin typeface="+mn-lt"/>
                <a:ea typeface="Calibri"/>
                <a:cs typeface="Arial" panose="020B0604020202020204" pitchFamily="34" charset="0"/>
                <a:sym typeface="Calibri"/>
              </a:rPr>
              <a:t>21 m</a:t>
            </a:r>
            <a:r>
              <a:rPr lang="en-US" b="1" baseline="30000" dirty="0">
                <a:solidFill>
                  <a:srgbClr val="38761D"/>
                </a:solidFill>
                <a:latin typeface="+mn-lt"/>
                <a:ea typeface="Calibri"/>
                <a:cs typeface="Arial" panose="020B0604020202020204" pitchFamily="34" charset="0"/>
                <a:sym typeface="Calibri"/>
              </a:rPr>
              <a:t>2</a:t>
            </a:r>
            <a:r>
              <a:rPr lang="en-US" dirty="0">
                <a:solidFill>
                  <a:srgbClr val="38761D"/>
                </a:solidFill>
                <a:latin typeface="+mn-lt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dirty="0">
                <a:latin typeface="+mn-lt"/>
                <a:ea typeface="Calibri"/>
                <a:cs typeface="Arial" panose="020B0604020202020204" pitchFamily="34" charset="0"/>
                <a:sym typeface="Calibri"/>
              </a:rPr>
              <a:t>of </a:t>
            </a:r>
            <a:r>
              <a:rPr lang="en-US" dirty="0" err="1">
                <a:latin typeface="+mn-lt"/>
                <a:ea typeface="Calibri"/>
                <a:cs typeface="Arial" panose="020B0604020202020204" pitchFamily="34" charset="0"/>
                <a:sym typeface="Calibri"/>
              </a:rPr>
              <a:t>SiPM</a:t>
            </a:r>
            <a:r>
              <a:rPr lang="en-US" dirty="0">
                <a:latin typeface="+mn-lt"/>
                <a:ea typeface="Calibri"/>
                <a:cs typeface="Arial" panose="020B0604020202020204" pitchFamily="34" charset="0"/>
                <a:sym typeface="Calibri"/>
              </a:rPr>
              <a:t> + </a:t>
            </a:r>
            <a:r>
              <a:rPr lang="en-US" b="1" dirty="0">
                <a:solidFill>
                  <a:srgbClr val="38761D"/>
                </a:solidFill>
                <a:latin typeface="+mn-lt"/>
                <a:ea typeface="Calibri"/>
                <a:cs typeface="Arial" panose="020B0604020202020204" pitchFamily="34" charset="0"/>
                <a:sym typeface="Calibri"/>
              </a:rPr>
              <a:t>5 m</a:t>
            </a:r>
            <a:r>
              <a:rPr lang="en-US" b="1" baseline="30000" dirty="0">
                <a:solidFill>
                  <a:srgbClr val="38761D"/>
                </a:solidFill>
                <a:latin typeface="+mn-lt"/>
                <a:ea typeface="Calibri"/>
                <a:cs typeface="Arial" panose="020B0604020202020204" pitchFamily="34" charset="0"/>
                <a:sym typeface="Calibri"/>
              </a:rPr>
              <a:t>2</a:t>
            </a:r>
            <a:r>
              <a:rPr lang="en-US" dirty="0">
                <a:solidFill>
                  <a:srgbClr val="38761D"/>
                </a:solidFill>
                <a:latin typeface="+mn-lt"/>
                <a:ea typeface="Calibri"/>
                <a:cs typeface="Arial" panose="020B0604020202020204" pitchFamily="34" charset="0"/>
                <a:sym typeface="Calibri"/>
              </a:rPr>
              <a:t> </a:t>
            </a:r>
            <a:r>
              <a:rPr lang="en-US" dirty="0">
                <a:latin typeface="+mn-lt"/>
                <a:ea typeface="Calibri"/>
                <a:cs typeface="Arial" panose="020B0604020202020204" pitchFamily="34" charset="0"/>
                <a:sym typeface="Calibri"/>
              </a:rPr>
              <a:t>in veto </a:t>
            </a:r>
          </a:p>
          <a:p>
            <a:r>
              <a:rPr lang="en-US" dirty="0">
                <a:latin typeface="+mn-lt"/>
                <a:ea typeface="Calibri"/>
                <a:cs typeface="Arial" panose="020B0604020202020204" pitchFamily="34" charset="0"/>
                <a:sym typeface="Calibri"/>
              </a:rPr>
              <a:t>Coverage in TPC Optical plane &gt; 90%</a:t>
            </a:r>
          </a:p>
          <a:p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05C38D1-E8C2-45A5-AF34-3041674DDA90}"/>
              </a:ext>
            </a:extLst>
          </p:cNvPr>
          <p:cNvSpPr/>
          <p:nvPr/>
        </p:nvSpPr>
        <p:spPr>
          <a:xfrm>
            <a:off x="1052920" y="4673215"/>
            <a:ext cx="287771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V.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Pesudo’s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talk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@IDM26</a:t>
            </a:r>
            <a:r>
              <a:rPr lang="es-E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07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32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466130" y="4456733"/>
            <a:ext cx="3428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50" dirty="0">
              <a:latin typeface="+mj-lt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69470" y="404705"/>
            <a:ext cx="8632421" cy="198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l-GR" sz="1600" i="1" dirty="0">
                <a:latin typeface="+mj-lt"/>
                <a:cs typeface="Times New Roman" panose="02020603050405020304" pitchFamily="18" charset="0"/>
              </a:rPr>
              <a:t>β</a:t>
            </a:r>
            <a:r>
              <a:rPr lang="el-GR" sz="1600" dirty="0"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1600" dirty="0">
                <a:latin typeface="+mj-lt"/>
                <a:cs typeface="Times New Roman" panose="02020603050405020304" pitchFamily="18" charset="0"/>
              </a:rPr>
              <a:t>emitter with 565 keV endpoint, T</a:t>
            </a:r>
            <a:r>
              <a:rPr lang="en-US" sz="1600" baseline="-25000" dirty="0">
                <a:latin typeface="+mj-lt"/>
                <a:cs typeface="Times New Roman" panose="02020603050405020304" pitchFamily="18" charset="0"/>
              </a:rPr>
              <a:t>1/2</a:t>
            </a:r>
            <a:r>
              <a:rPr lang="en-US" sz="1600" dirty="0">
                <a:latin typeface="+mj-lt"/>
                <a:cs typeface="Times New Roman" panose="02020603050405020304" pitchFamily="18" charset="0"/>
              </a:rPr>
              <a:t>=269 y    (cosmogenic) </a:t>
            </a:r>
            <a:r>
              <a:rPr lang="en-US" sz="1600" baseline="30000" dirty="0">
                <a:latin typeface="+mj-lt"/>
                <a:cs typeface="Times New Roman" panose="02020603050405020304" pitchFamily="18" charset="0"/>
              </a:rPr>
              <a:t>40</a:t>
            </a:r>
            <a:r>
              <a:rPr lang="en-US" sz="1600" dirty="0">
                <a:latin typeface="+mj-lt"/>
                <a:cs typeface="Times New Roman" panose="02020603050405020304" pitchFamily="18" charset="0"/>
              </a:rPr>
              <a:t>Ar+n→ 2n + </a:t>
            </a:r>
            <a:r>
              <a:rPr lang="en-US" sz="1600" baseline="30000" dirty="0">
                <a:latin typeface="+mj-lt"/>
                <a:cs typeface="Times New Roman" panose="02020603050405020304" pitchFamily="18" charset="0"/>
              </a:rPr>
              <a:t>39</a:t>
            </a:r>
            <a:r>
              <a:rPr lang="en-US" sz="1600" dirty="0">
                <a:latin typeface="+mj-lt"/>
                <a:cs typeface="Times New Roman" panose="02020603050405020304" pitchFamily="18" charset="0"/>
              </a:rPr>
              <a:t>Ar</a:t>
            </a:r>
          </a:p>
          <a:p>
            <a:pPr marL="214313" indent="-21431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cs typeface="Times New Roman" panose="02020603050405020304" pitchFamily="18" charset="0"/>
              </a:rPr>
              <a:t>No accompanying gamma radiation</a:t>
            </a:r>
          </a:p>
          <a:p>
            <a:pPr marL="214313" indent="-21431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cs typeface="Times New Roman" panose="02020603050405020304" pitchFamily="18" charset="0"/>
                <a:sym typeface="Symbol"/>
              </a:rPr>
              <a:t></a:t>
            </a:r>
            <a:r>
              <a:rPr lang="en-US" sz="1600" dirty="0">
                <a:latin typeface="+mj-lt"/>
                <a:cs typeface="Times New Roman" panose="02020603050405020304" pitchFamily="18" charset="0"/>
              </a:rPr>
              <a:t>17 </a:t>
            </a:r>
            <a:r>
              <a:rPr lang="en-US" sz="1600" dirty="0" err="1">
                <a:latin typeface="+mj-lt"/>
                <a:cs typeface="Times New Roman" panose="02020603050405020304" pitchFamily="18" charset="0"/>
              </a:rPr>
              <a:t>mBq</a:t>
            </a:r>
            <a:r>
              <a:rPr lang="en-US" sz="1600" dirty="0">
                <a:latin typeface="+mj-lt"/>
                <a:cs typeface="Times New Roman" panose="02020603050405020304" pitchFamily="18" charset="0"/>
              </a:rPr>
              <a:t>/m</a:t>
            </a:r>
            <a:r>
              <a:rPr lang="en-US" sz="1600" baseline="30000" dirty="0">
                <a:latin typeface="+mj-lt"/>
                <a:cs typeface="Times New Roman" panose="02020603050405020304" pitchFamily="18" charset="0"/>
              </a:rPr>
              <a:t>3</a:t>
            </a:r>
            <a:r>
              <a:rPr lang="en-US" sz="1600" dirty="0">
                <a:latin typeface="+mj-lt"/>
                <a:cs typeface="Times New Roman" panose="02020603050405020304" pitchFamily="18" charset="0"/>
              </a:rPr>
              <a:t> in atmosphere     </a:t>
            </a:r>
          </a:p>
          <a:p>
            <a:pPr marL="214313" indent="-21431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  <a:cs typeface="Times New Roman" panose="02020603050405020304" pitchFamily="18" charset="0"/>
              </a:rPr>
              <a:t>Present in </a:t>
            </a:r>
            <a:r>
              <a:rPr lang="en-US" sz="1600" dirty="0" err="1">
                <a:latin typeface="+mj-lt"/>
                <a:cs typeface="Times New Roman" panose="02020603050405020304" pitchFamily="18" charset="0"/>
              </a:rPr>
              <a:t>AAr</a:t>
            </a:r>
            <a:r>
              <a:rPr lang="en-US" sz="1600" dirty="0">
                <a:latin typeface="+mj-lt"/>
                <a:cs typeface="Times New Roman" panose="02020603050405020304" pitchFamily="18" charset="0"/>
              </a:rPr>
              <a:t> due to the production process (isotopic abundance </a:t>
            </a:r>
            <a:r>
              <a:rPr lang="en-US" sz="1600" dirty="0">
                <a:latin typeface="+mj-lt"/>
                <a:cs typeface="Times New Roman" panose="02020603050405020304" pitchFamily="18" charset="0"/>
                <a:sym typeface="Symbol"/>
              </a:rPr>
              <a:t> 8</a:t>
            </a:r>
            <a:r>
              <a:rPr lang="fr-FR" sz="1600" dirty="0">
                <a:latin typeface="+mj-lt"/>
                <a:cs typeface="Times New Roman" panose="02020603050405020304" pitchFamily="18" charset="0"/>
              </a:rPr>
              <a:t>×10</a:t>
            </a:r>
            <a:r>
              <a:rPr lang="en-US" sz="1600" baseline="30000" dirty="0">
                <a:latin typeface="+mj-lt"/>
                <a:cs typeface="Times New Roman" panose="02020603050405020304" pitchFamily="18" charset="0"/>
                <a:sym typeface="Symbol"/>
              </a:rPr>
              <a:t>-16 </a:t>
            </a:r>
            <a:r>
              <a:rPr lang="en-US" sz="1600" dirty="0">
                <a:latin typeface="+mj-lt"/>
                <a:cs typeface="Times New Roman" panose="02020603050405020304" pitchFamily="18" charset="0"/>
                <a:sym typeface="Symbol"/>
              </a:rPr>
              <a:t>g(</a:t>
            </a:r>
            <a:r>
              <a:rPr lang="en-US" sz="1600" baseline="30000" dirty="0">
                <a:latin typeface="+mj-lt"/>
                <a:cs typeface="Times New Roman" panose="02020603050405020304" pitchFamily="18" charset="0"/>
                <a:sym typeface="Symbol"/>
              </a:rPr>
              <a:t>39</a:t>
            </a:r>
            <a:r>
              <a:rPr lang="en-US" sz="1600" dirty="0">
                <a:latin typeface="+mj-lt"/>
                <a:cs typeface="Times New Roman" panose="02020603050405020304" pitchFamily="18" charset="0"/>
                <a:sym typeface="Symbol"/>
              </a:rPr>
              <a:t>Ar)/g(</a:t>
            </a:r>
            <a:r>
              <a:rPr lang="en-US" sz="1600" baseline="30000" dirty="0" err="1">
                <a:latin typeface="+mj-lt"/>
                <a:cs typeface="Times New Roman" panose="02020603050405020304" pitchFamily="18" charset="0"/>
                <a:sym typeface="Symbol"/>
              </a:rPr>
              <a:t>Nat</a:t>
            </a:r>
            <a:r>
              <a:rPr lang="en-US" sz="1600" dirty="0" err="1">
                <a:latin typeface="+mj-lt"/>
                <a:cs typeface="Times New Roman" panose="02020603050405020304" pitchFamily="18" charset="0"/>
                <a:sym typeface="Symbol"/>
              </a:rPr>
              <a:t>Ar</a:t>
            </a:r>
            <a:r>
              <a:rPr lang="en-US" sz="1600" dirty="0">
                <a:latin typeface="+mj-lt"/>
                <a:cs typeface="Times New Roman" panose="02020603050405020304" pitchFamily="18" charset="0"/>
                <a:sym typeface="Symbol"/>
              </a:rPr>
              <a:t>)  </a:t>
            </a:r>
            <a:endParaRPr lang="en-US" sz="16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143000" y="-27920"/>
            <a:ext cx="6777372" cy="8572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 </a:t>
            </a:r>
            <a:r>
              <a:rPr lang="en-US" altLang="en-US" sz="3200" b="1" baseline="30000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39</a:t>
            </a:r>
            <a:r>
              <a:rPr lang="en-US" altLang="en-US" sz="32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Ar in Atmospheric Argon (</a:t>
            </a:r>
            <a:r>
              <a:rPr lang="en-US" altLang="en-US" sz="3200" b="1" dirty="0" err="1">
                <a:solidFill>
                  <a:srgbClr val="002060"/>
                </a:solidFill>
                <a:latin typeface="+mn-lt"/>
                <a:cs typeface="Times New Roman" pitchFamily="18" charset="0"/>
              </a:rPr>
              <a:t>AAr</a:t>
            </a:r>
            <a:r>
              <a:rPr lang="en-US" altLang="en-US" sz="32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)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314450" y="486966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 sz="1275">
              <a:latin typeface="+mj-lt"/>
            </a:endParaRPr>
          </a:p>
        </p:txBody>
      </p:sp>
      <p:sp>
        <p:nvSpPr>
          <p:cNvPr id="16" name="10 Rectángulo">
            <a:extLst>
              <a:ext uri="{FF2B5EF4-FFF2-40B4-BE49-F238E27FC236}">
                <a16:creationId xmlns:a16="http://schemas.microsoft.com/office/drawing/2014/main" id="{AA3EF4AF-697B-4AAE-8B19-F3ED2AA0D4DA}"/>
              </a:ext>
            </a:extLst>
          </p:cNvPr>
          <p:cNvSpPr/>
          <p:nvPr/>
        </p:nvSpPr>
        <p:spPr>
          <a:xfrm>
            <a:off x="3783377" y="3985337"/>
            <a:ext cx="52162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+mj-lt"/>
                <a:cs typeface="Times New Roman" panose="02020603050405020304" pitchFamily="18" charset="0"/>
              </a:rPr>
              <a:t>1400 ± 200 </a:t>
            </a:r>
            <a:r>
              <a:rPr lang="en-US" baseline="30000" dirty="0">
                <a:latin typeface="+mj-lt"/>
                <a:cs typeface="Times New Roman" panose="02020603050405020304" pitchFamily="18" charset="0"/>
              </a:rPr>
              <a:t>39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Ar depletion factor in </a:t>
            </a:r>
            <a:r>
              <a:rPr lang="en-US" dirty="0" err="1">
                <a:latin typeface="+mj-lt"/>
                <a:cs typeface="Times New Roman" panose="02020603050405020304" pitchFamily="18" charset="0"/>
              </a:rPr>
              <a:t>UAr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 with respect to </a:t>
            </a:r>
            <a:r>
              <a:rPr lang="en-US" dirty="0" err="1">
                <a:latin typeface="+mj-lt"/>
                <a:cs typeface="Times New Roman" panose="02020603050405020304" pitchFamily="18" charset="0"/>
              </a:rPr>
              <a:t>AAr</a:t>
            </a:r>
            <a:endParaRPr lang="en-US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5 CuadroTexto">
            <a:extLst>
              <a:ext uri="{FF2B5EF4-FFF2-40B4-BE49-F238E27FC236}">
                <a16:creationId xmlns:a16="http://schemas.microsoft.com/office/drawing/2014/main" id="{22F2CD6F-B670-4FF2-96C3-F25BFFE2A284}"/>
              </a:ext>
            </a:extLst>
          </p:cNvPr>
          <p:cNvSpPr txBox="1"/>
          <p:nvPr/>
        </p:nvSpPr>
        <p:spPr>
          <a:xfrm>
            <a:off x="3959705" y="2472189"/>
            <a:ext cx="52162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Argon from underground  gas reservoirs 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	</a:t>
            </a:r>
            <a:r>
              <a:rPr lang="en-US" dirty="0">
                <a:latin typeface="+mj-lt"/>
                <a:cs typeface="Times New Roman" panose="02020603050405020304" pitchFamily="18" charset="0"/>
                <a:sym typeface="Symbol"/>
              </a:rPr>
              <a:t>	shielded from cosmic rays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Production from natural radioactivity reactions (e.g. (α, n)-induced on </a:t>
            </a:r>
            <a:r>
              <a:rPr lang="en-US" baseline="30000" dirty="0">
                <a:latin typeface="+mj-lt"/>
                <a:cs typeface="Times New Roman" panose="02020603050405020304" pitchFamily="18" charset="0"/>
              </a:rPr>
              <a:t>39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K) suppressed if the gas is from the mantle (ppb level of U and </a:t>
            </a:r>
            <a:r>
              <a:rPr lang="en-US" dirty="0" err="1">
                <a:latin typeface="+mj-lt"/>
                <a:cs typeface="Times New Roman" panose="02020603050405020304" pitchFamily="18" charset="0"/>
              </a:rPr>
              <a:t>Th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D963266-3317-40E3-B811-4622D26EF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87" y="2391289"/>
            <a:ext cx="3815318" cy="2117268"/>
          </a:xfrm>
          <a:prstGeom prst="rect">
            <a:avLst/>
          </a:prstGeom>
        </p:spPr>
      </p:pic>
      <p:sp>
        <p:nvSpPr>
          <p:cNvPr id="14" name="Marcador de número de diapositiva 11">
            <a:extLst>
              <a:ext uri="{FF2B5EF4-FFF2-40B4-BE49-F238E27FC236}">
                <a16:creationId xmlns:a16="http://schemas.microsoft.com/office/drawing/2014/main" id="{A4CBC25F-986B-40C5-847C-74AF6A92F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22</a:t>
            </a:fld>
            <a:endParaRPr lang="es-ES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32A277A-893C-4F5D-BD5E-9DC37D7AAA38}"/>
              </a:ext>
            </a:extLst>
          </p:cNvPr>
          <p:cNvSpPr/>
          <p:nvPr/>
        </p:nvSpPr>
        <p:spPr>
          <a:xfrm>
            <a:off x="977890" y="4465602"/>
            <a:ext cx="21771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 Rev. D 93, 081101 (2016)</a:t>
            </a:r>
          </a:p>
        </p:txBody>
      </p:sp>
    </p:spTree>
    <p:extLst>
      <p:ext uri="{BB962C8B-B14F-4D97-AF65-F5344CB8AC3E}">
        <p14:creationId xmlns:p14="http://schemas.microsoft.com/office/powerpoint/2010/main" val="228897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29;p20">
            <a:extLst>
              <a:ext uri="{FF2B5EF4-FFF2-40B4-BE49-F238E27FC236}">
                <a16:creationId xmlns:a16="http://schemas.microsoft.com/office/drawing/2014/main" id="{3E16411D-0596-4AA1-8B67-BFAA84018AA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2893"/>
          <a:stretch/>
        </p:blipFill>
        <p:spPr>
          <a:xfrm>
            <a:off x="3968188" y="515265"/>
            <a:ext cx="4627176" cy="23113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3 CuadroTexto">
            <a:extLst>
              <a:ext uri="{FF2B5EF4-FFF2-40B4-BE49-F238E27FC236}">
                <a16:creationId xmlns:a16="http://schemas.microsoft.com/office/drawing/2014/main" id="{5497C072-8FDD-4E99-B248-F40D70BC750E}"/>
              </a:ext>
            </a:extLst>
          </p:cNvPr>
          <p:cNvSpPr txBox="1"/>
          <p:nvPr/>
        </p:nvSpPr>
        <p:spPr>
          <a:xfrm>
            <a:off x="1393513" y="7434"/>
            <a:ext cx="61298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  <a:sym typeface="Symbol"/>
              </a:rPr>
              <a:t>Pile-up in Dual-phase TPCs</a:t>
            </a:r>
            <a:endParaRPr lang="en-US" sz="27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20243C8-36E4-47E0-85E6-8DF54DB2EF84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73150" y="469546"/>
            <a:ext cx="7151650" cy="45719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j-lt"/>
              <a:cs typeface="Arial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5032573-977D-41F3-BAE0-63E5C56855C6}"/>
              </a:ext>
            </a:extLst>
          </p:cNvPr>
          <p:cNvSpPr txBox="1"/>
          <p:nvPr/>
        </p:nvSpPr>
        <p:spPr>
          <a:xfrm>
            <a:off x="32637" y="603404"/>
            <a:ext cx="36166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+mn-lt"/>
                <a:cs typeface="Times New Roman" panose="02020603050405020304" pitchFamily="18" charset="0"/>
              </a:rPr>
              <a:t>Massive detectors with several meters drift:</a:t>
            </a:r>
          </a:p>
          <a:p>
            <a:pPr algn="ctr"/>
            <a:r>
              <a:rPr lang="en-US" dirty="0">
                <a:latin typeface="+mn-lt"/>
                <a:cs typeface="Times New Roman" panose="02020603050405020304" pitchFamily="18" charset="0"/>
              </a:rPr>
              <a:t>S1 and S2 pile-up </a:t>
            </a:r>
          </a:p>
          <a:p>
            <a:pPr algn="ctr"/>
            <a:r>
              <a:rPr lang="en-US" dirty="0"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 </a:t>
            </a:r>
            <a:r>
              <a:rPr lang="en-US" dirty="0" err="1"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misreconstruction</a:t>
            </a:r>
            <a:r>
              <a:rPr lang="en-US" dirty="0"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 of the interactions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dirty="0">
                <a:latin typeface="+mn-lt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Picture 6" descr="https://lh7-us.googleusercontent.com/DloLesio4fFaUg-gWUUqrczeRdPpkaVoXZsYav7akOdtJn-8BTSZ0qI94PuCNgd9AzjAF-5vj1Y66JDXOfqCuKCN_u3JrYqVRnHLkorq1hc9uYYCQM-qNyeuw8Vt7yhTmiPrIpQzWHIkzoiod6MSiEEkvw=s2048">
            <a:extLst>
              <a:ext uri="{FF2B5EF4-FFF2-40B4-BE49-F238E27FC236}">
                <a16:creationId xmlns:a16="http://schemas.microsoft.com/office/drawing/2014/main" id="{7EF1E0D5-8C24-4299-B7AD-67C856AA71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7"/>
          <a:stretch/>
        </p:blipFill>
        <p:spPr bwMode="auto">
          <a:xfrm>
            <a:off x="3959358" y="2840525"/>
            <a:ext cx="2887506" cy="184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Marcador de número de diapositiva 11">
            <a:extLst>
              <a:ext uri="{FF2B5EF4-FFF2-40B4-BE49-F238E27FC236}">
                <a16:creationId xmlns:a16="http://schemas.microsoft.com/office/drawing/2014/main" id="{121E5A40-92BA-43EE-83B5-D3ACD66B1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23</a:t>
            </a:fld>
            <a:endParaRPr lang="es-ES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DA2CD962-A2C2-4A6E-9E0D-99543BBFF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750" y="1708737"/>
            <a:ext cx="1767734" cy="117567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889B1DE-EA09-462E-83DD-3834F7278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87" y="3340118"/>
            <a:ext cx="1955659" cy="109654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06A13B2-D0AA-4C6A-BADF-87FCE975E7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4885" y="1477038"/>
            <a:ext cx="1627902" cy="136348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78A56BC0-2553-42C5-B233-D84EDF7A08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2292" y="3082475"/>
            <a:ext cx="1640495" cy="1363488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44A46-DA64-4CB4-9E05-81532B76F4F2}"/>
              </a:ext>
            </a:extLst>
          </p:cNvPr>
          <p:cNvSpPr txBox="1"/>
          <p:nvPr/>
        </p:nvSpPr>
        <p:spPr>
          <a:xfrm>
            <a:off x="6907854" y="2748556"/>
            <a:ext cx="203389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</a:rPr>
              <a:t>Pile-up strongly limits the maximum allowed </a:t>
            </a:r>
            <a:r>
              <a:rPr lang="en-US" b="1" i="1" dirty="0">
                <a:latin typeface="Arial" panose="020B0604020202020204" pitchFamily="34" charset="0"/>
              </a:rPr>
              <a:t>interaction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en-US" b="1" i="1" dirty="0">
                <a:latin typeface="Arial" panose="020B0604020202020204" pitchFamily="34" charset="0"/>
              </a:rPr>
              <a:t>rate</a:t>
            </a:r>
            <a:r>
              <a:rPr lang="en-US" dirty="0">
                <a:latin typeface="Arial" panose="020B0604020202020204" pitchFamily="34" charset="0"/>
              </a:rPr>
              <a:t>  in a TPC </a:t>
            </a:r>
          </a:p>
          <a:p>
            <a:pPr algn="ctr"/>
            <a:r>
              <a:rPr lang="en-US" dirty="0">
                <a:latin typeface="Arial" panose="020B0604020202020204" pitchFamily="34" charset="0"/>
                <a:sym typeface="Symbol" panose="05050102010706020507" pitchFamily="18" charset="2"/>
              </a:rPr>
              <a:t> </a:t>
            </a:r>
            <a:r>
              <a:rPr lang="en-US" dirty="0">
                <a:latin typeface="Arial" panose="020B0604020202020204" pitchFamily="34" charset="0"/>
              </a:rPr>
              <a:t>setting very stringent limits on the material contamination (gamma) </a:t>
            </a: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585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5850542-8766-4695-AC18-8C77D57FC5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61"/>
          <a:stretch/>
        </p:blipFill>
        <p:spPr>
          <a:xfrm>
            <a:off x="1754411" y="1385299"/>
            <a:ext cx="6115872" cy="3271235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8861" y="0"/>
            <a:ext cx="9144000" cy="8572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 GADMC: </a:t>
            </a:r>
            <a:r>
              <a:rPr lang="en-US" altLang="en-US" sz="3200" b="1" dirty="0" err="1">
                <a:solidFill>
                  <a:srgbClr val="002060"/>
                </a:solidFill>
                <a:latin typeface="+mn-lt"/>
                <a:cs typeface="Times New Roman" pitchFamily="18" charset="0"/>
              </a:rPr>
              <a:t>UAr</a:t>
            </a:r>
            <a:endParaRPr lang="en-US" altLang="en-US" sz="3200" b="1" dirty="0">
              <a:solidFill>
                <a:srgbClr val="00206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314450" y="486966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 sz="1275">
              <a:latin typeface="Times New Roman" pitchFamily="18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408877" y="1737857"/>
            <a:ext cx="29736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algn="ctr">
              <a:buSzPct val="100000"/>
            </a:pPr>
            <a:r>
              <a:rPr lang="en-US" sz="1800" dirty="0">
                <a:latin typeface="+mj-lt"/>
                <a:cs typeface="Times New Roman" panose="02020603050405020304" pitchFamily="18" charset="0"/>
              </a:rPr>
              <a:t>Three sites to </a:t>
            </a:r>
            <a:r>
              <a:rPr lang="en-US" sz="1800" b="1" dirty="0">
                <a:latin typeface="+mj-lt"/>
                <a:cs typeface="Times New Roman" panose="02020603050405020304" pitchFamily="18" charset="0"/>
              </a:rPr>
              <a:t>extract, purify and measure </a:t>
            </a:r>
            <a:r>
              <a:rPr lang="en-US" sz="1800" dirty="0">
                <a:latin typeface="+mj-lt"/>
                <a:cs typeface="Times New Roman" panose="02020603050405020304" pitchFamily="18" charset="0"/>
              </a:rPr>
              <a:t>the radiopure argon</a:t>
            </a:r>
          </a:p>
        </p:txBody>
      </p:sp>
      <p:sp>
        <p:nvSpPr>
          <p:cNvPr id="11" name="1 Rectángulo">
            <a:extLst>
              <a:ext uri="{FF2B5EF4-FFF2-40B4-BE49-F238E27FC236}">
                <a16:creationId xmlns:a16="http://schemas.microsoft.com/office/drawing/2014/main" id="{30F892E8-6B58-488B-988F-1FDB8F750EB1}"/>
              </a:ext>
            </a:extLst>
          </p:cNvPr>
          <p:cNvSpPr/>
          <p:nvPr/>
        </p:nvSpPr>
        <p:spPr>
          <a:xfrm>
            <a:off x="1203471" y="758173"/>
            <a:ext cx="66668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0038" indent="-214313" algn="ctr">
              <a:buSzPct val="100000"/>
              <a:buFont typeface="Wingdings" panose="05000000000000000000" pitchFamily="2" charset="2"/>
              <a:buChar char="Ø"/>
            </a:pPr>
            <a:r>
              <a:rPr lang="en-US" sz="1600" dirty="0">
                <a:latin typeface="+mj-lt"/>
                <a:cs typeface="Times New Roman" panose="02020603050405020304" pitchFamily="18" charset="0"/>
              </a:rPr>
              <a:t>International effort underway to procure radiopure argon extracted from underground reservoirs</a:t>
            </a:r>
          </a:p>
          <a:p>
            <a:pPr marL="300038" indent="-214313" algn="ctr">
              <a:buSzPct val="100000"/>
              <a:buFont typeface="Wingdings" panose="05000000000000000000" pitchFamily="2" charset="2"/>
              <a:buChar char="Ø"/>
            </a:pPr>
            <a:endParaRPr lang="en-US" sz="16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8EA50549-E85A-463C-9EBF-532790176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24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813005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11">
            <a:extLst>
              <a:ext uri="{FF2B5EF4-FFF2-40B4-BE49-F238E27FC236}">
                <a16:creationId xmlns:a16="http://schemas.microsoft.com/office/drawing/2014/main" id="{2424AB9E-5B1A-4C6B-A8B5-FF13596F1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25</a:t>
            </a:fld>
            <a:endParaRPr lang="es-ES" dirty="0"/>
          </a:p>
        </p:txBody>
      </p:sp>
      <p:pic>
        <p:nvPicPr>
          <p:cNvPr id="40962" name="Picture 2">
            <a:extLst>
              <a:ext uri="{FF2B5EF4-FFF2-40B4-BE49-F238E27FC236}">
                <a16:creationId xmlns:a16="http://schemas.microsoft.com/office/drawing/2014/main" id="{25FD8490-DD8B-4A16-98C9-5F6EFDDBD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189" y="633413"/>
            <a:ext cx="3182950" cy="147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>
            <a:extLst>
              <a:ext uri="{FF2B5EF4-FFF2-40B4-BE49-F238E27FC236}">
                <a16:creationId xmlns:a16="http://schemas.microsoft.com/office/drawing/2014/main" id="{73925C07-8A33-44F8-9B38-9496A1F9F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824" y="2221369"/>
            <a:ext cx="1774401" cy="2435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6">
            <a:extLst>
              <a:ext uri="{FF2B5EF4-FFF2-40B4-BE49-F238E27FC236}">
                <a16:creationId xmlns:a16="http://schemas.microsoft.com/office/drawing/2014/main" id="{F7F61E0E-892E-4B4F-A2D3-5379A0445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344" y="2113010"/>
            <a:ext cx="1198932" cy="260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47FF506-7D0C-474F-AE80-615B7BD8461C}"/>
              </a:ext>
            </a:extLst>
          </p:cNvPr>
          <p:cNvSpPr txBox="1"/>
          <p:nvPr/>
        </p:nvSpPr>
        <p:spPr>
          <a:xfrm>
            <a:off x="61094" y="633413"/>
            <a:ext cx="583886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B0F0"/>
                </a:solidFill>
              </a:rPr>
              <a:t>URANIA project</a:t>
            </a:r>
            <a:r>
              <a:rPr lang="en-US" dirty="0"/>
              <a:t>: Procurement of </a:t>
            </a:r>
            <a:r>
              <a:rPr lang="en-US" dirty="0" err="1"/>
              <a:t>UAr</a:t>
            </a:r>
            <a:r>
              <a:rPr lang="en-US" dirty="0"/>
              <a:t> extracted from the CO₂ wells in Cortez mine, Colorado (~230-300 kg/d, 99.99% purity)                 → </a:t>
            </a:r>
            <a:r>
              <a:rPr lang="en-US" b="1" dirty="0"/>
              <a:t>Plant constructed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00B0F0"/>
                </a:solidFill>
              </a:rPr>
              <a:t>ARIA project</a:t>
            </a:r>
            <a:r>
              <a:rPr lang="en-US" dirty="0"/>
              <a:t>: </a:t>
            </a:r>
            <a:r>
              <a:rPr lang="en-US" dirty="0" err="1"/>
              <a:t>Ar</a:t>
            </a:r>
            <a:r>
              <a:rPr lang="en-US" dirty="0"/>
              <a:t> chemical purification and isotopic separation by cryogenic distillation (Sardinia, Italy)</a:t>
            </a:r>
          </a:p>
          <a:p>
            <a:pPr marL="893763" indent="-265113" defTabSz="492125" fontAlgn="base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dirty="0"/>
              <a:t>350 m height, 31.8 cm inner cryogenic distillation column</a:t>
            </a:r>
          </a:p>
          <a:p>
            <a:pPr marL="893763" indent="-265113" defTabSz="492125" fontAlgn="base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dirty="0"/>
              <a:t>Argon distillation demonstrated in 2021 run -                       </a:t>
            </a:r>
            <a:r>
              <a:rPr lang="en-U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Eur. Phys. J. C 81 (2021) 4, 359</a:t>
            </a:r>
            <a:endParaRPr lang="en-US" sz="1200" dirty="0"/>
          </a:p>
          <a:p>
            <a:pPr marL="893763" indent="-265113" defTabSz="492125" fontAlgn="base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US" dirty="0"/>
              <a:t>Production rate with ARIA in chemical purification mode (DarkSide-20k): ~1 ton/day</a:t>
            </a:r>
          </a:p>
          <a:p>
            <a:pPr algn="l">
              <a:spcAft>
                <a:spcPts val="1200"/>
              </a:spcAft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2B1705FE-BD1C-46DE-ADAD-3C3FBB3CBAFE}"/>
              </a:ext>
            </a:extLst>
          </p:cNvPr>
          <p:cNvSpPr txBox="1">
            <a:spLocks noChangeArrowheads="1"/>
          </p:cNvSpPr>
          <p:nvPr/>
        </p:nvSpPr>
        <p:spPr>
          <a:xfrm>
            <a:off x="48861" y="0"/>
            <a:ext cx="9144000" cy="8572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The </a:t>
            </a:r>
            <a:r>
              <a:rPr lang="en-US" altLang="en-US" sz="3200" b="1" dirty="0" err="1">
                <a:solidFill>
                  <a:srgbClr val="002060"/>
                </a:solidFill>
                <a:latin typeface="+mn-lt"/>
                <a:cs typeface="Times New Roman" pitchFamily="18" charset="0"/>
              </a:rPr>
              <a:t>UAr</a:t>
            </a:r>
            <a:r>
              <a:rPr lang="en-US" altLang="en-US" sz="32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 production chain</a:t>
            </a: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93DA6B4D-1986-4CD5-AD5F-0D2F3A100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486966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 sz="1275">
              <a:latin typeface="Times New Roman" pitchFamily="18" charset="0"/>
            </a:endParaRPr>
          </a:p>
        </p:txBody>
      </p:sp>
      <p:pic>
        <p:nvPicPr>
          <p:cNvPr id="40970" name="Picture 10">
            <a:extLst>
              <a:ext uri="{FF2B5EF4-FFF2-40B4-BE49-F238E27FC236}">
                <a16:creationId xmlns:a16="http://schemas.microsoft.com/office/drawing/2014/main" id="{AD4637B5-F875-470C-9688-6DFC4D0CF9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0" b="22044"/>
          <a:stretch/>
        </p:blipFill>
        <p:spPr bwMode="auto">
          <a:xfrm>
            <a:off x="1656814" y="3411025"/>
            <a:ext cx="2546815" cy="124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7453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s://lh3.googleusercontent.com/IYqUEbFopeummOpJi8UMtElZxgXnOSaQZn-u1hV7gXh8YuolWdpqp_HkVux2ojyNXCjEUitIoMabJhlO__syEaed8y4nEuPGcdey3MraxEsnwHfdX5H5hG609_rkUUPEpKbgcRspMvvG56s7fqRy-qaZcg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70" y="373214"/>
            <a:ext cx="4394807" cy="347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42070" y="3214110"/>
            <a:ext cx="4343846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aseline="30000" dirty="0">
              <a:latin typeface="+mj-lt"/>
              <a:cs typeface="Times New Roman" panose="02020603050405020304" pitchFamily="18" charset="0"/>
            </a:endParaRPr>
          </a:p>
          <a:p>
            <a:pPr>
              <a:buSzPct val="120000"/>
            </a:pPr>
            <a:r>
              <a:rPr lang="en-US" b="1" dirty="0">
                <a:latin typeface="+mj-lt"/>
                <a:cs typeface="Times New Roman" panose="02020603050405020304" pitchFamily="18" charset="0"/>
              </a:rPr>
              <a:t>ArDM detector: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850 kg active volume (</a:t>
            </a:r>
            <a:r>
              <a:rPr lang="en-US" dirty="0">
                <a:latin typeface="+mj-lt"/>
                <a:cs typeface="Times New Roman" panose="02020603050405020304" pitchFamily="18" charset="0"/>
                <a:sym typeface="Symbol"/>
              </a:rPr>
              <a:t>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2 t total)</a:t>
            </a:r>
          </a:p>
          <a:p>
            <a:pPr marL="214313" lvl="1" indent="-21431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Cryogenic low rad. PMT arrays (R5912  2×12)</a:t>
            </a:r>
          </a:p>
          <a:p>
            <a:pPr marL="214313" lvl="1" indent="-214313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50 cm passive neutron shield (Poly, 20 ton)</a:t>
            </a:r>
          </a:p>
          <a:p>
            <a:pPr marL="214313" indent="-214313">
              <a:buSzPct val="120000"/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Data taken 2014-2018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901304" y="-103409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DArT-in-ArDM @ LSC</a:t>
            </a: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1314450" y="411510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j-lt"/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252" y="1043981"/>
            <a:ext cx="2621756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191703" y="421578"/>
            <a:ext cx="261962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SzPct val="120000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Main Lab under mount </a:t>
            </a:r>
            <a:r>
              <a:rPr lang="en-US" dirty="0" err="1">
                <a:latin typeface="+mj-lt"/>
                <a:cs typeface="Times New Roman" panose="02020603050405020304" pitchFamily="18" charset="0"/>
              </a:rPr>
              <a:t>Tobazo</a:t>
            </a: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 ~850 m rock</a:t>
            </a: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 ~2500 </a:t>
            </a:r>
            <a:r>
              <a:rPr lang="en-US" dirty="0" err="1">
                <a:latin typeface="+mj-lt"/>
                <a:cs typeface="Times New Roman" panose="02020603050405020304" pitchFamily="18" charset="0"/>
              </a:rPr>
              <a:t>mwe</a:t>
            </a: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 1400 m</a:t>
            </a:r>
            <a:r>
              <a:rPr lang="en-US" baseline="30000" dirty="0">
                <a:latin typeface="+mj-lt"/>
                <a:cs typeface="Times New Roman" panose="02020603050405020304" pitchFamily="18" charset="0"/>
              </a:rPr>
              <a:t>2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44E05BEF-D310-4F51-ABF8-1F5B3B26F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26</a:t>
            </a:fld>
            <a:endParaRPr lang="es-ES" dirty="0"/>
          </a:p>
        </p:txBody>
      </p:sp>
      <p:pic>
        <p:nvPicPr>
          <p:cNvPr id="43010" name="Picture 2">
            <a:extLst>
              <a:ext uri="{FF2B5EF4-FFF2-40B4-BE49-F238E27FC236}">
                <a16:creationId xmlns:a16="http://schemas.microsoft.com/office/drawing/2014/main" id="{BF61082A-DD73-41A8-ADE0-DF9D3A3D1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237" y="2558456"/>
            <a:ext cx="1392962" cy="222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2" name="Picture 4">
            <a:extLst>
              <a:ext uri="{FF2B5EF4-FFF2-40B4-BE49-F238E27FC236}">
                <a16:creationId xmlns:a16="http://schemas.microsoft.com/office/drawing/2014/main" id="{B3F778FE-5FDB-4E99-818E-C20AC1C89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019" y="2567922"/>
            <a:ext cx="1660907" cy="221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8931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7C189F5-A8A1-4713-BA7E-FCF4853AB4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3648"/>
          <a:stretch/>
        </p:blipFill>
        <p:spPr>
          <a:xfrm>
            <a:off x="129241" y="1237286"/>
            <a:ext cx="4275235" cy="2041843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367ED87-66CC-4913-ABB0-EFE62D00BA61}"/>
              </a:ext>
            </a:extLst>
          </p:cNvPr>
          <p:cNvSpPr/>
          <p:nvPr/>
        </p:nvSpPr>
        <p:spPr>
          <a:xfrm>
            <a:off x="0" y="550251"/>
            <a:ext cx="818673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err="1">
                <a:solidFill>
                  <a:srgbClr val="11294A"/>
                </a:solidFill>
                <a:latin typeface="+mn-lt"/>
              </a:rPr>
              <a:t>Expected</a:t>
            </a:r>
            <a:r>
              <a:rPr lang="es-ES" dirty="0">
                <a:solidFill>
                  <a:srgbClr val="11294A"/>
                </a:solidFill>
                <a:latin typeface="+mn-lt"/>
              </a:rPr>
              <a:t> </a:t>
            </a:r>
            <a:r>
              <a:rPr lang="es-ES" baseline="30000" dirty="0">
                <a:solidFill>
                  <a:srgbClr val="11294A"/>
                </a:solidFill>
                <a:latin typeface="+mn-lt"/>
              </a:rPr>
              <a:t>39</a:t>
            </a:r>
            <a:r>
              <a:rPr lang="es-ES" dirty="0">
                <a:solidFill>
                  <a:srgbClr val="11294A"/>
                </a:solidFill>
                <a:latin typeface="+mn-lt"/>
              </a:rPr>
              <a:t>Ar </a:t>
            </a:r>
            <a:r>
              <a:rPr lang="es-ES" dirty="0" err="1">
                <a:solidFill>
                  <a:srgbClr val="11294A"/>
                </a:solidFill>
                <a:latin typeface="+mn-lt"/>
              </a:rPr>
              <a:t>concentration</a:t>
            </a:r>
            <a:r>
              <a:rPr lang="es-ES" dirty="0">
                <a:solidFill>
                  <a:srgbClr val="11294A"/>
                </a:solidFill>
                <a:latin typeface="+mn-lt"/>
              </a:rPr>
              <a:t> in </a:t>
            </a:r>
            <a:r>
              <a:rPr lang="es-ES" dirty="0" err="1">
                <a:solidFill>
                  <a:srgbClr val="11294A"/>
                </a:solidFill>
                <a:latin typeface="+mn-lt"/>
              </a:rPr>
              <a:t>UAr</a:t>
            </a:r>
            <a:r>
              <a:rPr lang="es-ES" dirty="0">
                <a:solidFill>
                  <a:srgbClr val="11294A"/>
                </a:solidFill>
                <a:latin typeface="+mn-lt"/>
              </a:rPr>
              <a:t> ~ 10</a:t>
            </a:r>
            <a:r>
              <a:rPr lang="es-ES" baseline="30000" dirty="0">
                <a:solidFill>
                  <a:srgbClr val="11294A"/>
                </a:solidFill>
                <a:latin typeface="+mn-lt"/>
              </a:rPr>
              <a:t>-19 </a:t>
            </a:r>
            <a:r>
              <a:rPr lang="es-ES" dirty="0">
                <a:solidFill>
                  <a:srgbClr val="11294A"/>
                </a:solidFill>
                <a:latin typeface="+mn-lt"/>
              </a:rPr>
              <a:t>g/g: </a:t>
            </a:r>
            <a:r>
              <a:rPr lang="es-ES" dirty="0" err="1">
                <a:solidFill>
                  <a:srgbClr val="3949AB"/>
                </a:solidFill>
                <a:latin typeface="+mn-lt"/>
              </a:rPr>
              <a:t>beyond</a:t>
            </a:r>
            <a:r>
              <a:rPr lang="es-ES" dirty="0">
                <a:solidFill>
                  <a:srgbClr val="3949AB"/>
                </a:solidFill>
                <a:latin typeface="+mn-lt"/>
              </a:rPr>
              <a:t> </a:t>
            </a:r>
            <a:r>
              <a:rPr lang="es-ES" dirty="0" err="1">
                <a:solidFill>
                  <a:srgbClr val="3949AB"/>
                </a:solidFill>
                <a:latin typeface="+mn-lt"/>
              </a:rPr>
              <a:t>reach</a:t>
            </a:r>
            <a:r>
              <a:rPr lang="es-ES" dirty="0">
                <a:solidFill>
                  <a:srgbClr val="3949AB"/>
                </a:solidFill>
                <a:latin typeface="+mn-lt"/>
              </a:rPr>
              <a:t> </a:t>
            </a:r>
            <a:r>
              <a:rPr lang="es-ES" dirty="0" err="1">
                <a:solidFill>
                  <a:srgbClr val="3949AB"/>
                </a:solidFill>
                <a:latin typeface="+mn-lt"/>
              </a:rPr>
              <a:t>of</a:t>
            </a:r>
            <a:r>
              <a:rPr lang="es-ES" dirty="0">
                <a:solidFill>
                  <a:srgbClr val="3949AB"/>
                </a:solidFill>
                <a:latin typeface="+mn-lt"/>
              </a:rPr>
              <a:t> ICP-MS</a:t>
            </a:r>
            <a:endParaRPr lang="es-ES" dirty="0">
              <a:latin typeface="+mn-lt"/>
            </a:endParaRPr>
          </a:p>
          <a:p>
            <a:br>
              <a:rPr lang="es-ES" dirty="0">
                <a:latin typeface="+mn-lt"/>
              </a:rPr>
            </a:br>
            <a:r>
              <a:rPr lang="es-ES" dirty="0" err="1">
                <a:latin typeface="+mn-lt"/>
              </a:rPr>
              <a:t>Sensitivity</a:t>
            </a:r>
            <a:r>
              <a:rPr lang="es-ES" dirty="0">
                <a:latin typeface="+mn-lt"/>
              </a:rPr>
              <a:t> &lt; 1 </a:t>
            </a:r>
            <a:r>
              <a:rPr lang="es-ES" dirty="0" err="1">
                <a:latin typeface="+mn-lt"/>
              </a:rPr>
              <a:t>mBq</a:t>
            </a:r>
            <a:r>
              <a:rPr lang="es-ES" dirty="0">
                <a:latin typeface="+mn-lt"/>
              </a:rPr>
              <a:t>/kg!</a:t>
            </a:r>
          </a:p>
          <a:p>
            <a:br>
              <a:rPr lang="es-ES" dirty="0">
                <a:latin typeface="+mn-lt"/>
              </a:rPr>
            </a:br>
            <a:endParaRPr lang="en-US" dirty="0">
              <a:latin typeface="+mn-lt"/>
            </a:endParaRPr>
          </a:p>
        </p:txBody>
      </p:sp>
      <p:sp>
        <p:nvSpPr>
          <p:cNvPr id="8" name="Marcador de número de diapositiva 11">
            <a:extLst>
              <a:ext uri="{FF2B5EF4-FFF2-40B4-BE49-F238E27FC236}">
                <a16:creationId xmlns:a16="http://schemas.microsoft.com/office/drawing/2014/main" id="{B3476300-40F4-4492-AA0E-34BEDE470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27</a:t>
            </a:fld>
            <a:endParaRPr lang="es-ES" dirty="0"/>
          </a:p>
        </p:txBody>
      </p:sp>
      <p:pic>
        <p:nvPicPr>
          <p:cNvPr id="36866" name="Picture 2">
            <a:extLst>
              <a:ext uri="{FF2B5EF4-FFF2-40B4-BE49-F238E27FC236}">
                <a16:creationId xmlns:a16="http://schemas.microsoft.com/office/drawing/2014/main" id="{26E9F817-7A1E-4B61-8E88-9161719BC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940" y="543935"/>
            <a:ext cx="1626192" cy="2282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14 CuadroTexto">
            <a:extLst>
              <a:ext uri="{FF2B5EF4-FFF2-40B4-BE49-F238E27FC236}">
                <a16:creationId xmlns:a16="http://schemas.microsoft.com/office/drawing/2014/main" id="{9970BF18-B5C2-4638-A5B2-1563CEB9840F}"/>
              </a:ext>
            </a:extLst>
          </p:cNvPr>
          <p:cNvSpPr txBox="1"/>
          <p:nvPr/>
        </p:nvSpPr>
        <p:spPr>
          <a:xfrm>
            <a:off x="901304" y="-103409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DArT-in-ArDM @ LSC</a:t>
            </a: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E6E9BAB3-0EBC-4F71-9B89-9A8A1BD31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411510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j-lt"/>
              <a:cs typeface="Arial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9C535A5-4731-4839-8A5D-6A55EE1684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404"/>
          <a:stretch/>
        </p:blipFill>
        <p:spPr>
          <a:xfrm>
            <a:off x="2002706" y="3299766"/>
            <a:ext cx="2587852" cy="1597582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D9757A1A-C45D-4DE2-B208-B9B8BD0E9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944" y="2905988"/>
            <a:ext cx="2896183" cy="188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02692A8-9439-408D-ACED-DD6E8BC72D6F}"/>
              </a:ext>
            </a:extLst>
          </p:cNvPr>
          <p:cNvSpPr txBox="1"/>
          <p:nvPr/>
        </p:nvSpPr>
        <p:spPr>
          <a:xfrm>
            <a:off x="0" y="3852336"/>
            <a:ext cx="20008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JINST</a:t>
            </a:r>
            <a:r>
              <a:rPr lang="nn-NO" sz="1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(2020) 02, P02024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1202CDC-98D3-4999-A637-400EDDD52058}"/>
              </a:ext>
            </a:extLst>
          </p:cNvPr>
          <p:cNvSpPr txBox="1"/>
          <p:nvPr/>
        </p:nvSpPr>
        <p:spPr>
          <a:xfrm>
            <a:off x="7141294" y="3385881"/>
            <a:ext cx="1079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Before analysis</a:t>
            </a:r>
          </a:p>
          <a:p>
            <a:pPr algn="ctr"/>
            <a:r>
              <a:rPr lang="en-US" sz="1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cuts!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3E6EA4E-A609-46E5-A344-FAA34E1A1DF1}"/>
              </a:ext>
            </a:extLst>
          </p:cNvPr>
          <p:cNvSpPr/>
          <p:nvPr/>
        </p:nvSpPr>
        <p:spPr>
          <a:xfrm>
            <a:off x="-223" y="4287783"/>
            <a:ext cx="18758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</a:p>
          <a:p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Mairena’talk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@IDM26</a:t>
            </a:r>
            <a:r>
              <a:rPr lang="es-E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19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 CuadroTexto">
            <a:extLst>
              <a:ext uri="{FF2B5EF4-FFF2-40B4-BE49-F238E27FC236}">
                <a16:creationId xmlns:a16="http://schemas.microsoft.com/office/drawing/2014/main" id="{242E63CC-1677-4CBC-B41B-614C2D401DF4}"/>
              </a:ext>
            </a:extLst>
          </p:cNvPr>
          <p:cNvSpPr txBox="1"/>
          <p:nvPr/>
        </p:nvSpPr>
        <p:spPr>
          <a:xfrm>
            <a:off x="935340" y="-69346"/>
            <a:ext cx="7196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  <a:sym typeface="Symbol"/>
              </a:rPr>
              <a:t>DarkSide-20k “High-mass” WIMPs</a:t>
            </a:r>
            <a:endParaRPr lang="en-US" sz="3200" b="1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8F66EEF-C6CC-4973-80A2-2308EBA9B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80" y="541897"/>
            <a:ext cx="4222728" cy="2593380"/>
          </a:xfrm>
          <a:prstGeom prst="rect">
            <a:avLst/>
          </a:prstGeom>
        </p:spPr>
      </p:pic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4E900F15-90D7-48D4-AAA3-F00781D63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28</a:t>
            </a:fld>
            <a:endParaRPr lang="es-ES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AC11DB3B-44CE-4FD1-B83C-6ADA88484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50" y="438708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Times New Roman" pitchFamily="18" charset="0"/>
              <a:cs typeface="Arial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D45EB99-57A1-4D90-9CF0-767467A9DCA7}"/>
              </a:ext>
            </a:extLst>
          </p:cNvPr>
          <p:cNvSpPr/>
          <p:nvPr/>
        </p:nvSpPr>
        <p:spPr>
          <a:xfrm>
            <a:off x="369839" y="3221738"/>
            <a:ext cx="3971124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br>
              <a:rPr lang="en-US" sz="1300" dirty="0"/>
            </a:br>
            <a:endParaRPr lang="en-US" sz="1300" baseline="-250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06F7B1E-C3BE-4CC5-8CB7-08B00EBF5947}"/>
              </a:ext>
            </a:extLst>
          </p:cNvPr>
          <p:cNvSpPr txBox="1"/>
          <p:nvPr/>
        </p:nvSpPr>
        <p:spPr>
          <a:xfrm>
            <a:off x="4249809" y="664581"/>
            <a:ext cx="4798856" cy="4301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Present projection  based on a </a:t>
            </a:r>
            <a:r>
              <a:rPr lang="en-US" sz="1600" b="1" dirty="0"/>
              <a:t>1-10 </a:t>
            </a:r>
            <a:r>
              <a:rPr lang="en-US" sz="1600" b="1" dirty="0" err="1"/>
              <a:t>yr</a:t>
            </a:r>
            <a:r>
              <a:rPr lang="en-US" sz="1600" b="1" dirty="0"/>
              <a:t> run</a:t>
            </a:r>
          </a:p>
          <a:p>
            <a:endParaRPr lang="en-US" sz="1600" b="1" dirty="0"/>
          </a:p>
          <a:p>
            <a:endParaRPr lang="en-US" sz="1600" b="1" dirty="0"/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Two volumes in analysis (</a:t>
            </a:r>
            <a:r>
              <a:rPr lang="en-US" sz="1600" b="1" dirty="0"/>
              <a:t>20 -  46 t</a:t>
            </a:r>
            <a:r>
              <a:rPr lang="en-US" sz="1600" dirty="0"/>
              <a:t>):</a:t>
            </a:r>
          </a:p>
          <a:p>
            <a:pPr marL="266700" lvl="4" indent="18415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b="1" dirty="0"/>
              <a:t>Fiducial</a:t>
            </a:r>
            <a:r>
              <a:rPr lang="en-US" sz="1600" dirty="0"/>
              <a:t>: low instrumental background </a:t>
            </a:r>
          </a:p>
          <a:p>
            <a:pPr marL="266700" lvl="4">
              <a:spcAft>
                <a:spcPts val="300"/>
              </a:spcAft>
            </a:pPr>
            <a:r>
              <a:rPr lang="en-US" sz="1600" dirty="0"/>
              <a:t>   rate &lt; 0.3   events in ROI (30-200 </a:t>
            </a:r>
            <a:r>
              <a:rPr lang="en-US" sz="1600" dirty="0" err="1"/>
              <a:t>keV</a:t>
            </a:r>
            <a:r>
              <a:rPr lang="en-US" sz="1600" baseline="-25000" dirty="0" err="1"/>
              <a:t>nr</a:t>
            </a:r>
            <a:r>
              <a:rPr lang="en-US" sz="1600" dirty="0"/>
              <a:t>) with        </a:t>
            </a:r>
          </a:p>
          <a:p>
            <a:pPr marL="266700" lvl="4">
              <a:spcAft>
                <a:spcPts val="300"/>
              </a:spcAft>
            </a:pPr>
            <a:r>
              <a:rPr lang="en-US" sz="1600" dirty="0"/>
              <a:t>   200 t-</a:t>
            </a:r>
            <a:r>
              <a:rPr lang="en-US" sz="1600" dirty="0" err="1"/>
              <a:t>yr</a:t>
            </a:r>
            <a:r>
              <a:rPr lang="en-US" sz="1600" dirty="0"/>
              <a:t> exposure</a:t>
            </a:r>
          </a:p>
          <a:p>
            <a:pPr marL="266700" indent="18415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b="1" dirty="0"/>
              <a:t>Extended</a:t>
            </a:r>
            <a:r>
              <a:rPr lang="en-US" sz="1600" dirty="0"/>
              <a:t>: background dominated by   </a:t>
            </a:r>
          </a:p>
          <a:p>
            <a:pPr marL="266700">
              <a:spcAft>
                <a:spcPts val="300"/>
              </a:spcAft>
            </a:pPr>
            <a:r>
              <a:rPr lang="en-US" sz="1600" dirty="0"/>
              <a:t>   radiogenic neutrons from photosensors and    </a:t>
            </a:r>
          </a:p>
          <a:p>
            <a:pPr marL="266700">
              <a:spcAft>
                <a:spcPts val="300"/>
              </a:spcAft>
            </a:pPr>
            <a:r>
              <a:rPr lang="en-US" sz="1600" dirty="0"/>
              <a:t>   experimental Hall</a:t>
            </a:r>
            <a:endParaRPr lang="en-US" sz="1600" b="1" dirty="0"/>
          </a:p>
          <a:p>
            <a:pPr marL="182563" indent="176213"/>
            <a:endParaRPr lang="en-US" sz="1600" dirty="0"/>
          </a:p>
          <a:p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Best projected 90% C.L. exclusion  (</a:t>
            </a:r>
            <a:r>
              <a:rPr lang="es-ES" sz="1600" dirty="0"/>
              <a:t>460 </a:t>
            </a:r>
            <a:r>
              <a:rPr lang="es-ES" sz="1600" dirty="0" err="1"/>
              <a:t>t·yr</a:t>
            </a:r>
            <a:r>
              <a:rPr lang="es-ES" sz="1600" dirty="0"/>
              <a:t>)</a:t>
            </a:r>
            <a:r>
              <a:rPr lang="en-US" sz="1600" dirty="0"/>
              <a:t> : </a:t>
            </a:r>
            <a:endParaRPr lang="en-US" sz="1600" b="1" dirty="0"/>
          </a:p>
          <a:p>
            <a:r>
              <a:rPr lang="en-US" sz="1600" b="1" dirty="0"/>
              <a:t>	5.1 x 10</a:t>
            </a:r>
            <a:r>
              <a:rPr lang="en-US" sz="1600" b="1" baseline="30000" dirty="0"/>
              <a:t>-48</a:t>
            </a:r>
            <a:r>
              <a:rPr lang="en-US" sz="1600" b="1" dirty="0"/>
              <a:t> cm</a:t>
            </a:r>
            <a:r>
              <a:rPr lang="en-US" sz="1600" b="1" baseline="30000" dirty="0"/>
              <a:t>2</a:t>
            </a:r>
            <a:r>
              <a:rPr lang="en-US" sz="1600" b="1" dirty="0"/>
              <a:t> for 1 </a:t>
            </a:r>
            <a:r>
              <a:rPr lang="en-US" sz="1600" b="1" dirty="0" err="1"/>
              <a:t>TeV</a:t>
            </a:r>
            <a:r>
              <a:rPr lang="en-US" sz="1600" b="1" dirty="0"/>
              <a:t>/c</a:t>
            </a:r>
            <a:r>
              <a:rPr lang="en-US" sz="1600" b="1" baseline="30000" dirty="0"/>
              <a:t>2</a:t>
            </a:r>
            <a:r>
              <a:rPr lang="en-US" sz="1600" b="1" dirty="0"/>
              <a:t> </a:t>
            </a:r>
          </a:p>
          <a:p>
            <a:r>
              <a:rPr lang="en-US" sz="1600" b="1" dirty="0"/>
              <a:t>     	4.8 x 10</a:t>
            </a:r>
            <a:r>
              <a:rPr lang="en-US" sz="1600" b="1" baseline="30000" dirty="0"/>
              <a:t>-47</a:t>
            </a:r>
            <a:r>
              <a:rPr lang="en-US" sz="1600" b="1" dirty="0"/>
              <a:t> cm</a:t>
            </a:r>
            <a:r>
              <a:rPr lang="en-US" sz="1600" b="1" baseline="30000" dirty="0"/>
              <a:t>2</a:t>
            </a:r>
            <a:r>
              <a:rPr lang="en-US" sz="1600" b="1" dirty="0"/>
              <a:t> for 10 </a:t>
            </a:r>
            <a:r>
              <a:rPr lang="en-US" sz="1600" b="1" dirty="0" err="1"/>
              <a:t>TeV</a:t>
            </a:r>
            <a:r>
              <a:rPr lang="en-US" sz="1600" b="1" dirty="0"/>
              <a:t>/c</a:t>
            </a:r>
            <a:r>
              <a:rPr lang="en-US" sz="1600" b="1" baseline="30000" dirty="0"/>
              <a:t>2</a:t>
            </a: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0415EA3-00F5-4458-85E1-272F99196D7F}"/>
              </a:ext>
            </a:extLst>
          </p:cNvPr>
          <p:cNvSpPr/>
          <p:nvPr/>
        </p:nvSpPr>
        <p:spPr>
          <a:xfrm>
            <a:off x="-38392" y="3173671"/>
            <a:ext cx="4572000" cy="62324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1600" dirty="0"/>
              <a:t>Pulse-shape discrimination </a:t>
            </a:r>
          </a:p>
          <a:p>
            <a:pPr algn="ctr">
              <a:spcAft>
                <a:spcPts val="300"/>
              </a:spcAft>
            </a:pPr>
            <a:r>
              <a:rPr lang="en-US" sz="1600" dirty="0"/>
              <a:t>setting NR acceptance</a:t>
            </a:r>
            <a:endParaRPr lang="en-US" sz="1600" baseline="-25000" dirty="0"/>
          </a:p>
        </p:txBody>
      </p:sp>
    </p:spTree>
    <p:extLst>
      <p:ext uri="{BB962C8B-B14F-4D97-AF65-F5344CB8AC3E}">
        <p14:creationId xmlns:p14="http://schemas.microsoft.com/office/powerpoint/2010/main" val="23556662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 CuadroTexto">
            <a:extLst>
              <a:ext uri="{FF2B5EF4-FFF2-40B4-BE49-F238E27FC236}">
                <a16:creationId xmlns:a16="http://schemas.microsoft.com/office/drawing/2014/main" id="{242E63CC-1677-4CBC-B41B-614C2D401DF4}"/>
              </a:ext>
            </a:extLst>
          </p:cNvPr>
          <p:cNvSpPr txBox="1"/>
          <p:nvPr/>
        </p:nvSpPr>
        <p:spPr>
          <a:xfrm>
            <a:off x="935340" y="-69346"/>
            <a:ext cx="7196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  <a:sym typeface="Symbol"/>
              </a:rPr>
              <a:t>DarkSide-20k “Low-mass” WIMPs</a:t>
            </a:r>
            <a:endParaRPr lang="en-US" sz="3200" b="1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4E900F15-90D7-48D4-AAA3-F00781D63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29</a:t>
            </a:fld>
            <a:endParaRPr lang="es-ES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AC11DB3B-44CE-4FD1-B83C-6ADA88484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50" y="438708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Times New Roman" pitchFamily="18" charset="0"/>
              <a:cs typeface="Arial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890FF86-9005-43D3-9FC8-83086B8F8A25}"/>
              </a:ext>
            </a:extLst>
          </p:cNvPr>
          <p:cNvSpPr txBox="1"/>
          <p:nvPr/>
        </p:nvSpPr>
        <p:spPr>
          <a:xfrm>
            <a:off x="929749" y="588217"/>
            <a:ext cx="19928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 Phys 7, 422 (2024)</a:t>
            </a:r>
            <a:endParaRPr lang="en-US" sz="12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111283F-9A84-4DED-9105-C9E5A2E6D492}"/>
              </a:ext>
            </a:extLst>
          </p:cNvPr>
          <p:cNvSpPr/>
          <p:nvPr/>
        </p:nvSpPr>
        <p:spPr>
          <a:xfrm>
            <a:off x="4080565" y="676008"/>
            <a:ext cx="488179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S2-only analysis, no PSD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Single-S2 events: no other S2 within 3.7 </a:t>
            </a:r>
            <a:r>
              <a:rPr lang="en-US" dirty="0" err="1"/>
              <a:t>ms</a:t>
            </a:r>
            <a:r>
              <a:rPr lang="en-US" dirty="0"/>
              <a:t> maximum drift time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No z reconstruction; x-y fiducialization from the S2 light pattern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dirty="0" err="1"/>
              <a:t>Exposure</a:t>
            </a:r>
            <a:r>
              <a:rPr lang="es-ES" dirty="0"/>
              <a:t>: 34.2 t </a:t>
            </a:r>
            <a:r>
              <a:rPr lang="es-ES" dirty="0" err="1"/>
              <a:t>fiducial</a:t>
            </a:r>
            <a:r>
              <a:rPr lang="es-ES" dirty="0"/>
              <a:t> </a:t>
            </a:r>
            <a:r>
              <a:rPr lang="es-ES" dirty="0" err="1"/>
              <a:t>UAr</a:t>
            </a:r>
            <a:r>
              <a:rPr lang="es-ES" dirty="0"/>
              <a:t>                                            (51% </a:t>
            </a:r>
            <a:r>
              <a:rPr lang="es-ES" dirty="0" err="1"/>
              <a:t>livetime</a:t>
            </a:r>
            <a:r>
              <a:rPr lang="es-ES" dirty="0"/>
              <a:t>  </a:t>
            </a:r>
            <a:r>
              <a:rPr lang="es-ES" dirty="0">
                <a:sym typeface="Symbol" panose="05050102010706020507" pitchFamily="18" charset="2"/>
              </a:rPr>
              <a:t> </a:t>
            </a:r>
            <a:r>
              <a:rPr lang="es-ES" dirty="0"/>
              <a:t>17.4 </a:t>
            </a:r>
            <a:r>
              <a:rPr lang="es-ES" dirty="0" err="1"/>
              <a:t>t·yr</a:t>
            </a:r>
            <a:r>
              <a:rPr lang="es-ES" dirty="0"/>
              <a:t>)</a:t>
            </a:r>
            <a:endParaRPr lang="en-US" dirty="0"/>
          </a:p>
          <a:p>
            <a:pPr>
              <a:spcAft>
                <a:spcPts val="1200"/>
              </a:spcAft>
            </a:pPr>
            <a:endParaRPr lang="en-U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04AC67F-266B-4853-B039-ED32B00D3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37" y="826967"/>
            <a:ext cx="3622431" cy="316218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E07FA0E-E7EE-45A4-81F6-406281D0A57F}"/>
              </a:ext>
            </a:extLst>
          </p:cNvPr>
          <p:cNvSpPr txBox="1"/>
          <p:nvPr/>
        </p:nvSpPr>
        <p:spPr>
          <a:xfrm>
            <a:off x="66186" y="4393641"/>
            <a:ext cx="383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Spurious electrons (SE): delayed S2 signals (likely produced by electrons trapped and released later)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ED7728A-70F9-4077-A658-F18A74F514BC}"/>
              </a:ext>
            </a:extLst>
          </p:cNvPr>
          <p:cNvSpPr/>
          <p:nvPr/>
        </p:nvSpPr>
        <p:spPr>
          <a:xfrm>
            <a:off x="66186" y="4065436"/>
            <a:ext cx="33057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</a:t>
            </a:r>
            <a:r>
              <a:rPr lang="en-US" baseline="-25000" dirty="0"/>
              <a:t>e​</a:t>
            </a:r>
            <a:r>
              <a:rPr lang="en-US" dirty="0"/>
              <a:t>  number of extracted electrons in S2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39014E-B371-4390-B608-C6A904FACBFF}"/>
              </a:ext>
            </a:extLst>
          </p:cNvPr>
          <p:cNvSpPr txBox="1"/>
          <p:nvPr/>
        </p:nvSpPr>
        <p:spPr>
          <a:xfrm>
            <a:off x="4037924" y="3058205"/>
            <a:ext cx="51060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Background dominated by </a:t>
            </a:r>
            <a:r>
              <a:rPr lang="en-US" baseline="30000" dirty="0"/>
              <a:t>39</a:t>
            </a:r>
            <a:r>
              <a:rPr lang="en-US" dirty="0"/>
              <a:t>Ar </a:t>
            </a:r>
            <a:r>
              <a:rPr lang="en-US" dirty="0" err="1"/>
              <a:t>Er</a:t>
            </a:r>
            <a:r>
              <a:rPr lang="en-US" dirty="0"/>
              <a:t> N</a:t>
            </a:r>
            <a:r>
              <a:rPr lang="en-US" baseline="-25000" dirty="0"/>
              <a:t>e</a:t>
            </a:r>
            <a:r>
              <a:rPr lang="en-US" dirty="0"/>
              <a:t> </a:t>
            </a:r>
            <a:r>
              <a:rPr lang="es-ES" dirty="0"/>
              <a:t>≥</a:t>
            </a:r>
            <a:r>
              <a:rPr lang="en-US" dirty="0"/>
              <a:t> 4                                   (SE dominates N</a:t>
            </a:r>
            <a:r>
              <a:rPr lang="en-US" baseline="-25000" dirty="0"/>
              <a:t>e</a:t>
            </a:r>
            <a:r>
              <a:rPr lang="en-US" dirty="0"/>
              <a:t> </a:t>
            </a:r>
            <a:r>
              <a:rPr lang="es-ES" dirty="0"/>
              <a:t>≤ </a:t>
            </a:r>
            <a:r>
              <a:rPr lang="en-US" dirty="0"/>
              <a:t>3)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Two scenarios:</a:t>
            </a:r>
          </a:p>
          <a:p>
            <a:pPr>
              <a:spcAft>
                <a:spcPts val="1200"/>
              </a:spcAft>
            </a:pPr>
            <a:r>
              <a:rPr lang="en-US" dirty="0"/>
              <a:t>• Conservative: Fit from N</a:t>
            </a:r>
            <a:r>
              <a:rPr lang="en-US" baseline="-25000" dirty="0"/>
              <a:t>e</a:t>
            </a:r>
            <a:r>
              <a:rPr lang="en-US" dirty="0"/>
              <a:t>= 4     (DS-50 strategy)</a:t>
            </a:r>
          </a:p>
          <a:p>
            <a:pPr>
              <a:spcAft>
                <a:spcPts val="600"/>
              </a:spcAft>
            </a:pPr>
            <a:r>
              <a:rPr lang="en-US" dirty="0"/>
              <a:t>• Ultimate: Fit from N</a:t>
            </a:r>
            <a:r>
              <a:rPr lang="en-US" baseline="-25000" dirty="0"/>
              <a:t>e </a:t>
            </a:r>
            <a:r>
              <a:rPr lang="en-US" dirty="0"/>
              <a:t>= 2 assuming good control of the SE  	spectral shape in DS-20k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68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Box 4">
            <a:extLst>
              <a:ext uri="{FF2B5EF4-FFF2-40B4-BE49-F238E27FC236}">
                <a16:creationId xmlns:a16="http://schemas.microsoft.com/office/drawing/2014/main" id="{06E9BD60-C688-403D-87E1-4793D08AA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3541" y="-43531"/>
            <a:ext cx="33393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Argon…where</a:t>
            </a:r>
          </a:p>
        </p:txBody>
      </p:sp>
      <p:sp>
        <p:nvSpPr>
          <p:cNvPr id="48" name="Text Box 5">
            <a:extLst>
              <a:ext uri="{FF2B5EF4-FFF2-40B4-BE49-F238E27FC236}">
                <a16:creationId xmlns:a16="http://schemas.microsoft.com/office/drawing/2014/main" id="{0DD9F7ED-6E73-4158-A03A-55497AFF2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979460"/>
            <a:ext cx="76482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+mn-lt"/>
                <a:cs typeface="Arial" panose="020B0604020202020204" pitchFamily="34" charset="0"/>
              </a:rPr>
              <a:t>Above ground 		        Collider 		         Underground</a:t>
            </a:r>
          </a:p>
        </p:txBody>
      </p:sp>
      <p:sp>
        <p:nvSpPr>
          <p:cNvPr id="49" name="Oval 12" descr="Velina blu">
            <a:extLst>
              <a:ext uri="{FF2B5EF4-FFF2-40B4-BE49-F238E27FC236}">
                <a16:creationId xmlns:a16="http://schemas.microsoft.com/office/drawing/2014/main" id="{CBF44873-43B0-46C9-93CE-DC502AB0A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9120" y="1175173"/>
            <a:ext cx="609600" cy="5334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0" name="Line 13">
            <a:extLst>
              <a:ext uri="{FF2B5EF4-FFF2-40B4-BE49-F238E27FC236}">
                <a16:creationId xmlns:a16="http://schemas.microsoft.com/office/drawing/2014/main" id="{7FFCF62E-F704-4EDA-B05B-3DED750A6C67}"/>
              </a:ext>
            </a:extLst>
          </p:cNvPr>
          <p:cNvSpPr>
            <a:spLocks noChangeShapeType="1"/>
          </p:cNvSpPr>
          <p:nvPr/>
        </p:nvSpPr>
        <p:spPr bwMode="auto">
          <a:xfrm>
            <a:off x="6906545" y="1051348"/>
            <a:ext cx="311150" cy="260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" name="Line 14">
            <a:extLst>
              <a:ext uri="{FF2B5EF4-FFF2-40B4-BE49-F238E27FC236}">
                <a16:creationId xmlns:a16="http://schemas.microsoft.com/office/drawing/2014/main" id="{41D2430D-79FA-4DC0-B156-24A7D690F1B9}"/>
              </a:ext>
            </a:extLst>
          </p:cNvPr>
          <p:cNvSpPr>
            <a:spLocks noChangeShapeType="1"/>
          </p:cNvSpPr>
          <p:nvPr/>
        </p:nvSpPr>
        <p:spPr bwMode="auto">
          <a:xfrm>
            <a:off x="7703470" y="1632373"/>
            <a:ext cx="314325" cy="238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2" name="Line 15">
            <a:extLst>
              <a:ext uri="{FF2B5EF4-FFF2-40B4-BE49-F238E27FC236}">
                <a16:creationId xmlns:a16="http://schemas.microsoft.com/office/drawing/2014/main" id="{53287857-0387-46D0-8C36-5252E9246EB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93845" y="1572048"/>
            <a:ext cx="339725" cy="266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" name="Line 16">
            <a:extLst>
              <a:ext uri="{FF2B5EF4-FFF2-40B4-BE49-F238E27FC236}">
                <a16:creationId xmlns:a16="http://schemas.microsoft.com/office/drawing/2014/main" id="{A19B240B-2372-4CA4-BDC9-EEC75B5D4B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41570" y="1038648"/>
            <a:ext cx="307975" cy="2476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9" name="Oval 22" descr="Velina blu">
            <a:extLst>
              <a:ext uri="{FF2B5EF4-FFF2-40B4-BE49-F238E27FC236}">
                <a16:creationId xmlns:a16="http://schemas.microsoft.com/office/drawing/2014/main" id="{2026AAA8-5451-4B09-B51B-16960D536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8907" y="1159298"/>
            <a:ext cx="609600" cy="5334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60" name="Line 23">
            <a:extLst>
              <a:ext uri="{FF2B5EF4-FFF2-40B4-BE49-F238E27FC236}">
                <a16:creationId xmlns:a16="http://schemas.microsoft.com/office/drawing/2014/main" id="{5C52B2DB-AD66-4442-AF2C-A77410C5EEF7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6332" y="1035473"/>
            <a:ext cx="311150" cy="260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" name="Line 24">
            <a:extLst>
              <a:ext uri="{FF2B5EF4-FFF2-40B4-BE49-F238E27FC236}">
                <a16:creationId xmlns:a16="http://schemas.microsoft.com/office/drawing/2014/main" id="{09335FEE-6CB0-4D3A-8199-6DE187906106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2307" y="1616498"/>
            <a:ext cx="314325" cy="238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" name="Line 25">
            <a:extLst>
              <a:ext uri="{FF2B5EF4-FFF2-40B4-BE49-F238E27FC236}">
                <a16:creationId xmlns:a16="http://schemas.microsoft.com/office/drawing/2014/main" id="{E0B4B171-236E-4B9B-9DD1-91663C02F5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23632" y="1556173"/>
            <a:ext cx="339725" cy="266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3" name="Line 26">
            <a:extLst>
              <a:ext uri="{FF2B5EF4-FFF2-40B4-BE49-F238E27FC236}">
                <a16:creationId xmlns:a16="http://schemas.microsoft.com/office/drawing/2014/main" id="{4960D134-F3FE-4DF5-9C2A-88B6C41D320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90407" y="1022773"/>
            <a:ext cx="307975" cy="2476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4" name="Text Box 27">
            <a:extLst>
              <a:ext uri="{FF2B5EF4-FFF2-40B4-BE49-F238E27FC236}">
                <a16:creationId xmlns:a16="http://schemas.microsoft.com/office/drawing/2014/main" id="{5611D733-5E68-4B9B-9CDD-83D21E0A6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9520" y="170857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Times New Roman" panose="02020603050405020304" pitchFamily="18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65" name="Text Box 28">
            <a:extLst>
              <a:ext uri="{FF2B5EF4-FFF2-40B4-BE49-F238E27FC236}">
                <a16:creationId xmlns:a16="http://schemas.microsoft.com/office/drawing/2014/main" id="{FE664510-04B1-478A-ACE2-4DA6312D3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0582" y="79417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Times New Roman" panose="02020603050405020304" pitchFamily="18" charset="0"/>
                <a:cs typeface="Arial" panose="020B0604020202020204" pitchFamily="34" charset="0"/>
              </a:rPr>
              <a:t>q</a:t>
            </a:r>
          </a:p>
        </p:txBody>
      </p:sp>
      <p:graphicFrame>
        <p:nvGraphicFramePr>
          <p:cNvPr id="68" name="Object 31">
            <a:extLst>
              <a:ext uri="{FF2B5EF4-FFF2-40B4-BE49-F238E27FC236}">
                <a16:creationId xmlns:a16="http://schemas.microsoft.com/office/drawing/2014/main" id="{D6780AB9-A164-4FDD-9744-A2BBB58AC85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50582" y="1708573"/>
          <a:ext cx="238125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99" name="Equation" r:id="rId4" imgW="139639" imgH="190417" progId="Equation.3">
                  <p:embed/>
                </p:oleObj>
              </mc:Choice>
              <mc:Fallback>
                <p:oleObj name="Equation" r:id="rId4" imgW="139639" imgH="190417" progId="Equation.3">
                  <p:embed/>
                  <p:pic>
                    <p:nvPicPr>
                      <p:cNvPr id="68" name="Object 31">
                        <a:extLst>
                          <a:ext uri="{FF2B5EF4-FFF2-40B4-BE49-F238E27FC236}">
                            <a16:creationId xmlns:a16="http://schemas.microsoft.com/office/drawing/2014/main" id="{D6780AB9-A164-4FDD-9744-A2BBB58AC8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0582" y="1708573"/>
                        <a:ext cx="238125" cy="32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Text Box 32">
            <a:extLst>
              <a:ext uri="{FF2B5EF4-FFF2-40B4-BE49-F238E27FC236}">
                <a16:creationId xmlns:a16="http://schemas.microsoft.com/office/drawing/2014/main" id="{D22927A8-9AC0-43C5-BAB6-4AF27EED3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8270" y="1708573"/>
            <a:ext cx="298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Times New Roman" panose="02020603050405020304" pitchFamily="18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70" name="Text Box 33">
            <a:extLst>
              <a:ext uri="{FF2B5EF4-FFF2-40B4-BE49-F238E27FC236}">
                <a16:creationId xmlns:a16="http://schemas.microsoft.com/office/drawing/2014/main" id="{486DEB80-BD73-4DA4-81C8-43EF8D6C3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5232" y="716385"/>
            <a:ext cx="350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</a:t>
            </a:r>
          </a:p>
        </p:txBody>
      </p:sp>
      <p:sp>
        <p:nvSpPr>
          <p:cNvPr id="71" name="Text Box 34">
            <a:extLst>
              <a:ext uri="{FF2B5EF4-FFF2-40B4-BE49-F238E27FC236}">
                <a16:creationId xmlns:a16="http://schemas.microsoft.com/office/drawing/2014/main" id="{1B0A62DF-85BF-438B-AD47-BEE083401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3195" y="717973"/>
            <a:ext cx="350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</a:t>
            </a:r>
          </a:p>
        </p:txBody>
      </p:sp>
      <p:sp>
        <p:nvSpPr>
          <p:cNvPr id="74" name="Text Box 37">
            <a:extLst>
              <a:ext uri="{FF2B5EF4-FFF2-40B4-BE49-F238E27FC236}">
                <a16:creationId xmlns:a16="http://schemas.microsoft.com/office/drawing/2014/main" id="{55E3DFE5-34A0-408B-AE24-568226044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7432" y="649710"/>
            <a:ext cx="350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</a:t>
            </a:r>
          </a:p>
        </p:txBody>
      </p:sp>
      <p:graphicFrame>
        <p:nvGraphicFramePr>
          <p:cNvPr id="75" name="Object 38">
            <a:extLst>
              <a:ext uri="{FF2B5EF4-FFF2-40B4-BE49-F238E27FC236}">
                <a16:creationId xmlns:a16="http://schemas.microsoft.com/office/drawing/2014/main" id="{8E64FA96-7016-4B1B-82E0-1941B52F8E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17432" y="1733973"/>
          <a:ext cx="3048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00" name="Equation" r:id="rId6" imgW="152268" imgH="164957" progId="Equation.3">
                  <p:embed/>
                </p:oleObj>
              </mc:Choice>
              <mc:Fallback>
                <p:oleObj name="Equation" r:id="rId6" imgW="152268" imgH="164957" progId="Equation.3">
                  <p:embed/>
                  <p:pic>
                    <p:nvPicPr>
                      <p:cNvPr id="75" name="Object 38">
                        <a:extLst>
                          <a:ext uri="{FF2B5EF4-FFF2-40B4-BE49-F238E27FC236}">
                            <a16:creationId xmlns:a16="http://schemas.microsoft.com/office/drawing/2014/main" id="{8E64FA96-7016-4B1B-82E0-1941B52F8E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7432" y="1733973"/>
                        <a:ext cx="3048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" name="AutoShape 53" descr="Image result for ams satellite">
            <a:extLst>
              <a:ext uri="{FF2B5EF4-FFF2-40B4-BE49-F238E27FC236}">
                <a16:creationId xmlns:a16="http://schemas.microsoft.com/office/drawing/2014/main" id="{E601908F-5A6B-4D98-B846-200A885FFD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4668" y="2109802"/>
            <a:ext cx="231686" cy="231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8" name="AutoShape 55" descr="Image result for ams satellite">
            <a:extLst>
              <a:ext uri="{FF2B5EF4-FFF2-40B4-BE49-F238E27FC236}">
                <a16:creationId xmlns:a16="http://schemas.microsoft.com/office/drawing/2014/main" id="{F40BF4D7-0BA2-4B0D-82CF-25C9B2F3D0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4668" y="2109802"/>
            <a:ext cx="231686" cy="231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9" name="AutoShape 57" descr="Image result for ams satellite">
            <a:extLst>
              <a:ext uri="{FF2B5EF4-FFF2-40B4-BE49-F238E27FC236}">
                <a16:creationId xmlns:a16="http://schemas.microsoft.com/office/drawing/2014/main" id="{452EFE39-6594-426D-A486-EE50B2EC8B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4668" y="2109802"/>
            <a:ext cx="231686" cy="231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0" name="Picture 59" descr="ams1">
            <a:extLst>
              <a:ext uri="{FF2B5EF4-FFF2-40B4-BE49-F238E27FC236}">
                <a16:creationId xmlns:a16="http://schemas.microsoft.com/office/drawing/2014/main" id="{3D831742-8864-4396-B99F-03649B30D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7" r="12108"/>
          <a:stretch>
            <a:fillRect/>
          </a:stretch>
        </p:blipFill>
        <p:spPr bwMode="auto">
          <a:xfrm>
            <a:off x="731170" y="2307913"/>
            <a:ext cx="1746112" cy="1193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61" descr="0808022_04-A4-at-144-dpi">
            <a:extLst>
              <a:ext uri="{FF2B5EF4-FFF2-40B4-BE49-F238E27FC236}">
                <a16:creationId xmlns:a16="http://schemas.microsoft.com/office/drawing/2014/main" id="{FA39D188-725F-4AC8-85FF-92CF003B3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322" y="2295827"/>
            <a:ext cx="1829791" cy="121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Imagen 86">
            <a:extLst>
              <a:ext uri="{FF2B5EF4-FFF2-40B4-BE49-F238E27FC236}">
                <a16:creationId xmlns:a16="http://schemas.microsoft.com/office/drawing/2014/main" id="{C87D8C36-2EEE-4A50-A8B3-0CCE3A3437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32429" y="2257579"/>
            <a:ext cx="1633015" cy="1364227"/>
          </a:xfrm>
          <a:prstGeom prst="rect">
            <a:avLst/>
          </a:prstGeom>
        </p:spPr>
      </p:pic>
      <p:pic>
        <p:nvPicPr>
          <p:cNvPr id="42" name="Picture 45" descr="http://upload.wikimedia.org/wikipedia/commons/thumb/0/03/Artist%E2%80%99s_impression_of_the_expected_dark_matter_distribution_around_the_Milky_Way.ogv/mid-Artist%E2%80%99s_impression_of_the_expected_dark_matter_distribution_around_the_Milky_Way.ogv.jpg">
            <a:extLst>
              <a:ext uri="{FF2B5EF4-FFF2-40B4-BE49-F238E27FC236}">
                <a16:creationId xmlns:a16="http://schemas.microsoft.com/office/drawing/2014/main" id="{295978DD-A890-4A6F-BFBD-A226C0DC8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" r="11137"/>
          <a:stretch>
            <a:fillRect/>
          </a:stretch>
        </p:blipFill>
        <p:spPr bwMode="auto">
          <a:xfrm>
            <a:off x="6732429" y="3642540"/>
            <a:ext cx="1661603" cy="115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7" descr="http://www.fnal.gov/pub/today/archive/archive_2014/images/cms-geant4.jpg">
            <a:extLst>
              <a:ext uri="{FF2B5EF4-FFF2-40B4-BE49-F238E27FC236}">
                <a16:creationId xmlns:a16="http://schemas.microsoft.com/office/drawing/2014/main" id="{02B90E2C-F83C-4AFD-96E3-103DA6953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214" y="3523125"/>
            <a:ext cx="1822353" cy="1250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61" descr="http://p1.pichost.me/640/48/1712836.jpg">
            <a:extLst>
              <a:ext uri="{FF2B5EF4-FFF2-40B4-BE49-F238E27FC236}">
                <a16:creationId xmlns:a16="http://schemas.microsoft.com/office/drawing/2014/main" id="{F711F28F-839B-4659-B5ED-9D77ED95D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05"/>
          <a:stretch>
            <a:fillRect/>
          </a:stretch>
        </p:blipFill>
        <p:spPr bwMode="auto">
          <a:xfrm>
            <a:off x="718926" y="3513828"/>
            <a:ext cx="1733094" cy="1259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Elipse 40">
            <a:extLst>
              <a:ext uri="{FF2B5EF4-FFF2-40B4-BE49-F238E27FC236}">
                <a16:creationId xmlns:a16="http://schemas.microsoft.com/office/drawing/2014/main" id="{E2804A88-83C8-42DF-BBD7-EB4B66A849DC}"/>
              </a:ext>
            </a:extLst>
          </p:cNvPr>
          <p:cNvSpPr/>
          <p:nvPr/>
        </p:nvSpPr>
        <p:spPr>
          <a:xfrm>
            <a:off x="5996907" y="497310"/>
            <a:ext cx="3004551" cy="450278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17" descr="Velina blu">
            <a:extLst>
              <a:ext uri="{FF2B5EF4-FFF2-40B4-BE49-F238E27FC236}">
                <a16:creationId xmlns:a16="http://schemas.microsoft.com/office/drawing/2014/main" id="{1FE5563F-F608-4B40-AF67-939FC1FA8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2911" y="1159298"/>
            <a:ext cx="609600" cy="533400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4" name="Line 18">
            <a:extLst>
              <a:ext uri="{FF2B5EF4-FFF2-40B4-BE49-F238E27FC236}">
                <a16:creationId xmlns:a16="http://schemas.microsoft.com/office/drawing/2014/main" id="{47F12CA4-B28F-4781-862D-DA42CEB86EC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0336" y="1035473"/>
            <a:ext cx="311150" cy="260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5" name="Line 19">
            <a:extLst>
              <a:ext uri="{FF2B5EF4-FFF2-40B4-BE49-F238E27FC236}">
                <a16:creationId xmlns:a16="http://schemas.microsoft.com/office/drawing/2014/main" id="{8B25BE2A-83EB-4559-9B15-79E7DF384F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6311" y="1616498"/>
            <a:ext cx="314325" cy="238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8" name="Line 20">
            <a:extLst>
              <a:ext uri="{FF2B5EF4-FFF2-40B4-BE49-F238E27FC236}">
                <a16:creationId xmlns:a16="http://schemas.microsoft.com/office/drawing/2014/main" id="{2F5899A7-8ABB-49E5-AD49-8F20ED0C97E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97636" y="1556173"/>
            <a:ext cx="339725" cy="266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89" name="Line 21">
            <a:extLst>
              <a:ext uri="{FF2B5EF4-FFF2-40B4-BE49-F238E27FC236}">
                <a16:creationId xmlns:a16="http://schemas.microsoft.com/office/drawing/2014/main" id="{EA436575-8B5F-4000-AC82-72E5D1796C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64411" y="1022773"/>
            <a:ext cx="307975" cy="2476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90" name="Text Box 29">
            <a:extLst>
              <a:ext uri="{FF2B5EF4-FFF2-40B4-BE49-F238E27FC236}">
                <a16:creationId xmlns:a16="http://schemas.microsoft.com/office/drawing/2014/main" id="{BCE42143-64FA-4F40-BA00-ABE250810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9911" y="166888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 i="1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91" name="Object 30">
            <a:extLst>
              <a:ext uri="{FF2B5EF4-FFF2-40B4-BE49-F238E27FC236}">
                <a16:creationId xmlns:a16="http://schemas.microsoft.com/office/drawing/2014/main" id="{16CDDC9E-2F86-4EA8-9B0D-99617CD360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6241462"/>
              </p:ext>
            </p:extLst>
          </p:nvPr>
        </p:nvGraphicFramePr>
        <p:xfrm>
          <a:off x="2188261" y="1708573"/>
          <a:ext cx="433387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01" name="Equation" r:id="rId14" imgW="253890" imgH="228501" progId="Equation.3">
                  <p:embed/>
                </p:oleObj>
              </mc:Choice>
              <mc:Fallback>
                <p:oleObj name="Equation" r:id="rId14" imgW="253890" imgH="228501" progId="Equation.3">
                  <p:embed/>
                  <p:pic>
                    <p:nvPicPr>
                      <p:cNvPr id="67" name="Object 30">
                        <a:extLst>
                          <a:ext uri="{FF2B5EF4-FFF2-40B4-BE49-F238E27FC236}">
                            <a16:creationId xmlns:a16="http://schemas.microsoft.com/office/drawing/2014/main" id="{CEF6BB9A-8615-4A92-93D9-88CAF69D94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8261" y="1708573"/>
                        <a:ext cx="433387" cy="388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" name="Text Box 35">
            <a:extLst>
              <a:ext uri="{FF2B5EF4-FFF2-40B4-BE49-F238E27FC236}">
                <a16:creationId xmlns:a16="http://schemas.microsoft.com/office/drawing/2014/main" id="{1F699EEA-93A9-4A3D-AD27-A9E2C13A4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261" y="717973"/>
            <a:ext cx="350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Times New Roman" panose="020206030504050203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</a:t>
            </a:r>
          </a:p>
        </p:txBody>
      </p:sp>
      <p:graphicFrame>
        <p:nvGraphicFramePr>
          <p:cNvPr id="93" name="Object 36">
            <a:extLst>
              <a:ext uri="{FF2B5EF4-FFF2-40B4-BE49-F238E27FC236}">
                <a16:creationId xmlns:a16="http://schemas.microsoft.com/office/drawing/2014/main" id="{FE905535-9AFB-4A9C-9F05-4B5A0423FF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3657217"/>
              </p:ext>
            </p:extLst>
          </p:nvPr>
        </p:nvGraphicFramePr>
        <p:xfrm>
          <a:off x="664261" y="1657773"/>
          <a:ext cx="3048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02" name="Equation" r:id="rId16" imgW="152268" imgH="164957" progId="Equation.3">
                  <p:embed/>
                </p:oleObj>
              </mc:Choice>
              <mc:Fallback>
                <p:oleObj name="Equation" r:id="rId16" imgW="152268" imgH="164957" progId="Equation.3">
                  <p:embed/>
                  <p:pic>
                    <p:nvPicPr>
                      <p:cNvPr id="73" name="Object 36">
                        <a:extLst>
                          <a:ext uri="{FF2B5EF4-FFF2-40B4-BE49-F238E27FC236}">
                            <a16:creationId xmlns:a16="http://schemas.microsoft.com/office/drawing/2014/main" id="{97EE8969-FC98-4B9B-92BD-386DC524CD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61" y="1657773"/>
                        <a:ext cx="3048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" name="Object 39">
            <a:extLst>
              <a:ext uri="{FF2B5EF4-FFF2-40B4-BE49-F238E27FC236}">
                <a16:creationId xmlns:a16="http://schemas.microsoft.com/office/drawing/2014/main" id="{F05A393E-A1C8-45B2-B9BE-37FCB5CDE6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8553376"/>
              </p:ext>
            </p:extLst>
          </p:nvPr>
        </p:nvGraphicFramePr>
        <p:xfrm>
          <a:off x="2208898" y="740198"/>
          <a:ext cx="390525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03" name="Equation" r:id="rId18" imgW="228501" imgH="203112" progId="Equation.3">
                  <p:embed/>
                </p:oleObj>
              </mc:Choice>
              <mc:Fallback>
                <p:oleObj name="Equation" r:id="rId18" imgW="228501" imgH="203112" progId="Equation.3">
                  <p:embed/>
                  <p:pic>
                    <p:nvPicPr>
                      <p:cNvPr id="76" name="Object 39">
                        <a:extLst>
                          <a:ext uri="{FF2B5EF4-FFF2-40B4-BE49-F238E27FC236}">
                            <a16:creationId xmlns:a16="http://schemas.microsoft.com/office/drawing/2014/main" id="{57920E17-236A-49C1-AC29-184247D93D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898" y="740198"/>
                        <a:ext cx="390525" cy="344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Marcador de número de diapositiva 11">
            <a:extLst>
              <a:ext uri="{FF2B5EF4-FFF2-40B4-BE49-F238E27FC236}">
                <a16:creationId xmlns:a16="http://schemas.microsoft.com/office/drawing/2014/main" id="{4AD66740-B353-4DBC-BA76-893792C06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  </a:t>
            </a:r>
            <a:fld id="{132FADFE-3B8F-471C-ABF0-DBC7717ECBBC}" type="slidenum">
              <a:rPr lang="es-ES" smtClean="0"/>
              <a:pPr algn="l"/>
              <a:t>3</a:t>
            </a:fld>
            <a:endParaRPr lang="es-ES" dirty="0"/>
          </a:p>
        </p:txBody>
      </p:sp>
      <p:sp>
        <p:nvSpPr>
          <p:cNvPr id="56" name="Rectangle 5">
            <a:extLst>
              <a:ext uri="{FF2B5EF4-FFF2-40B4-BE49-F238E27FC236}">
                <a16:creationId xmlns:a16="http://schemas.microsoft.com/office/drawing/2014/main" id="{A3DE90DD-8040-4D0D-9D4E-C5704FEABB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486966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4303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 CuadroTexto">
            <a:extLst>
              <a:ext uri="{FF2B5EF4-FFF2-40B4-BE49-F238E27FC236}">
                <a16:creationId xmlns:a16="http://schemas.microsoft.com/office/drawing/2014/main" id="{242E63CC-1677-4CBC-B41B-614C2D401DF4}"/>
              </a:ext>
            </a:extLst>
          </p:cNvPr>
          <p:cNvSpPr txBox="1"/>
          <p:nvPr/>
        </p:nvSpPr>
        <p:spPr>
          <a:xfrm>
            <a:off x="935340" y="-69346"/>
            <a:ext cx="7196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  <a:sym typeface="Symbol"/>
              </a:rPr>
              <a:t>DarkSide-20k “Low-mass” WIMPs</a:t>
            </a:r>
            <a:endParaRPr lang="en-US" sz="3200" b="1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4E900F15-90D7-48D4-AAA3-F00781D63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30</a:t>
            </a:fld>
            <a:endParaRPr lang="es-ES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AC11DB3B-44CE-4FD1-B83C-6ADA88484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50" y="438708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Times New Roman" pitchFamily="18" charset="0"/>
              <a:cs typeface="Arial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424A36D-E325-44DD-B227-E66D50CC2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53" y="944371"/>
            <a:ext cx="4441264" cy="2725855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890FF86-9005-43D3-9FC8-83086B8F8A25}"/>
              </a:ext>
            </a:extLst>
          </p:cNvPr>
          <p:cNvSpPr txBox="1"/>
          <p:nvPr/>
        </p:nvSpPr>
        <p:spPr>
          <a:xfrm>
            <a:off x="822110" y="868815"/>
            <a:ext cx="19928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 Phys 7, 422 (2024)</a:t>
            </a:r>
            <a:endParaRPr lang="en-US" sz="12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174F9754-7583-43CE-BD96-E7B8F5E3CFDC}"/>
              </a:ext>
            </a:extLst>
          </p:cNvPr>
          <p:cNvCxnSpPr/>
          <p:nvPr/>
        </p:nvCxnSpPr>
        <p:spPr>
          <a:xfrm>
            <a:off x="1007651" y="1821813"/>
            <a:ext cx="0" cy="795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071F29A4-A048-428C-A96A-FFA8CF6A38F1}"/>
              </a:ext>
            </a:extLst>
          </p:cNvPr>
          <p:cNvCxnSpPr>
            <a:cxnSpLocks/>
          </p:cNvCxnSpPr>
          <p:nvPr/>
        </p:nvCxnSpPr>
        <p:spPr>
          <a:xfrm flipH="1">
            <a:off x="1463547" y="2156004"/>
            <a:ext cx="3721" cy="6094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6714655-F3CA-4F05-8203-42BC95B41611}"/>
              </a:ext>
            </a:extLst>
          </p:cNvPr>
          <p:cNvSpPr txBox="1"/>
          <p:nvPr/>
        </p:nvSpPr>
        <p:spPr>
          <a:xfrm>
            <a:off x="996753" y="2112019"/>
            <a:ext cx="4667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170</a:t>
            </a:r>
            <a:endParaRPr lang="en-US" sz="1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964A20A-2750-4851-A35D-8442EEAC7268}"/>
              </a:ext>
            </a:extLst>
          </p:cNvPr>
          <p:cNvSpPr txBox="1"/>
          <p:nvPr/>
        </p:nvSpPr>
        <p:spPr>
          <a:xfrm>
            <a:off x="1422275" y="2332878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40</a:t>
            </a:r>
            <a:endParaRPr lang="en-US" sz="1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E38DB7DD-BFE6-46E3-A067-C21DD3C4AE70}"/>
              </a:ext>
            </a:extLst>
          </p:cNvPr>
          <p:cNvSpPr/>
          <p:nvPr/>
        </p:nvSpPr>
        <p:spPr>
          <a:xfrm>
            <a:off x="-96023" y="366161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Projected leading sensitivity for GeV-scale dark matter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DE7C596-152B-471A-89C8-AA56368FB24D}"/>
              </a:ext>
            </a:extLst>
          </p:cNvPr>
          <p:cNvSpPr/>
          <p:nvPr/>
        </p:nvSpPr>
        <p:spPr>
          <a:xfrm>
            <a:off x="4533608" y="687029"/>
            <a:ext cx="4572000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Binned profile-likelihood fit in N</a:t>
            </a:r>
            <a:r>
              <a:rPr lang="en-US" baseline="-25000" dirty="0"/>
              <a:t>e</a:t>
            </a:r>
            <a:r>
              <a:rPr lang="en-US" dirty="0"/>
              <a:t> </a:t>
            </a:r>
          </a:p>
          <a:p>
            <a:pPr>
              <a:spcAft>
                <a:spcPts val="600"/>
              </a:spcAft>
            </a:pPr>
            <a:r>
              <a:rPr lang="en-US" dirty="0"/>
              <a:t>(with nuisance parameters for exposure, backgrounds</a:t>
            </a:r>
          </a:p>
          <a:p>
            <a:pPr>
              <a:spcAft>
                <a:spcPts val="600"/>
              </a:spcAft>
            </a:pPr>
            <a:r>
              <a:rPr lang="en-US" dirty="0"/>
              <a:t> and detector-response systematics)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856F689-E621-4476-9CD3-A6FD6B1BB99E}"/>
              </a:ext>
            </a:extLst>
          </p:cNvPr>
          <p:cNvSpPr/>
          <p:nvPr/>
        </p:nvSpPr>
        <p:spPr>
          <a:xfrm>
            <a:off x="125198" y="614148"/>
            <a:ext cx="18085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err="1"/>
              <a:t>Expected</a:t>
            </a:r>
            <a:r>
              <a:rPr lang="es-ES" dirty="0"/>
              <a:t> </a:t>
            </a:r>
            <a:r>
              <a:rPr lang="es-ES" dirty="0" err="1"/>
              <a:t>sensitivity</a:t>
            </a:r>
            <a:r>
              <a:rPr lang="es-ES" dirty="0"/>
              <a:t>:</a:t>
            </a:r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1DB69D8-C7C8-4084-A4AE-F41B1F29BF29}"/>
              </a:ext>
            </a:extLst>
          </p:cNvPr>
          <p:cNvSpPr/>
          <p:nvPr/>
        </p:nvSpPr>
        <p:spPr>
          <a:xfrm>
            <a:off x="4346917" y="212604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1-year DS-20k sensitivity: </a:t>
            </a:r>
          </a:p>
          <a:p>
            <a:endParaRPr lang="en-US" dirty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up to </a:t>
            </a:r>
            <a:r>
              <a:rPr lang="es-ES" dirty="0"/>
              <a:t>×</a:t>
            </a:r>
            <a:r>
              <a:rPr lang="en-US" dirty="0"/>
              <a:t>40 improvement over DS-50 in the conservative scenario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×</a:t>
            </a:r>
            <a:r>
              <a:rPr lang="en-US" dirty="0"/>
              <a:t>170 at </a:t>
            </a:r>
            <a:r>
              <a:rPr lang="en-US" dirty="0" err="1"/>
              <a:t>m</a:t>
            </a:r>
            <a:r>
              <a:rPr lang="en-US" baseline="-25000" dirty="0" err="1"/>
              <a:t>χ</a:t>
            </a:r>
            <a:r>
              <a:rPr lang="en-US" dirty="0"/>
              <a:t> ≈ 1.2 GeV/c² in the ultimate scenario;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	</a:t>
            </a:r>
            <a:r>
              <a:rPr lang="en-US" dirty="0" err="1"/>
              <a:t>σ</a:t>
            </a:r>
            <a:r>
              <a:rPr lang="en-US" baseline="-25000" dirty="0" err="1"/>
              <a:t>SI</a:t>
            </a:r>
            <a:r>
              <a:rPr lang="en-US" baseline="-25000" dirty="0"/>
              <a:t> </a:t>
            </a:r>
            <a:r>
              <a:rPr lang="en-US" dirty="0"/>
              <a:t>&lt; 10⁻⁴² cm² for </a:t>
            </a:r>
            <a:r>
              <a:rPr lang="en-US" dirty="0" err="1"/>
              <a:t>m</a:t>
            </a:r>
            <a:r>
              <a:rPr lang="en-US" baseline="-25000" dirty="0" err="1"/>
              <a:t>χ</a:t>
            </a:r>
            <a:r>
              <a:rPr lang="en-US" dirty="0"/>
              <a:t> ≳ 0.8 GeV/c².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D3D528A-8874-4237-A2DB-3205F64566BF}"/>
              </a:ext>
            </a:extLst>
          </p:cNvPr>
          <p:cNvSpPr txBox="1"/>
          <p:nvPr/>
        </p:nvSpPr>
        <p:spPr>
          <a:xfrm>
            <a:off x="63997" y="4334257"/>
            <a:ext cx="89258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Long-term reach: 10-year exposure improvement by ~×3 (reaching the </a:t>
            </a:r>
            <a:r>
              <a:rPr lang="en-US" dirty="0" err="1"/>
              <a:t>LAr</a:t>
            </a:r>
            <a:r>
              <a:rPr lang="en-US" dirty="0"/>
              <a:t> neutrino fog around </a:t>
            </a:r>
            <a:r>
              <a:rPr lang="en-US" dirty="0" err="1"/>
              <a:t>m</a:t>
            </a:r>
            <a:r>
              <a:rPr lang="en-US" baseline="-25000" dirty="0" err="1"/>
              <a:t>χ</a:t>
            </a:r>
            <a:r>
              <a:rPr lang="en-US" dirty="0"/>
              <a:t> ≈ 5 GeV/c²)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524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3 CuadroTexto">
            <a:extLst>
              <a:ext uri="{FF2B5EF4-FFF2-40B4-BE49-F238E27FC236}">
                <a16:creationId xmlns:a16="http://schemas.microsoft.com/office/drawing/2014/main" id="{242E63CC-1677-4CBC-B41B-614C2D401DF4}"/>
              </a:ext>
            </a:extLst>
          </p:cNvPr>
          <p:cNvSpPr txBox="1"/>
          <p:nvPr/>
        </p:nvSpPr>
        <p:spPr>
          <a:xfrm>
            <a:off x="935340" y="-69346"/>
            <a:ext cx="7196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+mn-lt"/>
                <a:cs typeface="Arial" panose="020B0604020202020204" pitchFamily="34" charset="0"/>
                <a:sym typeface="Symbol"/>
              </a:rPr>
              <a:t>DarkSide-20k “Low-mass”</a:t>
            </a:r>
            <a:endParaRPr lang="en-US" sz="3200" b="1" dirty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4E900F15-90D7-48D4-AAA3-F00781D63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31</a:t>
            </a:fld>
            <a:endParaRPr lang="es-ES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AC11DB3B-44CE-4FD1-B83C-6ADA88484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50" y="438708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Times New Roman" pitchFamily="18" charset="0"/>
              <a:cs typeface="Arial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A3B516B-3087-41A8-A9B1-88A849F574F4}"/>
              </a:ext>
            </a:extLst>
          </p:cNvPr>
          <p:cNvSpPr/>
          <p:nvPr/>
        </p:nvSpPr>
        <p:spPr>
          <a:xfrm>
            <a:off x="344658" y="393245"/>
            <a:ext cx="81451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→ ionization-only S2 signals, spectrum analysis applied to alternative low-mass DM signatures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A478D29-B130-463C-A24E-1A25540A0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471283"/>
            <a:ext cx="4138117" cy="2460014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F3F27A8-A4C9-41FD-BB9C-24F47072659A}"/>
              </a:ext>
            </a:extLst>
          </p:cNvPr>
          <p:cNvSpPr/>
          <p:nvPr/>
        </p:nvSpPr>
        <p:spPr>
          <a:xfrm>
            <a:off x="0" y="3966017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Expected 90% C.L. limits with Migdal effect and QF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F5430B4B-0538-4FF3-8C5C-4DA37AAB0C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914" y="1552237"/>
            <a:ext cx="4220566" cy="2466159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03169523-1C0D-483D-886D-1272B863BEE2}"/>
              </a:ext>
            </a:extLst>
          </p:cNvPr>
          <p:cNvSpPr/>
          <p:nvPr/>
        </p:nvSpPr>
        <p:spPr>
          <a:xfrm>
            <a:off x="4572000" y="1014593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Light DM–electron scattering: DM couples to bound electrons through a dark-sector mediator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182F8C3-F78D-48D4-8DFA-6DB8AB5DEA11}"/>
              </a:ext>
            </a:extLst>
          </p:cNvPr>
          <p:cNvSpPr txBox="1"/>
          <p:nvPr/>
        </p:nvSpPr>
        <p:spPr>
          <a:xfrm>
            <a:off x="1409700" y="4488548"/>
            <a:ext cx="60340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DS-20k improves over DS-50 and probes new sub-GeV parameter space.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AC069BAB-9E46-4530-890B-F3E8E2D85D32}"/>
              </a:ext>
            </a:extLst>
          </p:cNvPr>
          <p:cNvSpPr/>
          <p:nvPr/>
        </p:nvSpPr>
        <p:spPr>
          <a:xfrm>
            <a:off x="114300" y="1005652"/>
            <a:ext cx="37705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“Migdal-enhanced” WIMP–nucleon scattering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63F2C492-69B5-430E-81F0-9138F2E1B4E2}"/>
              </a:ext>
            </a:extLst>
          </p:cNvPr>
          <p:cNvSpPr/>
          <p:nvPr/>
        </p:nvSpPr>
        <p:spPr>
          <a:xfrm>
            <a:off x="4389577" y="388707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Expected 90% C.L. DM–electron limits, heavy-mediator benchmark</a:t>
            </a:r>
          </a:p>
        </p:txBody>
      </p:sp>
    </p:spTree>
    <p:extLst>
      <p:ext uri="{BB962C8B-B14F-4D97-AF65-F5344CB8AC3E}">
        <p14:creationId xmlns:p14="http://schemas.microsoft.com/office/powerpoint/2010/main" val="35545409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51EBF164-C8A2-4CFB-82F9-02877E7765D4}"/>
              </a:ext>
            </a:extLst>
          </p:cNvPr>
          <p:cNvSpPr/>
          <p:nvPr/>
        </p:nvSpPr>
        <p:spPr>
          <a:xfrm>
            <a:off x="4022009" y="2417862"/>
            <a:ext cx="10999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AAABU+Aptos-Bold"/>
              </a:rPr>
              <a:t>from Merck </a:t>
            </a:r>
            <a:endParaRPr lang="en-U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7F32001-3D28-4236-9D1B-85BCDAD12E68}"/>
              </a:ext>
            </a:extLst>
          </p:cNvPr>
          <p:cNvSpPr txBox="1"/>
          <p:nvPr/>
        </p:nvSpPr>
        <p:spPr>
          <a:xfrm>
            <a:off x="1200586" y="551432"/>
            <a:ext cx="48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00AA314-9244-4E1E-BFCD-6C9BE96C84BD}"/>
              </a:ext>
            </a:extLst>
          </p:cNvPr>
          <p:cNvSpPr txBox="1"/>
          <p:nvPr/>
        </p:nvSpPr>
        <p:spPr>
          <a:xfrm>
            <a:off x="2246827" y="530917"/>
            <a:ext cx="45801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GADMC concept: a multi-hundred-</a:t>
            </a:r>
            <a:r>
              <a:rPr lang="en-US" dirty="0" err="1">
                <a:solidFill>
                  <a:schemeClr val="tx1"/>
                </a:solidFill>
              </a:rPr>
              <a:t>tonne</a:t>
            </a:r>
            <a:r>
              <a:rPr lang="en-US" dirty="0">
                <a:solidFill>
                  <a:schemeClr val="tx1"/>
                </a:solidFill>
              </a:rPr>
              <a:t> argon detector</a:t>
            </a:r>
          </a:p>
          <a:p>
            <a:pPr algn="l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98E400C-DBFA-4956-AEEA-398C1BD35D36}"/>
              </a:ext>
            </a:extLst>
          </p:cNvPr>
          <p:cNvSpPr txBox="1"/>
          <p:nvPr/>
        </p:nvSpPr>
        <p:spPr>
          <a:xfrm>
            <a:off x="62821" y="971747"/>
            <a:ext cx="9081179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0252E"/>
                </a:solidFill>
              </a:rPr>
              <a:t>400 </a:t>
            </a:r>
            <a:r>
              <a:rPr lang="en-US" dirty="0" err="1">
                <a:solidFill>
                  <a:srgbClr val="20252E"/>
                </a:solidFill>
              </a:rPr>
              <a:t>tonnes</a:t>
            </a:r>
            <a:r>
              <a:rPr lang="en-US" dirty="0">
                <a:solidFill>
                  <a:srgbClr val="20252E"/>
                </a:solidFill>
              </a:rPr>
              <a:t> total low-radioactivity argon; 300 </a:t>
            </a:r>
            <a:r>
              <a:rPr lang="en-US" dirty="0" err="1">
                <a:solidFill>
                  <a:srgbClr val="20252E"/>
                </a:solidFill>
              </a:rPr>
              <a:t>tonnes</a:t>
            </a:r>
            <a:r>
              <a:rPr lang="en-US" dirty="0">
                <a:solidFill>
                  <a:srgbClr val="20252E"/>
                </a:solidFill>
              </a:rPr>
              <a:t> fiducial mass.</a:t>
            </a:r>
            <a:endParaRPr lang="en-US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0252E"/>
                </a:solidFill>
              </a:rPr>
              <a:t>Preferred site: SNOLAB Cube Hall. Baseline concept: ultrapure acrylic vessel, </a:t>
            </a:r>
            <a:r>
              <a:rPr lang="en-US" dirty="0" err="1">
                <a:solidFill>
                  <a:srgbClr val="20252E"/>
                </a:solidFill>
              </a:rPr>
              <a:t>LAr</a:t>
            </a:r>
            <a:r>
              <a:rPr lang="en-US" dirty="0">
                <a:solidFill>
                  <a:srgbClr val="20252E"/>
                </a:solidFill>
              </a:rPr>
              <a:t> buffer, outer cryostat and large photodetector coverage.</a:t>
            </a:r>
            <a:endParaRPr lang="en-US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0252E"/>
                </a:solidFill>
              </a:rPr>
              <a:t>Readout target: about 250 m² of pixelated digital photodetectors covering the acrylic vessel surface.</a:t>
            </a:r>
            <a:endParaRPr lang="en-US" dirty="0"/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48B5693-217A-4C69-ACAC-EBF1E175B5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109"/>
          <a:stretch/>
        </p:blipFill>
        <p:spPr>
          <a:xfrm>
            <a:off x="77437" y="2145923"/>
            <a:ext cx="3566582" cy="2489425"/>
          </a:xfrm>
          <a:prstGeom prst="rect">
            <a:avLst/>
          </a:prstGeom>
        </p:spPr>
      </p:pic>
      <p:sp>
        <p:nvSpPr>
          <p:cNvPr id="9" name="Text 5">
            <a:extLst>
              <a:ext uri="{FF2B5EF4-FFF2-40B4-BE49-F238E27FC236}">
                <a16:creationId xmlns:a16="http://schemas.microsoft.com/office/drawing/2014/main" id="{91F2AE82-03A1-4B6F-AA53-67D7C47A95D5}"/>
              </a:ext>
            </a:extLst>
          </p:cNvPr>
          <p:cNvSpPr/>
          <p:nvPr/>
        </p:nvSpPr>
        <p:spPr>
          <a:xfrm>
            <a:off x="3914819" y="2208941"/>
            <a:ext cx="5166360" cy="11374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Very large exposure,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low-radioactivity argon,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chemeClr val="tx1"/>
                </a:solidFill>
              </a:rPr>
              <a:t>imaging light readout </a:t>
            </a:r>
          </a:p>
          <a:p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</a:rPr>
              <a:t>to push high-mass WIMP sensitivity into the neutrino-fog region, with added solar-neutrino and supernova reach.</a:t>
            </a:r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DA169E10-5C2F-419E-9DFA-C8AA29D7007B}"/>
              </a:ext>
            </a:extLst>
          </p:cNvPr>
          <p:cNvSpPr/>
          <p:nvPr/>
        </p:nvSpPr>
        <p:spPr>
          <a:xfrm>
            <a:off x="4417007" y="3704175"/>
            <a:ext cx="3600564" cy="8359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The central question is whether a 300-tonne fiducial LAr detector can stay effectively background-free in the WIMP ROI</a:t>
            </a:r>
          </a:p>
        </p:txBody>
      </p:sp>
      <p:sp>
        <p:nvSpPr>
          <p:cNvPr id="11" name="Marcador de número de diapositiva 11">
            <a:extLst>
              <a:ext uri="{FF2B5EF4-FFF2-40B4-BE49-F238E27FC236}">
                <a16:creationId xmlns:a16="http://schemas.microsoft.com/office/drawing/2014/main" id="{C74201AB-282F-4E70-AEE5-F154ED362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32</a:t>
            </a:fld>
            <a:endParaRPr lang="es-ES" dirty="0"/>
          </a:p>
        </p:txBody>
      </p:sp>
      <p:sp>
        <p:nvSpPr>
          <p:cNvPr id="12" name="14 CuadroTexto">
            <a:extLst>
              <a:ext uri="{FF2B5EF4-FFF2-40B4-BE49-F238E27FC236}">
                <a16:creationId xmlns:a16="http://schemas.microsoft.com/office/drawing/2014/main" id="{3CDB84C2-1633-4097-9170-FA37B761F6A0}"/>
              </a:ext>
            </a:extLst>
          </p:cNvPr>
          <p:cNvSpPr txBox="1"/>
          <p:nvPr/>
        </p:nvSpPr>
        <p:spPr>
          <a:xfrm>
            <a:off x="358167" y="-33278"/>
            <a:ext cx="8627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ea typeface="Aptos Display" pitchFamily="34" charset="-122"/>
                <a:cs typeface="Aptos Display" pitchFamily="34" charset="-120"/>
              </a:rPr>
              <a:t>ARGO: next-generation liquid-argon observatory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8BFCC9E8-8996-4B4B-A62B-D4C4DC780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411510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j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94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1BB27B4B-C5EF-4CFA-BBAF-0CF195313841}"/>
              </a:ext>
            </a:extLst>
          </p:cNvPr>
          <p:cNvSpPr/>
          <p:nvPr/>
        </p:nvSpPr>
        <p:spPr>
          <a:xfrm>
            <a:off x="0" y="493028"/>
            <a:ext cx="26629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0252E"/>
                </a:solidFill>
                <a:latin typeface="+mn-lt"/>
                <a:ea typeface="Aptos Display" pitchFamily="34" charset="-122"/>
                <a:cs typeface="Aptos Display" pitchFamily="34" charset="-120"/>
              </a:rPr>
              <a:t>Design issues now under study</a:t>
            </a:r>
            <a:endParaRPr lang="en-US" dirty="0">
              <a:latin typeface="+mn-l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37BE22F-6B27-4323-ABCE-05C5FDE524F8}"/>
              </a:ext>
            </a:extLst>
          </p:cNvPr>
          <p:cNvSpPr txBox="1"/>
          <p:nvPr/>
        </p:nvSpPr>
        <p:spPr>
          <a:xfrm>
            <a:off x="64611" y="685937"/>
            <a:ext cx="51219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Increase inner dimension to reduce neutron backgrounds within fiducial volume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0252E"/>
                </a:solidFill>
              </a:rPr>
              <a:t>Surface and external backgrounds require strong position reconstruction and event-ID with pixelated photodetectors</a:t>
            </a:r>
            <a:endParaRPr lang="en-US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ProtoDUNE</a:t>
            </a:r>
            <a:r>
              <a:rPr lang="en-US" dirty="0"/>
              <a:t>-style cryostat vs vacuum cryostat + large water shield to reduce external neutrons.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Backgrounds calculations ongoing.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09FA6AF-B103-406F-8D75-F8DB61911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068" y="789344"/>
            <a:ext cx="2413223" cy="159836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643ECFC-BC95-47CF-8E73-F9D1280C1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8902" y="2599266"/>
            <a:ext cx="2885635" cy="1871009"/>
          </a:xfrm>
          <a:prstGeom prst="rect">
            <a:avLst/>
          </a:prstGeom>
        </p:spPr>
      </p:pic>
      <p:sp>
        <p:nvSpPr>
          <p:cNvPr id="9" name="Marcador de número de diapositiva 11">
            <a:extLst>
              <a:ext uri="{FF2B5EF4-FFF2-40B4-BE49-F238E27FC236}">
                <a16:creationId xmlns:a16="http://schemas.microsoft.com/office/drawing/2014/main" id="{A3246F82-9E9B-4074-BE59-2F021CE9B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33</a:t>
            </a:fld>
            <a:endParaRPr lang="es-ES" dirty="0"/>
          </a:p>
        </p:txBody>
      </p:sp>
      <p:sp>
        <p:nvSpPr>
          <p:cNvPr id="11" name="14 CuadroTexto">
            <a:extLst>
              <a:ext uri="{FF2B5EF4-FFF2-40B4-BE49-F238E27FC236}">
                <a16:creationId xmlns:a16="http://schemas.microsoft.com/office/drawing/2014/main" id="{60277F26-7025-46B4-92CF-60E41BEFE087}"/>
              </a:ext>
            </a:extLst>
          </p:cNvPr>
          <p:cNvSpPr txBox="1"/>
          <p:nvPr/>
        </p:nvSpPr>
        <p:spPr>
          <a:xfrm>
            <a:off x="358167" y="-33278"/>
            <a:ext cx="8627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ea typeface="Aptos Display" pitchFamily="34" charset="-122"/>
                <a:cs typeface="Aptos Display" pitchFamily="34" charset="-120"/>
              </a:rPr>
              <a:t>ARGO: next-generation liquid-argon observatory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EDAF76E4-C8C2-4DE4-9B4C-B344C483A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411510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j-lt"/>
              <a:cs typeface="Arial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841D813-741A-423F-81F4-F2DC51270EE2}"/>
              </a:ext>
            </a:extLst>
          </p:cNvPr>
          <p:cNvSpPr txBox="1"/>
          <p:nvPr/>
        </p:nvSpPr>
        <p:spPr>
          <a:xfrm>
            <a:off x="435233" y="3269118"/>
            <a:ext cx="44553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n-lt"/>
              </a:rPr>
              <a:t>Primary concern is the reduction of external or surface background events</a:t>
            </a:r>
          </a:p>
          <a:p>
            <a:pPr algn="ctr"/>
            <a:endParaRPr lang="en-US" dirty="0">
              <a:latin typeface="+mn-lt"/>
            </a:endParaRPr>
          </a:p>
          <a:p>
            <a:pPr algn="ctr"/>
            <a:endParaRPr lang="en-US" dirty="0">
              <a:latin typeface="+mn-lt"/>
            </a:endParaRPr>
          </a:p>
          <a:p>
            <a:pPr algn="ctr"/>
            <a:r>
              <a:rPr lang="en-US" dirty="0" err="1">
                <a:latin typeface="+mn-lt"/>
              </a:rPr>
              <a:t>Xe</a:t>
            </a:r>
            <a:r>
              <a:rPr lang="en-US" dirty="0">
                <a:latin typeface="+mn-lt"/>
              </a:rPr>
              <a:t> doping for 0</a:t>
            </a:r>
            <a:r>
              <a:rPr lang="el-GR" dirty="0">
                <a:latin typeface="+mn-lt"/>
              </a:rPr>
              <a:t>νββ</a:t>
            </a:r>
            <a:r>
              <a:rPr lang="es-ES" dirty="0">
                <a:latin typeface="+mn-lt"/>
              </a:rPr>
              <a:t> </a:t>
            </a:r>
            <a:r>
              <a:rPr lang="en-US" dirty="0">
                <a:latin typeface="+mn-lt"/>
              </a:rPr>
              <a:t>considered</a:t>
            </a:r>
          </a:p>
          <a:p>
            <a:pPr algn="ctr"/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6760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357A55-2834-414E-A16E-ABA8DEA4025A}"/>
              </a:ext>
            </a:extLst>
          </p:cNvPr>
          <p:cNvSpPr txBox="1"/>
          <p:nvPr/>
        </p:nvSpPr>
        <p:spPr>
          <a:xfrm>
            <a:off x="1" y="761819"/>
            <a:ext cx="9143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21F20"/>
                </a:solidFill>
              </a:rPr>
              <a:t>Argon is not sensitive to canonical spin–spin SD scattering, but can respond to broader NREFT spin-dependent-like operators. </a:t>
            </a:r>
          </a:p>
          <a:p>
            <a:pPr algn="ctr"/>
            <a:r>
              <a:rPr lang="en-U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“Spin-dependent dark matter interactions at loop-level in </a:t>
            </a:r>
            <a:r>
              <a:rPr lang="en-US" sz="12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2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s-E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JCAP 04 (2025) 066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8">
            <a:extLst>
              <a:ext uri="{FF2B5EF4-FFF2-40B4-BE49-F238E27FC236}">
                <a16:creationId xmlns:a16="http://schemas.microsoft.com/office/drawing/2014/main" id="{09FFCD05-1B32-48A1-A1D4-7B97FD09C57B}"/>
              </a:ext>
            </a:extLst>
          </p:cNvPr>
          <p:cNvSpPr/>
          <p:nvPr/>
        </p:nvSpPr>
        <p:spPr>
          <a:xfrm>
            <a:off x="130034" y="1376172"/>
            <a:ext cx="8857950" cy="12344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In the N.R. Effective Field Theory for DM–nucleus scattering.</a:t>
            </a:r>
            <a:r>
              <a:rPr lang="en-US" dirty="0">
                <a:solidFill>
                  <a:srgbClr val="2A7F80"/>
                </a:solidFill>
              </a:rPr>
              <a:t> </a:t>
            </a:r>
            <a:r>
              <a:rPr lang="en-US" dirty="0">
                <a:solidFill>
                  <a:srgbClr val="221F20"/>
                </a:solidFill>
              </a:rPr>
              <a:t>The interaction is expanded in Galilean-invariant non-relativistic operators built from q, v</a:t>
            </a:r>
            <a:r>
              <a:rPr lang="en-US" baseline="30000" dirty="0">
                <a:solidFill>
                  <a:srgbClr val="221F20"/>
                </a:solidFill>
              </a:rPr>
              <a:t>⊥</a:t>
            </a:r>
            <a:r>
              <a:rPr lang="en-US" dirty="0">
                <a:solidFill>
                  <a:srgbClr val="221F20"/>
                </a:solidFill>
              </a:rPr>
              <a:t>, S</a:t>
            </a:r>
            <a:r>
              <a:rPr lang="en-US" baseline="-25000" dirty="0">
                <a:solidFill>
                  <a:srgbClr val="221F20"/>
                </a:solidFill>
              </a:rPr>
              <a:t>χ</a:t>
            </a:r>
            <a:r>
              <a:rPr lang="en-US" dirty="0">
                <a:solidFill>
                  <a:srgbClr val="221F20"/>
                </a:solidFill>
              </a:rPr>
              <a:t> and S</a:t>
            </a:r>
            <a:r>
              <a:rPr lang="en-US" baseline="-25000" dirty="0">
                <a:solidFill>
                  <a:srgbClr val="221F20"/>
                </a:solidFill>
              </a:rPr>
              <a:t>N  </a:t>
            </a:r>
            <a:endParaRPr lang="en-US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dirty="0">
                <a:solidFill>
                  <a:srgbClr val="221F20"/>
                </a:solidFill>
              </a:rPr>
              <a:t>Several operators are spin-dependent-like but are momentum- or velocity-suppressed, so the “SD = only O4” shortcut is no longer sufficient.</a:t>
            </a:r>
            <a:endParaRPr lang="en-US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BA6114C3-6812-4977-B79E-025E2E209998}"/>
              </a:ext>
            </a:extLst>
          </p:cNvPr>
          <p:cNvSpPr/>
          <p:nvPr/>
        </p:nvSpPr>
        <p:spPr>
          <a:xfrm>
            <a:off x="156016" y="2467867"/>
            <a:ext cx="278892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endParaRPr lang="en-US" sz="115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1DB0DEC6-9212-43C5-BD8D-FD7A71670D3D}"/>
              </a:ext>
            </a:extLst>
          </p:cNvPr>
          <p:cNvSpPr/>
          <p:nvPr/>
        </p:nvSpPr>
        <p:spPr>
          <a:xfrm>
            <a:off x="223365" y="3749157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50" dirty="0"/>
          </a:p>
        </p:txBody>
      </p:sp>
      <p:sp>
        <p:nvSpPr>
          <p:cNvPr id="11" name="Marcador de número de diapositiva 11">
            <a:extLst>
              <a:ext uri="{FF2B5EF4-FFF2-40B4-BE49-F238E27FC236}">
                <a16:creationId xmlns:a16="http://schemas.microsoft.com/office/drawing/2014/main" id="{E4B4CDAB-126A-4537-BAC9-4B0256544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34</a:t>
            </a:fld>
            <a:endParaRPr lang="es-ES" dirty="0"/>
          </a:p>
        </p:txBody>
      </p:sp>
      <p:sp>
        <p:nvSpPr>
          <p:cNvPr id="13" name="14 CuadroTexto">
            <a:extLst>
              <a:ext uri="{FF2B5EF4-FFF2-40B4-BE49-F238E27FC236}">
                <a16:creationId xmlns:a16="http://schemas.microsoft.com/office/drawing/2014/main" id="{18D03C75-F76E-4507-919C-E67FC92EFAFD}"/>
              </a:ext>
            </a:extLst>
          </p:cNvPr>
          <p:cNvSpPr txBox="1"/>
          <p:nvPr/>
        </p:nvSpPr>
        <p:spPr>
          <a:xfrm>
            <a:off x="0" y="-33278"/>
            <a:ext cx="9143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7030A0"/>
                </a:solidFill>
                <a:latin typeface="Arial Black" panose="020B0A04020102020204" pitchFamily="34" charset="0"/>
                <a:ea typeface="Aptos Display" pitchFamily="34" charset="-122"/>
                <a:cs typeface="Aptos Display" pitchFamily="34" charset="-120"/>
              </a:rPr>
              <a:t>Argon and “spin-dependent” scattering : </a:t>
            </a:r>
          </a:p>
          <a:p>
            <a:pPr algn="ctr"/>
            <a:r>
              <a:rPr lang="en-US" sz="2000" dirty="0">
                <a:solidFill>
                  <a:srgbClr val="7030A0"/>
                </a:solidFill>
                <a:latin typeface="Arial Black" panose="020B0A04020102020204" pitchFamily="34" charset="0"/>
                <a:ea typeface="Aptos Display" pitchFamily="34" charset="-122"/>
                <a:cs typeface="Aptos Display" pitchFamily="34" charset="-120"/>
              </a:rPr>
              <a:t>a statement to update</a:t>
            </a:r>
            <a:endParaRPr lang="en-US" sz="20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FD7A544F-DFF5-4BBA-9285-671C2972B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50" y="633081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j-lt"/>
              <a:cs typeface="Arial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84DA90A-B3A0-4C4B-B071-873CA8436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34" y="2565747"/>
            <a:ext cx="4956243" cy="1981997"/>
          </a:xfrm>
          <a:prstGeom prst="rect">
            <a:avLst/>
          </a:prstGeom>
        </p:spPr>
      </p:pic>
      <p:sp>
        <p:nvSpPr>
          <p:cNvPr id="16" name="Text 5">
            <a:extLst>
              <a:ext uri="{FF2B5EF4-FFF2-40B4-BE49-F238E27FC236}">
                <a16:creationId xmlns:a16="http://schemas.microsoft.com/office/drawing/2014/main" id="{9BE082BC-7DD0-4047-855A-4C2ED498E13A}"/>
              </a:ext>
            </a:extLst>
          </p:cNvPr>
          <p:cNvSpPr/>
          <p:nvPr/>
        </p:nvSpPr>
        <p:spPr>
          <a:xfrm>
            <a:off x="5441220" y="2033635"/>
            <a:ext cx="3017520" cy="248716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221F20"/>
                </a:solidFill>
              </a:rPr>
              <a:t>Xe: O4 is already non-zero. The full NREFT treatment modifies the spectral shape and normalization.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221F20"/>
                </a:solidFill>
              </a:rPr>
              <a:t>Ar: O4 is essentially zero in </a:t>
            </a:r>
            <a:r>
              <a:rPr lang="en-US" sz="1100" baseline="30000" dirty="0">
                <a:solidFill>
                  <a:srgbClr val="221F20"/>
                </a:solidFill>
              </a:rPr>
              <a:t>40</a:t>
            </a:r>
            <a:r>
              <a:rPr lang="en-US" sz="1100" dirty="0">
                <a:solidFill>
                  <a:srgbClr val="221F20"/>
                </a:solidFill>
              </a:rPr>
              <a:t>Ar. The full model produces a non-zero recoil spectrum, but it is softer and generally lower per kg than Xe in this benchmark.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E49E2590-41C7-42AE-B811-7BBCBA8F034D}"/>
              </a:ext>
            </a:extLst>
          </p:cNvPr>
          <p:cNvSpPr/>
          <p:nvPr/>
        </p:nvSpPr>
        <p:spPr>
          <a:xfrm>
            <a:off x="5441220" y="4042071"/>
            <a:ext cx="3087274" cy="757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221F20"/>
                </a:solidFill>
              </a:rPr>
              <a:t>N</a:t>
            </a:r>
            <a:r>
              <a:rPr lang="en-US" sz="1080" baseline="-25000" dirty="0">
                <a:solidFill>
                  <a:srgbClr val="221F20"/>
                </a:solidFill>
              </a:rPr>
              <a:t>sig</a:t>
            </a:r>
            <a:r>
              <a:rPr lang="en-US" sz="1080" dirty="0">
                <a:solidFill>
                  <a:srgbClr val="221F20"/>
                </a:solidFill>
              </a:rPr>
              <a:t> = M T ∫ ε(E) · dR/dE · dE.  </a:t>
            </a:r>
          </a:p>
          <a:p>
            <a:pPr marL="0" indent="0">
              <a:buNone/>
            </a:pPr>
            <a:r>
              <a:rPr lang="en-US" sz="1080" dirty="0">
                <a:solidFill>
                  <a:srgbClr val="221F20"/>
                </a:solidFill>
              </a:rPr>
              <a:t>Exposure, threshold, efficiency, PSD and backgrounds can compensate a smaller per-kg rate.</a:t>
            </a:r>
            <a:endParaRPr lang="en-US" sz="1080" dirty="0"/>
          </a:p>
        </p:txBody>
      </p:sp>
    </p:spTree>
    <p:extLst>
      <p:ext uri="{BB962C8B-B14F-4D97-AF65-F5344CB8AC3E}">
        <p14:creationId xmlns:p14="http://schemas.microsoft.com/office/powerpoint/2010/main" val="368750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7">
            <a:extLst>
              <a:ext uri="{FF2B5EF4-FFF2-40B4-BE49-F238E27FC236}">
                <a16:creationId xmlns:a16="http://schemas.microsoft.com/office/drawing/2014/main" id="{DBD8F8F7-3D0C-4886-A056-C549F62A597E}"/>
              </a:ext>
            </a:extLst>
          </p:cNvPr>
          <p:cNvSpPr/>
          <p:nvPr/>
        </p:nvSpPr>
        <p:spPr>
          <a:xfrm>
            <a:off x="187576" y="1661825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dirty="0">
                <a:solidFill>
                  <a:schemeClr val="tx1"/>
                </a:solidFill>
              </a:rPr>
              <a:t>DS-20k scale</a:t>
            </a:r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115AB325-2301-4E4B-BF53-722D3C36FA72}"/>
              </a:ext>
            </a:extLst>
          </p:cNvPr>
          <p:cNvSpPr/>
          <p:nvPr/>
        </p:nvSpPr>
        <p:spPr>
          <a:xfrm>
            <a:off x="1629971" y="1649876"/>
            <a:ext cx="21488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60" dirty="0">
                <a:solidFill>
                  <a:schemeClr val="tx1"/>
                </a:solidFill>
              </a:rPr>
              <a:t>50 t total dual-phase LAr TPC; sensitivity studies use exposure, ionisation yield, efficiency and the S2-only background model.</a:t>
            </a:r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FE285393-935E-4637-8A78-BA4FEA6E68AA}"/>
              </a:ext>
            </a:extLst>
          </p:cNvPr>
          <p:cNvSpPr/>
          <p:nvPr/>
        </p:nvSpPr>
        <p:spPr>
          <a:xfrm>
            <a:off x="187576" y="3242143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20" dirty="0">
                <a:solidFill>
                  <a:schemeClr val="tx1"/>
                </a:solidFill>
              </a:rPr>
              <a:t>ARGO scale</a:t>
            </a:r>
          </a:p>
        </p:txBody>
      </p:sp>
      <p:sp>
        <p:nvSpPr>
          <p:cNvPr id="12" name="Text 11">
            <a:extLst>
              <a:ext uri="{FF2B5EF4-FFF2-40B4-BE49-F238E27FC236}">
                <a16:creationId xmlns:a16="http://schemas.microsoft.com/office/drawing/2014/main" id="{77274D0F-4ECB-4334-904F-F7F73DF6CBAF}"/>
              </a:ext>
            </a:extLst>
          </p:cNvPr>
          <p:cNvSpPr/>
          <p:nvPr/>
        </p:nvSpPr>
        <p:spPr>
          <a:xfrm>
            <a:off x="1551672" y="3242143"/>
            <a:ext cx="21488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60" dirty="0">
                <a:solidFill>
                  <a:schemeClr val="tx1"/>
                </a:solidFill>
              </a:rPr>
              <a:t>A 300 t fiducial argon target would make even suppressed channels worth testing if backgrounds and thresholds are controlled.</a:t>
            </a:r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60021AEA-7638-443E-B169-81C3650661EF}"/>
              </a:ext>
            </a:extLst>
          </p:cNvPr>
          <p:cNvSpPr/>
          <p:nvPr/>
        </p:nvSpPr>
        <p:spPr>
          <a:xfrm>
            <a:off x="92790" y="861328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chemeClr val="tx1"/>
                </a:solidFill>
              </a:rPr>
              <a:t>Argon becomes experimentally interesting</a:t>
            </a:r>
          </a:p>
        </p:txBody>
      </p:sp>
      <p:sp>
        <p:nvSpPr>
          <p:cNvPr id="13" name="Marcador de número de diapositiva 11">
            <a:extLst>
              <a:ext uri="{FF2B5EF4-FFF2-40B4-BE49-F238E27FC236}">
                <a16:creationId xmlns:a16="http://schemas.microsoft.com/office/drawing/2014/main" id="{11B0039A-3DFE-47BC-923E-4CBCE6D7F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35</a:t>
            </a:fld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140DB4E-D80E-4D02-98D4-4051610C8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647" y="1054033"/>
            <a:ext cx="4191000" cy="303543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C09D54E-DA53-48DD-8136-754456C7E691}"/>
              </a:ext>
            </a:extLst>
          </p:cNvPr>
          <p:cNvSpPr txBox="1"/>
          <p:nvPr/>
        </p:nvSpPr>
        <p:spPr>
          <a:xfrm>
            <a:off x="1564450" y="58013"/>
            <a:ext cx="5662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Projected sensitivities of DD exp. to SD-DM interactions</a:t>
            </a: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05CEA118-51B1-484E-A5F9-74F14BFD2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411510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j-lt"/>
              <a:cs typeface="Arial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83EC4D8-FCB2-4B60-BD16-FF01B71164A8}"/>
              </a:ext>
            </a:extLst>
          </p:cNvPr>
          <p:cNvSpPr txBox="1"/>
          <p:nvPr/>
        </p:nvSpPr>
        <p:spPr>
          <a:xfrm>
            <a:off x="-21103" y="4529797"/>
            <a:ext cx="5463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details in A. Ritchie-Yates ‘s talk @IOP APP/HEPP Conference (08.04.2026)</a:t>
            </a:r>
          </a:p>
        </p:txBody>
      </p:sp>
    </p:spTree>
    <p:extLst>
      <p:ext uri="{BB962C8B-B14F-4D97-AF65-F5344CB8AC3E}">
        <p14:creationId xmlns:p14="http://schemas.microsoft.com/office/powerpoint/2010/main" val="11032279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318313ED-D101-462C-8C1D-83AD9734A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50" y="583843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j-lt"/>
              <a:cs typeface="Arial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97436FB6-B6B7-4BE9-8E5C-01DC87AEF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3290" y="-13250"/>
            <a:ext cx="600677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Other interesting activities</a:t>
            </a:r>
          </a:p>
        </p:txBody>
      </p:sp>
      <p:sp>
        <p:nvSpPr>
          <p:cNvPr id="8" name="Marcador de número de diapositiva 11">
            <a:extLst>
              <a:ext uri="{FF2B5EF4-FFF2-40B4-BE49-F238E27FC236}">
                <a16:creationId xmlns:a16="http://schemas.microsoft.com/office/drawing/2014/main" id="{8AE921E5-46CF-4901-A024-21A688688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36</a:t>
            </a:fld>
            <a:endParaRPr lang="es-ES" dirty="0"/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87823B6B-E2BA-493D-83BC-B900D1C7D57D}"/>
              </a:ext>
            </a:extLst>
          </p:cNvPr>
          <p:cNvSpPr txBox="1"/>
          <p:nvPr/>
        </p:nvSpPr>
        <p:spPr>
          <a:xfrm>
            <a:off x="2215662" y="2497015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ectángulo 73">
            <a:extLst>
              <a:ext uri="{FF2B5EF4-FFF2-40B4-BE49-F238E27FC236}">
                <a16:creationId xmlns:a16="http://schemas.microsoft.com/office/drawing/2014/main" id="{85E0CDA6-EAAF-4AA1-AF4E-3516DA6BDAD6}"/>
              </a:ext>
            </a:extLst>
          </p:cNvPr>
          <p:cNvSpPr/>
          <p:nvPr/>
        </p:nvSpPr>
        <p:spPr>
          <a:xfrm>
            <a:off x="497611" y="4573101"/>
            <a:ext cx="30155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M. Ave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Perna’talk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@IDM26</a:t>
            </a:r>
            <a:r>
              <a:rPr lang="es-E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570C0908-D2AB-4EED-BD08-57C15E0311AF}"/>
              </a:ext>
            </a:extLst>
          </p:cNvPr>
          <p:cNvSpPr txBox="1"/>
          <p:nvPr/>
        </p:nvSpPr>
        <p:spPr>
          <a:xfrm>
            <a:off x="77290" y="3141229"/>
            <a:ext cx="4132800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Upgrade: </a:t>
            </a:r>
            <a:r>
              <a:rPr lang="en-US" sz="1300" dirty="0" err="1"/>
              <a:t>ReD</a:t>
            </a:r>
            <a:r>
              <a:rPr lang="en-US" sz="1300" dirty="0"/>
              <a:t>+ will extend the measurement to lower recoil energies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/>
              <a:t>smaller scattering angles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/>
              <a:t>larger source-detector distances,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/>
              <a:t>improved shielding, and an upgraded TPC</a:t>
            </a:r>
          </a:p>
          <a:p>
            <a:r>
              <a:rPr lang="en-US" sz="1300" dirty="0"/>
              <a:t>targeting about 0.5 keV first and eventually about 0.2 keV with a DD neutron generator.</a:t>
            </a:r>
          </a:p>
        </p:txBody>
      </p:sp>
      <p:pic>
        <p:nvPicPr>
          <p:cNvPr id="76" name="Imagen 75">
            <a:extLst>
              <a:ext uri="{FF2B5EF4-FFF2-40B4-BE49-F238E27FC236}">
                <a16:creationId xmlns:a16="http://schemas.microsoft.com/office/drawing/2014/main" id="{55B2A1A3-9978-4317-9442-3EB488D621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49"/>
          <a:stretch/>
        </p:blipFill>
        <p:spPr>
          <a:xfrm>
            <a:off x="560467" y="1413125"/>
            <a:ext cx="2547246" cy="1805276"/>
          </a:xfrm>
          <a:prstGeom prst="rect">
            <a:avLst/>
          </a:prstGeom>
        </p:spPr>
      </p:pic>
      <p:sp>
        <p:nvSpPr>
          <p:cNvPr id="77" name="CuadroTexto 76">
            <a:extLst>
              <a:ext uri="{FF2B5EF4-FFF2-40B4-BE49-F238E27FC236}">
                <a16:creationId xmlns:a16="http://schemas.microsoft.com/office/drawing/2014/main" id="{F161C796-4C31-424D-92B9-DACE1F41ABAA}"/>
              </a:ext>
            </a:extLst>
          </p:cNvPr>
          <p:cNvSpPr txBox="1"/>
          <p:nvPr/>
        </p:nvSpPr>
        <p:spPr>
          <a:xfrm>
            <a:off x="172800" y="1112473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20F9EC90-E56A-41AE-A505-13A9105B23E5}"/>
              </a:ext>
            </a:extLst>
          </p:cNvPr>
          <p:cNvSpPr/>
          <p:nvPr/>
        </p:nvSpPr>
        <p:spPr>
          <a:xfrm>
            <a:off x="22028" y="663941"/>
            <a:ext cx="4132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ReD</a:t>
            </a:r>
            <a:r>
              <a:rPr lang="en-US" dirty="0"/>
              <a:t>: Measurement of the </a:t>
            </a:r>
            <a:r>
              <a:rPr lang="en-US" dirty="0" err="1"/>
              <a:t>LAr</a:t>
            </a:r>
            <a:r>
              <a:rPr lang="en-US" dirty="0"/>
              <a:t> ionization yield for 2–10 keV NR  compact dual-phase TPC + tagged </a:t>
            </a:r>
            <a:r>
              <a:rPr lang="en-US" baseline="30000" dirty="0"/>
              <a:t>252</a:t>
            </a:r>
            <a:r>
              <a:rPr lang="en-US" dirty="0"/>
              <a:t>Cf neutron scattering +  BaF2–EJ276 for timing.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B3DA2D1-FA17-4DBB-BC0D-DD7706C50B9F}"/>
              </a:ext>
            </a:extLst>
          </p:cNvPr>
          <p:cNvSpPr txBox="1"/>
          <p:nvPr/>
        </p:nvSpPr>
        <p:spPr>
          <a:xfrm>
            <a:off x="4487594" y="676171"/>
            <a:ext cx="45508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>
                <a:latin typeface="+mn-lt"/>
                <a:cs typeface="Times New Roman" panose="02020603050405020304" pitchFamily="18" charset="0"/>
              </a:rPr>
              <a:t>Spectroscopic analysis of the </a:t>
            </a:r>
            <a:r>
              <a:rPr lang="en-US" dirty="0" err="1">
                <a:latin typeface="+mn-lt"/>
                <a:cs typeface="Times New Roman" panose="02020603050405020304" pitchFamily="18" charset="0"/>
              </a:rPr>
              <a:t>Ar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> scintillation light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BD4A960-2E04-4BD7-A7B6-C0020B7C2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765" y="1112473"/>
            <a:ext cx="2229838" cy="1804744"/>
          </a:xfrm>
          <a:prstGeom prst="rect">
            <a:avLst/>
          </a:prstGeom>
        </p:spPr>
      </p:pic>
      <p:pic>
        <p:nvPicPr>
          <p:cNvPr id="14" name="Picture 3" descr="C:\Users\u6227\Downloads\sum_components.png">
            <a:extLst>
              <a:ext uri="{FF2B5EF4-FFF2-40B4-BE49-F238E27FC236}">
                <a16:creationId xmlns:a16="http://schemas.microsoft.com/office/drawing/2014/main" id="{BF6FA752-CD60-494E-B26A-196487BB3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639" y="1104313"/>
            <a:ext cx="2076164" cy="188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FB9AC4C-A278-4F82-ACEC-B82452096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9714" y="2976196"/>
            <a:ext cx="3678699" cy="183935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05BC589-76E8-4E45-A715-C9694F890B1C}"/>
              </a:ext>
            </a:extLst>
          </p:cNvPr>
          <p:cNvSpPr txBox="1"/>
          <p:nvPr/>
        </p:nvSpPr>
        <p:spPr>
          <a:xfrm>
            <a:off x="8644740" y="1835893"/>
            <a:ext cx="40267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+mn-lt"/>
                <a:cs typeface="Times New Roman" panose="02020603050405020304" pitchFamily="18" charset="0"/>
              </a:rPr>
              <a:t>S1</a:t>
            </a:r>
          </a:p>
          <a:p>
            <a:pPr algn="l"/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algn="l"/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algn="l"/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algn="l"/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algn="l"/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algn="l"/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algn="l"/>
            <a:endParaRPr lang="en-US" dirty="0">
              <a:latin typeface="+mn-lt"/>
              <a:cs typeface="Times New Roman" panose="02020603050405020304" pitchFamily="18" charset="0"/>
            </a:endParaRPr>
          </a:p>
          <a:p>
            <a:pPr algn="l"/>
            <a:r>
              <a:rPr lang="en-US" dirty="0">
                <a:latin typeface="+mn-lt"/>
                <a:cs typeface="Times New Roman" panose="02020603050405020304" pitchFamily="18" charset="0"/>
              </a:rPr>
              <a:t>EL</a:t>
            </a:r>
          </a:p>
        </p:txBody>
      </p:sp>
    </p:spTree>
    <p:extLst>
      <p:ext uri="{BB962C8B-B14F-4D97-AF65-F5344CB8AC3E}">
        <p14:creationId xmlns:p14="http://schemas.microsoft.com/office/powerpoint/2010/main" val="1926950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318313ED-D101-462C-8C1D-83AD9734A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50" y="583843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j-lt"/>
              <a:cs typeface="Arial" charset="0"/>
            </a:endParaRPr>
          </a:p>
        </p:txBody>
      </p:sp>
      <p:sp>
        <p:nvSpPr>
          <p:cNvPr id="8" name="Marcador de número de diapositiva 11">
            <a:extLst>
              <a:ext uri="{FF2B5EF4-FFF2-40B4-BE49-F238E27FC236}">
                <a16:creationId xmlns:a16="http://schemas.microsoft.com/office/drawing/2014/main" id="{8AE921E5-46CF-4901-A024-21A688688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37</a:t>
            </a:fld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59D3C3D-A0A7-4B00-9AFF-6267E24B6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5891" y="2857656"/>
            <a:ext cx="2699464" cy="203253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A392425-5B95-4275-9C00-FEB053848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891" y="671248"/>
            <a:ext cx="2699463" cy="215563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131FCA6-D8B5-4B68-8453-A543FD1B3FFC}"/>
              </a:ext>
            </a:extLst>
          </p:cNvPr>
          <p:cNvSpPr txBox="1"/>
          <p:nvPr/>
        </p:nvSpPr>
        <p:spPr>
          <a:xfrm>
            <a:off x="4411159" y="3126724"/>
            <a:ext cx="18147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n-lt"/>
                <a:cs typeface="Times New Roman" panose="02020603050405020304" pitchFamily="18" charset="0"/>
              </a:rPr>
              <a:t>On-site measurement of the environmental radiation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C861370-0B9D-4713-9177-CE2E1BABCD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15" y="771511"/>
            <a:ext cx="3149221" cy="210086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CB5784D-75AA-49BF-9EEE-A2883C40B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59" y="3089260"/>
            <a:ext cx="2886075" cy="1623417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4523A0F-692A-4714-90B3-5D5523422439}"/>
              </a:ext>
            </a:extLst>
          </p:cNvPr>
          <p:cNvSpPr txBox="1"/>
          <p:nvPr/>
        </p:nvSpPr>
        <p:spPr>
          <a:xfrm>
            <a:off x="2951843" y="1257235"/>
            <a:ext cx="21701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+mn-lt"/>
                <a:cs typeface="Times New Roman" panose="02020603050405020304" pitchFamily="18" charset="0"/>
              </a:rPr>
              <a:t>(</a:t>
            </a:r>
            <a:r>
              <a:rPr lang="el-GR" dirty="0">
                <a:latin typeface="+mn-lt"/>
                <a:cs typeface="Times New Roman" panose="02020603050405020304" pitchFamily="18" charset="0"/>
              </a:rPr>
              <a:t>α</a:t>
            </a:r>
            <a:r>
              <a:rPr lang="es-ES" dirty="0">
                <a:latin typeface="+mn-lt"/>
                <a:cs typeface="Times New Roman" panose="02020603050405020304" pitchFamily="18" charset="0"/>
              </a:rPr>
              <a:t>,n) x-</a:t>
            </a:r>
            <a:r>
              <a:rPr lang="es-ES" dirty="0" err="1">
                <a:latin typeface="+mn-lt"/>
                <a:cs typeface="Times New Roman" panose="02020603050405020304" pitchFamily="18" charset="0"/>
              </a:rPr>
              <a:t>sec</a:t>
            </a:r>
            <a:r>
              <a:rPr lang="es-ES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s-ES" dirty="0" err="1">
                <a:latin typeface="+mn-lt"/>
                <a:cs typeface="Times New Roman" panose="02020603050405020304" pitchFamily="18" charset="0"/>
              </a:rPr>
              <a:t>measurement</a:t>
            </a:r>
            <a:endParaRPr lang="es-ES" dirty="0">
              <a:latin typeface="+mn-lt"/>
              <a:cs typeface="Times New Roman" panose="02020603050405020304" pitchFamily="18" charset="0"/>
            </a:endParaRPr>
          </a:p>
          <a:p>
            <a:pPr algn="ctr"/>
            <a:r>
              <a:rPr lang="es-ES" dirty="0">
                <a:cs typeface="Times New Roman" panose="02020603050405020304" pitchFamily="18" charset="0"/>
              </a:rPr>
              <a:t>in </a:t>
            </a:r>
            <a:r>
              <a:rPr lang="es-ES" dirty="0" err="1">
                <a:cs typeface="Times New Roman" panose="02020603050405020304" pitchFamily="18" charset="0"/>
              </a:rPr>
              <a:t>argon</a:t>
            </a:r>
            <a:endParaRPr lang="es-ES" dirty="0">
              <a:cs typeface="Times New Roman" panose="02020603050405020304" pitchFamily="18" charset="0"/>
            </a:endParaRPr>
          </a:p>
          <a:p>
            <a:pPr algn="ctr"/>
            <a:r>
              <a:rPr lang="es-E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Review of neutron yield from (α, n) reactions: data, methods, and prospects”</a:t>
            </a:r>
            <a:r>
              <a:rPr lang="es-E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s-ES" sz="12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J.Phys.G</a:t>
            </a:r>
            <a:endParaRPr lang="es-ES" sz="1200" b="1" i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 (2026) 2, 023001</a:t>
            </a:r>
          </a:p>
          <a:p>
            <a:pPr algn="ctr"/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47F8AE6-FF18-4560-A76B-9ED1C01F57DA}"/>
              </a:ext>
            </a:extLst>
          </p:cNvPr>
          <p:cNvSpPr/>
          <p:nvPr/>
        </p:nvSpPr>
        <p:spPr>
          <a:xfrm>
            <a:off x="3643958" y="4402698"/>
            <a:ext cx="26132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L.Luzzi’talk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@IDM26</a:t>
            </a:r>
            <a:r>
              <a:rPr lang="es-E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6F592D9D-2F02-46A1-A378-3CBB847997CC}"/>
              </a:ext>
            </a:extLst>
          </p:cNvPr>
          <p:cNvSpPr/>
          <p:nvPr/>
        </p:nvSpPr>
        <p:spPr>
          <a:xfrm>
            <a:off x="3135834" y="2486412"/>
            <a:ext cx="280076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s-ES" sz="12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J.Canovas’talk</a:t>
            </a:r>
            <a:r>
              <a:rPr lang="es-ES" sz="12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@IDM26</a:t>
            </a:r>
            <a:r>
              <a:rPr lang="es-ES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Box 4">
            <a:extLst>
              <a:ext uri="{FF2B5EF4-FFF2-40B4-BE49-F238E27FC236}">
                <a16:creationId xmlns:a16="http://schemas.microsoft.com/office/drawing/2014/main" id="{3B5FBFD5-E65D-44F5-9D7E-7A3E6FDC4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3290" y="-13250"/>
            <a:ext cx="600677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Other interesting activities</a:t>
            </a:r>
          </a:p>
        </p:txBody>
      </p:sp>
    </p:spTree>
    <p:extLst>
      <p:ext uri="{BB962C8B-B14F-4D97-AF65-F5344CB8AC3E}">
        <p14:creationId xmlns:p14="http://schemas.microsoft.com/office/powerpoint/2010/main" val="2533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D8264A3-8F97-4B33-872C-AB75CE6FBD24}"/>
              </a:ext>
            </a:extLst>
          </p:cNvPr>
          <p:cNvSpPr txBox="1"/>
          <p:nvPr/>
        </p:nvSpPr>
        <p:spPr>
          <a:xfrm>
            <a:off x="0" y="777610"/>
            <a:ext cx="914400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Argon has become a mature and versatile technology for direct detection of Dark Matter.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DarkSide-20k offers exceptional prospects for high-mass, low-mass and exotic dark matter searches.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The field is moving toward a unified global argon program, from </a:t>
            </a:r>
            <a:r>
              <a:rPr lang="en-US" sz="1800"/>
              <a:t>current DarkSide-20k </a:t>
            </a:r>
            <a:r>
              <a:rPr lang="en-US" sz="1800" dirty="0"/>
              <a:t>to ARGO/GADMC.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Pile-up will matter for future very large TPCs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The decisive milestone is to demonstrate underground argon production, purification and assay at the required radiopurity and multi-</a:t>
            </a:r>
            <a:r>
              <a:rPr lang="en-US" sz="1800" dirty="0" err="1"/>
              <a:t>tonne</a:t>
            </a:r>
            <a:r>
              <a:rPr lang="en-US" sz="1800" dirty="0"/>
              <a:t> scale.</a:t>
            </a:r>
            <a:endParaRPr lang="en-US" sz="18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7" name="3 CuadroTexto">
            <a:extLst>
              <a:ext uri="{FF2B5EF4-FFF2-40B4-BE49-F238E27FC236}">
                <a16:creationId xmlns:a16="http://schemas.microsoft.com/office/drawing/2014/main" id="{508BB3D1-D51E-4520-81BD-A09A9D9E0188}"/>
              </a:ext>
            </a:extLst>
          </p:cNvPr>
          <p:cNvSpPr txBox="1"/>
          <p:nvPr/>
        </p:nvSpPr>
        <p:spPr>
          <a:xfrm>
            <a:off x="1223193" y="-61304"/>
            <a:ext cx="61298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  <a:sym typeface="Symbol"/>
              </a:rPr>
              <a:t>Take home messages</a:t>
            </a:r>
            <a:endParaRPr lang="en-US" sz="27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3FD2DF5-E8EF-4849-9A36-74F20CBFE8F4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96175" y="423668"/>
            <a:ext cx="7151650" cy="45719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j-lt"/>
              <a:cs typeface="Arial" charset="0"/>
            </a:endParaRPr>
          </a:p>
        </p:txBody>
      </p:sp>
      <p:sp>
        <p:nvSpPr>
          <p:cNvPr id="10" name="Marcador de número de diapositiva 11">
            <a:extLst>
              <a:ext uri="{FF2B5EF4-FFF2-40B4-BE49-F238E27FC236}">
                <a16:creationId xmlns:a16="http://schemas.microsoft.com/office/drawing/2014/main" id="{38615C34-FDE4-4E34-B2CD-34DC8CB5D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38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30269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51EBF164-C8A2-4CFB-82F9-02877E7765D4}"/>
              </a:ext>
            </a:extLst>
          </p:cNvPr>
          <p:cNvSpPr/>
          <p:nvPr/>
        </p:nvSpPr>
        <p:spPr>
          <a:xfrm>
            <a:off x="4022009" y="2417862"/>
            <a:ext cx="10999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AAABU+Aptos-Bold"/>
              </a:rPr>
              <a:t>from Merck </a:t>
            </a:r>
            <a:endParaRPr lang="en-U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3CA121E-BEA2-4D15-AA45-DECA72E899DD}"/>
              </a:ext>
            </a:extLst>
          </p:cNvPr>
          <p:cNvSpPr txBox="1"/>
          <p:nvPr/>
        </p:nvSpPr>
        <p:spPr>
          <a:xfrm>
            <a:off x="2646556" y="74340"/>
            <a:ext cx="33842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400" dirty="0">
                <a:latin typeface="Arial Black" panose="020B0A04020102020204" pitchFamily="34" charset="0"/>
                <a:cs typeface="Times New Roman" panose="02020603050405020304" pitchFamily="18" charset="0"/>
              </a:rPr>
              <a:t>Thank you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69309DD-3D89-430E-A82B-4B8C94E8E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395" y="1089761"/>
            <a:ext cx="5269291" cy="296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55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2F43DD05-1F8A-4F39-9B72-8872308584B4}"/>
              </a:ext>
            </a:extLst>
          </p:cNvPr>
          <p:cNvSpPr txBox="1"/>
          <p:nvPr/>
        </p:nvSpPr>
        <p:spPr>
          <a:xfrm>
            <a:off x="107924" y="758424"/>
            <a:ext cx="34596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Two fundamental concepts : </a:t>
            </a:r>
          </a:p>
          <a:p>
            <a:pPr algn="l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Marcador de número de diapositiva 11">
            <a:extLst>
              <a:ext uri="{FF2B5EF4-FFF2-40B4-BE49-F238E27FC236}">
                <a16:creationId xmlns:a16="http://schemas.microsoft.com/office/drawing/2014/main" id="{0E089C79-B05A-4362-B47B-6159CBA52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  </a:t>
            </a:r>
            <a:fld id="{132FADFE-3B8F-471C-ABF0-DBC7717ECBBC}" type="slidenum">
              <a:rPr lang="es-ES" smtClean="0"/>
              <a:pPr algn="l"/>
              <a:t>4</a:t>
            </a:fld>
            <a:endParaRPr lang="es-ES" dirty="0"/>
          </a:p>
        </p:txBody>
      </p:sp>
      <p:sp>
        <p:nvSpPr>
          <p:cNvPr id="30" name="Rectangle 5">
            <a:extLst>
              <a:ext uri="{FF2B5EF4-FFF2-40B4-BE49-F238E27FC236}">
                <a16:creationId xmlns:a16="http://schemas.microsoft.com/office/drawing/2014/main" id="{8FCF131A-7C13-4DD7-88F2-8C4135ACB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612606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BAEFF16C-81AE-429B-8081-D2287879E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791" y="-64279"/>
            <a:ext cx="33556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Argon…why?</a:t>
            </a:r>
            <a:endParaRPr lang="en-US" altLang="en-US" sz="40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8731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5896DB-3E57-4A99-BA9F-DBC07493E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441200"/>
            <a:ext cx="8520600" cy="572700"/>
          </a:xfrm>
        </p:spPr>
        <p:txBody>
          <a:bodyPr>
            <a:noAutofit/>
          </a:bodyPr>
          <a:lstStyle/>
          <a:p>
            <a:pPr algn="ctr"/>
            <a:r>
              <a:rPr lang="en-US" sz="6600" dirty="0">
                <a:latin typeface="Arial Black" panose="020B0A04020102020204" pitchFamily="34" charset="0"/>
              </a:rPr>
              <a:t>Bonus slides</a:t>
            </a:r>
          </a:p>
        </p:txBody>
      </p:sp>
    </p:spTree>
    <p:extLst>
      <p:ext uri="{BB962C8B-B14F-4D97-AF65-F5344CB8AC3E}">
        <p14:creationId xmlns:p14="http://schemas.microsoft.com/office/powerpoint/2010/main" val="36419984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EDB7CD74-4FD3-4148-9195-3056250996E2}"/>
              </a:ext>
            </a:extLst>
          </p:cNvPr>
          <p:cNvSpPr/>
          <p:nvPr/>
        </p:nvSpPr>
        <p:spPr>
          <a:xfrm>
            <a:off x="258606" y="378915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mbria Math" pitchFamily="34" charset="-122"/>
                <a:cs typeface="Times New Roman" panose="02020603050405020304" pitchFamily="18" charset="0"/>
              </a:rPr>
              <a:t>𝒪₁ = 1</a:t>
            </a:r>
            <a:r>
              <a:rPr lang="en-US" sz="20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mbria Math" pitchFamily="34" charset="-122"/>
                <a:cs typeface="Times New Roman" panose="02020603050405020304" pitchFamily="18" charset="0"/>
              </a:rPr>
              <a:t>χ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mbria Math" pitchFamily="34" charset="-122"/>
                <a:cs typeface="Times New Roman" panose="02020603050405020304" pitchFamily="18" charset="0"/>
              </a:rPr>
              <a:t> 1</a:t>
            </a:r>
            <a:r>
              <a:rPr lang="en-US" sz="2000" baseline="-25000" dirty="0">
                <a:latin typeface="Times New Roman" panose="02020603050405020304" pitchFamily="18" charset="0"/>
                <a:ea typeface="Cambria Math" pitchFamily="34" charset="-122"/>
                <a:cs typeface="Times New Roman" panose="02020603050405020304" pitchFamily="18" charset="0"/>
              </a:rPr>
              <a:t>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1">
                <a:extLst>
                  <a:ext uri="{FF2B5EF4-FFF2-40B4-BE49-F238E27FC236}">
                    <a16:creationId xmlns:a16="http://schemas.microsoft.com/office/drawing/2014/main" id="{83E4DC90-3227-44EF-AA77-ED118D1311A9}"/>
                  </a:ext>
                </a:extLst>
              </p:cNvPr>
              <p:cNvSpPr/>
              <p:nvPr/>
            </p:nvSpPr>
            <p:spPr>
              <a:xfrm>
                <a:off x="212886" y="815246"/>
                <a:ext cx="4480560" cy="53035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𝒪₃ = </a:t>
                </a:r>
                <a:r>
                  <a:rPr lang="en-US" sz="2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s-E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s-ES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s-ES" sz="20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·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𝑞</m:t>
                                </m:r>
                              </m:e>
                            </m:acc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</m:sSub>
                          </m:den>
                        </m:f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2000" i="1" dirty="0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⃗"/>
                                <m:ctrlPr>
                                  <a:rPr lang="en-US" sz="2000" i="1" dirty="0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s-ES" sz="2000" i="1" dirty="0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𝑉</m:t>
                                </m:r>
                              </m:e>
                            </m:acc>
                          </m:e>
                          <m:sup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⊥</m:t>
                            </m:r>
                          </m:sup>
                        </m:sSup>
                      </m:e>
                    </m:d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 1">
                <a:extLst>
                  <a:ext uri="{FF2B5EF4-FFF2-40B4-BE49-F238E27FC236}">
                    <a16:creationId xmlns:a16="http://schemas.microsoft.com/office/drawing/2014/main" id="{83E4DC90-3227-44EF-AA77-ED118D1311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86" y="815246"/>
                <a:ext cx="4480560" cy="530352"/>
              </a:xfrm>
              <a:prstGeom prst="rect">
                <a:avLst/>
              </a:prstGeom>
              <a:blipFill>
                <a:blip r:embed="rId2"/>
                <a:stretch>
                  <a:fillRect l="-3537" b="-6897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2">
                <a:extLst>
                  <a:ext uri="{FF2B5EF4-FFF2-40B4-BE49-F238E27FC236}">
                    <a16:creationId xmlns:a16="http://schemas.microsoft.com/office/drawing/2014/main" id="{9AD66919-9201-4E10-9BCD-E11952E22238}"/>
                  </a:ext>
                </a:extLst>
              </p:cNvPr>
              <p:cNvSpPr/>
              <p:nvPr/>
            </p:nvSpPr>
            <p:spPr>
              <a:xfrm>
                <a:off x="214317" y="1550342"/>
                <a:ext cx="3474720" cy="4114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92D05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𝒪₄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s-ES" sz="2000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s-E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sz="2000" dirty="0">
                                <a:solidFill>
                                  <a:srgbClr val="92D050"/>
                                </a:solidFill>
                                <a:latin typeface="Times New Roman" panose="020206030504050203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χ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solidFill>
                      <a:srgbClr val="92D05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 ·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s-ES" sz="2000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s-E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s-E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acc>
                  </m:oMath>
                </a14:m>
                <a:endParaRPr lang="en-US" sz="2000" dirty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2">
                <a:extLst>
                  <a:ext uri="{FF2B5EF4-FFF2-40B4-BE49-F238E27FC236}">
                    <a16:creationId xmlns:a16="http://schemas.microsoft.com/office/drawing/2014/main" id="{9AD66919-9201-4E10-9BCD-E11952E222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317" y="1550342"/>
                <a:ext cx="3474720" cy="411480"/>
              </a:xfrm>
              <a:prstGeom prst="rect">
                <a:avLst/>
              </a:prstGeom>
              <a:blipFill>
                <a:blip r:embed="rId3"/>
                <a:stretch>
                  <a:fillRect l="-4386" t="-7353" b="-23529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3">
                <a:extLst>
                  <a:ext uri="{FF2B5EF4-FFF2-40B4-BE49-F238E27FC236}">
                    <a16:creationId xmlns:a16="http://schemas.microsoft.com/office/drawing/2014/main" id="{3DD680CF-C7EA-49B6-A2DD-81FDEF2C18C9}"/>
                  </a:ext>
                </a:extLst>
              </p:cNvPr>
              <p:cNvSpPr/>
              <p:nvPr/>
            </p:nvSpPr>
            <p:spPr>
              <a:xfrm>
                <a:off x="212886" y="2199286"/>
                <a:ext cx="4663440" cy="53035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𝒪₅ = </a:t>
                </a:r>
                <a:r>
                  <a:rPr lang="en-US" sz="20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s-ES" sz="2000" i="1"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χ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 ·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𝑞</m:t>
                                </m:r>
                              </m:e>
                            </m:acc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</m:sSub>
                          </m:den>
                        </m:f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sz="2000" i="1" dirty="0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⃗"/>
                                <m:ctrlPr>
                                  <a:rPr lang="en-US" sz="2000" i="1" dirty="0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s-ES" sz="2000" i="1" dirty="0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𝑉</m:t>
                                </m:r>
                              </m:e>
                            </m:acc>
                          </m:e>
                          <m:sup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⊥</m:t>
                            </m:r>
                          </m:sup>
                        </m:sSup>
                      </m:e>
                    </m:d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 3">
                <a:extLst>
                  <a:ext uri="{FF2B5EF4-FFF2-40B4-BE49-F238E27FC236}">
                    <a16:creationId xmlns:a16="http://schemas.microsoft.com/office/drawing/2014/main" id="{3DD680CF-C7EA-49B6-A2DD-81FDEF2C18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886" y="2199286"/>
                <a:ext cx="4663440" cy="530352"/>
              </a:xfrm>
              <a:prstGeom prst="rect">
                <a:avLst/>
              </a:prstGeom>
              <a:blipFill>
                <a:blip r:embed="rId4"/>
                <a:stretch>
                  <a:fillRect l="-3399" b="-6897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4">
                <a:extLst>
                  <a:ext uri="{FF2B5EF4-FFF2-40B4-BE49-F238E27FC236}">
                    <a16:creationId xmlns:a16="http://schemas.microsoft.com/office/drawing/2014/main" id="{4F8EFC36-D5B1-49F8-BC01-5DCC577FA882}"/>
                  </a:ext>
                </a:extLst>
              </p:cNvPr>
              <p:cNvSpPr/>
              <p:nvPr/>
            </p:nvSpPr>
            <p:spPr>
              <a:xfrm>
                <a:off x="184230" y="2926498"/>
                <a:ext cx="4937760" cy="5943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92D05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𝒪₆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" sz="2000" i="1" smtClean="0"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m:rPr>
                                    <m:nor/>
                                  </m:rPr>
                                  <a:rPr lang="en-US" sz="2000" dirty="0">
                                    <a:latin typeface="Times New Roman" panose="020206030504050203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χ</m:t>
                                </m:r>
                              </m:sub>
                            </m:sSub>
                          </m:e>
                        </m:acc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  <m:t>·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𝑞</m:t>
                                </m:r>
                              </m:e>
                            </m:acc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es-ES" sz="2000" dirty="0">
                    <a:ea typeface="Cambria Math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" sz="2000" i="1"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s-ES" sz="2000" i="1" smtClean="0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</m:sub>
                            </m:sSub>
                          </m:e>
                        </m:acc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  <m:t>·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𝑞</m:t>
                                </m:r>
                              </m:e>
                            </m:acc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s-ES" sz="2000" i="1">
                                    <a:latin typeface="Cambria Math" panose="02040503050406030204" pitchFamily="18" charset="0"/>
                                    <a:ea typeface="Cambria Math" pitchFamily="34" charset="-122"/>
                                    <a:cs typeface="Times New Roman" panose="02020603050405020304" pitchFamily="18" charset="0"/>
                                  </a:rPr>
                                  <m:t>𝑁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US" sz="2000" dirty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 4">
                <a:extLst>
                  <a:ext uri="{FF2B5EF4-FFF2-40B4-BE49-F238E27FC236}">
                    <a16:creationId xmlns:a16="http://schemas.microsoft.com/office/drawing/2014/main" id="{4F8EFC36-D5B1-49F8-BC01-5DCC577FA8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30" y="2926498"/>
                <a:ext cx="4937760" cy="594360"/>
              </a:xfrm>
              <a:prstGeom prst="rect">
                <a:avLst/>
              </a:prstGeom>
              <a:blipFill>
                <a:blip r:embed="rId5"/>
                <a:stretch>
                  <a:fillRect l="-3086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 5">
                <a:extLst>
                  <a:ext uri="{FF2B5EF4-FFF2-40B4-BE49-F238E27FC236}">
                    <a16:creationId xmlns:a16="http://schemas.microsoft.com/office/drawing/2014/main" id="{D9C1845B-7AE8-4740-BB89-A66C2054F34F}"/>
                  </a:ext>
                </a:extLst>
              </p:cNvPr>
              <p:cNvSpPr/>
              <p:nvPr/>
            </p:nvSpPr>
            <p:spPr>
              <a:xfrm>
                <a:off x="3864768" y="364046"/>
                <a:ext cx="3017520" cy="4114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𝒪₇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s-ES" sz="2000" i="1"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acc>
                    <m:r>
                      <a:rPr lang="es-ES" sz="2000" i="1">
                        <a:latin typeface="Cambria Math" panose="02040503050406030204" pitchFamily="18" charset="0"/>
                        <a:ea typeface="Cambria Math" pitchFamily="34" charset="-122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sz="2000" dirty="0">
                    <a:ea typeface="Cambria Math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en-US" sz="2000" i="1" dirty="0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s-ES" sz="2000" i="1" dirty="0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</m:acc>
                      </m:e>
                      <m:sup>
                        <m:r>
                          <m:rPr>
                            <m:nor/>
                          </m:rPr>
                          <a:rPr lang="en-US" sz="2000" dirty="0">
                            <a:latin typeface="Times New Roman" panose="020206030504050203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  <m:t>⊥</m:t>
                        </m:r>
                      </m:sup>
                    </m:sSup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 5">
                <a:extLst>
                  <a:ext uri="{FF2B5EF4-FFF2-40B4-BE49-F238E27FC236}">
                    <a16:creationId xmlns:a16="http://schemas.microsoft.com/office/drawing/2014/main" id="{D9C1845B-7AE8-4740-BB89-A66C2054F3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768" y="364046"/>
                <a:ext cx="3017520" cy="411480"/>
              </a:xfrm>
              <a:prstGeom prst="rect">
                <a:avLst/>
              </a:prstGeom>
              <a:blipFill>
                <a:blip r:embed="rId6"/>
                <a:stretch>
                  <a:fillRect l="-5253" t="-2985" b="-31343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6">
                <a:extLst>
                  <a:ext uri="{FF2B5EF4-FFF2-40B4-BE49-F238E27FC236}">
                    <a16:creationId xmlns:a16="http://schemas.microsoft.com/office/drawing/2014/main" id="{7E6B45AF-7F16-43B9-A8E5-28B6D82538B5}"/>
                  </a:ext>
                </a:extLst>
              </p:cNvPr>
              <p:cNvSpPr/>
              <p:nvPr/>
            </p:nvSpPr>
            <p:spPr>
              <a:xfrm>
                <a:off x="3864768" y="885254"/>
                <a:ext cx="3017520" cy="4114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92D05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𝒪₈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s-ES" sz="2000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s-E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sz="2000" dirty="0">
                                <a:solidFill>
                                  <a:srgbClr val="92D050"/>
                                </a:solidFill>
                                <a:latin typeface="Times New Roman" panose="020206030504050203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χ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solidFill>
                      <a:srgbClr val="92D05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 ·</a:t>
                </a:r>
                <a:r>
                  <a:rPr lang="en-US" sz="2000" dirty="0">
                    <a:solidFill>
                      <a:srgbClr val="92D050"/>
                    </a:solidFill>
                    <a:ea typeface="Cambria Math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en-US" sz="2000" i="1" dirty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s-ES" sz="2000" i="1" dirty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𝑉</m:t>
                            </m:r>
                          </m:e>
                        </m:acc>
                      </m:e>
                      <m:sup>
                        <m:r>
                          <m:rPr>
                            <m:nor/>
                          </m:rPr>
                          <a:rPr lang="en-US" sz="2000" dirty="0">
                            <a:solidFill>
                              <a:srgbClr val="92D050"/>
                            </a:solidFill>
                            <a:latin typeface="Times New Roman" panose="020206030504050203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  <m:t>⊥</m:t>
                        </m:r>
                      </m:sup>
                    </m:sSup>
                  </m:oMath>
                </a14:m>
                <a:endParaRPr lang="en-US" sz="2000" dirty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 6">
                <a:extLst>
                  <a:ext uri="{FF2B5EF4-FFF2-40B4-BE49-F238E27FC236}">
                    <a16:creationId xmlns:a16="http://schemas.microsoft.com/office/drawing/2014/main" id="{7E6B45AF-7F16-43B9-A8E5-28B6D82538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768" y="885254"/>
                <a:ext cx="3017520" cy="411480"/>
              </a:xfrm>
              <a:prstGeom prst="rect">
                <a:avLst/>
              </a:prstGeom>
              <a:blipFill>
                <a:blip r:embed="rId7"/>
                <a:stretch>
                  <a:fillRect l="-5253" t="-7353" b="-23529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 7">
                <a:extLst>
                  <a:ext uri="{FF2B5EF4-FFF2-40B4-BE49-F238E27FC236}">
                    <a16:creationId xmlns:a16="http://schemas.microsoft.com/office/drawing/2014/main" id="{C0C3A068-3672-4AC8-AA8F-75FD3334DF6D}"/>
                  </a:ext>
                </a:extLst>
              </p:cNvPr>
              <p:cNvSpPr/>
              <p:nvPr/>
            </p:nvSpPr>
            <p:spPr>
              <a:xfrm>
                <a:off x="3864768" y="1415606"/>
                <a:ext cx="4937760" cy="54864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92D05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𝒪₉ = i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s-ES" sz="2000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s-E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sz="2000" dirty="0">
                                <a:solidFill>
                                  <a:srgbClr val="92D050"/>
                                </a:solidFill>
                                <a:latin typeface="Times New Roman" panose="020206030504050203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χ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solidFill>
                      <a:srgbClr val="92D05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 · 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s-ES" sz="2000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s-E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sz="2000" dirty="0">
                                <a:solidFill>
                                  <a:srgbClr val="92D050"/>
                                </a:solidFill>
                                <a:latin typeface="Times New Roman" panose="020206030504050203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χ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solidFill>
                      <a:srgbClr val="92D05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s-E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</m:acc>
                      </m:num>
                      <m:den>
                        <m:sSub>
                          <m:sSubPr>
                            <m:ctrlPr>
                              <a:rPr lang="en-U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s-ES" sz="2000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dirty="0">
                    <a:solidFill>
                      <a:srgbClr val="92D05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 )</a:t>
                </a:r>
                <a:endParaRPr lang="en-US" sz="2000" dirty="0">
                  <a:solidFill>
                    <a:srgbClr val="92D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 7">
                <a:extLst>
                  <a:ext uri="{FF2B5EF4-FFF2-40B4-BE49-F238E27FC236}">
                    <a16:creationId xmlns:a16="http://schemas.microsoft.com/office/drawing/2014/main" id="{C0C3A068-3672-4AC8-AA8F-75FD3334DF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768" y="1415606"/>
                <a:ext cx="4937760" cy="548640"/>
              </a:xfrm>
              <a:prstGeom prst="rect">
                <a:avLst/>
              </a:prstGeom>
              <a:blipFill>
                <a:blip r:embed="rId8"/>
                <a:stretch>
                  <a:fillRect l="-3210" b="-5556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8">
                <a:extLst>
                  <a:ext uri="{FF2B5EF4-FFF2-40B4-BE49-F238E27FC236}">
                    <a16:creationId xmlns:a16="http://schemas.microsoft.com/office/drawing/2014/main" id="{72101117-43A5-4FFE-A6B4-73B23E31ED10}"/>
                  </a:ext>
                </a:extLst>
              </p:cNvPr>
              <p:cNvSpPr/>
              <p:nvPr/>
            </p:nvSpPr>
            <p:spPr>
              <a:xfrm>
                <a:off x="3864768" y="2165414"/>
                <a:ext cx="3566160" cy="43891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𝒪₁₀ = i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s-ES" sz="2000" i="1"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e>
                    </m:acc>
                    <m:r>
                      <a:rPr lang="es-ES" sz="2000" i="1">
                        <a:latin typeface="Cambria Math" panose="02040503050406030204" pitchFamily="18" charset="0"/>
                        <a:ea typeface="Cambria Math" pitchFamily="34" charset="-122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sz="2000" dirty="0">
                    <a:ea typeface="Cambria Math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</m:acc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den>
                    </m:f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 8">
                <a:extLst>
                  <a:ext uri="{FF2B5EF4-FFF2-40B4-BE49-F238E27FC236}">
                    <a16:creationId xmlns:a16="http://schemas.microsoft.com/office/drawing/2014/main" id="{72101117-43A5-4FFE-A6B4-73B23E31ED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768" y="2165414"/>
                <a:ext cx="3566160" cy="438912"/>
              </a:xfrm>
              <a:prstGeom prst="rect">
                <a:avLst/>
              </a:prstGeom>
              <a:blipFill>
                <a:blip r:embed="rId9"/>
                <a:stretch>
                  <a:fillRect l="-4274" t="-11111" b="-8333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 9">
                <a:extLst>
                  <a:ext uri="{FF2B5EF4-FFF2-40B4-BE49-F238E27FC236}">
                    <a16:creationId xmlns:a16="http://schemas.microsoft.com/office/drawing/2014/main" id="{AF73BF9A-9014-4BBA-8935-C51868DCBEE8}"/>
                  </a:ext>
                </a:extLst>
              </p:cNvPr>
              <p:cNvSpPr/>
              <p:nvPr/>
            </p:nvSpPr>
            <p:spPr>
              <a:xfrm>
                <a:off x="3864768" y="2677478"/>
                <a:ext cx="3566160" cy="43891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𝒪₁₁ = i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s-ES" sz="2000" i="1"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en-US" sz="2000" dirty="0">
                                <a:latin typeface="Times New Roman" panose="020206030504050203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χ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mbria Math" pitchFamily="34" charset="-122"/>
                    <a:cs typeface="Times New Roman" panose="02020603050405020304" pitchFamily="18" charset="0"/>
                  </a:rPr>
                  <a:t> ·</a:t>
                </a:r>
                <a:r>
                  <a:rPr lang="en-US" sz="2000" dirty="0">
                    <a:ea typeface="Cambria Math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itchFamily="34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e>
                        </m:acc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s-ES" sz="2000" i="1">
                                <a:latin typeface="Cambria Math" panose="02040503050406030204" pitchFamily="18" charset="0"/>
                                <a:ea typeface="Cambria Math" pitchFamily="34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sub>
                        </m:sSub>
                      </m:den>
                    </m:f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 9">
                <a:extLst>
                  <a:ext uri="{FF2B5EF4-FFF2-40B4-BE49-F238E27FC236}">
                    <a16:creationId xmlns:a16="http://schemas.microsoft.com/office/drawing/2014/main" id="{AF73BF9A-9014-4BBA-8935-C51868DCBE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768" y="2677478"/>
                <a:ext cx="3566160" cy="438912"/>
              </a:xfrm>
              <a:prstGeom prst="rect">
                <a:avLst/>
              </a:prstGeom>
              <a:blipFill>
                <a:blip r:embed="rId10"/>
                <a:stretch>
                  <a:fillRect l="-4274" t="-11111" b="-8333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10">
            <a:extLst>
              <a:ext uri="{FF2B5EF4-FFF2-40B4-BE49-F238E27FC236}">
                <a16:creationId xmlns:a16="http://schemas.microsoft.com/office/drawing/2014/main" id="{6F38CE5F-E1F7-4347-B73D-DDC33F369678}"/>
              </a:ext>
            </a:extLst>
          </p:cNvPr>
          <p:cNvSpPr/>
          <p:nvPr/>
        </p:nvSpPr>
        <p:spPr>
          <a:xfrm>
            <a:off x="4413408" y="3797617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mbria Math" pitchFamily="34" charset="-122"/>
                <a:cs typeface="Times New Roman" panose="02020603050405020304" pitchFamily="18" charset="0"/>
              </a:rPr>
              <a:t>q = momentum,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25083EF9-1A9D-4A25-95FB-86B883EA871A}"/>
              </a:ext>
            </a:extLst>
          </p:cNvPr>
          <p:cNvSpPr/>
          <p:nvPr/>
        </p:nvSpPr>
        <p:spPr>
          <a:xfrm>
            <a:off x="4413408" y="4135945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mbria Math" pitchFamily="34" charset="-122"/>
                <a:cs typeface="Times New Roman" panose="02020603050405020304" pitchFamily="18" charset="0"/>
              </a:rPr>
              <a:t>v⃗⊥ = transverse velocity,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90C9248A-DC5E-460C-88F1-9CDD3D65EB62}"/>
              </a:ext>
            </a:extLst>
          </p:cNvPr>
          <p:cNvSpPr/>
          <p:nvPr/>
        </p:nvSpPr>
        <p:spPr>
          <a:xfrm>
            <a:off x="4413408" y="4465129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Cambria Math" pitchFamily="34" charset="-122"/>
                <a:cs typeface="Times New Roman" panose="02020603050405020304" pitchFamily="18" charset="0"/>
              </a:rPr>
              <a:t>Sχ, Sₙ = spins of the dark matter and nucleon.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Marcador de número de diapositiva 11">
            <a:extLst>
              <a:ext uri="{FF2B5EF4-FFF2-40B4-BE49-F238E27FC236}">
                <a16:creationId xmlns:a16="http://schemas.microsoft.com/office/drawing/2014/main" id="{F91B8259-CE37-40FB-B622-0E25095A6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</a:t>
            </a:r>
            <a:fld id="{132FADFE-3B8F-471C-ABF0-DBC7717ECBBC}" type="slidenum">
              <a:rPr lang="es-ES" smtClean="0"/>
              <a:pPr algn="l"/>
              <a:t>41</a:t>
            </a:fld>
            <a:endParaRPr lang="es-ES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C6A62D3-0FA4-4E31-93A1-B8E9D821335D}"/>
              </a:ext>
            </a:extLst>
          </p:cNvPr>
          <p:cNvSpPr txBox="1"/>
          <p:nvPr/>
        </p:nvSpPr>
        <p:spPr>
          <a:xfrm>
            <a:off x="6105048" y="668805"/>
            <a:ext cx="31682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21F20"/>
                </a:solidFill>
              </a:rPr>
              <a:t>The rate is model-dependent and must be compared operator by operator.</a:t>
            </a:r>
            <a:endParaRPr lang="en-US" dirty="0"/>
          </a:p>
          <a:p>
            <a:pPr algn="l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EB015956-689C-49A1-9490-C0F0EBDBDDCD}"/>
              </a:ext>
            </a:extLst>
          </p:cNvPr>
          <p:cNvSpPr/>
          <p:nvPr/>
        </p:nvSpPr>
        <p:spPr>
          <a:xfrm>
            <a:off x="6304992" y="2220718"/>
            <a:ext cx="24688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221F20"/>
                </a:solidFill>
              </a:rPr>
              <a:t>Argon becomes relevant for a broader class of spin-dependent-like operators, especially when very large exposures are included.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743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4">
            <a:extLst>
              <a:ext uri="{FF2B5EF4-FFF2-40B4-BE49-F238E27FC236}">
                <a16:creationId xmlns:a16="http://schemas.microsoft.com/office/drawing/2014/main" id="{46236F81-0EA5-49D5-A2F2-929DBBAA25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791" y="-64279"/>
            <a:ext cx="33556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Argon…why?</a:t>
            </a:r>
            <a:endParaRPr lang="en-US" altLang="en-US" sz="40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F43DD05-1F8A-4F39-9B72-8872308584B4}"/>
              </a:ext>
            </a:extLst>
          </p:cNvPr>
          <p:cNvSpPr txBox="1"/>
          <p:nvPr/>
        </p:nvSpPr>
        <p:spPr>
          <a:xfrm>
            <a:off x="107924" y="758424"/>
            <a:ext cx="34596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Two fundamental concepts : </a:t>
            </a:r>
          </a:p>
          <a:p>
            <a:pPr algn="l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Marcador de número de diapositiva 11">
            <a:extLst>
              <a:ext uri="{FF2B5EF4-FFF2-40B4-BE49-F238E27FC236}">
                <a16:creationId xmlns:a16="http://schemas.microsoft.com/office/drawing/2014/main" id="{0E089C79-B05A-4362-B47B-6159CBA52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  </a:t>
            </a:r>
            <a:fld id="{132FADFE-3B8F-471C-ABF0-DBC7717ECBBC}" type="slidenum">
              <a:rPr lang="es-ES" smtClean="0"/>
              <a:pPr algn="l"/>
              <a:t>5</a:t>
            </a:fld>
            <a:endParaRPr lang="es-ES" dirty="0"/>
          </a:p>
        </p:txBody>
      </p:sp>
      <p:pic>
        <p:nvPicPr>
          <p:cNvPr id="62468" name="Picture 4" descr="Details are in the caption following the image">
            <a:extLst>
              <a:ext uri="{FF2B5EF4-FFF2-40B4-BE49-F238E27FC236}">
                <a16:creationId xmlns:a16="http://schemas.microsoft.com/office/drawing/2014/main" id="{E67BA2BE-D44A-44D8-81C9-B6BB54717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68" y="3164639"/>
            <a:ext cx="685571" cy="76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Google Shape;92;p16">
            <a:extLst>
              <a:ext uri="{FF2B5EF4-FFF2-40B4-BE49-F238E27FC236}">
                <a16:creationId xmlns:a16="http://schemas.microsoft.com/office/drawing/2014/main" id="{FECAE22B-B631-4415-A0C0-423D5A3FB18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5158" y="2729814"/>
            <a:ext cx="1830496" cy="16370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CAE858EE-E9BE-4032-8B5F-7413E7676BEB}"/>
              </a:ext>
            </a:extLst>
          </p:cNvPr>
          <p:cNvSpPr/>
          <p:nvPr/>
        </p:nvSpPr>
        <p:spPr>
          <a:xfrm>
            <a:off x="1750807" y="3457315"/>
            <a:ext cx="458627" cy="193286"/>
          </a:xfrm>
          <a:prstGeom prst="rightArrow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5">
            <a:extLst>
              <a:ext uri="{FF2B5EF4-FFF2-40B4-BE49-F238E27FC236}">
                <a16:creationId xmlns:a16="http://schemas.microsoft.com/office/drawing/2014/main" id="{8FCF131A-7C13-4DD7-88F2-8C4135ACB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612606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primi_5s_migliorati">
            <a:hlinkClick r:id="" action="ppaction://media"/>
            <a:extLst>
              <a:ext uri="{FF2B5EF4-FFF2-40B4-BE49-F238E27FC236}">
                <a16:creationId xmlns:a16="http://schemas.microsoft.com/office/drawing/2014/main" id="{8D046466-56F5-40A5-8053-86EB56131D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67580" y="876120"/>
            <a:ext cx="1990532" cy="149289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B758EDA-815B-410C-B1E0-2D9E2B50985B}"/>
              </a:ext>
            </a:extLst>
          </p:cNvPr>
          <p:cNvSpPr txBox="1"/>
          <p:nvPr/>
        </p:nvSpPr>
        <p:spPr>
          <a:xfrm>
            <a:off x="6958112" y="1124083"/>
            <a:ext cx="2140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n-lt"/>
                <a:cs typeface="Times New Roman" panose="02020603050405020304" pitchFamily="18" charset="0"/>
              </a:rPr>
              <a:t>The speaker with pieces of an early DM-</a:t>
            </a:r>
            <a:r>
              <a:rPr lang="en-US" dirty="0" err="1">
                <a:latin typeface="+mn-lt"/>
                <a:cs typeface="Times New Roman" panose="02020603050405020304" pitchFamily="18" charset="0"/>
              </a:rPr>
              <a:t>Ar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> detector in his hands</a:t>
            </a:r>
          </a:p>
          <a:p>
            <a:pPr algn="ctr"/>
            <a:r>
              <a:rPr lang="en-US" dirty="0">
                <a:latin typeface="+mn-lt"/>
                <a:cs typeface="Times New Roman" panose="02020603050405020304" pitchFamily="18" charset="0"/>
              </a:rPr>
              <a:t>(</a:t>
            </a:r>
            <a:r>
              <a:rPr lang="en-US" dirty="0">
                <a:cs typeface="Times New Roman" panose="02020603050405020304" pitchFamily="18" charset="0"/>
              </a:rPr>
              <a:t>circa 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>2003)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B6F91DFA-093A-4FD8-8DA3-D578D50B4E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905178" y="2617193"/>
            <a:ext cx="2224549" cy="1680244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7809E456-863D-4790-B4E3-C7627AFCF18B}"/>
              </a:ext>
            </a:extLst>
          </p:cNvPr>
          <p:cNvSpPr txBox="1"/>
          <p:nvPr/>
        </p:nvSpPr>
        <p:spPr>
          <a:xfrm>
            <a:off x="7129727" y="2899171"/>
            <a:ext cx="20359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n-lt"/>
                <a:cs typeface="Times New Roman" panose="02020603050405020304" pitchFamily="18" charset="0"/>
              </a:rPr>
              <a:t>The speaker inside a  DM-</a:t>
            </a:r>
            <a:r>
              <a:rPr lang="en-US" dirty="0" err="1">
                <a:latin typeface="+mn-lt"/>
                <a:cs typeface="Times New Roman" panose="02020603050405020304" pitchFamily="18" charset="0"/>
              </a:rPr>
              <a:t>Ar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> detector</a:t>
            </a:r>
          </a:p>
          <a:p>
            <a:pPr algn="ctr"/>
            <a:r>
              <a:rPr lang="en-US" dirty="0">
                <a:latin typeface="+mn-lt"/>
                <a:cs typeface="Times New Roman" panose="02020603050405020304" pitchFamily="18" charset="0"/>
              </a:rPr>
              <a:t>(</a:t>
            </a:r>
            <a:r>
              <a:rPr lang="en-US" dirty="0">
                <a:cs typeface="Times New Roman" panose="02020603050405020304" pitchFamily="18" charset="0"/>
              </a:rPr>
              <a:t>circa </a:t>
            </a:r>
            <a:r>
              <a:rPr lang="en-US" dirty="0">
                <a:latin typeface="+mn-lt"/>
                <a:cs typeface="Times New Roman" panose="02020603050405020304" pitchFamily="18" charset="0"/>
              </a:rPr>
              <a:t>2026)</a:t>
            </a:r>
          </a:p>
        </p:txBody>
      </p:sp>
    </p:spTree>
    <p:extLst>
      <p:ext uri="{BB962C8B-B14F-4D97-AF65-F5344CB8AC3E}">
        <p14:creationId xmlns:p14="http://schemas.microsoft.com/office/powerpoint/2010/main" val="284313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 animBg="1"/>
      <p:bldP spid="5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 rot="19681553">
            <a:off x="1681493" y="1477754"/>
            <a:ext cx="2951449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50" dirty="0">
                <a:solidFill>
                  <a:srgbClr val="FF0000"/>
                </a:solidFill>
              </a:rPr>
              <a:t>Increase the active mass</a:t>
            </a:r>
          </a:p>
          <a:p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2201112" y="1316568"/>
            <a:ext cx="1998222" cy="124213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2486318" y="2409286"/>
            <a:ext cx="36252" cy="5654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3242402" y="1923233"/>
            <a:ext cx="36252" cy="5654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>
            <a:off x="3998486" y="1466310"/>
            <a:ext cx="36252" cy="5654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CuadroTexto"/>
          <p:cNvSpPr txBox="1"/>
          <p:nvPr/>
        </p:nvSpPr>
        <p:spPr>
          <a:xfrm rot="19719004">
            <a:off x="2402721" y="2400226"/>
            <a:ext cx="3850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 rot="19719004">
            <a:off x="3144538" y="1910792"/>
            <a:ext cx="3850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 rot="19719004">
            <a:off x="3889458" y="1468949"/>
            <a:ext cx="3850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F43DD05-1F8A-4F39-9B72-8872308584B4}"/>
              </a:ext>
            </a:extLst>
          </p:cNvPr>
          <p:cNvSpPr txBox="1"/>
          <p:nvPr/>
        </p:nvSpPr>
        <p:spPr>
          <a:xfrm>
            <a:off x="107924" y="758424"/>
            <a:ext cx="34596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Two fundamental concepts : </a:t>
            </a:r>
          </a:p>
          <a:p>
            <a:pPr algn="l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Marcador de número de diapositiva 11">
            <a:extLst>
              <a:ext uri="{FF2B5EF4-FFF2-40B4-BE49-F238E27FC236}">
                <a16:creationId xmlns:a16="http://schemas.microsoft.com/office/drawing/2014/main" id="{0E089C79-B05A-4362-B47B-6159CBA52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  </a:t>
            </a:r>
            <a:fld id="{132FADFE-3B8F-471C-ABF0-DBC7717ECBBC}" type="slidenum">
              <a:rPr lang="es-ES" smtClean="0"/>
              <a:pPr algn="l"/>
              <a:t>6</a:t>
            </a:fld>
            <a:endParaRPr lang="es-ES" dirty="0"/>
          </a:p>
        </p:txBody>
      </p:sp>
      <p:pic>
        <p:nvPicPr>
          <p:cNvPr id="62468" name="Picture 4" descr="Details are in the caption following the image">
            <a:extLst>
              <a:ext uri="{FF2B5EF4-FFF2-40B4-BE49-F238E27FC236}">
                <a16:creationId xmlns:a16="http://schemas.microsoft.com/office/drawing/2014/main" id="{E67BA2BE-D44A-44D8-81C9-B6BB54717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68" y="3164639"/>
            <a:ext cx="685571" cy="76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Google Shape;92;p16">
            <a:extLst>
              <a:ext uri="{FF2B5EF4-FFF2-40B4-BE49-F238E27FC236}">
                <a16:creationId xmlns:a16="http://schemas.microsoft.com/office/drawing/2014/main" id="{FECAE22B-B631-4415-A0C0-423D5A3FB18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5158" y="2729814"/>
            <a:ext cx="1830496" cy="16370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CAE858EE-E9BE-4032-8B5F-7413E7676BEB}"/>
              </a:ext>
            </a:extLst>
          </p:cNvPr>
          <p:cNvSpPr/>
          <p:nvPr/>
        </p:nvSpPr>
        <p:spPr>
          <a:xfrm>
            <a:off x="1750807" y="3457315"/>
            <a:ext cx="458627" cy="193286"/>
          </a:xfrm>
          <a:prstGeom prst="rightArrow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5">
            <a:extLst>
              <a:ext uri="{FF2B5EF4-FFF2-40B4-BE49-F238E27FC236}">
                <a16:creationId xmlns:a16="http://schemas.microsoft.com/office/drawing/2014/main" id="{8FCF131A-7C13-4DD7-88F2-8C4135ACB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612606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75567ED-C894-43C0-ADEF-9AD6AD910132}"/>
              </a:ext>
            </a:extLst>
          </p:cNvPr>
          <p:cNvSpPr txBox="1"/>
          <p:nvPr/>
        </p:nvSpPr>
        <p:spPr>
          <a:xfrm>
            <a:off x="793696" y="4406307"/>
            <a:ext cx="30299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WARP 		DarkSide-20k</a:t>
            </a: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782532EC-E876-43F3-ACCD-535294F20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791" y="-64279"/>
            <a:ext cx="33556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Argon…why?</a:t>
            </a:r>
            <a:endParaRPr lang="en-US" altLang="en-US" sz="40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131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60077">
            <a:off x="4640923" y="1253757"/>
            <a:ext cx="2364581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 rot="1961355">
            <a:off x="4625223" y="1561061"/>
            <a:ext cx="2912977" cy="392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50" dirty="0">
                <a:solidFill>
                  <a:srgbClr val="FF0000"/>
                </a:solidFill>
              </a:rPr>
              <a:t>Reduce the background </a:t>
            </a:r>
          </a:p>
        </p:txBody>
      </p:sp>
      <p:sp>
        <p:nvSpPr>
          <p:cNvPr id="6" name="5 CuadroTexto"/>
          <p:cNvSpPr txBox="1"/>
          <p:nvPr/>
        </p:nvSpPr>
        <p:spPr>
          <a:xfrm rot="19681553">
            <a:off x="1681493" y="1477754"/>
            <a:ext cx="2951449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50" dirty="0">
                <a:solidFill>
                  <a:srgbClr val="FF0000"/>
                </a:solidFill>
              </a:rPr>
              <a:t>Increase the active mass</a:t>
            </a:r>
          </a:p>
          <a:p>
            <a:endParaRPr lang="en-US"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2201112" y="1316568"/>
            <a:ext cx="1998222" cy="124213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2486318" y="2409286"/>
            <a:ext cx="36252" cy="5654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3242402" y="1923233"/>
            <a:ext cx="36252" cy="5654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>
            <a:off x="3998486" y="1466310"/>
            <a:ext cx="36252" cy="5654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CuadroTexto"/>
          <p:cNvSpPr txBox="1"/>
          <p:nvPr/>
        </p:nvSpPr>
        <p:spPr>
          <a:xfrm rot="19719004">
            <a:off x="2402721" y="2400226"/>
            <a:ext cx="3850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 rot="19719004">
            <a:off x="3144538" y="1910792"/>
            <a:ext cx="3850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 rot="19719004">
            <a:off x="3889458" y="1468949"/>
            <a:ext cx="3850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45 CuadroTexto"/>
          <p:cNvSpPr txBox="1"/>
          <p:nvPr/>
        </p:nvSpPr>
        <p:spPr>
          <a:xfrm rot="2028171">
            <a:off x="4679628" y="1438475"/>
            <a:ext cx="41549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</a:p>
        </p:txBody>
      </p:sp>
      <p:sp>
        <p:nvSpPr>
          <p:cNvPr id="52" name="51 CuadroTexto"/>
          <p:cNvSpPr txBox="1"/>
          <p:nvPr/>
        </p:nvSpPr>
        <p:spPr>
          <a:xfrm rot="2000994">
            <a:off x="5445799" y="1893598"/>
            <a:ext cx="41549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</a:p>
        </p:txBody>
      </p:sp>
      <p:sp>
        <p:nvSpPr>
          <p:cNvPr id="53" name="52 CuadroTexto"/>
          <p:cNvSpPr txBox="1"/>
          <p:nvPr/>
        </p:nvSpPr>
        <p:spPr>
          <a:xfrm rot="2000994">
            <a:off x="6174528" y="2384488"/>
            <a:ext cx="41549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050" baseline="30000" dirty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F43DD05-1F8A-4F39-9B72-8872308584B4}"/>
              </a:ext>
            </a:extLst>
          </p:cNvPr>
          <p:cNvSpPr txBox="1"/>
          <p:nvPr/>
        </p:nvSpPr>
        <p:spPr>
          <a:xfrm>
            <a:off x="107924" y="758424"/>
            <a:ext cx="34596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Two fundamental concepts : </a:t>
            </a:r>
          </a:p>
          <a:p>
            <a:pPr algn="l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Marcador de número de diapositiva 11">
            <a:extLst>
              <a:ext uri="{FF2B5EF4-FFF2-40B4-BE49-F238E27FC236}">
                <a16:creationId xmlns:a16="http://schemas.microsoft.com/office/drawing/2014/main" id="{0E089C79-B05A-4362-B47B-6159CBA52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  </a:t>
            </a:r>
            <a:fld id="{132FADFE-3B8F-471C-ABF0-DBC7717ECBBC}" type="slidenum">
              <a:rPr lang="es-ES" smtClean="0"/>
              <a:pPr algn="l"/>
              <a:t>7</a:t>
            </a:fld>
            <a:endParaRPr lang="es-ES" dirty="0"/>
          </a:p>
        </p:txBody>
      </p:sp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CAE858EE-E9BE-4032-8B5F-7413E7676BEB}"/>
              </a:ext>
            </a:extLst>
          </p:cNvPr>
          <p:cNvSpPr/>
          <p:nvPr/>
        </p:nvSpPr>
        <p:spPr>
          <a:xfrm>
            <a:off x="1750807" y="3457315"/>
            <a:ext cx="458627" cy="193286"/>
          </a:xfrm>
          <a:prstGeom prst="rightArrow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5">
            <a:extLst>
              <a:ext uri="{FF2B5EF4-FFF2-40B4-BE49-F238E27FC236}">
                <a16:creationId xmlns:a16="http://schemas.microsoft.com/office/drawing/2014/main" id="{8FCF131A-7C13-4DD7-88F2-8C4135ACB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612606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81C2F96-365C-4704-8D98-0B55E7B1F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777" y="2682072"/>
            <a:ext cx="2402071" cy="2043461"/>
          </a:xfrm>
          <a:prstGeom prst="rect">
            <a:avLst/>
          </a:prstGeom>
        </p:spPr>
      </p:pic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ADA08E25-DEF2-4D70-9C1A-97D361793DB5}"/>
              </a:ext>
            </a:extLst>
          </p:cNvPr>
          <p:cNvSpPr/>
          <p:nvPr/>
        </p:nvSpPr>
        <p:spPr>
          <a:xfrm>
            <a:off x="6892097" y="3442149"/>
            <a:ext cx="368111" cy="551258"/>
          </a:xfrm>
          <a:prstGeom prst="downArrow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4" descr="Details are in the caption following the image">
            <a:extLst>
              <a:ext uri="{FF2B5EF4-FFF2-40B4-BE49-F238E27FC236}">
                <a16:creationId xmlns:a16="http://schemas.microsoft.com/office/drawing/2014/main" id="{FC3F53C8-4631-4246-B4F0-FCF0DC0C6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68" y="3164639"/>
            <a:ext cx="685571" cy="76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Google Shape;92;p16">
            <a:extLst>
              <a:ext uri="{FF2B5EF4-FFF2-40B4-BE49-F238E27FC236}">
                <a16:creationId xmlns:a16="http://schemas.microsoft.com/office/drawing/2014/main" id="{7980B411-BBAF-4A64-B100-01AE221F58A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5158" y="2729814"/>
            <a:ext cx="1830496" cy="1637098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ext Box 4">
            <a:extLst>
              <a:ext uri="{FF2B5EF4-FFF2-40B4-BE49-F238E27FC236}">
                <a16:creationId xmlns:a16="http://schemas.microsoft.com/office/drawing/2014/main" id="{9281550C-4CE9-467F-8400-C430499E7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791" y="-64279"/>
            <a:ext cx="33556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Argon…why?</a:t>
            </a:r>
            <a:endParaRPr lang="en-US" altLang="en-US" sz="40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798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CB7C70F-E321-4AE0-AC70-99856935FC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5644" y="3080453"/>
            <a:ext cx="2855814" cy="1702562"/>
          </a:xfrm>
          <a:prstGeom prst="rect">
            <a:avLst/>
          </a:prstGeom>
        </p:spPr>
      </p:pic>
      <p:sp>
        <p:nvSpPr>
          <p:cNvPr id="39939" name="Text Box 2"/>
          <p:cNvSpPr txBox="1">
            <a:spLocks noChangeArrowheads="1"/>
          </p:cNvSpPr>
          <p:nvPr/>
        </p:nvSpPr>
        <p:spPr bwMode="auto">
          <a:xfrm>
            <a:off x="3853918" y="495814"/>
            <a:ext cx="20002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en-US" sz="1800" b="1" u="sng" dirty="0">
                <a:latin typeface="+mj-lt"/>
                <a:cs typeface="Arial" panose="020B0604020202020204" pitchFamily="34" charset="0"/>
                <a:sym typeface="Symbol" pitchFamily="18" charset="2"/>
              </a:rPr>
              <a:t>NR-</a:t>
            </a:r>
            <a:r>
              <a:rPr lang="it-IT" altLang="en-US" sz="1800" b="1" u="sng" dirty="0">
                <a:latin typeface="+mj-lt"/>
                <a:cs typeface="Arial" panose="020B0604020202020204" pitchFamily="34" charset="0"/>
              </a:rPr>
              <a:t>like event</a:t>
            </a:r>
            <a:endParaRPr lang="el-GR" altLang="en-US" sz="1800" b="1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861671" y="495814"/>
            <a:ext cx="2057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en-US" sz="1800" b="1" u="sng" dirty="0">
                <a:latin typeface="+mj-lt"/>
                <a:cs typeface="Arial" panose="020B0604020202020204" pitchFamily="34" charset="0"/>
              </a:rPr>
              <a:t>ER-like event</a:t>
            </a:r>
            <a:endParaRPr lang="el-GR" altLang="en-US" sz="1800" b="1" u="sng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9941" name="Text Box 4"/>
          <p:cNvSpPr txBox="1">
            <a:spLocks noChangeArrowheads="1"/>
          </p:cNvSpPr>
          <p:nvPr/>
        </p:nvSpPr>
        <p:spPr bwMode="auto">
          <a:xfrm>
            <a:off x="1923943" y="2502906"/>
            <a:ext cx="399644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49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200" dirty="0">
                <a:latin typeface="+mj-lt"/>
                <a:cs typeface="Arial" panose="020B0604020202020204" pitchFamily="34" charset="0"/>
              </a:rPr>
              <a:t>Due to an enhancement of the recombination process</a:t>
            </a:r>
          </a:p>
        </p:txBody>
      </p:sp>
      <p:sp>
        <p:nvSpPr>
          <p:cNvPr id="39943" name="Rectangle 19"/>
          <p:cNvSpPr>
            <a:spLocks noChangeArrowheads="1"/>
          </p:cNvSpPr>
          <p:nvPr/>
        </p:nvSpPr>
        <p:spPr bwMode="auto">
          <a:xfrm>
            <a:off x="7486650" y="527447"/>
            <a:ext cx="228600" cy="57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en-US" sz="1275">
              <a:latin typeface="+mj-lt"/>
              <a:cs typeface="Arial" charset="0"/>
            </a:endParaRPr>
          </a:p>
        </p:txBody>
      </p:sp>
      <p:graphicFrame>
        <p:nvGraphicFramePr>
          <p:cNvPr id="3994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6416076"/>
              </p:ext>
            </p:extLst>
          </p:nvPr>
        </p:nvGraphicFramePr>
        <p:xfrm>
          <a:off x="1143000" y="2320391"/>
          <a:ext cx="1100138" cy="6393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91" name="Ecuación" r:id="rId5" imgW="850531" imgH="495085" progId="Equation.3">
                  <p:embed/>
                </p:oleObj>
              </mc:Choice>
              <mc:Fallback>
                <p:oleObj name="Ecuación" r:id="rId5" imgW="850531" imgH="495085" progId="Equation.3">
                  <p:embed/>
                  <p:pic>
                    <p:nvPicPr>
                      <p:cNvPr id="3994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320391"/>
                        <a:ext cx="1100138" cy="6393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945" name="Picture 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2" y="2994654"/>
            <a:ext cx="2746772" cy="174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7" name="Picture 2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497" y="3008942"/>
            <a:ext cx="2728913" cy="1726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-66514" y="3563390"/>
            <a:ext cx="6078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u="sng" dirty="0">
                <a:latin typeface="+mj-lt"/>
              </a:rPr>
              <a:t>S1 </a:t>
            </a:r>
          </a:p>
          <a:p>
            <a:pPr algn="ctr"/>
            <a:r>
              <a:rPr lang="en-US" sz="1800" u="sng" dirty="0">
                <a:latin typeface="+mj-lt"/>
              </a:rPr>
              <a:t>only</a:t>
            </a:r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1366488" y="3608531"/>
            <a:ext cx="1604621" cy="2539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rIns="36000">
            <a:spAutoFit/>
          </a:bodyPr>
          <a:lstStyle/>
          <a:p>
            <a:r>
              <a:rPr lang="en-US" altLang="es-ES" sz="1050" b="1" dirty="0">
                <a:solidFill>
                  <a:srgbClr val="CC0000"/>
                </a:solidFill>
                <a:latin typeface="+mj-lt"/>
              </a:rPr>
              <a:t>Prompt fraction ≈ 30 %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4118517" y="3589179"/>
            <a:ext cx="1713097" cy="2539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s-ES" sz="1050" b="1" dirty="0">
                <a:solidFill>
                  <a:srgbClr val="CC0000"/>
                </a:solidFill>
                <a:latin typeface="+mj-lt"/>
              </a:rPr>
              <a:t>Prompt fraction ≈ 70 %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E1BBF1EE-FDB2-4ED6-9479-515D7AA055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1"/>
          <a:stretch/>
        </p:blipFill>
        <p:spPr bwMode="auto">
          <a:xfrm>
            <a:off x="6276955" y="865146"/>
            <a:ext cx="2627602" cy="1883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3 CuadroTexto">
            <a:extLst>
              <a:ext uri="{FF2B5EF4-FFF2-40B4-BE49-F238E27FC236}">
                <a16:creationId xmlns:a16="http://schemas.microsoft.com/office/drawing/2014/main" id="{80239E35-6F67-4D4A-97A9-C6E2245FB8FF}"/>
              </a:ext>
            </a:extLst>
          </p:cNvPr>
          <p:cNvSpPr txBox="1"/>
          <p:nvPr/>
        </p:nvSpPr>
        <p:spPr>
          <a:xfrm>
            <a:off x="6645220" y="699633"/>
            <a:ext cx="27872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ArDM @ LSC JCAP 12 (2018) 011</a:t>
            </a:r>
          </a:p>
        </p:txBody>
      </p:sp>
      <p:sp>
        <p:nvSpPr>
          <p:cNvPr id="23" name="1 CuadroTexto">
            <a:extLst>
              <a:ext uri="{FF2B5EF4-FFF2-40B4-BE49-F238E27FC236}">
                <a16:creationId xmlns:a16="http://schemas.microsoft.com/office/drawing/2014/main" id="{88A2DC29-492D-4732-ACDA-39BB94C2DE18}"/>
              </a:ext>
            </a:extLst>
          </p:cNvPr>
          <p:cNvSpPr txBox="1"/>
          <p:nvPr/>
        </p:nvSpPr>
        <p:spPr>
          <a:xfrm>
            <a:off x="7239326" y="1051175"/>
            <a:ext cx="21214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+mj-lt"/>
              </a:rPr>
              <a:t>NR acceptance</a:t>
            </a: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416E24B1-7598-49A7-8DD1-8B46B38D4D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/>
          <a:srcRect l="8629" r="5728" b="6274"/>
          <a:stretch/>
        </p:blipFill>
        <p:spPr bwMode="auto">
          <a:xfrm>
            <a:off x="6394705" y="3152005"/>
            <a:ext cx="2566407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4">
            <a:extLst>
              <a:ext uri="{FF2B5EF4-FFF2-40B4-BE49-F238E27FC236}">
                <a16:creationId xmlns:a16="http://schemas.microsoft.com/office/drawing/2014/main" id="{8A3BBAA5-0A07-4959-AFD1-93749823A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88" y="785243"/>
            <a:ext cx="2736056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6">
            <a:extLst>
              <a:ext uri="{FF2B5EF4-FFF2-40B4-BE49-F238E27FC236}">
                <a16:creationId xmlns:a16="http://schemas.microsoft.com/office/drawing/2014/main" id="{45DD8181-9028-45D5-9651-AE99743F5D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973" y="785243"/>
            <a:ext cx="2787253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16 CuadroTexto">
            <a:extLst>
              <a:ext uri="{FF2B5EF4-FFF2-40B4-BE49-F238E27FC236}">
                <a16:creationId xmlns:a16="http://schemas.microsoft.com/office/drawing/2014/main" id="{E18CE4B2-CED5-437C-91A8-016BA97323B7}"/>
              </a:ext>
            </a:extLst>
          </p:cNvPr>
          <p:cNvSpPr txBox="1"/>
          <p:nvPr/>
        </p:nvSpPr>
        <p:spPr>
          <a:xfrm>
            <a:off x="-28589" y="151553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u="sng" dirty="0">
                <a:latin typeface="+mj-lt"/>
                <a:cs typeface="Arial" panose="020B0604020202020204" pitchFamily="34" charset="0"/>
              </a:rPr>
              <a:t>S1/S2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6F0E24-9F57-47A0-91B7-89CD9A94812F}"/>
              </a:ext>
            </a:extLst>
          </p:cNvPr>
          <p:cNvSpPr txBox="1"/>
          <p:nvPr/>
        </p:nvSpPr>
        <p:spPr>
          <a:xfrm rot="16200000">
            <a:off x="5734072" y="3954365"/>
            <a:ext cx="113845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(S2/S1)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92AE7A4-465B-4E18-B9CE-C3C9BBBFC3CB}"/>
              </a:ext>
            </a:extLst>
          </p:cNvPr>
          <p:cNvSpPr txBox="1"/>
          <p:nvPr/>
        </p:nvSpPr>
        <p:spPr>
          <a:xfrm>
            <a:off x="8534032" y="4642754"/>
            <a:ext cx="344292" cy="145770"/>
          </a:xfrm>
          <a:prstGeom prst="rect">
            <a:avLst/>
          </a:prstGeom>
          <a:solidFill>
            <a:schemeClr val="bg1"/>
          </a:solidFill>
        </p:spPr>
        <p:txBody>
          <a:bodyPr wrap="square" tIns="3600" bIns="3600" rtlCol="0">
            <a:spAutoFit/>
          </a:bodyPr>
          <a:lstStyle/>
          <a:p>
            <a:pPr algn="l"/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9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</a:p>
        </p:txBody>
      </p:sp>
      <p:sp>
        <p:nvSpPr>
          <p:cNvPr id="31" name="Rectangle 5">
            <a:extLst>
              <a:ext uri="{FF2B5EF4-FFF2-40B4-BE49-F238E27FC236}">
                <a16:creationId xmlns:a16="http://schemas.microsoft.com/office/drawing/2014/main" id="{63886666-A779-495D-B533-B7D521961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486966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75">
              <a:latin typeface="+mn-lt"/>
              <a:cs typeface="Arial" panose="020B0604020202020204" pitchFamily="34" charset="0"/>
            </a:endParaRPr>
          </a:p>
        </p:txBody>
      </p:sp>
      <p:sp>
        <p:nvSpPr>
          <p:cNvPr id="27" name="Text Box 4">
            <a:extLst>
              <a:ext uri="{FF2B5EF4-FFF2-40B4-BE49-F238E27FC236}">
                <a16:creationId xmlns:a16="http://schemas.microsoft.com/office/drawing/2014/main" id="{C89BCE81-9B54-40FC-99FB-A24D5ED60B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791" y="-64279"/>
            <a:ext cx="33556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Argon…how?</a:t>
            </a:r>
            <a:endParaRPr lang="en-US" altLang="en-US" sz="40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D00D824-E7CA-46C0-A230-4DBBD627518A}"/>
              </a:ext>
            </a:extLst>
          </p:cNvPr>
          <p:cNvSpPr txBox="1"/>
          <p:nvPr/>
        </p:nvSpPr>
        <p:spPr>
          <a:xfrm>
            <a:off x="6627780" y="2844111"/>
            <a:ext cx="21002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sz="12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98 (2018), 102006</a:t>
            </a:r>
          </a:p>
          <a:p>
            <a:pPr algn="l"/>
            <a:endParaRPr lang="en-US" sz="12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Marcador de número de diapositiva 11">
            <a:extLst>
              <a:ext uri="{FF2B5EF4-FFF2-40B4-BE49-F238E27FC236}">
                <a16:creationId xmlns:a16="http://schemas.microsoft.com/office/drawing/2014/main" id="{6A37ADD2-7B7D-43B6-82BD-B695B8144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7248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  </a:t>
            </a:r>
            <a:fld id="{132FADFE-3B8F-471C-ABF0-DBC7717ECBBC}" type="slidenum">
              <a:rPr lang="es-ES" smtClean="0"/>
              <a:pPr algn="l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7787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  <p:bldP spid="20" grpId="0" animBg="1"/>
      <p:bldP spid="21" grpId="0"/>
      <p:bldP spid="23" grpId="0"/>
      <p:bldP spid="6" grpId="0" animBg="1"/>
      <p:bldP spid="7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51EBF164-C8A2-4CFB-82F9-02877E7765D4}"/>
              </a:ext>
            </a:extLst>
          </p:cNvPr>
          <p:cNvSpPr/>
          <p:nvPr/>
        </p:nvSpPr>
        <p:spPr>
          <a:xfrm>
            <a:off x="4022009" y="2417862"/>
            <a:ext cx="10999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  <a:latin typeface="AAAABU+Aptos-Bold"/>
              </a:rPr>
              <a:t>from Merck </a:t>
            </a:r>
            <a:endParaRPr lang="en-US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65448FD-0D9C-4B2C-9030-2A884ED467A1}"/>
              </a:ext>
            </a:extLst>
          </p:cNvPr>
          <p:cNvSpPr txBox="1"/>
          <p:nvPr/>
        </p:nvSpPr>
        <p:spPr>
          <a:xfrm>
            <a:off x="86187" y="392040"/>
            <a:ext cx="885538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1C355E"/>
                </a:solidFill>
                <a:latin typeface="Arial" panose="020B0604020202020204" pitchFamily="34" charset="0"/>
                <a:ea typeface="Aptos Display" pitchFamily="34" charset="-122"/>
                <a:cs typeface="Arial" panose="020B0604020202020204" pitchFamily="34" charset="0"/>
              </a:rPr>
              <a:t>High-pressure gaseous TPC for light WIMPs @ LSC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800" dirty="0">
              <a:solidFill>
                <a:srgbClr val="1C355E"/>
              </a:solidFill>
              <a:latin typeface="Arial" panose="020B0604020202020204" pitchFamily="34" charset="0"/>
              <a:ea typeface="Aptos" pitchFamily="34" charset="-122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Detector: cylindrical copper HP-gas TPC, 20 L total active volume split into two 25 × 25 × 16 cm</a:t>
            </a:r>
            <a:r>
              <a:rPr lang="en-US" baseline="30000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drift regions.
Target mixtures at 10 bar: about 0.3 kg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Ar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Aptos" pitchFamily="34" charset="-122"/>
                <a:cs typeface="Arial" panose="020B0604020202020204" pitchFamily="34" charset="0"/>
              </a:rPr>
              <a:t>  - 0.16 kg Ne with small isobutane quencher.
Shielding: 5 cm copper + 20 cm lead, with polyethylene and water neutron shielding around the system.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25x25 cm</a:t>
            </a:r>
            <a:r>
              <a:rPr lang="en-US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dirty="0"/>
              <a:t>microbulk Micromegas readouts: the largest surface ever built with this technology.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2A999AB-A507-41F9-AA2C-8DE571938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73" y="2370680"/>
            <a:ext cx="2432021" cy="176804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9FFAA5-AAC1-496F-AE15-C0B23C400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7307" y="2362709"/>
            <a:ext cx="1310450" cy="176114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E4BCB6-629F-4E43-ACAE-306E8FD060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910" t="15906" r="6782"/>
          <a:stretch/>
        </p:blipFill>
        <p:spPr>
          <a:xfrm>
            <a:off x="5690733" y="2365183"/>
            <a:ext cx="2397094" cy="1761143"/>
          </a:xfrm>
          <a:prstGeom prst="rect">
            <a:avLst/>
          </a:prstGeom>
        </p:spPr>
      </p:pic>
      <p:sp>
        <p:nvSpPr>
          <p:cNvPr id="11" name="Shape 8">
            <a:extLst>
              <a:ext uri="{FF2B5EF4-FFF2-40B4-BE49-F238E27FC236}">
                <a16:creationId xmlns:a16="http://schemas.microsoft.com/office/drawing/2014/main" id="{E24B49C7-4857-486A-9193-6A5401F77072}"/>
              </a:ext>
            </a:extLst>
          </p:cNvPr>
          <p:cNvSpPr/>
          <p:nvPr/>
        </p:nvSpPr>
        <p:spPr>
          <a:xfrm>
            <a:off x="1279861" y="4150730"/>
            <a:ext cx="1417320" cy="566928"/>
          </a:xfrm>
          <a:prstGeom prst="rect">
            <a:avLst/>
          </a:prstGeom>
          <a:solidFill>
            <a:srgbClr val="FFFFFF"/>
          </a:solidFill>
          <a:ln w="7620">
            <a:solidFill>
              <a:srgbClr val="C9D1DF"/>
            </a:solidFill>
            <a:prstDash val="solid"/>
          </a:ln>
        </p:spPr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9F772C55-AE4A-4B9A-96E9-C628424A0F16}"/>
              </a:ext>
            </a:extLst>
          </p:cNvPr>
          <p:cNvSpPr/>
          <p:nvPr/>
        </p:nvSpPr>
        <p:spPr>
          <a:xfrm>
            <a:off x="1389589" y="4223882"/>
            <a:ext cx="11978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75CA8"/>
                </a:solidFill>
                <a:latin typeface="+mn-lt"/>
                <a:ea typeface="Aptos Display" pitchFamily="34" charset="-122"/>
                <a:cs typeface="Aptos Display" pitchFamily="34" charset="-120"/>
              </a:rPr>
              <a:t>20 L</a:t>
            </a:r>
            <a:endParaRPr lang="en-US" sz="1500" dirty="0">
              <a:latin typeface="+mn-lt"/>
            </a:endParaRPr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6AC141D6-87D5-4165-AA23-C1F31F397C38}"/>
              </a:ext>
            </a:extLst>
          </p:cNvPr>
          <p:cNvSpPr/>
          <p:nvPr/>
        </p:nvSpPr>
        <p:spPr>
          <a:xfrm>
            <a:off x="1389589" y="4461626"/>
            <a:ext cx="11978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70" dirty="0">
                <a:solidFill>
                  <a:srgbClr val="4B5563"/>
                </a:solidFill>
                <a:latin typeface="+mn-lt"/>
                <a:ea typeface="Aptos" pitchFamily="34" charset="-122"/>
                <a:cs typeface="Aptos" pitchFamily="34" charset="-120"/>
              </a:rPr>
              <a:t>active gas volume</a:t>
            </a:r>
            <a:endParaRPr lang="en-US" sz="670" dirty="0">
              <a:latin typeface="+mn-lt"/>
            </a:endParaRPr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B1D75430-F709-47B7-A066-BCFF309C92EE}"/>
              </a:ext>
            </a:extLst>
          </p:cNvPr>
          <p:cNvSpPr/>
          <p:nvPr/>
        </p:nvSpPr>
        <p:spPr>
          <a:xfrm>
            <a:off x="2825197" y="4150730"/>
            <a:ext cx="1508760" cy="566928"/>
          </a:xfrm>
          <a:prstGeom prst="rect">
            <a:avLst/>
          </a:prstGeom>
          <a:solidFill>
            <a:srgbClr val="FFFFFF"/>
          </a:solidFill>
          <a:ln w="7620">
            <a:solidFill>
              <a:srgbClr val="C9D1DF"/>
            </a:solidFill>
            <a:prstDash val="solid"/>
          </a:ln>
        </p:spPr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AF46D486-8766-46C9-ADBB-D386C9EAA99D}"/>
              </a:ext>
            </a:extLst>
          </p:cNvPr>
          <p:cNvSpPr/>
          <p:nvPr/>
        </p:nvSpPr>
        <p:spPr>
          <a:xfrm>
            <a:off x="2934925" y="4223882"/>
            <a:ext cx="12893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75CA8"/>
                </a:solidFill>
                <a:latin typeface="+mn-lt"/>
                <a:ea typeface="Aptos Display" pitchFamily="34" charset="-122"/>
                <a:cs typeface="Aptos Display" pitchFamily="34" charset="-120"/>
              </a:rPr>
              <a:t>10 bar</a:t>
            </a:r>
            <a:endParaRPr lang="en-US" sz="1500" dirty="0">
              <a:latin typeface="+mn-lt"/>
            </a:endParaRPr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0AA6F365-4B8A-4AF2-97A6-0F86074A7035}"/>
              </a:ext>
            </a:extLst>
          </p:cNvPr>
          <p:cNvSpPr/>
          <p:nvPr/>
        </p:nvSpPr>
        <p:spPr>
          <a:xfrm>
            <a:off x="2934925" y="4461626"/>
            <a:ext cx="12893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70" dirty="0">
                <a:solidFill>
                  <a:srgbClr val="4B5563"/>
                </a:solidFill>
                <a:latin typeface="+mn-lt"/>
                <a:ea typeface="Aptos" pitchFamily="34" charset="-122"/>
                <a:cs typeface="Aptos" pitchFamily="34" charset="-120"/>
              </a:rPr>
              <a:t>Ar / Ne operation</a:t>
            </a:r>
            <a:endParaRPr lang="en-US" sz="670" dirty="0">
              <a:latin typeface="+mn-lt"/>
            </a:endParaRPr>
          </a:p>
        </p:txBody>
      </p:sp>
      <p:sp>
        <p:nvSpPr>
          <p:cNvPr id="17" name="Shape 14">
            <a:extLst>
              <a:ext uri="{FF2B5EF4-FFF2-40B4-BE49-F238E27FC236}">
                <a16:creationId xmlns:a16="http://schemas.microsoft.com/office/drawing/2014/main" id="{3C275DDE-6ABF-4A8F-AB50-5555B5E2794D}"/>
              </a:ext>
            </a:extLst>
          </p:cNvPr>
          <p:cNvSpPr/>
          <p:nvPr/>
        </p:nvSpPr>
        <p:spPr>
          <a:xfrm>
            <a:off x="4471117" y="4150730"/>
            <a:ext cx="1508760" cy="566928"/>
          </a:xfrm>
          <a:prstGeom prst="rect">
            <a:avLst/>
          </a:prstGeom>
          <a:solidFill>
            <a:srgbClr val="FFFFFF"/>
          </a:solidFill>
          <a:ln w="7620">
            <a:solidFill>
              <a:srgbClr val="C9D1DF"/>
            </a:solidFill>
            <a:prstDash val="solid"/>
          </a:ln>
        </p:spPr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AF77B789-DAA0-423D-98F0-2913CB542D98}"/>
              </a:ext>
            </a:extLst>
          </p:cNvPr>
          <p:cNvSpPr/>
          <p:nvPr/>
        </p:nvSpPr>
        <p:spPr>
          <a:xfrm>
            <a:off x="4580845" y="4223882"/>
            <a:ext cx="12893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75CA8"/>
                </a:solidFill>
                <a:latin typeface="+mn-lt"/>
                <a:ea typeface="Aptos Display" pitchFamily="34" charset="-122"/>
                <a:cs typeface="Aptos Display" pitchFamily="34" charset="-120"/>
              </a:rPr>
              <a:t>512</a:t>
            </a:r>
            <a:endParaRPr lang="en-US" sz="1500" dirty="0">
              <a:latin typeface="+mn-lt"/>
            </a:endParaRPr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A2204AAC-4F2A-41E9-B87A-A58E2E5319FE}"/>
              </a:ext>
            </a:extLst>
          </p:cNvPr>
          <p:cNvSpPr/>
          <p:nvPr/>
        </p:nvSpPr>
        <p:spPr>
          <a:xfrm>
            <a:off x="4580845" y="4461626"/>
            <a:ext cx="12893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70" dirty="0">
                <a:solidFill>
                  <a:srgbClr val="4B5563"/>
                </a:solidFill>
                <a:latin typeface="+mn-lt"/>
                <a:ea typeface="Aptos" pitchFamily="34" charset="-122"/>
                <a:cs typeface="Aptos" pitchFamily="34" charset="-120"/>
              </a:rPr>
              <a:t>Micromegas channels</a:t>
            </a:r>
            <a:endParaRPr lang="en-US" sz="670" dirty="0">
              <a:latin typeface="+mn-lt"/>
            </a:endParaRPr>
          </a:p>
        </p:txBody>
      </p:sp>
      <p:sp>
        <p:nvSpPr>
          <p:cNvPr id="20" name="Shape 17">
            <a:extLst>
              <a:ext uri="{FF2B5EF4-FFF2-40B4-BE49-F238E27FC236}">
                <a16:creationId xmlns:a16="http://schemas.microsoft.com/office/drawing/2014/main" id="{18AE48A5-1F1F-4DD7-92B2-60F0915850A5}"/>
              </a:ext>
            </a:extLst>
          </p:cNvPr>
          <p:cNvSpPr/>
          <p:nvPr/>
        </p:nvSpPr>
        <p:spPr>
          <a:xfrm>
            <a:off x="6117037" y="4150730"/>
            <a:ext cx="1417320" cy="566928"/>
          </a:xfrm>
          <a:prstGeom prst="rect">
            <a:avLst/>
          </a:prstGeom>
          <a:solidFill>
            <a:srgbClr val="FFFFFF"/>
          </a:solidFill>
          <a:ln w="7620">
            <a:solidFill>
              <a:srgbClr val="C9D1DF"/>
            </a:solidFill>
            <a:prstDash val="solid"/>
          </a:ln>
        </p:spPr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DCF448D2-2426-4B01-84ED-1A6386DB7B9A}"/>
              </a:ext>
            </a:extLst>
          </p:cNvPr>
          <p:cNvSpPr/>
          <p:nvPr/>
        </p:nvSpPr>
        <p:spPr>
          <a:xfrm>
            <a:off x="6226765" y="4223882"/>
            <a:ext cx="11978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75CA8"/>
                </a:solidFill>
                <a:latin typeface="+mn-lt"/>
                <a:ea typeface="Aptos Display" pitchFamily="34" charset="-122"/>
                <a:cs typeface="Aptos Display" pitchFamily="34" charset="-120"/>
              </a:rPr>
              <a:t>2400 m.w.e.</a:t>
            </a:r>
            <a:endParaRPr lang="en-US" sz="1500" dirty="0">
              <a:latin typeface="+mn-lt"/>
            </a:endParaRPr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152D798B-4C65-4F65-AF1F-A7176D6B22EB}"/>
              </a:ext>
            </a:extLst>
          </p:cNvPr>
          <p:cNvSpPr/>
          <p:nvPr/>
        </p:nvSpPr>
        <p:spPr>
          <a:xfrm>
            <a:off x="6226765" y="4461626"/>
            <a:ext cx="11978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70" dirty="0">
                <a:solidFill>
                  <a:srgbClr val="4B5563"/>
                </a:solidFill>
                <a:latin typeface="+mn-lt"/>
                <a:ea typeface="Aptos" pitchFamily="34" charset="-122"/>
                <a:cs typeface="Aptos" pitchFamily="34" charset="-120"/>
              </a:rPr>
              <a:t>Canfranc depth</a:t>
            </a:r>
            <a:endParaRPr lang="en-US" sz="670" dirty="0">
              <a:latin typeface="+mn-lt"/>
            </a:endParaRPr>
          </a:p>
        </p:txBody>
      </p:sp>
      <p:sp>
        <p:nvSpPr>
          <p:cNvPr id="25" name="Marcador de número de diapositiva 11">
            <a:extLst>
              <a:ext uri="{FF2B5EF4-FFF2-40B4-BE49-F238E27FC236}">
                <a16:creationId xmlns:a16="http://schemas.microsoft.com/office/drawing/2014/main" id="{B6E69CED-65BC-4C29-9243-94CB3D1B9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223" y="4950214"/>
            <a:ext cx="9144000" cy="193286"/>
          </a:xfrm>
        </p:spPr>
        <p:txBody>
          <a:bodyPr tIns="0" bIns="0">
            <a:normAutofit/>
          </a:bodyPr>
          <a:lstStyle/>
          <a:p>
            <a:pPr algn="l"/>
            <a:r>
              <a:rPr lang="en-US" dirty="0"/>
              <a:t>R. Santorelli                                                                                IDM</a:t>
            </a:r>
            <a:r>
              <a:rPr lang="es-ES" dirty="0"/>
              <a:t>2026 – Zaragoza 3/June/2026</a:t>
            </a:r>
            <a:r>
              <a:rPr lang="en-US" dirty="0"/>
              <a:t> 				                  </a:t>
            </a:r>
            <a:fld id="{132FADFE-3B8F-471C-ABF0-DBC7717ECBBC}" type="slidenum">
              <a:rPr lang="es-ES" smtClean="0"/>
              <a:pPr algn="l"/>
              <a:t>9</a:t>
            </a:fld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AAD533A-D9DE-4072-9E36-A713D1B7D592}"/>
              </a:ext>
            </a:extLst>
          </p:cNvPr>
          <p:cNvSpPr txBox="1"/>
          <p:nvPr/>
        </p:nvSpPr>
        <p:spPr>
          <a:xfrm>
            <a:off x="-224" y="-2167"/>
            <a:ext cx="9144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TREX-DM: DM (TPC for Rare Event </a:t>
            </a:r>
            <a:r>
              <a:rPr lang="en-US" sz="1800" dirty="0" err="1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eXperiments</a:t>
            </a:r>
            <a:r>
              <a:rPr lang="en-US" sz="1800" dirty="0">
                <a:solidFill>
                  <a:srgbClr val="0070C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-Dark Matter)</a:t>
            </a:r>
          </a:p>
        </p:txBody>
      </p:sp>
      <p:sp>
        <p:nvSpPr>
          <p:cNvPr id="26" name="Rectangle 5">
            <a:extLst>
              <a:ext uri="{FF2B5EF4-FFF2-40B4-BE49-F238E27FC236}">
                <a16:creationId xmlns:a16="http://schemas.microsoft.com/office/drawing/2014/main" id="{F44F3195-7523-4375-89BF-8165C1F91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9421" y="333421"/>
            <a:ext cx="6444854" cy="27384"/>
          </a:xfrm>
          <a:prstGeom prst="rect">
            <a:avLst/>
          </a:prstGeom>
          <a:gradFill rotWithShape="1">
            <a:gsLst>
              <a:gs pos="0">
                <a:srgbClr val="3333FF"/>
              </a:gs>
              <a:gs pos="100000">
                <a:srgbClr val="FF0000"/>
              </a:gs>
            </a:gsLst>
            <a:lin ang="270000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>
              <a:latin typeface="+mj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503713"/>
      </p:ext>
    </p:extLst>
  </p:cSld>
  <p:clrMapOvr>
    <a:masterClrMapping/>
  </p:clrMapOvr>
</p:sld>
</file>

<file path=ppt/theme/theme1.xml><?xml version="1.0" encoding="utf-8"?>
<a:theme xmlns:a="http://schemas.openxmlformats.org/drawingml/2006/main" name="Mi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txDef>
      <a:spPr>
        <a:noFill/>
      </a:spPr>
      <a:bodyPr wrap="none" rtlCol="0">
        <a:spAutoFit/>
      </a:bodyPr>
      <a:lstStyle>
        <a:defPPr algn="l">
          <a:defRPr dirty="0" smtClean="0">
            <a:latin typeface="Times New Roman" panose="02020603050405020304" pitchFamily="18" charset="0"/>
            <a:cs typeface="Times New Roman" panose="02020603050405020304" pitchFamily="18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7190</TotalTime>
  <Words>3900</Words>
  <Application>Microsoft Office PowerPoint</Application>
  <PresentationFormat>Presentación en pantalla (16:9)</PresentationFormat>
  <Paragraphs>434</Paragraphs>
  <Slides>41</Slides>
  <Notes>11</Notes>
  <HiddenSlides>0</HiddenSlides>
  <MMClips>1</MMClips>
  <ScaleCrop>false</ScaleCrop>
  <HeadingPairs>
    <vt:vector size="8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41</vt:i4>
      </vt:variant>
    </vt:vector>
  </HeadingPairs>
  <TitlesOfParts>
    <vt:vector size="56" baseType="lpstr">
      <vt:lpstr>AAAABU+Aptos-Bold</vt:lpstr>
      <vt:lpstr>Aptos</vt:lpstr>
      <vt:lpstr>Aptos Display</vt:lpstr>
      <vt:lpstr>Arial</vt:lpstr>
      <vt:lpstr>Arial Black</vt:lpstr>
      <vt:lpstr>Calibri</vt:lpstr>
      <vt:lpstr>Cambria Math</vt:lpstr>
      <vt:lpstr>Courier</vt:lpstr>
      <vt:lpstr>Courier New</vt:lpstr>
      <vt:lpstr>Symbol</vt:lpstr>
      <vt:lpstr>Times New Roman</vt:lpstr>
      <vt:lpstr>Wingdings</vt:lpstr>
      <vt:lpstr>Mio</vt:lpstr>
      <vt:lpstr>Equation</vt:lpstr>
      <vt:lpstr>Ecuación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Bonus slides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</dc:title>
  <dc:creator>Roberto Santorelli</dc:creator>
  <cp:lastModifiedBy>Roberto Santorelli</cp:lastModifiedBy>
  <cp:revision>653</cp:revision>
  <cp:lastPrinted>2026-06-01T10:52:06Z</cp:lastPrinted>
  <dcterms:modified xsi:type="dcterms:W3CDTF">2026-06-03T06:50:33Z</dcterms:modified>
</cp:coreProperties>
</file>