
<file path=[Content_Types].xml><?xml version="1.0" encoding="utf-8"?>
<Types xmlns="http://schemas.openxmlformats.org/package/2006/content-types">
  <Default Extension="(null)" ContentType="image/x-emf"/>
  <Default Extension="bin" ContentType="application/vnd.openxmlformats-officedocument.oleObject"/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slideLayouts/slideLayout53.xml" ContentType="application/vnd.openxmlformats-officedocument.presentationml.slideLayout+xml"/>
  <Override PartName="/ppt/theme/theme8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0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1.xml" ContentType="application/vnd.openxmlformats-officedocument.theme+xml"/>
  <Override PartName="/ppt/slideLayouts/slideLayout86.xml" ContentType="application/vnd.openxmlformats-officedocument.presentationml.slideLayout+xml"/>
  <Override PartName="/ppt/theme/theme12.xml" ContentType="application/vnd.openxmlformats-officedocument.theme+xml"/>
  <Override PartName="/ppt/slideLayouts/slideLayout87.xml" ContentType="application/vnd.openxmlformats-officedocument.presentationml.slideLayout+xml"/>
  <Override PartName="/ppt/theme/theme13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4.xml" ContentType="application/vnd.openxmlformats-officedocument.theme+xml"/>
  <Override PartName="/ppt/slideLayouts/slideLayout90.xml" ContentType="application/vnd.openxmlformats-officedocument.presentationml.slideLayout+xml"/>
  <Override PartName="/ppt/theme/theme15.xml" ContentType="application/vnd.openxmlformats-officedocument.theme+xml"/>
  <Override PartName="/ppt/slideLayouts/slideLayout91.xml" ContentType="application/vnd.openxmlformats-officedocument.presentationml.slideLayout+xml"/>
  <Override PartName="/ppt/theme/theme1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8.xml" ContentType="application/vnd.openxmlformats-officedocument.theme+xml"/>
  <Override PartName="/ppt/slideLayouts/slideLayout99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9.jpg" ContentType="image/jpeg"/>
  <Override PartName="/ppt/media/image17.jpg" ContentType="image/jpeg"/>
  <Override PartName="/ppt/notesSlides/notesSlide3.xml" ContentType="application/vnd.openxmlformats-officedocument.presentationml.notesSlide+xml"/>
  <Override PartName="/ppt/media/image24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29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50.jpg" ContentType="image/jpe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68.jpg" ContentType="image/jpeg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712" r:id="rId3"/>
    <p:sldMasterId id="2147483736" r:id="rId4"/>
    <p:sldMasterId id="2147483760" r:id="rId5"/>
    <p:sldMasterId id="2147483816" r:id="rId6"/>
    <p:sldMasterId id="2147483837" r:id="rId7"/>
    <p:sldMasterId id="2147483841" r:id="rId8"/>
    <p:sldMasterId id="2147483843" r:id="rId9"/>
    <p:sldMasterId id="2147483946" r:id="rId10"/>
    <p:sldMasterId id="2147483957" r:id="rId11"/>
    <p:sldMasterId id="2147483971" r:id="rId12"/>
    <p:sldMasterId id="2147483980" r:id="rId13"/>
    <p:sldMasterId id="2147483982" r:id="rId14"/>
    <p:sldMasterId id="2147483985" r:id="rId15"/>
    <p:sldMasterId id="2147483987" r:id="rId16"/>
    <p:sldMasterId id="2147483990" r:id="rId17"/>
    <p:sldMasterId id="2147484011" r:id="rId18"/>
    <p:sldMasterId id="2147484050" r:id="rId19"/>
  </p:sldMasterIdLst>
  <p:notesMasterIdLst>
    <p:notesMasterId r:id="rId91"/>
  </p:notesMasterIdLst>
  <p:handoutMasterIdLst>
    <p:handoutMasterId r:id="rId92"/>
  </p:handoutMasterIdLst>
  <p:sldIdLst>
    <p:sldId id="4820" r:id="rId20"/>
    <p:sldId id="4821" r:id="rId21"/>
    <p:sldId id="4749" r:id="rId22"/>
    <p:sldId id="4883" r:id="rId23"/>
    <p:sldId id="4824" r:id="rId24"/>
    <p:sldId id="4932" r:id="rId25"/>
    <p:sldId id="4884" r:id="rId26"/>
    <p:sldId id="4889" r:id="rId27"/>
    <p:sldId id="4890" r:id="rId28"/>
    <p:sldId id="4827" r:id="rId29"/>
    <p:sldId id="4885" r:id="rId30"/>
    <p:sldId id="4813" r:id="rId31"/>
    <p:sldId id="1493" r:id="rId32"/>
    <p:sldId id="1397" r:id="rId33"/>
    <p:sldId id="4886" r:id="rId34"/>
    <p:sldId id="4887" r:id="rId35"/>
    <p:sldId id="4869" r:id="rId36"/>
    <p:sldId id="4871" r:id="rId37"/>
    <p:sldId id="4888" r:id="rId38"/>
    <p:sldId id="4773" r:id="rId39"/>
    <p:sldId id="4931" r:id="rId40"/>
    <p:sldId id="269" r:id="rId41"/>
    <p:sldId id="4807" r:id="rId42"/>
    <p:sldId id="4811" r:id="rId43"/>
    <p:sldId id="4419" r:id="rId44"/>
    <p:sldId id="4809" r:id="rId45"/>
    <p:sldId id="4810" r:id="rId46"/>
    <p:sldId id="4302" r:id="rId47"/>
    <p:sldId id="4892" r:id="rId48"/>
    <p:sldId id="270" r:id="rId49"/>
    <p:sldId id="271" r:id="rId50"/>
    <p:sldId id="273" r:id="rId51"/>
    <p:sldId id="4586" r:id="rId52"/>
    <p:sldId id="284" r:id="rId53"/>
    <p:sldId id="4780" r:id="rId54"/>
    <p:sldId id="4897" r:id="rId55"/>
    <p:sldId id="4898" r:id="rId56"/>
    <p:sldId id="4904" r:id="rId57"/>
    <p:sldId id="4639" r:id="rId58"/>
    <p:sldId id="4899" r:id="rId59"/>
    <p:sldId id="4900" r:id="rId60"/>
    <p:sldId id="4641" r:id="rId61"/>
    <p:sldId id="4901" r:id="rId62"/>
    <p:sldId id="4874" r:id="rId63"/>
    <p:sldId id="4712" r:id="rId64"/>
    <p:sldId id="4758" r:id="rId65"/>
    <p:sldId id="4719" r:id="rId66"/>
    <p:sldId id="4720" r:id="rId67"/>
    <p:sldId id="4721" r:id="rId68"/>
    <p:sldId id="4754" r:id="rId69"/>
    <p:sldId id="4935" r:id="rId70"/>
    <p:sldId id="4933" r:id="rId71"/>
    <p:sldId id="4893" r:id="rId72"/>
    <p:sldId id="4923" r:id="rId73"/>
    <p:sldId id="4907" r:id="rId74"/>
    <p:sldId id="4909" r:id="rId75"/>
    <p:sldId id="4911" r:id="rId76"/>
    <p:sldId id="4912" r:id="rId77"/>
    <p:sldId id="4915" r:id="rId78"/>
    <p:sldId id="4913" r:id="rId79"/>
    <p:sldId id="4934" r:id="rId80"/>
    <p:sldId id="4927" r:id="rId81"/>
    <p:sldId id="4929" r:id="rId82"/>
    <p:sldId id="4930" r:id="rId83"/>
    <p:sldId id="4917" r:id="rId84"/>
    <p:sldId id="4918" r:id="rId85"/>
    <p:sldId id="4919" r:id="rId86"/>
    <p:sldId id="4920" r:id="rId87"/>
    <p:sldId id="4921" r:id="rId88"/>
    <p:sldId id="4922" r:id="rId89"/>
    <p:sldId id="4882" r:id="rId90"/>
  </p:sldIdLst>
  <p:sldSz cx="9144000" cy="6858000" type="screen4x3"/>
  <p:notesSz cx="6888163" cy="100203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18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1F4FF"/>
    <a:srgbClr val="FFCC01"/>
    <a:srgbClr val="C0F4FF"/>
    <a:srgbClr val="B3B3B3"/>
    <a:srgbClr val="CFCDD4"/>
    <a:srgbClr val="9999FF"/>
    <a:srgbClr val="6600CC"/>
    <a:srgbClr val="CCCAD1"/>
    <a:srgbClr val="80000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833"/>
    <p:restoredTop sz="96143"/>
  </p:normalViewPr>
  <p:slideViewPr>
    <p:cSldViewPr snapToGrid="0" showGuides="1">
      <p:cViewPr varScale="1">
        <p:scale>
          <a:sx n="122" d="100"/>
          <a:sy n="122" d="100"/>
        </p:scale>
        <p:origin x="200" y="200"/>
      </p:cViewPr>
      <p:guideLst>
        <p:guide orient="horz" pos="640"/>
        <p:guide pos="1859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4" d="100"/>
          <a:sy n="54" d="100"/>
        </p:scale>
        <p:origin x="-1596" y="-84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7.xml"/><Relationship Id="rId21" Type="http://schemas.openxmlformats.org/officeDocument/2006/relationships/slide" Target="slides/slide2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63" Type="http://schemas.openxmlformats.org/officeDocument/2006/relationships/slide" Target="slides/slide44.xml"/><Relationship Id="rId68" Type="http://schemas.openxmlformats.org/officeDocument/2006/relationships/slide" Target="slides/slide49.xml"/><Relationship Id="rId84" Type="http://schemas.openxmlformats.org/officeDocument/2006/relationships/slide" Target="slides/slide65.xml"/><Relationship Id="rId89" Type="http://schemas.openxmlformats.org/officeDocument/2006/relationships/slide" Target="slides/slide70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74" Type="http://schemas.openxmlformats.org/officeDocument/2006/relationships/slide" Target="slides/slide55.xml"/><Relationship Id="rId79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1.xml"/><Relationship Id="rId95" Type="http://schemas.openxmlformats.org/officeDocument/2006/relationships/theme" Target="theme/theme1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64" Type="http://schemas.openxmlformats.org/officeDocument/2006/relationships/slide" Target="slides/slide45.xml"/><Relationship Id="rId69" Type="http://schemas.openxmlformats.org/officeDocument/2006/relationships/slide" Target="slides/slide5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slide" Target="slides/slide53.xml"/><Relationship Id="rId80" Type="http://schemas.openxmlformats.org/officeDocument/2006/relationships/slide" Target="slides/slide61.xml"/><Relationship Id="rId85" Type="http://schemas.openxmlformats.org/officeDocument/2006/relationships/slide" Target="slides/slide66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slide" Target="slides/slide48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slide" Target="slides/slide51.xml"/><Relationship Id="rId75" Type="http://schemas.openxmlformats.org/officeDocument/2006/relationships/slide" Target="slides/slide56.xml"/><Relationship Id="rId83" Type="http://schemas.openxmlformats.org/officeDocument/2006/relationships/slide" Target="slides/slide64.xml"/><Relationship Id="rId88" Type="http://schemas.openxmlformats.org/officeDocument/2006/relationships/slide" Target="slides/slide69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slide" Target="slides/slide46.xml"/><Relationship Id="rId73" Type="http://schemas.openxmlformats.org/officeDocument/2006/relationships/slide" Target="slides/slide54.xml"/><Relationship Id="rId78" Type="http://schemas.openxmlformats.org/officeDocument/2006/relationships/slide" Target="slides/slide59.xml"/><Relationship Id="rId81" Type="http://schemas.openxmlformats.org/officeDocument/2006/relationships/slide" Target="slides/slide62.xml"/><Relationship Id="rId86" Type="http://schemas.openxmlformats.org/officeDocument/2006/relationships/slide" Target="slides/slide67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0.xml"/><Relationship Id="rId34" Type="http://schemas.openxmlformats.org/officeDocument/2006/relationships/slide" Target="slides/slide15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76" Type="http://schemas.openxmlformats.org/officeDocument/2006/relationships/slide" Target="slides/slide5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2.xml"/><Relationship Id="rId9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0.xml"/><Relationship Id="rId24" Type="http://schemas.openxmlformats.org/officeDocument/2006/relationships/slide" Target="slides/slide5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66" Type="http://schemas.openxmlformats.org/officeDocument/2006/relationships/slide" Target="slides/slide47.xml"/><Relationship Id="rId87" Type="http://schemas.openxmlformats.org/officeDocument/2006/relationships/slide" Target="slides/slide68.xml"/><Relationship Id="rId61" Type="http://schemas.openxmlformats.org/officeDocument/2006/relationships/slide" Target="slides/slide42.xml"/><Relationship Id="rId82" Type="http://schemas.openxmlformats.org/officeDocument/2006/relationships/slide" Target="slides/slide63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56" Type="http://schemas.openxmlformats.org/officeDocument/2006/relationships/slide" Target="slides/slide37.xml"/><Relationship Id="rId77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DA0B352D-E1D2-6B45-83D4-57ED6770C39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3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CB738AA2-2675-684F-98A1-9A9247BE7F7F}" type="slidenum">
              <a:rPr lang="en-GB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047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85BB1-0E95-F68A-375B-7D98580D9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>
            <a:extLst>
              <a:ext uri="{FF2B5EF4-FFF2-40B4-BE49-F238E27FC236}">
                <a16:creationId xmlns:a16="http://schemas.microsoft.com/office/drawing/2014/main" id="{3F3EA524-9F32-0781-03BE-40A582443C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A2656E91-D185-9E42-AE15-1B35D2C0B3E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1E39A51D-EBC8-C4B3-5568-C2159B9FD89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782D7607-3F77-8DD2-CB21-918F206110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980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>
          <a:extLst>
            <a:ext uri="{FF2B5EF4-FFF2-40B4-BE49-F238E27FC236}">
              <a16:creationId xmlns:a16="http://schemas.microsoft.com/office/drawing/2014/main" id="{8FDC6DD5-26D5-03C5-5ACA-3577373C3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e5abfa6997_1_63:notes">
            <a:extLst>
              <a:ext uri="{FF2B5EF4-FFF2-40B4-BE49-F238E27FC236}">
                <a16:creationId xmlns:a16="http://schemas.microsoft.com/office/drawing/2014/main" id="{EE6FD368-FA76-AA3F-19A0-03EF78ACB3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e5abfa6997_1_63:notes">
            <a:extLst>
              <a:ext uri="{FF2B5EF4-FFF2-40B4-BE49-F238E27FC236}">
                <a16:creationId xmlns:a16="http://schemas.microsoft.com/office/drawing/2014/main" id="{B2D34BA3-FD1F-DD3D-767D-369208ECB9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1567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>
          <a:extLst>
            <a:ext uri="{FF2B5EF4-FFF2-40B4-BE49-F238E27FC236}">
              <a16:creationId xmlns:a16="http://schemas.microsoft.com/office/drawing/2014/main" id="{6FD241C4-B38E-38ED-04F1-077B95706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5abfa6997_1_199:notes">
            <a:extLst>
              <a:ext uri="{FF2B5EF4-FFF2-40B4-BE49-F238E27FC236}">
                <a16:creationId xmlns:a16="http://schemas.microsoft.com/office/drawing/2014/main" id="{665C1BDF-D63B-7E12-CBC5-6E41C6A6BD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e5abfa6997_1_199:notes">
            <a:extLst>
              <a:ext uri="{FF2B5EF4-FFF2-40B4-BE49-F238E27FC236}">
                <a16:creationId xmlns:a16="http://schemas.microsoft.com/office/drawing/2014/main" id="{F70C46F8-DAF0-ED33-E749-85BD930277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309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D419C796-C743-65FB-73BE-FEB982B6A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e5abfa6997_1_46:notes">
            <a:extLst>
              <a:ext uri="{FF2B5EF4-FFF2-40B4-BE49-F238E27FC236}">
                <a16:creationId xmlns:a16="http://schemas.microsoft.com/office/drawing/2014/main" id="{18C16004-7122-4AEC-2053-CFC1BBDA4F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2e5abfa6997_1_46:notes">
            <a:extLst>
              <a:ext uri="{FF2B5EF4-FFF2-40B4-BE49-F238E27FC236}">
                <a16:creationId xmlns:a16="http://schemas.microsoft.com/office/drawing/2014/main" id="{D5116219-8405-9208-682B-84ED04B52A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453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>
          <a:extLst>
            <a:ext uri="{FF2B5EF4-FFF2-40B4-BE49-F238E27FC236}">
              <a16:creationId xmlns:a16="http://schemas.microsoft.com/office/drawing/2014/main" id="{14DAA816-EB72-FB06-71BA-E14825D8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2e5abfa6997_1_146:notes">
            <a:extLst>
              <a:ext uri="{FF2B5EF4-FFF2-40B4-BE49-F238E27FC236}">
                <a16:creationId xmlns:a16="http://schemas.microsoft.com/office/drawing/2014/main" id="{7DB9414A-07EA-C4D2-5EF0-996741EB50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2e5abfa6997_1_146:notes">
            <a:extLst>
              <a:ext uri="{FF2B5EF4-FFF2-40B4-BE49-F238E27FC236}">
                <a16:creationId xmlns:a16="http://schemas.microsoft.com/office/drawing/2014/main" id="{4CB8E898-A2BD-B7D9-8674-44CF68183E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3874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3FEDC-9E12-4C0C-D188-279B427FD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761F5C-01D3-D79A-F11B-3FD076ADB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17701-485D-6885-1A39-DC22437A4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D1334-431B-FEC9-F53B-B2F10819C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129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7C031-F8BF-5298-03D5-AF8212F4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DF0D44-A139-A582-DF3B-8AB6664A2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066321-448D-3432-BD03-5269BE162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2AC04-1AEA-3F97-9828-168828401F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31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059A00BF-E427-E1FA-EEE4-5712BEEB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c75edad2ef_5_0:notes">
            <a:extLst>
              <a:ext uri="{FF2B5EF4-FFF2-40B4-BE49-F238E27FC236}">
                <a16:creationId xmlns:a16="http://schemas.microsoft.com/office/drawing/2014/main" id="{8C95850D-97D8-A3E2-E856-332FC8E60F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c75edad2ef_5_0:notes">
            <a:extLst>
              <a:ext uri="{FF2B5EF4-FFF2-40B4-BE49-F238E27FC236}">
                <a16:creationId xmlns:a16="http://schemas.microsoft.com/office/drawing/2014/main" id="{A2C4C056-70AA-A1B3-F114-260856BBB0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4858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5DB46-5C12-6ED0-1356-F94BE859D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0227BE-1F75-CEB0-3B1F-1675A7C007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138693-8EA3-BF38-665F-BE9B65BC5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8F26C-8A3C-DA8E-FA0F-D253756F2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049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40CD3-970C-39CE-437A-9222DA6A8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E7C77-F43C-2AD8-8678-7219C6FEB5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83D74-452C-3F55-0981-79E1223FD61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12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9205-4E00-ED53-5BC4-1728CBAC7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7E7D04-33A9-95C7-3A48-D2B22ED7F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F3B4-0E7B-0183-87F6-7566A0D97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A3D8E-2299-2603-24D8-AC3CDC329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60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50FC9232-F7D3-ACAF-057E-332C9FFC6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e59c2aa30f_0_77:notes">
            <a:extLst>
              <a:ext uri="{FF2B5EF4-FFF2-40B4-BE49-F238E27FC236}">
                <a16:creationId xmlns:a16="http://schemas.microsoft.com/office/drawing/2014/main" id="{D5B2EEA5-F978-C9D1-FB62-71F7840E8A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e59c2aa30f_0_77:notes">
            <a:extLst>
              <a:ext uri="{FF2B5EF4-FFF2-40B4-BE49-F238E27FC236}">
                <a16:creationId xmlns:a16="http://schemas.microsoft.com/office/drawing/2014/main" id="{660E5F66-8129-6D61-1CA7-774DEDABAE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462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AA1E9FDB-BB12-3F4A-8ECF-FD27F790BE83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GB">
              <a:ea typeface="ＭＳ Ｐゴシック" charset="0"/>
              <a:cs typeface="ＭＳ Ｐゴシック" charset="0"/>
            </a:endParaRPr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E9C37CBB-5A31-584E-A0AC-91F312AA6106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>
          <a:extLst>
            <a:ext uri="{FF2B5EF4-FFF2-40B4-BE49-F238E27FC236}">
              <a16:creationId xmlns:a16="http://schemas.microsoft.com/office/drawing/2014/main" id="{1E53B50E-FE5C-3C42-C06C-08B42324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59c2aa30f_0_55:notes">
            <a:extLst>
              <a:ext uri="{FF2B5EF4-FFF2-40B4-BE49-F238E27FC236}">
                <a16:creationId xmlns:a16="http://schemas.microsoft.com/office/drawing/2014/main" id="{F3362488-CAAC-A3A5-C6CC-E1321DEDE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e59c2aa30f_0_55:notes">
            <a:extLst>
              <a:ext uri="{FF2B5EF4-FFF2-40B4-BE49-F238E27FC236}">
                <a16:creationId xmlns:a16="http://schemas.microsoft.com/office/drawing/2014/main" id="{5F2A88A6-DFC8-FD1D-81A4-627F076D01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701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>
          <a:extLst>
            <a:ext uri="{FF2B5EF4-FFF2-40B4-BE49-F238E27FC236}">
              <a16:creationId xmlns:a16="http://schemas.microsoft.com/office/drawing/2014/main" id="{E4DF8A94-16D7-B4BC-2E5D-C50ED4445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e5abfa6997_1_265:notes">
            <a:extLst>
              <a:ext uri="{FF2B5EF4-FFF2-40B4-BE49-F238E27FC236}">
                <a16:creationId xmlns:a16="http://schemas.microsoft.com/office/drawing/2014/main" id="{D4545F0E-7DDC-5BEB-5D83-ED48C59028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e5abfa6997_1_265:notes">
            <a:extLst>
              <a:ext uri="{FF2B5EF4-FFF2-40B4-BE49-F238E27FC236}">
                <a16:creationId xmlns:a16="http://schemas.microsoft.com/office/drawing/2014/main" id="{6E39CC84-6C4E-2FDE-0DE6-1C826356DC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5356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DE472-6C65-25C1-B55B-C1DD6E554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>
            <a:extLst>
              <a:ext uri="{FF2B5EF4-FFF2-40B4-BE49-F238E27FC236}">
                <a16:creationId xmlns:a16="http://schemas.microsoft.com/office/drawing/2014/main" id="{ECA7D662-6EAF-3D30-2EE5-96AECEEF69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fld id="{4A817FA0-60AD-7E49-959C-C1E4C0F8BC0B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434823CB-602F-4E11-5D68-C7F350A9837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CD57AB9B-AD81-9863-A59C-7978ED266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21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>
          <a:extLst>
            <a:ext uri="{FF2B5EF4-FFF2-40B4-BE49-F238E27FC236}">
              <a16:creationId xmlns:a16="http://schemas.microsoft.com/office/drawing/2014/main" id="{78CB789C-3446-7A53-92EE-773A69F02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e5abfa6997_1_35:notes">
            <a:extLst>
              <a:ext uri="{FF2B5EF4-FFF2-40B4-BE49-F238E27FC236}">
                <a16:creationId xmlns:a16="http://schemas.microsoft.com/office/drawing/2014/main" id="{132A88AD-883F-516B-9C26-0C9A663651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e5abfa6997_1_35:notes">
            <a:extLst>
              <a:ext uri="{FF2B5EF4-FFF2-40B4-BE49-F238E27FC236}">
                <a16:creationId xmlns:a16="http://schemas.microsoft.com/office/drawing/2014/main" id="{7C5F5FBB-DA7C-FFE4-CE8C-8F7BF149CE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6010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88764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32865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61177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04753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05159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7301739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7402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71173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60202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831376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489119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57414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0781093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59330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12994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8" y="312541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9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‹Nº›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5879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47468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20048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283917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22634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39599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89516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902783"/>
      </p:ext>
    </p:extLst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264023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5827362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9230795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01864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21789"/>
      </p:ext>
    </p:extLst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67670"/>
      </p:ext>
    </p:extLst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49755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9956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086850"/>
      </p:ext>
    </p:extLst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38561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70349"/>
      </p:ext>
    </p:extLst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57587"/>
      </p:ext>
    </p:extLst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294901"/>
      </p:ext>
    </p:extLst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921571"/>
      </p:ext>
    </p:extLst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0979767"/>
      </p:ext>
    </p:extLst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1682972"/>
      </p:ext>
    </p:extLst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04026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8881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7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3245950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663194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00238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33412"/>
      </p:ext>
    </p:extLst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45014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011822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fld id="{7C6AB5E3-CF57-0A4C-B40B-1123094C9F0B}" type="datetime1">
              <a:rPr lang="en-US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fld id="{20408DA2-F1A2-DB49-8B04-7EFAE1358BA5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241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26521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93115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05401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08891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12807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64305"/>
      </p:ext>
    </p:extLst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04199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25817"/>
      </p:ext>
    </p:extLst>
  </p:cSld>
  <p:clrMapOvr>
    <a:masterClrMapping/>
  </p:clrMapOvr>
  <p:transition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87447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438709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3720404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34374"/>
      </p:ext>
    </p:extLst>
  </p:cSld>
  <p:clrMapOvr>
    <a:masterClrMapping/>
  </p:clrMapOvr>
  <p:transition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90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7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‹Nº›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91918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8906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4345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2252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5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371480"/>
      </p:ext>
    </p:extLst>
  </p:cSld>
  <p:clrMapOvr>
    <a:masterClrMapping/>
  </p:clrMapOvr>
  <p:transition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4715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3533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5677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8660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3136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7885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91733" y="6479556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251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786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9967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67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9677224"/>
      </p:ext>
    </p:extLst>
  </p:cSld>
  <p:clrMapOvr>
    <a:masterClrMapping/>
  </p:clrMapOvr>
  <p:transition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4729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2869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9666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1089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3868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2232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776C60-6E1E-EE4F-BB32-7A51C02EF791}" type="datetime1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769D1B1-3F5A-6B49-A80D-58DCD081A57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68994"/>
      </p:ext>
    </p:extLst>
  </p:cSld>
  <p:clrMapOvr>
    <a:masterClrMapping/>
  </p:clrMapOvr>
  <p:transition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523602"/>
      </p:ext>
    </p:extLst>
  </p:cSld>
  <p:clrMapOvr>
    <a:masterClrMapping/>
  </p:clrMapOvr>
  <p:transition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476794"/>
      </p:ext>
    </p:extLst>
  </p:cSld>
  <p:clrMapOvr>
    <a:masterClrMapping/>
  </p:clrMapOvr>
  <p:transition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47427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218743"/>
      </p:ext>
    </p:extLst>
  </p:cSld>
  <p:clrMapOvr>
    <a:masterClrMapping/>
  </p:clrMapOvr>
  <p:transition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472312"/>
      </p:ext>
    </p:extLst>
  </p:cSld>
  <p:clrMapOvr>
    <a:masterClrMapping/>
  </p:clrMapOvr>
  <p:transition>
    <p:zo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fld id="{DA0A2AEA-AFB9-D249-B24C-9D2BD7AE292D}" type="datetime1">
              <a:rPr lang="en-US"/>
              <a:pPr/>
              <a:t>6/1/2026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fld id="{E3BD815F-5CD4-D245-99C9-D8F94ABBC624}" type="slidenum">
              <a:rPr lang="en-GB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2743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2" y="273422"/>
            <a:ext cx="8228763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990" b="0" strike="noStrike" spc="-1">
              <a:latin typeface="Arial" panose="020B060402020209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8763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905" b="0" strike="noStrike" spc="-1">
              <a:latin typeface="Arial" panose="020B0604020202090204"/>
            </a:endParaRPr>
          </a:p>
        </p:txBody>
      </p:sp>
    </p:spTree>
    <p:extLst>
      <p:ext uri="{BB962C8B-B14F-4D97-AF65-F5344CB8AC3E}">
        <p14:creationId xmlns:p14="http://schemas.microsoft.com/office/powerpoint/2010/main" val="1830127462"/>
      </p:ext>
    </p:extLst>
  </p:cSld>
  <p:clrMapOvr>
    <a:masterClrMapping/>
  </p:clrMapOvr>
  <p:transition>
    <p:zo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66400"/>
      </p:ext>
    </p:extLst>
  </p:cSld>
  <p:clrMapOvr>
    <a:masterClrMapping/>
  </p:clrMapOvr>
  <p:transition>
    <p:zo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64902"/>
      </p:ext>
    </p:extLst>
  </p:cSld>
  <p:clrMapOvr>
    <a:masterClrMapping/>
  </p:clrMapOvr>
  <p:transition>
    <p:zo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928996"/>
      </p:ext>
    </p:extLst>
  </p:cSld>
  <p:clrMapOvr>
    <a:masterClrMapping/>
  </p:clrMapOvr>
  <p:transition>
    <p:zo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58246"/>
      </p:ext>
    </p:extLst>
  </p:cSld>
  <p:clrMapOvr>
    <a:masterClrMapping/>
  </p:clrMapOvr>
  <p:transition>
    <p:zo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2" y="273424"/>
            <a:ext cx="8228763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995" b="0" strike="noStrike" spc="-1">
              <a:latin typeface="Arial" panose="020B060402020209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8763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180" b="0" strike="noStrike" spc="-1">
              <a:latin typeface="Arial" panose="020B0604020202090204"/>
            </a:endParaRPr>
          </a:p>
        </p:txBody>
      </p:sp>
    </p:spTree>
    <p:extLst>
      <p:ext uri="{BB962C8B-B14F-4D97-AF65-F5344CB8AC3E}">
        <p14:creationId xmlns:p14="http://schemas.microsoft.com/office/powerpoint/2010/main" val="2383633092"/>
      </p:ext>
    </p:extLst>
  </p:cSld>
  <p:clrMapOvr>
    <a:masterClrMapping/>
  </p:clrMapOvr>
  <p:transition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65040"/>
      </p:ext>
    </p:extLst>
  </p:cSld>
  <p:clrMapOvr>
    <a:masterClrMapping/>
  </p:clrMapOvr>
  <p:transition>
    <p:zo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556597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86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87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1.jpe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90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91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1.jpeg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.jpeg"/><Relationship Id="rId5" Type="http://schemas.openxmlformats.org/officeDocument/2006/relationships/theme" Target="../theme/theme18.xml"/><Relationship Id="rId4" Type="http://schemas.openxmlformats.org/officeDocument/2006/relationships/slideLayout" Target="../slideLayouts/slideLayout9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9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.jpe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0096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7753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8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96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97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7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2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97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070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40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41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41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1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41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891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04" tIns="47851" rIns="95704" bIns="47851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  <a:cs typeface="ＭＳ Ｐゴシック" charset="0"/>
            </a:endParaRPr>
          </a:p>
        </p:txBody>
      </p:sp>
      <p:grpSp>
        <p:nvGrpSpPr>
          <p:cNvPr id="1433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434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3 h 614"/>
                <a:gd name="T14" fmla="*/ 459 w 478"/>
                <a:gd name="T15" fmla="*/ 182 h 614"/>
                <a:gd name="T16" fmla="*/ 452 w 478"/>
                <a:gd name="T17" fmla="*/ 214 h 614"/>
                <a:gd name="T18" fmla="*/ 439 w 478"/>
                <a:gd name="T19" fmla="*/ 256 h 614"/>
                <a:gd name="T20" fmla="*/ 403 w 478"/>
                <a:gd name="T21" fmla="*/ 351 h 614"/>
                <a:gd name="T22" fmla="*/ 354 w 478"/>
                <a:gd name="T23" fmla="*/ 437 h 614"/>
                <a:gd name="T24" fmla="*/ 321 w 478"/>
                <a:gd name="T25" fmla="*/ 463 h 614"/>
                <a:gd name="T26" fmla="*/ 287 w 478"/>
                <a:gd name="T27" fmla="*/ 506 h 614"/>
                <a:gd name="T28" fmla="*/ 257 w 478"/>
                <a:gd name="T29" fmla="*/ 541 h 614"/>
                <a:gd name="T30" fmla="*/ 247 w 478"/>
                <a:gd name="T31" fmla="*/ 552 h 614"/>
                <a:gd name="T32" fmla="*/ 246 w 478"/>
                <a:gd name="T33" fmla="*/ 552 h 614"/>
                <a:gd name="T34" fmla="*/ 236 w 478"/>
                <a:gd name="T35" fmla="*/ 542 h 614"/>
                <a:gd name="T36" fmla="*/ 216 w 478"/>
                <a:gd name="T37" fmla="*/ 524 h 614"/>
                <a:gd name="T38" fmla="*/ 206 w 478"/>
                <a:gd name="T39" fmla="*/ 515 h 614"/>
                <a:gd name="T40" fmla="*/ 195 w 478"/>
                <a:gd name="T41" fmla="*/ 503 h 614"/>
                <a:gd name="T42" fmla="*/ 180 w 478"/>
                <a:gd name="T43" fmla="*/ 485 h 614"/>
                <a:gd name="T44" fmla="*/ 159 w 478"/>
                <a:gd name="T45" fmla="*/ 456 h 614"/>
                <a:gd name="T46" fmla="*/ 144 w 478"/>
                <a:gd name="T47" fmla="*/ 444 h 614"/>
                <a:gd name="T48" fmla="*/ 129 w 478"/>
                <a:gd name="T49" fmla="*/ 432 h 614"/>
                <a:gd name="T50" fmla="*/ 105 w 478"/>
                <a:gd name="T51" fmla="*/ 400 h 614"/>
                <a:gd name="T52" fmla="*/ 80 w 478"/>
                <a:gd name="T53" fmla="*/ 368 h 614"/>
                <a:gd name="T54" fmla="*/ 64 w 478"/>
                <a:gd name="T55" fmla="*/ 335 h 614"/>
                <a:gd name="T56" fmla="*/ 54 w 478"/>
                <a:gd name="T57" fmla="*/ 306 h 614"/>
                <a:gd name="T58" fmla="*/ 42 w 478"/>
                <a:gd name="T59" fmla="*/ 272 h 614"/>
                <a:gd name="T60" fmla="*/ 32 w 478"/>
                <a:gd name="T61" fmla="*/ 243 h 614"/>
                <a:gd name="T62" fmla="*/ 23 w 478"/>
                <a:gd name="T63" fmla="*/ 207 h 614"/>
                <a:gd name="T64" fmla="*/ 14 w 478"/>
                <a:gd name="T65" fmla="*/ 16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5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321 h 8"/>
                <a:gd name="T8" fmla="*/ 478 w 480"/>
                <a:gd name="T9" fmla="*/ 321 h 8"/>
                <a:gd name="T10" fmla="*/ 480 w 480"/>
                <a:gd name="T11" fmla="*/ 25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57 h 126"/>
                <a:gd name="T2" fmla="*/ 5 w 15"/>
                <a:gd name="T3" fmla="*/ 157 h 126"/>
                <a:gd name="T4" fmla="*/ 85 w 15"/>
                <a:gd name="T5" fmla="*/ 117 h 126"/>
                <a:gd name="T6" fmla="*/ 91 w 15"/>
                <a:gd name="T7" fmla="*/ 48 h 126"/>
                <a:gd name="T8" fmla="*/ 103 w 15"/>
                <a:gd name="T9" fmla="*/ 18 h 126"/>
                <a:gd name="T10" fmla="*/ 103 w 15"/>
                <a:gd name="T11" fmla="*/ 1 h 126"/>
                <a:gd name="T12" fmla="*/ 75 w 15"/>
                <a:gd name="T13" fmla="*/ 0 h 126"/>
                <a:gd name="T14" fmla="*/ 75 w 15"/>
                <a:gd name="T15" fmla="*/ 18 h 126"/>
                <a:gd name="T16" fmla="*/ 70 w 15"/>
                <a:gd name="T17" fmla="*/ 48 h 126"/>
                <a:gd name="T18" fmla="*/ 5 w 15"/>
                <a:gd name="T19" fmla="*/ 115 h 126"/>
                <a:gd name="T20" fmla="*/ 0 w 15"/>
                <a:gd name="T21" fmla="*/ 157 h 126"/>
                <a:gd name="T22" fmla="*/ 0 w 15"/>
                <a:gd name="T23" fmla="*/ 157 h 126"/>
                <a:gd name="T24" fmla="*/ 5 w 15"/>
                <a:gd name="T25" fmla="*/ 15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08 h 139"/>
                <a:gd name="T2" fmla="*/ 6 w 34"/>
                <a:gd name="T3" fmla="*/ 108 h 139"/>
                <a:gd name="T4" fmla="*/ 49 w 34"/>
                <a:gd name="T5" fmla="*/ 69 h 139"/>
                <a:gd name="T6" fmla="*/ 58 w 34"/>
                <a:gd name="T7" fmla="*/ 67 h 139"/>
                <a:gd name="T8" fmla="*/ 68 w 34"/>
                <a:gd name="T9" fmla="*/ 36 h 139"/>
                <a:gd name="T10" fmla="*/ 78 w 34"/>
                <a:gd name="T11" fmla="*/ 0 h 139"/>
                <a:gd name="T12" fmla="*/ 68 w 34"/>
                <a:gd name="T13" fmla="*/ 0 h 139"/>
                <a:gd name="T14" fmla="*/ 58 w 34"/>
                <a:gd name="T15" fmla="*/ 34 h 139"/>
                <a:gd name="T16" fmla="*/ 50 w 34"/>
                <a:gd name="T17" fmla="*/ 65 h 139"/>
                <a:gd name="T18" fmla="*/ 13 w 34"/>
                <a:gd name="T19" fmla="*/ 69 h 139"/>
                <a:gd name="T20" fmla="*/ 0 w 34"/>
                <a:gd name="T21" fmla="*/ 108 h 139"/>
                <a:gd name="T22" fmla="*/ 0 w 34"/>
                <a:gd name="T23" fmla="*/ 108 h 139"/>
                <a:gd name="T24" fmla="*/ 6 w 34"/>
                <a:gd name="T25" fmla="*/ 10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22 w 44"/>
                <a:gd name="T7" fmla="*/ 43 h 43"/>
                <a:gd name="T8" fmla="*/ 22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76 h 90"/>
                <a:gd name="T8" fmla="*/ 35 w 66"/>
                <a:gd name="T9" fmla="*/ 92 h 90"/>
                <a:gd name="T10" fmla="*/ 45 w 66"/>
                <a:gd name="T11" fmla="*/ 101 h 90"/>
                <a:gd name="T12" fmla="*/ 54 w 66"/>
                <a:gd name="T13" fmla="*/ 114 h 90"/>
                <a:gd name="T14" fmla="*/ 61 w 66"/>
                <a:gd name="T15" fmla="*/ 121 h 90"/>
                <a:gd name="T16" fmla="*/ 66 w 66"/>
                <a:gd name="T17" fmla="*/ 116 h 90"/>
                <a:gd name="T18" fmla="*/ 59 w 66"/>
                <a:gd name="T19" fmla="*/ 109 h 90"/>
                <a:gd name="T20" fmla="*/ 48 w 66"/>
                <a:gd name="T21" fmla="*/ 96 h 90"/>
                <a:gd name="T22" fmla="*/ 40 w 66"/>
                <a:gd name="T23" fmla="*/ 8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88 w 103"/>
                <a:gd name="T13" fmla="*/ 114 h 174"/>
                <a:gd name="T14" fmla="*/ 101 w 103"/>
                <a:gd name="T15" fmla="*/ 130 h 174"/>
                <a:gd name="T16" fmla="*/ 113 w 103"/>
                <a:gd name="T17" fmla="*/ 150 h 174"/>
                <a:gd name="T18" fmla="*/ 129 w 103"/>
                <a:gd name="T19" fmla="*/ 174 h 174"/>
                <a:gd name="T20" fmla="*/ 134 w 103"/>
                <a:gd name="T21" fmla="*/ 170 h 174"/>
                <a:gd name="T22" fmla="*/ 119 w 103"/>
                <a:gd name="T23" fmla="*/ 147 h 174"/>
                <a:gd name="T24" fmla="*/ 105 w 103"/>
                <a:gd name="T25" fmla="*/ 127 h 174"/>
                <a:gd name="T26" fmla="*/ 9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90 h 181"/>
                <a:gd name="T10" fmla="*/ 44 w 50"/>
                <a:gd name="T11" fmla="*/ 150 h 181"/>
                <a:gd name="T12" fmla="*/ 50 w 50"/>
                <a:gd name="T13" fmla="*/ 146 h 181"/>
                <a:gd name="T14" fmla="*/ 31 w 50"/>
                <a:gd name="T15" fmla="*/ 90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34 h 148"/>
                <a:gd name="T10" fmla="*/ 4 w 12"/>
                <a:gd name="T11" fmla="*/ 179 h 148"/>
                <a:gd name="T12" fmla="*/ 12 w 12"/>
                <a:gd name="T13" fmla="*/ 179 h 148"/>
                <a:gd name="T14" fmla="*/ 7 w 12"/>
                <a:gd name="T15" fmla="*/ 13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77 h 655"/>
                <a:gd name="T26" fmla="*/ 421 w 514"/>
                <a:gd name="T27" fmla="*/ 424 h 655"/>
                <a:gd name="T28" fmla="*/ 396 w 514"/>
                <a:gd name="T29" fmla="*/ 473 h 655"/>
                <a:gd name="T30" fmla="*/ 359 w 514"/>
                <a:gd name="T31" fmla="*/ 525 h 655"/>
                <a:gd name="T32" fmla="*/ 316 w 514"/>
                <a:gd name="T33" fmla="*/ 574 h 655"/>
                <a:gd name="T34" fmla="*/ 280 w 514"/>
                <a:gd name="T35" fmla="*/ 610 h 655"/>
                <a:gd name="T36" fmla="*/ 269 w 514"/>
                <a:gd name="T37" fmla="*/ 621 h 655"/>
                <a:gd name="T38" fmla="*/ 265 w 514"/>
                <a:gd name="T39" fmla="*/ 624 h 655"/>
                <a:gd name="T40" fmla="*/ 259 w 514"/>
                <a:gd name="T41" fmla="*/ 619 h 655"/>
                <a:gd name="T42" fmla="*/ 247 w 514"/>
                <a:gd name="T43" fmla="*/ 610 h 655"/>
                <a:gd name="T44" fmla="*/ 226 w 514"/>
                <a:gd name="T45" fmla="*/ 594 h 655"/>
                <a:gd name="T46" fmla="*/ 218 w 514"/>
                <a:gd name="T47" fmla="*/ 585 h 655"/>
                <a:gd name="T48" fmla="*/ 206 w 514"/>
                <a:gd name="T49" fmla="*/ 569 h 655"/>
                <a:gd name="T50" fmla="*/ 185 w 514"/>
                <a:gd name="T51" fmla="*/ 545 h 655"/>
                <a:gd name="T52" fmla="*/ 160 w 514"/>
                <a:gd name="T53" fmla="*/ 507 h 655"/>
                <a:gd name="T54" fmla="*/ 116 w 514"/>
                <a:gd name="T55" fmla="*/ 431 h 655"/>
                <a:gd name="T56" fmla="*/ 82 w 514"/>
                <a:gd name="T57" fmla="*/ 359 h 655"/>
                <a:gd name="T58" fmla="*/ 65 w 514"/>
                <a:gd name="T59" fmla="*/ 327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44 h 175"/>
                <a:gd name="T6" fmla="*/ 15 w 184"/>
                <a:gd name="T7" fmla="*/ 144 h 175"/>
                <a:gd name="T8" fmla="*/ 15 w 184"/>
                <a:gd name="T9" fmla="*/ 144 h 175"/>
                <a:gd name="T10" fmla="*/ 17 w 184"/>
                <a:gd name="T11" fmla="*/ 144 h 175"/>
                <a:gd name="T12" fmla="*/ 18 w 184"/>
                <a:gd name="T13" fmla="*/ 141 h 175"/>
                <a:gd name="T14" fmla="*/ 17 w 184"/>
                <a:gd name="T15" fmla="*/ 137 h 175"/>
                <a:gd name="T16" fmla="*/ 15 w 184"/>
                <a:gd name="T17" fmla="*/ 130 h 175"/>
                <a:gd name="T18" fmla="*/ 15 w 184"/>
                <a:gd name="T19" fmla="*/ 126 h 175"/>
                <a:gd name="T20" fmla="*/ 15 w 184"/>
                <a:gd name="T21" fmla="*/ 123 h 175"/>
                <a:gd name="T22" fmla="*/ 15 w 184"/>
                <a:gd name="T23" fmla="*/ 117 h 175"/>
                <a:gd name="T24" fmla="*/ 13 w 184"/>
                <a:gd name="T25" fmla="*/ 108 h 175"/>
                <a:gd name="T26" fmla="*/ 12 w 184"/>
                <a:gd name="T27" fmla="*/ 101 h 175"/>
                <a:gd name="T28" fmla="*/ 10 w 184"/>
                <a:gd name="T29" fmla="*/ 92 h 175"/>
                <a:gd name="T30" fmla="*/ 8 w 184"/>
                <a:gd name="T31" fmla="*/ 87 h 175"/>
                <a:gd name="T32" fmla="*/ 8 w 184"/>
                <a:gd name="T33" fmla="*/ 87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61 w 58"/>
                <a:gd name="T15" fmla="*/ 6 h 89"/>
                <a:gd name="T16" fmla="*/ 64 w 58"/>
                <a:gd name="T17" fmla="*/ 4 h 89"/>
                <a:gd name="T18" fmla="*/ 71 w 58"/>
                <a:gd name="T19" fmla="*/ 2 h 89"/>
                <a:gd name="T20" fmla="*/ 72 w 58"/>
                <a:gd name="T21" fmla="*/ 4 h 89"/>
                <a:gd name="T22" fmla="*/ 72 w 58"/>
                <a:gd name="T23" fmla="*/ 7 h 89"/>
                <a:gd name="T24" fmla="*/ 72 w 58"/>
                <a:gd name="T25" fmla="*/ 9 h 89"/>
                <a:gd name="T26" fmla="*/ 74 w 58"/>
                <a:gd name="T27" fmla="*/ 27 h 89"/>
                <a:gd name="T28" fmla="*/ 69 w 58"/>
                <a:gd name="T29" fmla="*/ 33 h 89"/>
                <a:gd name="T30" fmla="*/ 64 w 58"/>
                <a:gd name="T31" fmla="*/ 34 h 89"/>
                <a:gd name="T32" fmla="*/ 64 w 58"/>
                <a:gd name="T33" fmla="*/ 42 h 89"/>
                <a:gd name="T34" fmla="*/ 67 w 58"/>
                <a:gd name="T35" fmla="*/ 45 h 89"/>
                <a:gd name="T36" fmla="*/ 69 w 58"/>
                <a:gd name="T37" fmla="*/ 54 h 89"/>
                <a:gd name="T38" fmla="*/ 72 w 58"/>
                <a:gd name="T39" fmla="*/ 33 h 89"/>
                <a:gd name="T40" fmla="*/ 74 w 58"/>
                <a:gd name="T41" fmla="*/ 31 h 89"/>
                <a:gd name="T42" fmla="*/ 77 w 58"/>
                <a:gd name="T43" fmla="*/ 31 h 89"/>
                <a:gd name="T44" fmla="*/ 82 w 58"/>
                <a:gd name="T45" fmla="*/ 31 h 89"/>
                <a:gd name="T46" fmla="*/ 91 w 58"/>
                <a:gd name="T47" fmla="*/ 38 h 89"/>
                <a:gd name="T48" fmla="*/ 82 w 58"/>
                <a:gd name="T49" fmla="*/ 40 h 89"/>
                <a:gd name="T50" fmla="*/ 77 w 58"/>
                <a:gd name="T51" fmla="*/ 34 h 89"/>
                <a:gd name="T52" fmla="*/ 74 w 58"/>
                <a:gd name="T53" fmla="*/ 34 h 89"/>
                <a:gd name="T54" fmla="*/ 72 w 58"/>
                <a:gd name="T55" fmla="*/ 36 h 89"/>
                <a:gd name="T56" fmla="*/ 74 w 58"/>
                <a:gd name="T57" fmla="*/ 40 h 89"/>
                <a:gd name="T58" fmla="*/ 74 w 58"/>
                <a:gd name="T59" fmla="*/ 51 h 89"/>
                <a:gd name="T60" fmla="*/ 67 w 58"/>
                <a:gd name="T61" fmla="*/ 62 h 89"/>
                <a:gd name="T62" fmla="*/ 71 w 58"/>
                <a:gd name="T63" fmla="*/ 81 h 89"/>
                <a:gd name="T64" fmla="*/ 6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61 w 58"/>
                <a:gd name="T71" fmla="*/ 76 h 89"/>
                <a:gd name="T72" fmla="*/ 6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8 w 56"/>
                <a:gd name="T21" fmla="*/ 4 h 89"/>
                <a:gd name="T22" fmla="*/ 28 w 56"/>
                <a:gd name="T23" fmla="*/ 7 h 89"/>
                <a:gd name="T24" fmla="*/ 28 w 56"/>
                <a:gd name="T25" fmla="*/ 11 h 89"/>
                <a:gd name="T26" fmla="*/ 28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8 w 56"/>
                <a:gd name="T39" fmla="*/ 33 h 89"/>
                <a:gd name="T40" fmla="*/ 28 w 56"/>
                <a:gd name="T41" fmla="*/ 31 h 89"/>
                <a:gd name="T42" fmla="*/ 28 w 56"/>
                <a:gd name="T43" fmla="*/ 31 h 89"/>
                <a:gd name="T44" fmla="*/ 28 w 56"/>
                <a:gd name="T45" fmla="*/ 33 h 89"/>
                <a:gd name="T46" fmla="*/ 28 w 56"/>
                <a:gd name="T47" fmla="*/ 38 h 89"/>
                <a:gd name="T48" fmla="*/ 28 w 56"/>
                <a:gd name="T49" fmla="*/ 40 h 89"/>
                <a:gd name="T50" fmla="*/ 28 w 56"/>
                <a:gd name="T51" fmla="*/ 34 h 89"/>
                <a:gd name="T52" fmla="*/ 28 w 56"/>
                <a:gd name="T53" fmla="*/ 34 h 89"/>
                <a:gd name="T54" fmla="*/ 28 w 56"/>
                <a:gd name="T55" fmla="*/ 36 h 89"/>
                <a:gd name="T56" fmla="*/ 28 w 56"/>
                <a:gd name="T57" fmla="*/ 42 h 89"/>
                <a:gd name="T58" fmla="*/ 28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59 w 56"/>
                <a:gd name="T15" fmla="*/ 6 h 87"/>
                <a:gd name="T16" fmla="*/ 61 w 56"/>
                <a:gd name="T17" fmla="*/ 4 h 87"/>
                <a:gd name="T18" fmla="*/ 69 w 56"/>
                <a:gd name="T19" fmla="*/ 0 h 87"/>
                <a:gd name="T20" fmla="*/ 70 w 56"/>
                <a:gd name="T21" fmla="*/ 4 h 87"/>
                <a:gd name="T22" fmla="*/ 70 w 56"/>
                <a:gd name="T23" fmla="*/ 8 h 87"/>
                <a:gd name="T24" fmla="*/ 74 w 56"/>
                <a:gd name="T25" fmla="*/ 9 h 87"/>
                <a:gd name="T26" fmla="*/ 72 w 56"/>
                <a:gd name="T27" fmla="*/ 27 h 87"/>
                <a:gd name="T28" fmla="*/ 67 w 56"/>
                <a:gd name="T29" fmla="*/ 33 h 87"/>
                <a:gd name="T30" fmla="*/ 64 w 56"/>
                <a:gd name="T31" fmla="*/ 35 h 87"/>
                <a:gd name="T32" fmla="*/ 64 w 56"/>
                <a:gd name="T33" fmla="*/ 44 h 87"/>
                <a:gd name="T34" fmla="*/ 67 w 56"/>
                <a:gd name="T35" fmla="*/ 45 h 87"/>
                <a:gd name="T36" fmla="*/ 69 w 56"/>
                <a:gd name="T37" fmla="*/ 56 h 87"/>
                <a:gd name="T38" fmla="*/ 70 w 56"/>
                <a:gd name="T39" fmla="*/ 33 h 87"/>
                <a:gd name="T40" fmla="*/ 74 w 56"/>
                <a:gd name="T41" fmla="*/ 29 h 87"/>
                <a:gd name="T42" fmla="*/ 77 w 56"/>
                <a:gd name="T43" fmla="*/ 29 h 87"/>
                <a:gd name="T44" fmla="*/ 84 w 56"/>
                <a:gd name="T45" fmla="*/ 33 h 87"/>
                <a:gd name="T46" fmla="*/ 90 w 56"/>
                <a:gd name="T47" fmla="*/ 38 h 87"/>
                <a:gd name="T48" fmla="*/ 79 w 56"/>
                <a:gd name="T49" fmla="*/ 38 h 87"/>
                <a:gd name="T50" fmla="*/ 77 w 56"/>
                <a:gd name="T51" fmla="*/ 35 h 87"/>
                <a:gd name="T52" fmla="*/ 74 w 56"/>
                <a:gd name="T53" fmla="*/ 35 h 87"/>
                <a:gd name="T54" fmla="*/ 72 w 56"/>
                <a:gd name="T55" fmla="*/ 36 h 87"/>
                <a:gd name="T56" fmla="*/ 72 w 56"/>
                <a:gd name="T57" fmla="*/ 40 h 87"/>
                <a:gd name="T58" fmla="*/ 74 w 56"/>
                <a:gd name="T59" fmla="*/ 51 h 87"/>
                <a:gd name="T60" fmla="*/ 66 w 56"/>
                <a:gd name="T61" fmla="*/ 62 h 87"/>
                <a:gd name="T62" fmla="*/ 6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61 w 56"/>
                <a:gd name="T71" fmla="*/ 76 h 87"/>
                <a:gd name="T72" fmla="*/ 5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30 h 124"/>
                <a:gd name="T2" fmla="*/ 72 w 146"/>
                <a:gd name="T3" fmla="*/ 0 h 124"/>
                <a:gd name="T4" fmla="*/ 115 w 146"/>
                <a:gd name="T5" fmla="*/ 130 h 124"/>
                <a:gd name="T6" fmla="*/ 115 w 146"/>
                <a:gd name="T7" fmla="*/ 153 h 124"/>
                <a:gd name="T8" fmla="*/ 72 w 146"/>
                <a:gd name="T9" fmla="*/ 30 h 124"/>
                <a:gd name="T10" fmla="*/ 2 w 146"/>
                <a:gd name="T11" fmla="*/ 155 h 124"/>
                <a:gd name="T12" fmla="*/ 0 w 146"/>
                <a:gd name="T13" fmla="*/ 13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40 h 171"/>
                <a:gd name="T2" fmla="*/ 5 w 5"/>
                <a:gd name="T3" fmla="*/ 13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38 h 171"/>
                <a:gd name="T10" fmla="*/ 3 w 5"/>
                <a:gd name="T11" fmla="*/ 140 h 171"/>
                <a:gd name="T12" fmla="*/ 3 w 5"/>
                <a:gd name="T13" fmla="*/ 140 h 171"/>
                <a:gd name="T14" fmla="*/ 5 w 5"/>
                <a:gd name="T15" fmla="*/ 140 h 171"/>
                <a:gd name="T16" fmla="*/ 5 w 5"/>
                <a:gd name="T17" fmla="*/ 138 h 171"/>
                <a:gd name="T18" fmla="*/ 3 w 5"/>
                <a:gd name="T19" fmla="*/ 14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74 w 505"/>
                <a:gd name="T1" fmla="*/ 7 h 9"/>
                <a:gd name="T2" fmla="*/ 47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74 w 505"/>
                <a:gd name="T9" fmla="*/ 7 h 9"/>
                <a:gd name="T10" fmla="*/ 47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80 h 37"/>
                <a:gd name="T2" fmla="*/ 3 w 6"/>
                <a:gd name="T3" fmla="*/ 8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78 h 37"/>
                <a:gd name="T14" fmla="*/ 0 w 6"/>
                <a:gd name="T15" fmla="*/ 78 h 37"/>
                <a:gd name="T16" fmla="*/ 3 w 6"/>
                <a:gd name="T17" fmla="*/ 8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00 h 131"/>
                <a:gd name="T2" fmla="*/ 5 w 16"/>
                <a:gd name="T3" fmla="*/ 100 h 131"/>
                <a:gd name="T4" fmla="*/ 11 w 16"/>
                <a:gd name="T5" fmla="*/ 6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65 h 131"/>
                <a:gd name="T20" fmla="*/ 0 w 16"/>
                <a:gd name="T21" fmla="*/ 99 h 131"/>
                <a:gd name="T22" fmla="*/ 0 w 16"/>
                <a:gd name="T23" fmla="*/ 99 h 131"/>
                <a:gd name="T24" fmla="*/ 5 w 16"/>
                <a:gd name="T25" fmla="*/ 10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93 w 110"/>
                <a:gd name="T13" fmla="*/ 223 h 344"/>
                <a:gd name="T14" fmla="*/ 105 w 110"/>
                <a:gd name="T15" fmla="*/ 182 h 344"/>
                <a:gd name="T16" fmla="*/ 116 w 110"/>
                <a:gd name="T17" fmla="*/ 139 h 344"/>
                <a:gd name="T18" fmla="*/ 126 w 110"/>
                <a:gd name="T19" fmla="*/ 93 h 344"/>
                <a:gd name="T20" fmla="*/ 134 w 110"/>
                <a:gd name="T21" fmla="*/ 48 h 344"/>
                <a:gd name="T22" fmla="*/ 141 w 110"/>
                <a:gd name="T23" fmla="*/ 1 h 344"/>
                <a:gd name="T24" fmla="*/ 136 w 110"/>
                <a:gd name="T25" fmla="*/ 0 h 344"/>
                <a:gd name="T26" fmla="*/ 128 w 110"/>
                <a:gd name="T27" fmla="*/ 47 h 344"/>
                <a:gd name="T28" fmla="*/ 119 w 110"/>
                <a:gd name="T29" fmla="*/ 93 h 344"/>
                <a:gd name="T30" fmla="*/ 111 w 110"/>
                <a:gd name="T31" fmla="*/ 137 h 344"/>
                <a:gd name="T32" fmla="*/ 100 w 110"/>
                <a:gd name="T33" fmla="*/ 180 h 344"/>
                <a:gd name="T34" fmla="*/ 8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98 w 131"/>
                <a:gd name="T13" fmla="*/ 90 h 155"/>
                <a:gd name="T14" fmla="*/ 119 w 131"/>
                <a:gd name="T15" fmla="*/ 65 h 155"/>
                <a:gd name="T16" fmla="*/ 142 w 131"/>
                <a:gd name="T17" fmla="*/ 34 h 155"/>
                <a:gd name="T18" fmla="*/ 162 w 131"/>
                <a:gd name="T19" fmla="*/ 3 h 155"/>
                <a:gd name="T20" fmla="*/ 157 w 131"/>
                <a:gd name="T21" fmla="*/ 0 h 155"/>
                <a:gd name="T22" fmla="*/ 136 w 131"/>
                <a:gd name="T23" fmla="*/ 30 h 155"/>
                <a:gd name="T24" fmla="*/ 11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23 w 46"/>
                <a:gd name="T11" fmla="*/ 40 h 40"/>
                <a:gd name="T12" fmla="*/ 23 w 46"/>
                <a:gd name="T13" fmla="*/ 34 h 40"/>
                <a:gd name="T14" fmla="*/ 23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41 w 82"/>
                <a:gd name="T9" fmla="*/ 97 h 108"/>
                <a:gd name="T10" fmla="*/ 48 w 82"/>
                <a:gd name="T11" fmla="*/ 108 h 108"/>
                <a:gd name="T12" fmla="*/ 51 w 82"/>
                <a:gd name="T13" fmla="*/ 104 h 108"/>
                <a:gd name="T14" fmla="*/ 41 w 82"/>
                <a:gd name="T15" fmla="*/ 92 h 108"/>
                <a:gd name="T16" fmla="*/ 41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42 h 186"/>
                <a:gd name="T14" fmla="*/ 57 w 92"/>
                <a:gd name="T15" fmla="*/ 167 h 186"/>
                <a:gd name="T16" fmla="*/ 71 w 92"/>
                <a:gd name="T17" fmla="*/ 192 h 186"/>
                <a:gd name="T18" fmla="*/ 87 w 92"/>
                <a:gd name="T19" fmla="*/ 217 h 186"/>
                <a:gd name="T20" fmla="*/ 92 w 92"/>
                <a:gd name="T21" fmla="*/ 216 h 186"/>
                <a:gd name="T22" fmla="*/ 77 w 92"/>
                <a:gd name="T23" fmla="*/ 188 h 186"/>
                <a:gd name="T24" fmla="*/ 62 w 92"/>
                <a:gd name="T25" fmla="*/ 163 h 186"/>
                <a:gd name="T26" fmla="*/ 51 w 92"/>
                <a:gd name="T27" fmla="*/ 13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06 h 173"/>
                <a:gd name="T10" fmla="*/ 43 w 50"/>
                <a:gd name="T11" fmla="*/ 142 h 173"/>
                <a:gd name="T12" fmla="*/ 50 w 50"/>
                <a:gd name="T13" fmla="*/ 140 h 173"/>
                <a:gd name="T14" fmla="*/ 38 w 50"/>
                <a:gd name="T15" fmla="*/ 10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72 w 352"/>
                <a:gd name="T1" fmla="*/ 1 h 456"/>
                <a:gd name="T2" fmla="*/ 260 w 352"/>
                <a:gd name="T3" fmla="*/ 14 h 456"/>
                <a:gd name="T4" fmla="*/ 247 w 352"/>
                <a:gd name="T5" fmla="*/ 41 h 456"/>
                <a:gd name="T6" fmla="*/ 236 w 352"/>
                <a:gd name="T7" fmla="*/ 90 h 456"/>
                <a:gd name="T8" fmla="*/ 229 w 352"/>
                <a:gd name="T9" fmla="*/ 149 h 456"/>
                <a:gd name="T10" fmla="*/ 226 w 352"/>
                <a:gd name="T11" fmla="*/ 193 h 456"/>
                <a:gd name="T12" fmla="*/ 229 w 352"/>
                <a:gd name="T13" fmla="*/ 211 h 456"/>
                <a:gd name="T14" fmla="*/ 236 w 352"/>
                <a:gd name="T15" fmla="*/ 211 h 456"/>
                <a:gd name="T16" fmla="*/ 252 w 352"/>
                <a:gd name="T17" fmla="*/ 211 h 456"/>
                <a:gd name="T18" fmla="*/ 280 w 352"/>
                <a:gd name="T19" fmla="*/ 211 h 456"/>
                <a:gd name="T20" fmla="*/ 318 w 352"/>
                <a:gd name="T21" fmla="*/ 205 h 456"/>
                <a:gd name="T22" fmla="*/ 350 w 352"/>
                <a:gd name="T23" fmla="*/ 196 h 456"/>
                <a:gd name="T24" fmla="*/ 367 w 352"/>
                <a:gd name="T25" fmla="*/ 186 h 456"/>
                <a:gd name="T26" fmla="*/ 383 w 352"/>
                <a:gd name="T27" fmla="*/ 166 h 456"/>
                <a:gd name="T28" fmla="*/ 372 w 352"/>
                <a:gd name="T29" fmla="*/ 250 h 456"/>
                <a:gd name="T30" fmla="*/ 350 w 352"/>
                <a:gd name="T31" fmla="*/ 239 h 456"/>
                <a:gd name="T32" fmla="*/ 322 w 352"/>
                <a:gd name="T33" fmla="*/ 230 h 456"/>
                <a:gd name="T34" fmla="*/ 293 w 352"/>
                <a:gd name="T35" fmla="*/ 228 h 456"/>
                <a:gd name="T36" fmla="*/ 268 w 352"/>
                <a:gd name="T37" fmla="*/ 228 h 456"/>
                <a:gd name="T38" fmla="*/ 241 w 352"/>
                <a:gd name="T39" fmla="*/ 228 h 456"/>
                <a:gd name="T40" fmla="*/ 236 w 352"/>
                <a:gd name="T41" fmla="*/ 228 h 456"/>
                <a:gd name="T42" fmla="*/ 226 w 352"/>
                <a:gd name="T43" fmla="*/ 228 h 456"/>
                <a:gd name="T44" fmla="*/ 226 w 352"/>
                <a:gd name="T45" fmla="*/ 239 h 456"/>
                <a:gd name="T46" fmla="*/ 226 w 352"/>
                <a:gd name="T47" fmla="*/ 259 h 456"/>
                <a:gd name="T48" fmla="*/ 231 w 352"/>
                <a:gd name="T49" fmla="*/ 321 h 456"/>
                <a:gd name="T50" fmla="*/ 241 w 352"/>
                <a:gd name="T51" fmla="*/ 378 h 456"/>
                <a:gd name="T52" fmla="*/ 249 w 352"/>
                <a:gd name="T53" fmla="*/ 402 h 456"/>
                <a:gd name="T54" fmla="*/ 265 w 352"/>
                <a:gd name="T55" fmla="*/ 423 h 456"/>
                <a:gd name="T56" fmla="*/ 116 w 352"/>
                <a:gd name="T57" fmla="*/ 423 h 456"/>
                <a:gd name="T58" fmla="*/ 124 w 352"/>
                <a:gd name="T59" fmla="*/ 409 h 456"/>
                <a:gd name="T60" fmla="*/ 139 w 352"/>
                <a:gd name="T61" fmla="*/ 377 h 456"/>
                <a:gd name="T62" fmla="*/ 144 w 352"/>
                <a:gd name="T63" fmla="*/ 362 h 456"/>
                <a:gd name="T64" fmla="*/ 149 w 352"/>
                <a:gd name="T65" fmla="*/ 348 h 456"/>
                <a:gd name="T66" fmla="*/ 152 w 352"/>
                <a:gd name="T67" fmla="*/ 322 h 456"/>
                <a:gd name="T68" fmla="*/ 159 w 352"/>
                <a:gd name="T69" fmla="*/ 281 h 456"/>
                <a:gd name="T70" fmla="*/ 160 w 352"/>
                <a:gd name="T71" fmla="*/ 239 h 456"/>
                <a:gd name="T72" fmla="*/ 159 w 352"/>
                <a:gd name="T73" fmla="*/ 228 h 456"/>
                <a:gd name="T74" fmla="*/ 154 w 352"/>
                <a:gd name="T75" fmla="*/ 228 h 456"/>
                <a:gd name="T76" fmla="*/ 149 w 352"/>
                <a:gd name="T77" fmla="*/ 228 h 456"/>
                <a:gd name="T78" fmla="*/ 134 w 352"/>
                <a:gd name="T79" fmla="*/ 228 h 456"/>
                <a:gd name="T80" fmla="*/ 105 w 352"/>
                <a:gd name="T81" fmla="*/ 228 h 456"/>
                <a:gd name="T82" fmla="*/ 75 w 352"/>
                <a:gd name="T83" fmla="*/ 228 h 456"/>
                <a:gd name="T84" fmla="*/ 44 w 352"/>
                <a:gd name="T85" fmla="*/ 234 h 456"/>
                <a:gd name="T86" fmla="*/ 19 w 352"/>
                <a:gd name="T87" fmla="*/ 245 h 456"/>
                <a:gd name="T88" fmla="*/ 1 w 352"/>
                <a:gd name="T89" fmla="*/ 25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53 w 20"/>
                <a:gd name="T7" fmla="*/ 20 h 45"/>
                <a:gd name="T8" fmla="*/ 68 w 20"/>
                <a:gd name="T9" fmla="*/ 13 h 45"/>
                <a:gd name="T10" fmla="*/ 87 w 20"/>
                <a:gd name="T11" fmla="*/ 6 h 45"/>
                <a:gd name="T12" fmla="*/ 75 w 20"/>
                <a:gd name="T13" fmla="*/ 0 h 45"/>
                <a:gd name="T14" fmla="*/ 5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96 h 65"/>
                <a:gd name="T2" fmla="*/ 5 w 12"/>
                <a:gd name="T3" fmla="*/ 96 h 65"/>
                <a:gd name="T4" fmla="*/ 5 w 12"/>
                <a:gd name="T5" fmla="*/ 83 h 65"/>
                <a:gd name="T6" fmla="*/ 7 w 12"/>
                <a:gd name="T7" fmla="*/ 6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69 h 65"/>
                <a:gd name="T18" fmla="*/ 2 w 12"/>
                <a:gd name="T19" fmla="*/ 81 h 65"/>
                <a:gd name="T20" fmla="*/ 0 w 12"/>
                <a:gd name="T21" fmla="*/ 96 h 65"/>
                <a:gd name="T22" fmla="*/ 0 w 12"/>
                <a:gd name="T23" fmla="*/ 96 h 65"/>
                <a:gd name="T24" fmla="*/ 5 w 12"/>
                <a:gd name="T25" fmla="*/ 9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79 w 35"/>
                <a:gd name="T1" fmla="*/ 0 h 7"/>
                <a:gd name="T2" fmla="*/ 79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363 h 7"/>
                <a:gd name="T10" fmla="*/ 9 w 35"/>
                <a:gd name="T11" fmla="*/ 415 h 7"/>
                <a:gd name="T12" fmla="*/ 79 w 35"/>
                <a:gd name="T13" fmla="*/ 415 h 7"/>
                <a:gd name="T14" fmla="*/ 79 w 35"/>
                <a:gd name="T15" fmla="*/ 415 h 7"/>
                <a:gd name="T16" fmla="*/ 79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28 w 56"/>
                <a:gd name="T1" fmla="*/ 0 h 10"/>
                <a:gd name="T2" fmla="*/ 28 w 56"/>
                <a:gd name="T3" fmla="*/ 0 h 10"/>
                <a:gd name="T4" fmla="*/ 28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28 w 56"/>
                <a:gd name="T19" fmla="*/ 5 h 10"/>
                <a:gd name="T20" fmla="*/ 28 w 56"/>
                <a:gd name="T21" fmla="*/ 5 h 10"/>
                <a:gd name="T22" fmla="*/ 28 w 56"/>
                <a:gd name="T23" fmla="*/ 5 h 10"/>
                <a:gd name="T24" fmla="*/ 28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78 w 41"/>
                <a:gd name="T1" fmla="*/ 0 h 18"/>
                <a:gd name="T2" fmla="*/ 78 w 41"/>
                <a:gd name="T3" fmla="*/ 0 h 18"/>
                <a:gd name="T4" fmla="*/ 62 w 41"/>
                <a:gd name="T5" fmla="*/ 4 h 18"/>
                <a:gd name="T6" fmla="*/ 5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54 w 41"/>
                <a:gd name="T17" fmla="*/ 9 h 18"/>
                <a:gd name="T18" fmla="*/ 64 w 41"/>
                <a:gd name="T19" fmla="*/ 9 h 18"/>
                <a:gd name="T20" fmla="*/ 82 w 41"/>
                <a:gd name="T21" fmla="*/ 5 h 18"/>
                <a:gd name="T22" fmla="*/ 82 w 41"/>
                <a:gd name="T23" fmla="*/ 5 h 18"/>
                <a:gd name="T24" fmla="*/ 78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53 h 124"/>
                <a:gd name="T2" fmla="*/ 5 w 5"/>
                <a:gd name="T3" fmla="*/ 15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50 h 124"/>
                <a:gd name="T10" fmla="*/ 2 w 5"/>
                <a:gd name="T11" fmla="*/ 153 h 124"/>
                <a:gd name="T12" fmla="*/ 2 w 5"/>
                <a:gd name="T13" fmla="*/ 153 h 124"/>
                <a:gd name="T14" fmla="*/ 5 w 5"/>
                <a:gd name="T15" fmla="*/ 155 h 124"/>
                <a:gd name="T16" fmla="*/ 5 w 5"/>
                <a:gd name="T17" fmla="*/ 150 h 124"/>
                <a:gd name="T18" fmla="*/ 2 w 5"/>
                <a:gd name="T19" fmla="*/ 15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12 w 13"/>
                <a:gd name="T5" fmla="*/ 5 h 10"/>
                <a:gd name="T6" fmla="*/ 121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54 w 32"/>
                <a:gd name="T5" fmla="*/ 79 h 16"/>
                <a:gd name="T6" fmla="*/ 74 w 32"/>
                <a:gd name="T7" fmla="*/ 101 h 16"/>
                <a:gd name="T8" fmla="*/ 78 w 32"/>
                <a:gd name="T9" fmla="*/ 74 h 16"/>
                <a:gd name="T10" fmla="*/ 58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66 h 16"/>
                <a:gd name="T8" fmla="*/ 28 w 56"/>
                <a:gd name="T9" fmla="*/ 79 h 16"/>
                <a:gd name="T10" fmla="*/ 28 w 56"/>
                <a:gd name="T11" fmla="*/ 101 h 16"/>
                <a:gd name="T12" fmla="*/ 28 w 56"/>
                <a:gd name="T13" fmla="*/ 66 h 16"/>
                <a:gd name="T14" fmla="*/ 2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16 w 32"/>
                <a:gd name="T7" fmla="*/ 9 h 9"/>
                <a:gd name="T8" fmla="*/ 16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79 h 112"/>
                <a:gd name="T2" fmla="*/ 9 w 18"/>
                <a:gd name="T3" fmla="*/ 79 h 112"/>
                <a:gd name="T4" fmla="*/ 9 w 18"/>
                <a:gd name="T5" fmla="*/ 56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56 h 112"/>
                <a:gd name="T20" fmla="*/ 9 w 18"/>
                <a:gd name="T21" fmla="*/ 81 h 112"/>
                <a:gd name="T22" fmla="*/ 9 w 18"/>
                <a:gd name="T23" fmla="*/ 81 h 112"/>
                <a:gd name="T24" fmla="*/ 9 w 18"/>
                <a:gd name="T25" fmla="*/ 7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01 w 16"/>
                <a:gd name="T1" fmla="*/ 29 h 32"/>
                <a:gd name="T2" fmla="*/ 101 w 16"/>
                <a:gd name="T3" fmla="*/ 29 h 32"/>
                <a:gd name="T4" fmla="*/ 7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62 w 16"/>
                <a:gd name="T11" fmla="*/ 18 h 32"/>
                <a:gd name="T12" fmla="*/ 84 w 16"/>
                <a:gd name="T13" fmla="*/ 32 h 32"/>
                <a:gd name="T14" fmla="*/ 84 w 16"/>
                <a:gd name="T15" fmla="*/ 32 h 32"/>
                <a:gd name="T16" fmla="*/ 101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415 h 7"/>
                <a:gd name="T4" fmla="*/ 123 w 123"/>
                <a:gd name="T5" fmla="*/ 31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84 w 13"/>
                <a:gd name="T1" fmla="*/ 0 h 16"/>
                <a:gd name="T2" fmla="*/ 84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121 w 13"/>
                <a:gd name="T13" fmla="*/ 5 h 16"/>
                <a:gd name="T14" fmla="*/ 121 w 13"/>
                <a:gd name="T15" fmla="*/ 5 h 16"/>
                <a:gd name="T16" fmla="*/ 84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54 h 41"/>
                <a:gd name="T6" fmla="*/ 0 w 23"/>
                <a:gd name="T7" fmla="*/ 72 h 41"/>
                <a:gd name="T8" fmla="*/ 5 w 23"/>
                <a:gd name="T9" fmla="*/ 82 h 41"/>
                <a:gd name="T10" fmla="*/ 13 w 23"/>
                <a:gd name="T11" fmla="*/ 5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52 h 39"/>
                <a:gd name="T8" fmla="*/ 5 w 16"/>
                <a:gd name="T9" fmla="*/ 58 h 39"/>
                <a:gd name="T10" fmla="*/ 0 w 16"/>
                <a:gd name="T11" fmla="*/ 79 h 39"/>
                <a:gd name="T12" fmla="*/ 6 w 16"/>
                <a:gd name="T13" fmla="*/ 81 h 39"/>
                <a:gd name="T14" fmla="*/ 10 w 16"/>
                <a:gd name="T15" fmla="*/ 61 h 39"/>
                <a:gd name="T16" fmla="*/ 11 w 16"/>
                <a:gd name="T17" fmla="*/ 5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84 w 13"/>
                <a:gd name="T1" fmla="*/ 0 h 58"/>
                <a:gd name="T2" fmla="*/ 84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29 h 58"/>
                <a:gd name="T12" fmla="*/ 5 w 13"/>
                <a:gd name="T13" fmla="*/ 29 h 58"/>
                <a:gd name="T14" fmla="*/ 84 w 13"/>
                <a:gd name="T15" fmla="*/ 29 h 58"/>
                <a:gd name="T16" fmla="*/ 97 w 13"/>
                <a:gd name="T17" fmla="*/ 27 h 58"/>
                <a:gd name="T18" fmla="*/ 112 w 13"/>
                <a:gd name="T19" fmla="*/ 14 h 58"/>
                <a:gd name="T20" fmla="*/ 121 w 13"/>
                <a:gd name="T21" fmla="*/ 0 h 58"/>
                <a:gd name="T22" fmla="*/ 121 w 13"/>
                <a:gd name="T23" fmla="*/ 0 h 58"/>
                <a:gd name="T24" fmla="*/ 84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480 w 6"/>
                <a:gd name="T5" fmla="*/ 7 h 16"/>
                <a:gd name="T6" fmla="*/ 1 w 6"/>
                <a:gd name="T7" fmla="*/ 5 h 16"/>
                <a:gd name="T8" fmla="*/ 1 w 6"/>
                <a:gd name="T9" fmla="*/ 66 h 16"/>
                <a:gd name="T10" fmla="*/ 1 w 6"/>
                <a:gd name="T11" fmla="*/ 101 h 16"/>
                <a:gd name="T12" fmla="*/ 762 w 6"/>
                <a:gd name="T13" fmla="*/ 89 h 16"/>
                <a:gd name="T14" fmla="*/ 762 w 6"/>
                <a:gd name="T15" fmla="*/ 66 h 16"/>
                <a:gd name="T16" fmla="*/ 762 w 6"/>
                <a:gd name="T17" fmla="*/ 7 h 16"/>
                <a:gd name="T18" fmla="*/ 762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5 w 30"/>
                <a:gd name="T11" fmla="*/ 9 h 9"/>
                <a:gd name="T12" fmla="*/ 15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01 h 16"/>
                <a:gd name="T2" fmla="*/ 1 w 65"/>
                <a:gd name="T3" fmla="*/ 101 h 16"/>
                <a:gd name="T4" fmla="*/ 16 w 65"/>
                <a:gd name="T5" fmla="*/ 74 h 16"/>
                <a:gd name="T6" fmla="*/ 29 w 65"/>
                <a:gd name="T7" fmla="*/ 66 h 16"/>
                <a:gd name="T8" fmla="*/ 77 w 65"/>
                <a:gd name="T9" fmla="*/ 66 h 16"/>
                <a:gd name="T10" fmla="*/ 96 w 65"/>
                <a:gd name="T11" fmla="*/ 7 h 16"/>
                <a:gd name="T12" fmla="*/ 96 w 65"/>
                <a:gd name="T13" fmla="*/ 0 h 16"/>
                <a:gd name="T14" fmla="*/ 7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66 h 16"/>
                <a:gd name="T22" fmla="*/ 0 w 65"/>
                <a:gd name="T23" fmla="*/ 66 h 16"/>
                <a:gd name="T24" fmla="*/ 1 w 65"/>
                <a:gd name="T25" fmla="*/ 101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83 h 22"/>
                <a:gd name="T2" fmla="*/ 1 w 42"/>
                <a:gd name="T3" fmla="*/ 83 h 22"/>
                <a:gd name="T4" fmla="*/ 9 w 42"/>
                <a:gd name="T5" fmla="*/ 70 h 22"/>
                <a:gd name="T6" fmla="*/ 18 w 42"/>
                <a:gd name="T7" fmla="*/ 58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55 h 22"/>
                <a:gd name="T20" fmla="*/ 0 w 42"/>
                <a:gd name="T21" fmla="*/ 70 h 22"/>
                <a:gd name="T22" fmla="*/ 0 w 42"/>
                <a:gd name="T23" fmla="*/ 70 h 22"/>
                <a:gd name="T24" fmla="*/ 1 w 42"/>
                <a:gd name="T25" fmla="*/ 8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87 w 20"/>
                <a:gd name="T1" fmla="*/ 63 h 18"/>
                <a:gd name="T2" fmla="*/ 87 w 20"/>
                <a:gd name="T3" fmla="*/ 63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87 w 20"/>
                <a:gd name="T13" fmla="*/ 93 h 18"/>
                <a:gd name="T14" fmla="*/ 87 w 20"/>
                <a:gd name="T15" fmla="*/ 93 h 18"/>
                <a:gd name="T16" fmla="*/ 87 w 20"/>
                <a:gd name="T17" fmla="*/ 63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78 w 30"/>
                <a:gd name="T1" fmla="*/ 8 h 13"/>
                <a:gd name="T2" fmla="*/ 78 w 30"/>
                <a:gd name="T3" fmla="*/ 8 h 13"/>
                <a:gd name="T4" fmla="*/ 47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73 w 30"/>
                <a:gd name="T13" fmla="*/ 13 h 13"/>
                <a:gd name="T14" fmla="*/ 73 w 30"/>
                <a:gd name="T15" fmla="*/ 13 h 13"/>
                <a:gd name="T16" fmla="*/ 78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20 w 41"/>
                <a:gd name="T1" fmla="*/ 1 h 9"/>
                <a:gd name="T2" fmla="*/ 2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20 w 41"/>
                <a:gd name="T13" fmla="*/ 4 h 9"/>
                <a:gd name="T14" fmla="*/ 20 w 41"/>
                <a:gd name="T15" fmla="*/ 4 h 9"/>
                <a:gd name="T16" fmla="*/ 2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75 w 39"/>
                <a:gd name="T1" fmla="*/ 0 h 13"/>
                <a:gd name="T2" fmla="*/ 75 w 39"/>
                <a:gd name="T3" fmla="*/ 0 h 13"/>
                <a:gd name="T4" fmla="*/ 59 w 39"/>
                <a:gd name="T5" fmla="*/ 5 h 13"/>
                <a:gd name="T6" fmla="*/ 5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51 w 39"/>
                <a:gd name="T17" fmla="*/ 13 h 13"/>
                <a:gd name="T18" fmla="*/ 61 w 39"/>
                <a:gd name="T19" fmla="*/ 11 h 13"/>
                <a:gd name="T20" fmla="*/ 81 w 39"/>
                <a:gd name="T21" fmla="*/ 5 h 13"/>
                <a:gd name="T22" fmla="*/ 81 w 39"/>
                <a:gd name="T23" fmla="*/ 5 h 13"/>
                <a:gd name="T24" fmla="*/ 75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71 h 20"/>
                <a:gd name="T6" fmla="*/ 3 w 10"/>
                <a:gd name="T7" fmla="*/ 87 h 20"/>
                <a:gd name="T8" fmla="*/ 8 w 10"/>
                <a:gd name="T9" fmla="*/ 79 h 20"/>
                <a:gd name="T10" fmla="*/ 8 w 10"/>
                <a:gd name="T11" fmla="*/ 6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68 h 20"/>
                <a:gd name="T38" fmla="*/ 3 w 10"/>
                <a:gd name="T39" fmla="*/ 71 h 20"/>
                <a:gd name="T40" fmla="*/ 7 w 10"/>
                <a:gd name="T41" fmla="*/ 79 h 20"/>
                <a:gd name="T42" fmla="*/ 7 w 10"/>
                <a:gd name="T43" fmla="*/ 6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70 h 63"/>
                <a:gd name="T10" fmla="*/ 84 w 13"/>
                <a:gd name="T11" fmla="*/ 94 h 63"/>
                <a:gd name="T12" fmla="*/ 121 w 13"/>
                <a:gd name="T13" fmla="*/ 94 h 63"/>
                <a:gd name="T14" fmla="*/ 112 w 13"/>
                <a:gd name="T15" fmla="*/ 69 h 63"/>
                <a:gd name="T16" fmla="*/ 84 w 13"/>
                <a:gd name="T17" fmla="*/ 25 h 63"/>
                <a:gd name="T18" fmla="*/ 7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2 h 49"/>
                <a:gd name="T8" fmla="*/ 9 w 18"/>
                <a:gd name="T9" fmla="*/ 12 h 49"/>
                <a:gd name="T10" fmla="*/ 9 w 18"/>
                <a:gd name="T11" fmla="*/ 12 h 49"/>
                <a:gd name="T12" fmla="*/ 9 w 18"/>
                <a:gd name="T13" fmla="*/ 12 h 49"/>
                <a:gd name="T14" fmla="*/ 9 w 18"/>
                <a:gd name="T15" fmla="*/ 12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58 w 25"/>
                <a:gd name="T9" fmla="*/ 29 h 38"/>
                <a:gd name="T10" fmla="*/ 64 w 25"/>
                <a:gd name="T11" fmla="*/ 38 h 38"/>
                <a:gd name="T12" fmla="*/ 79 w 25"/>
                <a:gd name="T13" fmla="*/ 36 h 38"/>
                <a:gd name="T14" fmla="*/ 64 w 25"/>
                <a:gd name="T15" fmla="*/ 25 h 38"/>
                <a:gd name="T16" fmla="*/ 52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2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</p:grpSp>
      <p:sp>
        <p:nvSpPr>
          <p:cNvPr id="1434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  <a:cs typeface="ＭＳ Ｐゴシック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  <a:cs typeface="ＭＳ Ｐゴシック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2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50825"/>
            <a:chOff x="3823" y="4092"/>
            <a:chExt cx="1873" cy="158"/>
          </a:xfrm>
        </p:grpSpPr>
        <p:sp>
          <p:nvSpPr>
            <p:cNvPr id="14343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4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cs typeface="ＭＳ Ｐゴシック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668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6772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3548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0322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7094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2650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0588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67362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4135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0908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48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2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094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68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4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1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188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638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638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52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695" tIns="47846" rIns="95695" bIns="4784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37891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7893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4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913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6725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3453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0180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6905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3225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2650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0317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67044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3770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0495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5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53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80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05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32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58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80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09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panose="02020503050405090304" charset="0"/>
              <a:cs typeface="Arial" panose="020B0604020202090204" pitchFamily="34" charset="0"/>
            </a:endParaRPr>
          </a:p>
        </p:txBody>
      </p:sp>
      <p:grpSp>
        <p:nvGrpSpPr>
          <p:cNvPr id="14339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  <a:cs typeface="Arial" panose="020B0604020202090204" pitchFamily="34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panose="020B0804030504040204" charset="0"/>
              <a:cs typeface="Arial" panose="020B0604020202090204" pitchFamily="34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42" name="Group 99"/>
          <p:cNvGrpSpPr/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  <a:cs typeface="Arial" panose="020B0604020202090204" pitchFamily="34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13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4016" r:id="rId3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42" y="3030538"/>
            <a:ext cx="145158" cy="603460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71845" tIns="35922" rIns="71845" bIns="35922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3450">
              <a:solidFill>
                <a:srgbClr val="000000"/>
              </a:solidFill>
              <a:latin typeface="Times New Roman" panose="02020503050405090304" charset="0"/>
              <a:cs typeface="Arial" panose="020B0604020202090204" pitchFamily="34" charset="0"/>
            </a:endParaRPr>
          </a:p>
        </p:txBody>
      </p:sp>
      <p:grpSp>
        <p:nvGrpSpPr>
          <p:cNvPr id="14339" name="Group 9"/>
          <p:cNvGrpSpPr/>
          <p:nvPr/>
        </p:nvGrpSpPr>
        <p:grpSpPr bwMode="auto">
          <a:xfrm>
            <a:off x="228600" y="304802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1"/>
            <a:ext cx="1019510" cy="1384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900">
                <a:solidFill>
                  <a:srgbClr val="000000"/>
                </a:solidFill>
                <a:latin typeface="Times New Roman" panose="02020503050405090304" charset="0"/>
                <a:cs typeface="Arial" panose="020B0604020202090204" pitchFamily="34" charset="0"/>
              </a:rPr>
              <a:t>University of Durham</a:t>
            </a:r>
            <a:endParaRPr lang="en-GB" sz="900">
              <a:solidFill>
                <a:srgbClr val="000000"/>
              </a:solidFill>
              <a:latin typeface="Verdana" panose="020B0804030504040204" charset="0"/>
              <a:cs typeface="Arial" panose="020B0604020202090204" pitchFamily="34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42" name="Group 99"/>
          <p:cNvGrpSpPr/>
          <p:nvPr userDrawn="1"/>
        </p:nvGrpSpPr>
        <p:grpSpPr bwMode="auto">
          <a:xfrm>
            <a:off x="6069013" y="6496052"/>
            <a:ext cx="2973387" cy="219075"/>
            <a:chOff x="3823" y="4092"/>
            <a:chExt cx="1873" cy="138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34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750" b="1">
                  <a:solidFill>
                    <a:srgbClr val="000066"/>
                  </a:solidFill>
                  <a:latin typeface="Verdana" panose="020B0804030504040204" charset="0"/>
                  <a:cs typeface="Arial" panose="020B0604020202090204" pitchFamily="34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891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</p:sldLayoutIdLst>
  <p:transition>
    <p:zoom/>
  </p:transition>
  <p:txStyles>
    <p:titleStyle>
      <a:lvl1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3429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6pPr>
      <a:lvl7pPr marL="6858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7pPr>
      <a:lvl8pPr marL="10287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8pPr>
      <a:lvl9pPr marL="13716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269240" indent="-269240" algn="l" defTabSz="718185" rtl="0" eaLnBrk="0" fontAlgn="base" hangingPunct="0">
        <a:spcBef>
          <a:spcPct val="20000"/>
        </a:spcBef>
        <a:spcAft>
          <a:spcPct val="0"/>
        </a:spcAft>
        <a:buChar char="•"/>
        <a:defRPr sz="255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583565" indent="-224155" algn="l" defTabSz="718185" rtl="0" eaLnBrk="0" fontAlgn="base" hangingPunct="0">
        <a:spcBef>
          <a:spcPct val="20000"/>
        </a:spcBef>
        <a:spcAft>
          <a:spcPct val="0"/>
        </a:spcAft>
        <a:buChar char="–"/>
        <a:defRPr sz="2175">
          <a:solidFill>
            <a:schemeClr val="tx1"/>
          </a:solidFill>
          <a:latin typeface="+mn-lt"/>
          <a:ea typeface="MS PGothic" charset="-128"/>
        </a:defRPr>
      </a:lvl2pPr>
      <a:lvl3pPr marL="897890" indent="-180340" algn="l" defTabSz="718185" rtl="0" eaLnBrk="0" fontAlgn="base" hangingPunct="0">
        <a:spcBef>
          <a:spcPct val="20000"/>
        </a:spcBef>
        <a:spcAft>
          <a:spcPct val="0"/>
        </a:spcAft>
        <a:buChar char="•"/>
        <a:defRPr sz="1875">
          <a:solidFill>
            <a:schemeClr val="tx1"/>
          </a:solidFill>
          <a:latin typeface="+mn-lt"/>
          <a:ea typeface="MS PGothic" charset="-128"/>
        </a:defRPr>
      </a:lvl3pPr>
      <a:lvl4pPr marL="1257300" indent="-180340" algn="l" defTabSz="718185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  <a:ea typeface="MS PGothic" charset="-128"/>
        </a:defRPr>
      </a:lvl4pPr>
      <a:lvl5pPr marL="16167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5pPr>
      <a:lvl6pPr marL="19596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6pPr>
      <a:lvl7pPr marL="23025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7pPr>
      <a:lvl8pPr marL="26454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8pPr>
      <a:lvl9pPr marL="29883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panose="02020503050405090304" charset="0"/>
            </a:endParaRPr>
          </a:p>
        </p:txBody>
      </p:sp>
      <p:grpSp>
        <p:nvGrpSpPr>
          <p:cNvPr id="41987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panose="020B0804030504040204" charset="0"/>
            </a:endParaRPr>
          </a:p>
        </p:txBody>
      </p:sp>
      <p:pic>
        <p:nvPicPr>
          <p:cNvPr id="41989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90" name="Group 99"/>
          <p:cNvGrpSpPr/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148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42" y="3030538"/>
            <a:ext cx="145158" cy="60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845" tIns="35922" rIns="71845" bIns="35922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345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2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1"/>
            <a:ext cx="10195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9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9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75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038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zoom/>
  </p:transition>
  <p:txStyles>
    <p:titleStyle>
      <a:lvl1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3429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6pPr>
      <a:lvl7pPr marL="6858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7pPr>
      <a:lvl8pPr marL="10287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8pPr>
      <a:lvl9pPr marL="13716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9pPr>
    </p:titleStyle>
    <p:bodyStyle>
      <a:lvl1pPr marL="269081" indent="-269081" algn="l" defTabSz="717947" rtl="0" eaLnBrk="0" fontAlgn="base" hangingPunct="0">
        <a:spcBef>
          <a:spcPct val="20000"/>
        </a:spcBef>
        <a:spcAft>
          <a:spcPct val="0"/>
        </a:spcAft>
        <a:buChar char="•"/>
        <a:defRPr sz="255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583406" indent="-223838" algn="l" defTabSz="717947" rtl="0" eaLnBrk="0" fontAlgn="base" hangingPunct="0">
        <a:spcBef>
          <a:spcPct val="20000"/>
        </a:spcBef>
        <a:spcAft>
          <a:spcPct val="0"/>
        </a:spcAft>
        <a:buChar char="–"/>
        <a:defRPr sz="2175">
          <a:solidFill>
            <a:schemeClr val="tx1"/>
          </a:solidFill>
          <a:latin typeface="+mn-lt"/>
          <a:ea typeface="ＭＳ Ｐゴシック" pitchFamily="-65" charset="-128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har char="•"/>
        <a:defRPr sz="1875">
          <a:solidFill>
            <a:schemeClr val="tx1"/>
          </a:solidFill>
          <a:latin typeface="+mn-lt"/>
          <a:ea typeface="ＭＳ Ｐゴシック" pitchFamily="-65" charset="-128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  <a:ea typeface="ＭＳ Ｐゴシック" pitchFamily="-65" charset="-128"/>
        </a:defRPr>
      </a:lvl4pPr>
      <a:lvl5pPr marL="16168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5pPr>
      <a:lvl6pPr marL="19597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6pPr>
      <a:lvl7pPr marL="23026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7pPr>
      <a:lvl8pPr marL="26455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8pPr>
      <a:lvl9pPr marL="29884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626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3686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686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7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445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038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4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249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0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1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2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3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4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5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6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7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8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9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0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1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2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3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4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5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6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7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8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9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0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1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2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3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4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5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6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7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8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9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0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1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2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3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4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5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6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7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8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9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0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1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2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3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4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5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6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7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8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9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0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1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2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3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4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5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6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7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8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9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0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1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2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3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4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5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6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7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8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9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0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1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2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3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4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44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45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6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247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4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976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989" r:id="rId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2867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8677" name="Picture 87" descr="ic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8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170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96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97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7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2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97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3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01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(null)"/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(null)"/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(null)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(null)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video" Target="file://localhost/Users/csf/Movies/lovell/cdm+wdm.mov" TargetMode="External"/><Relationship Id="rId1" Type="http://schemas.microsoft.com/office/2007/relationships/media" Target="file://localhost/Users/csf/Movies/lovell/cdm+wdm.mov" TargetMode="Externa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ui.adsabs.harvard.edu/search/q=orcid:0000-0002-2338-716X&amp;sort=date%20desc,%20bibcode%20desc" TargetMode="External"/><Relationship Id="rId2" Type="http://schemas.openxmlformats.org/officeDocument/2006/relationships/image" Target="../media/image61.(null)"/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ui.adsabs.harvard.edu/search/q=orcid:0000-0002-2338-716X&amp;sort=date%20desc,%20bibcode%20desc" TargetMode="External"/><Relationship Id="rId2" Type="http://schemas.openxmlformats.org/officeDocument/2006/relationships/image" Target="../media/image61.(null)"/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8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3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4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2.pn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cat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27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038600" imgH="4219575" progId="CorelDRAW.Graphic.9">
                  <p:embed/>
                </p:oleObj>
              </mc:Choice>
              <mc:Fallback>
                <p:oleObj name="CorelDRAW" r:id="rId3" imgW="4038600" imgH="4219575" progId="CorelDRAW.Graphic.9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6600"/>
              </a:buClr>
              <a:buSzPct val="20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506538" y="3238500"/>
            <a:ext cx="725963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8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/>
            </a:pPr>
            <a:r>
              <a:rPr kumimoji="0" lang="en-GB" sz="2900" b="0" i="1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Carlos S.  Frenk</a:t>
            </a:r>
          </a:p>
          <a:p>
            <a:pPr marL="0" marR="0" lvl="0" indent="0" algn="ctr" defTabSz="828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/>
            </a:pPr>
            <a:r>
              <a:rPr kumimoji="0" lang="en-GB" sz="2900" b="0" i="1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 Institute for Computational Cosmology, Durham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1388533" y="1812072"/>
            <a:ext cx="6671734" cy="6507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93" tIns="47896" rIns="95793" bIns="4789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</a:rPr>
              <a:t>A health check on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pic>
        <p:nvPicPr>
          <p:cNvPr id="15367" name="Picture 8" descr="ic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4F613-1872-0DDB-D4B4-680323D02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lescope with colorful fireworks above it&#10;&#10;Description automatically generated with medium confidence">
            <a:extLst>
              <a:ext uri="{FF2B5EF4-FFF2-40B4-BE49-F238E27FC236}">
                <a16:creationId xmlns:a16="http://schemas.microsoft.com/office/drawing/2014/main" id="{79570A26-B489-DC8D-EE5B-EC0D1052B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198" y="0"/>
            <a:ext cx="961372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6CA26B-757A-99A6-2681-4D684C5E9219}"/>
              </a:ext>
            </a:extLst>
          </p:cNvPr>
          <p:cNvSpPr txBox="1"/>
          <p:nvPr/>
        </p:nvSpPr>
        <p:spPr>
          <a:xfrm>
            <a:off x="942455" y="385591"/>
            <a:ext cx="7391319" cy="461665"/>
          </a:xfrm>
          <a:prstGeom prst="rect">
            <a:avLst/>
          </a:prstGeom>
          <a:solidFill>
            <a:srgbClr val="FFCC0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Tests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based on baryon acoustic oscillations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1E51D-EEED-B731-C0FD-131C75BB34DD}"/>
              </a:ext>
            </a:extLst>
          </p:cNvPr>
          <p:cNvSpPr txBox="1"/>
          <p:nvPr/>
        </p:nvSpPr>
        <p:spPr>
          <a:xfrm>
            <a:off x="5927871" y="4289778"/>
            <a:ext cx="2582759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40 million spectra</a:t>
            </a:r>
          </a:p>
        </p:txBody>
      </p:sp>
    </p:spTree>
    <p:extLst>
      <p:ext uri="{BB962C8B-B14F-4D97-AF65-F5344CB8AC3E}">
        <p14:creationId xmlns:p14="http://schemas.microsoft.com/office/powerpoint/2010/main" val="185909995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A82630-545D-A730-1AA4-579E979BA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>
            <a:extLst>
              <a:ext uri="{FF2B5EF4-FFF2-40B4-BE49-F238E27FC236}">
                <a16:creationId xmlns:a16="http://schemas.microsoft.com/office/drawing/2014/main" id="{118DBC37-E852-7035-4D98-EC5C5ABD1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>
            <a:extLst>
              <a:ext uri="{FF2B5EF4-FFF2-40B4-BE49-F238E27FC236}">
                <a16:creationId xmlns:a16="http://schemas.microsoft.com/office/drawing/2014/main" id="{516A9A39-BCC3-BCFC-ADDD-761400753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90142765-DE57-238A-B9C8-A7A157B3E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21545552-7537-86D0-285F-64522D00A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6417510A-E2F6-A7CA-4096-A899AAEBF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272485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A3A534-B6BD-7E7A-E33E-D487FE823C2D}"/>
              </a:ext>
            </a:extLst>
          </p:cNvPr>
          <p:cNvGrpSpPr/>
          <p:nvPr/>
        </p:nvGrpSpPr>
        <p:grpSpPr>
          <a:xfrm>
            <a:off x="1945235" y="2795736"/>
            <a:ext cx="1161522" cy="633264"/>
            <a:chOff x="3783908" y="2780928"/>
            <a:chExt cx="1161522" cy="63326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AD4E5C4-E435-61A7-4862-68D624C48FE5}"/>
                </a:ext>
              </a:extLst>
            </p:cNvPr>
            <p:cNvSpPr txBox="1"/>
            <p:nvPr/>
          </p:nvSpPr>
          <p:spPr>
            <a:xfrm>
              <a:off x="3783908" y="2780928"/>
              <a:ext cx="944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L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</a:p>
          </p:txBody>
        </p:sp>
        <p:cxnSp>
          <p:nvCxnSpPr>
            <p:cNvPr id="5" name="Elbow Connector 4">
              <a:extLst>
                <a:ext uri="{FF2B5EF4-FFF2-40B4-BE49-F238E27FC236}">
                  <a16:creationId xmlns:a16="http://schemas.microsoft.com/office/drawing/2014/main" id="{B551B1B2-438A-0221-B159-7E1D4067A53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83968" y="3181038"/>
              <a:ext cx="661462" cy="233154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CD2389-C5AC-BFB8-E925-3489FF8F06A3}"/>
              </a:ext>
            </a:extLst>
          </p:cNvPr>
          <p:cNvSpPr txBox="1"/>
          <p:nvPr/>
        </p:nvSpPr>
        <p:spPr>
          <a:xfrm>
            <a:off x="3959268" y="2672625"/>
            <a:ext cx="4182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Baryon acoustic oscillations (BAO) coherent oscillations of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-baryon fluid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91299ED-6D49-4F3A-A2AE-6F4153D86358}"/>
              </a:ext>
            </a:extLst>
          </p:cNvPr>
          <p:cNvGrpSpPr/>
          <p:nvPr/>
        </p:nvGrpSpPr>
        <p:grpSpPr>
          <a:xfrm>
            <a:off x="3750197" y="3359326"/>
            <a:ext cx="1660109" cy="609443"/>
            <a:chOff x="3750197" y="3359326"/>
            <a:chExt cx="1660109" cy="6094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CA2FE6-6602-F98A-6ECC-F2BFAA2E9E98}"/>
                </a:ext>
              </a:extLst>
            </p:cNvPr>
            <p:cNvSpPr txBox="1"/>
            <p:nvPr/>
          </p:nvSpPr>
          <p:spPr>
            <a:xfrm>
              <a:off x="3959268" y="3359326"/>
              <a:ext cx="14510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standard ruler</a:t>
              </a:r>
            </a:p>
          </p:txBody>
        </p:sp>
        <p:cxnSp>
          <p:nvCxnSpPr>
            <p:cNvPr id="18" name="Elbow Connector 17">
              <a:extLst>
                <a:ext uri="{FF2B5EF4-FFF2-40B4-BE49-F238E27FC236}">
                  <a16:creationId xmlns:a16="http://schemas.microsoft.com/office/drawing/2014/main" id="{6C1E82B3-CC08-72DB-2249-ED08DCB578D6}"/>
                </a:ext>
              </a:extLst>
            </p:cNvPr>
            <p:cNvCxnSpPr/>
            <p:nvPr/>
          </p:nvCxnSpPr>
          <p:spPr bwMode="auto">
            <a:xfrm rot="10800000" flipV="1">
              <a:off x="3750197" y="3714709"/>
              <a:ext cx="636608" cy="254060"/>
            </a:xfrm>
            <a:prstGeom prst="bentConnector3">
              <a:avLst/>
            </a:pr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4D26AD3-21ED-FD55-DD2D-62EE60B122E4}"/>
              </a:ext>
            </a:extLst>
          </p:cNvPr>
          <p:cNvSpPr txBox="1"/>
          <p:nvPr/>
        </p:nvSpPr>
        <p:spPr>
          <a:xfrm>
            <a:off x="5290084" y="3752193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Frozen in a recombination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9E8B0F-4E6E-072B-926C-7CA34012D168}"/>
              </a:ext>
            </a:extLst>
          </p:cNvPr>
          <p:cNvSpPr txBox="1"/>
          <p:nvPr/>
        </p:nvSpPr>
        <p:spPr>
          <a:xfrm rot="19935006">
            <a:off x="-357830" y="3342804"/>
            <a:ext cx="992611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acoustic oscillations (BAO) should be reflected in gal distribution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D4A99A-F8A7-031A-D7E5-84DCF6E41D1B}"/>
              </a:ext>
            </a:extLst>
          </p:cNvPr>
          <p:cNvSpPr txBox="1"/>
          <p:nvPr/>
        </p:nvSpPr>
        <p:spPr>
          <a:xfrm>
            <a:off x="-903938" y="5911702"/>
            <a:ext cx="319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3CBDB9-61E7-B66C-9E5B-7CFDBB99CE6A}"/>
              </a:ext>
            </a:extLst>
          </p:cNvPr>
          <p:cNvSpPr txBox="1"/>
          <p:nvPr/>
        </p:nvSpPr>
        <p:spPr>
          <a:xfrm>
            <a:off x="5219046" y="4178596"/>
            <a:ext cx="3065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Baryons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halos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galaxies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7" name="Picture 16" descr="A diagram of a candle and ruler&#10;&#10;AI-generated content may be incorrect.">
            <a:extLst>
              <a:ext uri="{FF2B5EF4-FFF2-40B4-BE49-F238E27FC236}">
                <a16:creationId xmlns:a16="http://schemas.microsoft.com/office/drawing/2014/main" id="{A2AAECD3-E531-9222-7038-C758B633C0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222" t="70760" r="24167" b="24235"/>
          <a:stretch>
            <a:fillRect/>
          </a:stretch>
        </p:blipFill>
        <p:spPr>
          <a:xfrm>
            <a:off x="3009900" y="4978400"/>
            <a:ext cx="2159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7733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C216C-E948-DC18-6FB3-E76B0328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andle and ruler&#10;&#10;AI-generated content may be incorrect.">
            <a:extLst>
              <a:ext uri="{FF2B5EF4-FFF2-40B4-BE49-F238E27FC236}">
                <a16:creationId xmlns:a16="http://schemas.microsoft.com/office/drawing/2014/main" id="{CD007006-99A4-92B7-82CE-CF3941FD0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9"/>
            <a:ext cx="9144000" cy="685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73846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3">
            <a:lum bright="-6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3" y="873125"/>
            <a:ext cx="6203950" cy="58880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7" name="Rectangle 4"/>
          <p:cNvSpPr>
            <a:spLocks noChangeArrowheads="1"/>
          </p:cNvSpPr>
          <p:nvPr/>
        </p:nvSpPr>
        <p:spPr bwMode="auto">
          <a:xfrm>
            <a:off x="5692775" y="2017713"/>
            <a:ext cx="1770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EF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Arial" charset="0"/>
              </a:rPr>
              <a:t>L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E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CDM model </a:t>
            </a:r>
          </a:p>
        </p:txBody>
      </p:sp>
      <p:sp>
        <p:nvSpPr>
          <p:cNvPr id="195588" name="Rectangle 5"/>
          <p:cNvSpPr>
            <a:spLocks noChangeArrowheads="1"/>
          </p:cNvSpPr>
          <p:nvPr/>
        </p:nvSpPr>
        <p:spPr bwMode="auto">
          <a:xfrm>
            <a:off x="6581775" y="4921250"/>
            <a:ext cx="224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A65F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Arial" charset="0"/>
              </a:rPr>
              <a:t>L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A65F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CDM convolved with window</a:t>
            </a:r>
          </a:p>
        </p:txBody>
      </p:sp>
      <p:sp>
        <p:nvSpPr>
          <p:cNvPr id="195589" name="Line 6"/>
          <p:cNvSpPr>
            <a:spLocks noChangeShapeType="1"/>
          </p:cNvSpPr>
          <p:nvPr/>
        </p:nvSpPr>
        <p:spPr bwMode="auto">
          <a:xfrm flipH="1">
            <a:off x="5997575" y="2355850"/>
            <a:ext cx="306388" cy="2143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5590" name="Line 7"/>
          <p:cNvSpPr>
            <a:spLocks noChangeShapeType="1"/>
          </p:cNvSpPr>
          <p:nvPr/>
        </p:nvSpPr>
        <p:spPr bwMode="auto">
          <a:xfrm flipV="1">
            <a:off x="8016875" y="4391025"/>
            <a:ext cx="428625" cy="442913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187848" name="Rectangle 8"/>
          <p:cNvSpPr>
            <a:spLocks noChangeArrowheads="1"/>
          </p:cNvSpPr>
          <p:nvPr/>
        </p:nvSpPr>
        <p:spPr bwMode="auto">
          <a:xfrm>
            <a:off x="0" y="2447925"/>
            <a:ext cx="3152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E23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oscillations conclusively detected in 2dFGRS!!!</a:t>
            </a:r>
          </a:p>
        </p:txBody>
      </p:sp>
      <p:sp>
        <p:nvSpPr>
          <p:cNvPr id="195592" name="Rectangle 9"/>
          <p:cNvSpPr>
            <a:spLocks noChangeArrowheads="1"/>
          </p:cNvSpPr>
          <p:nvPr/>
        </p:nvSpPr>
        <p:spPr bwMode="auto">
          <a:xfrm>
            <a:off x="2822575" y="817563"/>
            <a:ext cx="301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P(k) / P</a:t>
            </a:r>
            <a:r>
              <a:rPr kumimoji="0" 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ref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(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Arial" charset="0"/>
              </a:rPr>
              <a:t>W</a:t>
            </a:r>
            <a:r>
              <a:rPr kumimoji="0" 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=0) </a:t>
            </a:r>
          </a:p>
        </p:txBody>
      </p:sp>
      <p:sp>
        <p:nvSpPr>
          <p:cNvPr id="195593" name="Rectangle 11"/>
          <p:cNvSpPr>
            <a:spLocks noChangeArrowheads="1"/>
          </p:cNvSpPr>
          <p:nvPr/>
        </p:nvSpPr>
        <p:spPr bwMode="auto">
          <a:xfrm>
            <a:off x="57150" y="6135688"/>
            <a:ext cx="35766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7F0E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Cole, Percival, Peacock, Baugh, Frenk + 2dFGRS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157F0E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‘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7F0E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05</a:t>
            </a:r>
          </a:p>
        </p:txBody>
      </p:sp>
      <p:cxnSp>
        <p:nvCxnSpPr>
          <p:cNvPr id="195594" name="Straight Connector 12"/>
          <p:cNvCxnSpPr>
            <a:cxnSpLocks noChangeShapeType="1"/>
          </p:cNvCxnSpPr>
          <p:nvPr/>
        </p:nvCxnSpPr>
        <p:spPr bwMode="auto">
          <a:xfrm flipV="1">
            <a:off x="7751763" y="3900488"/>
            <a:ext cx="1017587" cy="257175"/>
          </a:xfrm>
          <a:prstGeom prst="line">
            <a:avLst/>
          </a:prstGeom>
          <a:noFill/>
          <a:ln w="22225">
            <a:solidFill>
              <a:srgbClr val="EC589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95595" name="Rectangle 5"/>
          <p:cNvSpPr>
            <a:spLocks noChangeArrowheads="1"/>
          </p:cNvSpPr>
          <p:nvPr/>
        </p:nvSpPr>
        <p:spPr bwMode="auto">
          <a:xfrm>
            <a:off x="6729413" y="3214688"/>
            <a:ext cx="22479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A65F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Millennium sim</a:t>
            </a:r>
          </a:p>
        </p:txBody>
      </p:sp>
      <p:sp>
        <p:nvSpPr>
          <p:cNvPr id="195596" name="Line 7"/>
          <p:cNvSpPr>
            <a:spLocks noChangeShapeType="1"/>
          </p:cNvSpPr>
          <p:nvPr/>
        </p:nvSpPr>
        <p:spPr bwMode="auto">
          <a:xfrm>
            <a:off x="7797800" y="3554413"/>
            <a:ext cx="428625" cy="315912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5597" name="Rectangle 3"/>
          <p:cNvSpPr>
            <a:spLocks noChangeArrowheads="1"/>
          </p:cNvSpPr>
          <p:nvPr/>
        </p:nvSpPr>
        <p:spPr bwMode="auto">
          <a:xfrm>
            <a:off x="1689100" y="165100"/>
            <a:ext cx="7380288" cy="5857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89904" tIns="46751" rIns="89904" bIns="4675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acoustic oscillations in 2dFGRS</a:t>
            </a:r>
          </a:p>
        </p:txBody>
      </p:sp>
      <p:sp>
        <p:nvSpPr>
          <p:cNvPr id="195598" name="TextBox 15"/>
          <p:cNvSpPr txBox="1">
            <a:spLocks noChangeArrowheads="1"/>
          </p:cNvSpPr>
          <p:nvPr/>
        </p:nvSpPr>
        <p:spPr bwMode="auto">
          <a:xfrm>
            <a:off x="232380" y="1808163"/>
            <a:ext cx="26324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221,000  redshifts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8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4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Content Placeholder 12"/>
          <p:cNvSpPr>
            <a:spLocks noGrp="1"/>
          </p:cNvSpPr>
          <p:nvPr>
            <p:ph sz="half" idx="2"/>
          </p:nvPr>
        </p:nvSpPr>
        <p:spPr bwMode="auto">
          <a:xfrm>
            <a:off x="128588" y="1649413"/>
            <a:ext cx="3614737" cy="3071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47,000 SDSS LRGs</a:t>
            </a:r>
          </a:p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0.72 cubic </a:t>
            </a:r>
            <a:r>
              <a:rPr lang="en-GB" sz="2400" dirty="0" err="1">
                <a:latin typeface="Arial" charset="0"/>
                <a:ea typeface="ＭＳ Ｐゴシック" charset="0"/>
                <a:cs typeface="Arial" charset="0"/>
              </a:rPr>
              <a:t>Gpc</a:t>
            </a:r>
            <a:endParaRPr lang="en-GB" sz="24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Constraint on spherically averaged BAO scale</a:t>
            </a:r>
          </a:p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Constrain distance parameter:</a:t>
            </a:r>
          </a:p>
          <a:p>
            <a:pPr>
              <a:buClr>
                <a:srgbClr val="FF0000"/>
              </a:buClr>
              <a:buSzPct val="120000"/>
            </a:pPr>
            <a:endParaRPr lang="en-GB" sz="2400" dirty="0">
              <a:latin typeface="Arial" charset="0"/>
              <a:ea typeface="ＭＳ Ｐゴシック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6675" y="4967288"/>
            <a:ext cx="3173413" cy="1772129"/>
            <a:chOff x="66675" y="4967288"/>
            <a:chExt cx="3173413" cy="1772129"/>
          </a:xfrm>
        </p:grpSpPr>
        <p:pic>
          <p:nvPicPr>
            <p:cNvPr id="197635" name="Picture 14" descr="eis95b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25" y="4967288"/>
              <a:ext cx="2438400" cy="742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6675" y="5923442"/>
              <a:ext cx="1531938" cy="81597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ts val="1125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Angular </a:t>
              </a:r>
            </a:p>
            <a:p>
              <a:pPr marL="0" marR="0" lvl="0" indent="0" algn="ctr" defTabSz="914400" rtl="0" eaLnBrk="0" fontAlgn="base" latinLnBrk="0" hangingPunct="0">
                <a:lnSpc>
                  <a:spcPts val="1125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diameter</a:t>
              </a:r>
            </a:p>
            <a:p>
              <a:pPr marL="0" marR="0" lvl="0" indent="0" algn="ctr" defTabSz="914400" rtl="0" eaLnBrk="0" fontAlgn="base" latinLnBrk="0" hangingPunct="0">
                <a:lnSpc>
                  <a:spcPts val="1125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distance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1206501" y="5770562"/>
              <a:ext cx="500062" cy="195263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003425" y="6102350"/>
              <a:ext cx="1236663" cy="6064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ts val="1363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Hubble </a:t>
              </a:r>
            </a:p>
            <a:p>
              <a:pPr marL="0" marR="0" lvl="0" indent="0" algn="ctr" defTabSz="914400" rtl="0" eaLnBrk="0" fontAlgn="base" latinLnBrk="0" hangingPunct="0">
                <a:lnSpc>
                  <a:spcPts val="1363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parameter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16200000" flipV="1">
              <a:off x="2347913" y="5741987"/>
              <a:ext cx="357188" cy="21431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7640" name="Rectangle 3"/>
          <p:cNvSpPr>
            <a:spLocks noChangeArrowheads="1"/>
          </p:cNvSpPr>
          <p:nvPr/>
        </p:nvSpPr>
        <p:spPr bwMode="auto">
          <a:xfrm>
            <a:off x="2062163" y="209550"/>
            <a:ext cx="7081837" cy="5857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89904" tIns="46751" rIns="89904" bIns="4675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acoustic oscillations in SDSS</a:t>
            </a:r>
          </a:p>
        </p:txBody>
      </p:sp>
      <p:sp>
        <p:nvSpPr>
          <p:cNvPr id="197641" name="TextBox 31"/>
          <p:cNvSpPr txBox="1">
            <a:spLocks noChangeArrowheads="1"/>
          </p:cNvSpPr>
          <p:nvPr/>
        </p:nvSpPr>
        <p:spPr bwMode="auto">
          <a:xfrm>
            <a:off x="5253038" y="5961063"/>
            <a:ext cx="2767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Eisenstein et al 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‘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05</a:t>
            </a:r>
          </a:p>
        </p:txBody>
      </p:sp>
      <p:pic>
        <p:nvPicPr>
          <p:cNvPr id="197642" name="Picture 4" descr="xi_jack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885825"/>
            <a:ext cx="5005388" cy="5053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>
          <a:extLst>
            <a:ext uri="{FF2B5EF4-FFF2-40B4-BE49-F238E27FC236}">
              <a16:creationId xmlns:a16="http://schemas.microsoft.com/office/drawing/2014/main" id="{69998F8B-7B7A-4098-2689-C2587D99F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3">
            <a:extLst>
              <a:ext uri="{FF2B5EF4-FFF2-40B4-BE49-F238E27FC236}">
                <a16:creationId xmlns:a16="http://schemas.microsoft.com/office/drawing/2014/main" id="{BAD0A824-07D3-0DAC-650F-6FE07A53908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04300"/>
            <a:ext cx="1944374" cy="8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>
            <a:extLst>
              <a:ext uri="{FF2B5EF4-FFF2-40B4-BE49-F238E27FC236}">
                <a16:creationId xmlns:a16="http://schemas.microsoft.com/office/drawing/2014/main" id="{D3F9C9A7-9A3C-8F7B-85A4-B31AB5EAAF4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3210" y="1586429"/>
            <a:ext cx="6915510" cy="42619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9AC267AA-9901-1FCA-6C8E-7D0DC1DC5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measurements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7893A8-7AEF-ADC9-E227-0F753335E5F2}"/>
              </a:ext>
            </a:extLst>
          </p:cNvPr>
          <p:cNvSpPr/>
          <p:nvPr/>
        </p:nvSpPr>
        <p:spPr bwMode="auto">
          <a:xfrm>
            <a:off x="8681293" y="4859667"/>
            <a:ext cx="253388" cy="393600"/>
          </a:xfrm>
          <a:prstGeom prst="rect">
            <a:avLst/>
          </a:prstGeom>
          <a:solidFill>
            <a:schemeClr val="lt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2D9BB-40BD-4B6E-6559-7624B4EE7634}"/>
              </a:ext>
            </a:extLst>
          </p:cNvPr>
          <p:cNvSpPr txBox="1"/>
          <p:nvPr/>
        </p:nvSpPr>
        <p:spPr>
          <a:xfrm>
            <a:off x="2216494" y="5963571"/>
            <a:ext cx="6109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Can measure expansion history of universe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839345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35A930-51DA-208D-0E7C-C3050C30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8AEEC79-4CDD-8AE8-6E0F-2EA21C0A1680}"/>
              </a:ext>
            </a:extLst>
          </p:cNvPr>
          <p:cNvGrpSpPr/>
          <p:nvPr/>
        </p:nvGrpSpPr>
        <p:grpSpPr>
          <a:xfrm>
            <a:off x="1049875" y="1481349"/>
            <a:ext cx="7700027" cy="4067038"/>
            <a:chOff x="1049875" y="1481349"/>
            <a:chExt cx="7700027" cy="4067038"/>
          </a:xfrm>
        </p:grpSpPr>
        <p:pic>
          <p:nvPicPr>
            <p:cNvPr id="7" name="Google Shape;110;p17">
              <a:extLst>
                <a:ext uri="{FF2B5EF4-FFF2-40B4-BE49-F238E27FC236}">
                  <a16:creationId xmlns:a16="http://schemas.microsoft.com/office/drawing/2014/main" id="{9D0F60D2-4972-1E88-B6BB-BFA815B5A275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417114" y="2329763"/>
              <a:ext cx="3724417" cy="998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11;p17">
              <a:extLst>
                <a:ext uri="{FF2B5EF4-FFF2-40B4-BE49-F238E27FC236}">
                  <a16:creationId xmlns:a16="http://schemas.microsoft.com/office/drawing/2014/main" id="{5FCFAD2F-FEB0-4783-10A9-C2510D778E3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58951" y="3750025"/>
              <a:ext cx="1890951" cy="17983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112;p17">
              <a:extLst>
                <a:ext uri="{FF2B5EF4-FFF2-40B4-BE49-F238E27FC236}">
                  <a16:creationId xmlns:a16="http://schemas.microsoft.com/office/drawing/2014/main" id="{D1CB1E72-04AD-E0AC-FC6F-9FC974027295}"/>
                </a:ext>
              </a:extLst>
            </p:cNvPr>
            <p:cNvSpPr/>
            <p:nvPr/>
          </p:nvSpPr>
          <p:spPr>
            <a:xfrm>
              <a:off x="3698250" y="3733800"/>
              <a:ext cx="362700" cy="315900"/>
            </a:xfrm>
            <a:prstGeom prst="rect">
              <a:avLst/>
            </a:prstGeom>
            <a:noFill/>
            <a:ln w="19050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0" name="Google Shape;113;p17">
              <a:extLst>
                <a:ext uri="{FF2B5EF4-FFF2-40B4-BE49-F238E27FC236}">
                  <a16:creationId xmlns:a16="http://schemas.microsoft.com/office/drawing/2014/main" id="{1CCCD987-50BC-96C2-7985-5603E9051660}"/>
                </a:ext>
              </a:extLst>
            </p:cNvPr>
            <p:cNvSpPr/>
            <p:nvPr/>
          </p:nvSpPr>
          <p:spPr>
            <a:xfrm>
              <a:off x="2283725" y="3733800"/>
              <a:ext cx="305700" cy="315900"/>
            </a:xfrm>
            <a:prstGeom prst="rect">
              <a:avLst/>
            </a:prstGeom>
            <a:noFill/>
            <a:ln w="19050" cap="flat" cmpd="sng">
              <a:solidFill>
                <a:srgbClr val="6AA84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1" name="Google Shape;114;p17">
              <a:extLst>
                <a:ext uri="{FF2B5EF4-FFF2-40B4-BE49-F238E27FC236}">
                  <a16:creationId xmlns:a16="http://schemas.microsoft.com/office/drawing/2014/main" id="{CBADB575-1741-955E-1BF0-0C5C024C84E3}"/>
                </a:ext>
              </a:extLst>
            </p:cNvPr>
            <p:cNvSpPr/>
            <p:nvPr/>
          </p:nvSpPr>
          <p:spPr>
            <a:xfrm>
              <a:off x="5169775" y="3717425"/>
              <a:ext cx="398100" cy="3159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2" name="Google Shape;115;p17">
              <a:extLst>
                <a:ext uri="{FF2B5EF4-FFF2-40B4-BE49-F238E27FC236}">
                  <a16:creationId xmlns:a16="http://schemas.microsoft.com/office/drawing/2014/main" id="{FDFBDF0A-9696-97CF-69E7-16F5060D8637}"/>
                </a:ext>
              </a:extLst>
            </p:cNvPr>
            <p:cNvSpPr/>
            <p:nvPr/>
          </p:nvSpPr>
          <p:spPr>
            <a:xfrm>
              <a:off x="5820800" y="3717438"/>
              <a:ext cx="315600" cy="315900"/>
            </a:xfrm>
            <a:prstGeom prst="rect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3" name="Google Shape;116;p17">
              <a:extLst>
                <a:ext uri="{FF2B5EF4-FFF2-40B4-BE49-F238E27FC236}">
                  <a16:creationId xmlns:a16="http://schemas.microsoft.com/office/drawing/2014/main" id="{357B0EC1-1224-D57A-DC30-71EC74F9659B}"/>
                </a:ext>
              </a:extLst>
            </p:cNvPr>
            <p:cNvSpPr txBox="1"/>
            <p:nvPr/>
          </p:nvSpPr>
          <p:spPr>
            <a:xfrm>
              <a:off x="1226147" y="1481349"/>
              <a:ext cx="7186282" cy="7147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The distance-redshift relation depends on the energy density of various matter components, including massive neutrinos: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pic>
          <p:nvPicPr>
            <p:cNvPr id="14" name="Google Shape;119;p17">
              <a:extLst>
                <a:ext uri="{FF2B5EF4-FFF2-40B4-BE49-F238E27FC236}">
                  <a16:creationId xmlns:a16="http://schemas.microsoft.com/office/drawing/2014/main" id="{93EC0185-DBFB-82FE-D28C-EEF390115A0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49875" y="3744901"/>
              <a:ext cx="5770976" cy="936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20;p17">
              <a:extLst>
                <a:ext uri="{FF2B5EF4-FFF2-40B4-BE49-F238E27FC236}">
                  <a16:creationId xmlns:a16="http://schemas.microsoft.com/office/drawing/2014/main" id="{6995F8FF-2F26-9175-FD00-EB3ECB8F97E7}"/>
                </a:ext>
              </a:extLst>
            </p:cNvPr>
            <p:cNvSpPr txBox="1"/>
            <p:nvPr/>
          </p:nvSpPr>
          <p:spPr>
            <a:xfrm>
              <a:off x="1119133" y="4643119"/>
              <a:ext cx="6037243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6AA84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109618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Radiation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6AA84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4E99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Matter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900F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Dark energy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99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Neutrinos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</p:grpSp>
      <p:sp>
        <p:nvSpPr>
          <p:cNvPr id="16" name="Text Box 2">
            <a:extLst>
              <a:ext uri="{FF2B5EF4-FFF2-40B4-BE49-F238E27FC236}">
                <a16:creationId xmlns:a16="http://schemas.microsoft.com/office/drawing/2014/main" id="{C6433357-2B5C-6B6A-4D82-940B02DBE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The distance-redshift relation</a:t>
            </a:r>
          </a:p>
        </p:txBody>
      </p:sp>
    </p:spTree>
    <p:extLst>
      <p:ext uri="{BB962C8B-B14F-4D97-AF65-F5344CB8AC3E}">
        <p14:creationId xmlns:p14="http://schemas.microsoft.com/office/powerpoint/2010/main" val="1262457892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EAC7A-1C93-70BE-EA37-4FA4206D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882C10-E31A-48F2-CC81-0B2C812A49BD}"/>
              </a:ext>
            </a:extLst>
          </p:cNvPr>
          <p:cNvGrpSpPr/>
          <p:nvPr/>
        </p:nvGrpSpPr>
        <p:grpSpPr>
          <a:xfrm>
            <a:off x="116150" y="1327324"/>
            <a:ext cx="4827300" cy="1304860"/>
            <a:chOff x="116150" y="1432831"/>
            <a:chExt cx="4827300" cy="1304860"/>
          </a:xfrm>
        </p:grpSpPr>
        <p:sp>
          <p:nvSpPr>
            <p:cNvPr id="7" name="Google Shape;194;p24">
              <a:extLst>
                <a:ext uri="{FF2B5EF4-FFF2-40B4-BE49-F238E27FC236}">
                  <a16:creationId xmlns:a16="http://schemas.microsoft.com/office/drawing/2014/main" id="{93763205-9A90-57A7-459E-0A34648D814C}"/>
                </a:ext>
              </a:extLst>
            </p:cNvPr>
            <p:cNvSpPr txBox="1"/>
            <p:nvPr/>
          </p:nvSpPr>
          <p:spPr>
            <a:xfrm>
              <a:off x="116150" y="1432831"/>
              <a:ext cx="4827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Dark energy has a negative pressure: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8" name="Google Shape;195;p24">
              <a:extLst>
                <a:ext uri="{FF2B5EF4-FFF2-40B4-BE49-F238E27FC236}">
                  <a16:creationId xmlns:a16="http://schemas.microsoft.com/office/drawing/2014/main" id="{CFC9D44E-2B6F-5FBC-75AE-FCF26C9573F5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13850" y="1936617"/>
              <a:ext cx="1386475" cy="6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6;p24">
              <a:extLst>
                <a:ext uri="{FF2B5EF4-FFF2-40B4-BE49-F238E27FC236}">
                  <a16:creationId xmlns:a16="http://schemas.microsoft.com/office/drawing/2014/main" id="{87E7419E-F22C-A063-4AB8-02198C00D56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26050" y="2099141"/>
              <a:ext cx="1293398" cy="638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97;p24">
              <a:extLst>
                <a:ext uri="{FF2B5EF4-FFF2-40B4-BE49-F238E27FC236}">
                  <a16:creationId xmlns:a16="http://schemas.microsoft.com/office/drawing/2014/main" id="{C451B1DA-CF64-8B89-2349-12A4B1B1F38A}"/>
                </a:ext>
              </a:extLst>
            </p:cNvPr>
            <p:cNvSpPr txBox="1"/>
            <p:nvPr/>
          </p:nvSpPr>
          <p:spPr>
            <a:xfrm>
              <a:off x="2392636" y="1916250"/>
              <a:ext cx="1686151" cy="225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Simplest case: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1C066E-79A4-2587-799C-A668AE7D7502}"/>
                </a:ext>
              </a:extLst>
            </p:cNvPr>
            <p:cNvSpPr txBox="1"/>
            <p:nvPr/>
          </p:nvSpPr>
          <p:spPr>
            <a:xfrm>
              <a:off x="3778063" y="2165549"/>
              <a:ext cx="601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sp>
        <p:nvSpPr>
          <p:cNvPr id="18" name="Text Box 2">
            <a:extLst>
              <a:ext uri="{FF2B5EF4-FFF2-40B4-BE49-F238E27FC236}">
                <a16:creationId xmlns:a16="http://schemas.microsoft.com/office/drawing/2014/main" id="{505BC55B-D6CB-B3AC-5E3B-50D816904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and dark energy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B89912-61B3-BCFD-3288-87193A264689}"/>
              </a:ext>
            </a:extLst>
          </p:cNvPr>
          <p:cNvGrpSpPr/>
          <p:nvPr/>
        </p:nvGrpSpPr>
        <p:grpSpPr>
          <a:xfrm>
            <a:off x="285775" y="2743005"/>
            <a:ext cx="4827300" cy="993956"/>
            <a:chOff x="285775" y="2743005"/>
            <a:chExt cx="4827300" cy="993956"/>
          </a:xfrm>
        </p:grpSpPr>
        <p:sp>
          <p:nvSpPr>
            <p:cNvPr id="27" name="Google Shape;190;p24">
              <a:extLst>
                <a:ext uri="{FF2B5EF4-FFF2-40B4-BE49-F238E27FC236}">
                  <a16:creationId xmlns:a16="http://schemas.microsoft.com/office/drawing/2014/main" id="{2BAD26A8-FDB0-8A83-0203-1A70924A3AF5}"/>
                </a:ext>
              </a:extLst>
            </p:cNvPr>
            <p:cNvSpPr txBox="1"/>
            <p:nvPr/>
          </p:nvSpPr>
          <p:spPr>
            <a:xfrm>
              <a:off x="285775" y="2743005"/>
              <a:ext cx="4827300" cy="430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Introduce a time-varying equation of state: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28" name="Google Shape;189;p24">
              <a:extLst>
                <a:ext uri="{FF2B5EF4-FFF2-40B4-BE49-F238E27FC236}">
                  <a16:creationId xmlns:a16="http://schemas.microsoft.com/office/drawing/2014/main" id="{C25E411C-6801-12C4-04EE-AB26B1129FE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89908" y="3213586"/>
              <a:ext cx="3393375" cy="5233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C3848A1-6B11-1DD5-CCE1-C8A5BC3CD97F}"/>
              </a:ext>
            </a:extLst>
          </p:cNvPr>
          <p:cNvGrpSpPr/>
          <p:nvPr/>
        </p:nvGrpSpPr>
        <p:grpSpPr>
          <a:xfrm>
            <a:off x="4382426" y="1363130"/>
            <a:ext cx="4560852" cy="4044011"/>
            <a:chOff x="4382426" y="1363130"/>
            <a:chExt cx="4560852" cy="404401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FC0AED2-8F04-01C0-6DF4-0B6C7FF851A9}"/>
                </a:ext>
              </a:extLst>
            </p:cNvPr>
            <p:cNvGrpSpPr/>
            <p:nvPr/>
          </p:nvGrpSpPr>
          <p:grpSpPr>
            <a:xfrm>
              <a:off x="4382426" y="1363130"/>
              <a:ext cx="4560852" cy="4044011"/>
              <a:chOff x="4382426" y="1363130"/>
              <a:chExt cx="4560852" cy="404401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4B4C8E-0F3C-018C-9A1A-29DE1F09323C}"/>
                  </a:ext>
                </a:extLst>
              </p:cNvPr>
              <p:cNvSpPr/>
              <p:nvPr/>
            </p:nvSpPr>
            <p:spPr bwMode="auto">
              <a:xfrm>
                <a:off x="5141465" y="1363130"/>
                <a:ext cx="3554477" cy="402291"/>
              </a:xfrm>
              <a:prstGeom prst="rect">
                <a:avLst/>
              </a:prstGeom>
              <a:solidFill>
                <a:schemeClr val="bg1"/>
              </a:solidFill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rPr>
                  <a:t>Binned reconstruction of </a:t>
                </a:r>
                <a:r>
                  <a: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Symbol" pitchFamily="2" charset="2"/>
                    <a:ea typeface="ＭＳ Ｐゴシック" charset="0"/>
                  </a:rPr>
                  <a:t>w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rPr>
                  <a:t>(z)</a:t>
                </a: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1A04EDD-2843-098B-D5A4-EE6EC2A576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933" t="21675" r="45109" b="22394"/>
              <a:stretch>
                <a:fillRect/>
              </a:stretch>
            </p:blipFill>
            <p:spPr>
              <a:xfrm>
                <a:off x="4382426" y="1728439"/>
                <a:ext cx="4560852" cy="3678702"/>
              </a:xfrm>
              <a:prstGeom prst="rect">
                <a:avLst/>
              </a:prstGeom>
            </p:spPr>
          </p:pic>
        </p:grpSp>
        <p:cxnSp>
          <p:nvCxnSpPr>
            <p:cNvPr id="35" name="Curved Connector 34">
              <a:extLst>
                <a:ext uri="{FF2B5EF4-FFF2-40B4-BE49-F238E27FC236}">
                  <a16:creationId xmlns:a16="http://schemas.microsoft.com/office/drawing/2014/main" id="{5DF9CBE6-F17D-056C-7520-51020ECCC9EF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6093368" y="2553628"/>
              <a:ext cx="407793" cy="117863"/>
            </a:xfrm>
            <a:prstGeom prst="curved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79DB66C-4ABB-F9CF-D7C1-D7A1B973F2EC}"/>
                </a:ext>
              </a:extLst>
            </p:cNvPr>
            <p:cNvSpPr txBox="1"/>
            <p:nvPr/>
          </p:nvSpPr>
          <p:spPr>
            <a:xfrm>
              <a:off x="6158063" y="1951464"/>
              <a:ext cx="3962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ymbol" pitchFamily="2" charset="2"/>
                  <a:ea typeface="MS PGothic" charset="0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15744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331D37-CA62-2581-612B-BED0A1065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6F0E38-EA4B-E6C2-0384-368C80FDB9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28" t="23254" r="2092" b="13773"/>
          <a:stretch>
            <a:fillRect/>
          </a:stretch>
        </p:blipFill>
        <p:spPr>
          <a:xfrm>
            <a:off x="4444409" y="1371606"/>
            <a:ext cx="4508206" cy="43168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1AC17E3-AD99-5BFC-3D69-23DE4EB422C0}"/>
              </a:ext>
            </a:extLst>
          </p:cNvPr>
          <p:cNvSpPr/>
          <p:nvPr/>
        </p:nvSpPr>
        <p:spPr bwMode="auto">
          <a:xfrm>
            <a:off x="254643" y="2511706"/>
            <a:ext cx="4027990" cy="2118167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4C7CB6-8912-C297-783C-A7A0AA5A60EA}"/>
              </a:ext>
            </a:extLst>
          </p:cNvPr>
          <p:cNvGrpSpPr/>
          <p:nvPr/>
        </p:nvGrpSpPr>
        <p:grpSpPr>
          <a:xfrm>
            <a:off x="116150" y="1327324"/>
            <a:ext cx="4996925" cy="2409637"/>
            <a:chOff x="116150" y="1432831"/>
            <a:chExt cx="4996925" cy="2409637"/>
          </a:xfrm>
        </p:grpSpPr>
        <p:sp>
          <p:nvSpPr>
            <p:cNvPr id="5" name="Google Shape;190;p24">
              <a:extLst>
                <a:ext uri="{FF2B5EF4-FFF2-40B4-BE49-F238E27FC236}">
                  <a16:creationId xmlns:a16="http://schemas.microsoft.com/office/drawing/2014/main" id="{45E50362-2D07-F797-AED1-5AAD8340CB6F}"/>
                </a:ext>
              </a:extLst>
            </p:cNvPr>
            <p:cNvSpPr txBox="1"/>
            <p:nvPr/>
          </p:nvSpPr>
          <p:spPr>
            <a:xfrm>
              <a:off x="285775" y="2848512"/>
              <a:ext cx="4827300" cy="430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Introduce a time-varying equation of state: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6" name="Google Shape;189;p24">
              <a:extLst>
                <a:ext uri="{FF2B5EF4-FFF2-40B4-BE49-F238E27FC236}">
                  <a16:creationId xmlns:a16="http://schemas.microsoft.com/office/drawing/2014/main" id="{9747860D-F3F4-2BE2-3AFC-70ED1A75B3D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9908" y="3319093"/>
              <a:ext cx="3393375" cy="52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194;p24">
              <a:extLst>
                <a:ext uri="{FF2B5EF4-FFF2-40B4-BE49-F238E27FC236}">
                  <a16:creationId xmlns:a16="http://schemas.microsoft.com/office/drawing/2014/main" id="{94A92171-57DF-D9F0-4353-5D11FA29C19D}"/>
                </a:ext>
              </a:extLst>
            </p:cNvPr>
            <p:cNvSpPr txBox="1"/>
            <p:nvPr/>
          </p:nvSpPr>
          <p:spPr>
            <a:xfrm>
              <a:off x="116150" y="1432831"/>
              <a:ext cx="4827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Dark energy has a negative pressure: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8" name="Google Shape;195;p24">
              <a:extLst>
                <a:ext uri="{FF2B5EF4-FFF2-40B4-BE49-F238E27FC236}">
                  <a16:creationId xmlns:a16="http://schemas.microsoft.com/office/drawing/2014/main" id="{54BB7AB4-5E7D-BBB8-235E-1132EB269C4B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3850" y="1936617"/>
              <a:ext cx="1386475" cy="6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6;p24">
              <a:extLst>
                <a:ext uri="{FF2B5EF4-FFF2-40B4-BE49-F238E27FC236}">
                  <a16:creationId xmlns:a16="http://schemas.microsoft.com/office/drawing/2014/main" id="{5371C5C2-AD2C-DA9A-3FD2-D533A61EAD2A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26050" y="2099141"/>
              <a:ext cx="1293398" cy="638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97;p24">
              <a:extLst>
                <a:ext uri="{FF2B5EF4-FFF2-40B4-BE49-F238E27FC236}">
                  <a16:creationId xmlns:a16="http://schemas.microsoft.com/office/drawing/2014/main" id="{791F6F9D-4843-3BC6-6F12-D080CF26E0C4}"/>
                </a:ext>
              </a:extLst>
            </p:cNvPr>
            <p:cNvSpPr txBox="1"/>
            <p:nvPr/>
          </p:nvSpPr>
          <p:spPr>
            <a:xfrm>
              <a:off x="2392636" y="1916250"/>
              <a:ext cx="1686151" cy="225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Simplest case: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F23AF2-4B91-90D0-2776-8ADFD65F3618}"/>
                </a:ext>
              </a:extLst>
            </p:cNvPr>
            <p:cNvSpPr txBox="1"/>
            <p:nvPr/>
          </p:nvSpPr>
          <p:spPr>
            <a:xfrm>
              <a:off x="3778063" y="2165549"/>
              <a:ext cx="601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sp>
        <p:nvSpPr>
          <p:cNvPr id="18" name="Text Box 2">
            <a:extLst>
              <a:ext uri="{FF2B5EF4-FFF2-40B4-BE49-F238E27FC236}">
                <a16:creationId xmlns:a16="http://schemas.microsoft.com/office/drawing/2014/main" id="{15B7DE0C-F47C-A5F2-E9F5-DD3384EDF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and dark energy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054F57-D486-31C0-98DE-402AB450E3C7}"/>
              </a:ext>
            </a:extLst>
          </p:cNvPr>
          <p:cNvSpPr/>
          <p:nvPr/>
        </p:nvSpPr>
        <p:spPr bwMode="auto">
          <a:xfrm>
            <a:off x="5575300" y="2222500"/>
            <a:ext cx="3200400" cy="2717800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18086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4B869-EC7A-4B2D-F88D-CC57B913A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FE2EE7-8F1F-E40E-495B-2AE0B2C67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28" t="23254" r="2092" b="13773"/>
          <a:stretch>
            <a:fillRect/>
          </a:stretch>
        </p:blipFill>
        <p:spPr>
          <a:xfrm>
            <a:off x="4444409" y="1371606"/>
            <a:ext cx="4508206" cy="4316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50F8DA-7814-9917-6653-0C96C9CE78B6}"/>
              </a:ext>
            </a:extLst>
          </p:cNvPr>
          <p:cNvSpPr txBox="1"/>
          <p:nvPr/>
        </p:nvSpPr>
        <p:spPr>
          <a:xfrm>
            <a:off x="5273752" y="5707375"/>
            <a:ext cx="3448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DESI collaboration: Adame+ ‘24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1A667-1018-26EB-27AB-49763D3BD980}"/>
              </a:ext>
            </a:extLst>
          </p:cNvPr>
          <p:cNvSpPr/>
          <p:nvPr/>
        </p:nvSpPr>
        <p:spPr bwMode="auto">
          <a:xfrm>
            <a:off x="254643" y="2511706"/>
            <a:ext cx="4027990" cy="2118167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7CC727-4D33-A454-0931-E67E97560354}"/>
              </a:ext>
            </a:extLst>
          </p:cNvPr>
          <p:cNvGrpSpPr/>
          <p:nvPr/>
        </p:nvGrpSpPr>
        <p:grpSpPr>
          <a:xfrm>
            <a:off x="116150" y="1327324"/>
            <a:ext cx="4996925" cy="2409637"/>
            <a:chOff x="116150" y="1432831"/>
            <a:chExt cx="4996925" cy="2409637"/>
          </a:xfrm>
        </p:grpSpPr>
        <p:sp>
          <p:nvSpPr>
            <p:cNvPr id="5" name="Google Shape;190;p24">
              <a:extLst>
                <a:ext uri="{FF2B5EF4-FFF2-40B4-BE49-F238E27FC236}">
                  <a16:creationId xmlns:a16="http://schemas.microsoft.com/office/drawing/2014/main" id="{893E0314-1DB9-84BA-E3D6-A7B8FDA71946}"/>
                </a:ext>
              </a:extLst>
            </p:cNvPr>
            <p:cNvSpPr txBox="1"/>
            <p:nvPr/>
          </p:nvSpPr>
          <p:spPr>
            <a:xfrm>
              <a:off x="285775" y="2848512"/>
              <a:ext cx="4827300" cy="430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Introducing a time-varying equation of state: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6" name="Google Shape;189;p24">
              <a:extLst>
                <a:ext uri="{FF2B5EF4-FFF2-40B4-BE49-F238E27FC236}">
                  <a16:creationId xmlns:a16="http://schemas.microsoft.com/office/drawing/2014/main" id="{383AB671-93CB-B1DD-A42D-92D7D578CAD6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9908" y="3319093"/>
              <a:ext cx="3393375" cy="52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194;p24">
              <a:extLst>
                <a:ext uri="{FF2B5EF4-FFF2-40B4-BE49-F238E27FC236}">
                  <a16:creationId xmlns:a16="http://schemas.microsoft.com/office/drawing/2014/main" id="{1F7B7A9D-6E05-5161-9571-D506E2044454}"/>
                </a:ext>
              </a:extLst>
            </p:cNvPr>
            <p:cNvSpPr txBox="1"/>
            <p:nvPr/>
          </p:nvSpPr>
          <p:spPr>
            <a:xfrm>
              <a:off x="116150" y="1432831"/>
              <a:ext cx="4827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Dark energy has a negative pressure: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8" name="Google Shape;195;p24">
              <a:extLst>
                <a:ext uri="{FF2B5EF4-FFF2-40B4-BE49-F238E27FC236}">
                  <a16:creationId xmlns:a16="http://schemas.microsoft.com/office/drawing/2014/main" id="{085F7749-8D06-71D4-AC71-BE93F0D9337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3850" y="1936617"/>
              <a:ext cx="1386475" cy="6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6;p24">
              <a:extLst>
                <a:ext uri="{FF2B5EF4-FFF2-40B4-BE49-F238E27FC236}">
                  <a16:creationId xmlns:a16="http://schemas.microsoft.com/office/drawing/2014/main" id="{1AB7EB2D-1044-AA11-CB41-6C035B3C2090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26050" y="2099141"/>
              <a:ext cx="1293398" cy="638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97;p24">
              <a:extLst>
                <a:ext uri="{FF2B5EF4-FFF2-40B4-BE49-F238E27FC236}">
                  <a16:creationId xmlns:a16="http://schemas.microsoft.com/office/drawing/2014/main" id="{29C225CE-9613-2D89-C922-9B8364EB0E7D}"/>
                </a:ext>
              </a:extLst>
            </p:cNvPr>
            <p:cNvSpPr txBox="1"/>
            <p:nvPr/>
          </p:nvSpPr>
          <p:spPr>
            <a:xfrm>
              <a:off x="2392636" y="1916250"/>
              <a:ext cx="1686151" cy="225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Simplest case: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0D4985-A1C1-52DF-B634-37041F4D0CEC}"/>
                </a:ext>
              </a:extLst>
            </p:cNvPr>
            <p:cNvSpPr txBox="1"/>
            <p:nvPr/>
          </p:nvSpPr>
          <p:spPr>
            <a:xfrm>
              <a:off x="3778063" y="2165549"/>
              <a:ext cx="601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61845B1-858D-1FBA-BBD1-D0F7640D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135" r="53519" b="31614"/>
          <a:stretch>
            <a:fillRect/>
          </a:stretch>
        </p:blipFill>
        <p:spPr>
          <a:xfrm>
            <a:off x="-31899" y="3897131"/>
            <a:ext cx="4252111" cy="2210765"/>
          </a:xfrm>
          <a:prstGeom prst="rect">
            <a:avLst/>
          </a:prstGeom>
        </p:spPr>
      </p:pic>
      <p:sp>
        <p:nvSpPr>
          <p:cNvPr id="18" name="Text Box 2">
            <a:extLst>
              <a:ext uri="{FF2B5EF4-FFF2-40B4-BE49-F238E27FC236}">
                <a16:creationId xmlns:a16="http://schemas.microsoft.com/office/drawing/2014/main" id="{8B95A366-6600-3F16-66F8-2A64704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and dark energy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935677-69AE-4348-DD3F-2E702E1C989A}"/>
              </a:ext>
            </a:extLst>
          </p:cNvPr>
          <p:cNvGrpSpPr/>
          <p:nvPr/>
        </p:nvGrpSpPr>
        <p:grpSpPr>
          <a:xfrm>
            <a:off x="3077213" y="4595377"/>
            <a:ext cx="1816649" cy="1512017"/>
            <a:chOff x="3077213" y="4595377"/>
            <a:chExt cx="1816649" cy="151201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B1C083-96F7-0AE5-5553-0EA73F5B7993}"/>
                </a:ext>
              </a:extLst>
            </p:cNvPr>
            <p:cNvSpPr txBox="1"/>
            <p:nvPr/>
          </p:nvSpPr>
          <p:spPr>
            <a:xfrm>
              <a:off x="3944563" y="4595377"/>
              <a:ext cx="949299" cy="1512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3.2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3.4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3.2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9B6A69-D241-09F5-5CA0-66ED94B9923C}"/>
                </a:ext>
              </a:extLst>
            </p:cNvPr>
            <p:cNvSpPr txBox="1"/>
            <p:nvPr/>
          </p:nvSpPr>
          <p:spPr>
            <a:xfrm>
              <a:off x="3185009" y="5112078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—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E4B5E3-9A20-35C1-2754-AFFF9E3B37E8}"/>
                </a:ext>
              </a:extLst>
            </p:cNvPr>
            <p:cNvSpPr txBox="1"/>
            <p:nvPr/>
          </p:nvSpPr>
          <p:spPr>
            <a:xfrm>
              <a:off x="3638492" y="4635191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—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A06107-CB45-E103-CABC-0B7CD199D7D4}"/>
                </a:ext>
              </a:extLst>
            </p:cNvPr>
            <p:cNvSpPr txBox="1"/>
            <p:nvPr/>
          </p:nvSpPr>
          <p:spPr>
            <a:xfrm>
              <a:off x="3077213" y="5545874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—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61E532E-D523-F239-2216-5D901BDA2767}"/>
              </a:ext>
            </a:extLst>
          </p:cNvPr>
          <p:cNvSpPr txBox="1"/>
          <p:nvPr/>
        </p:nvSpPr>
        <p:spPr>
          <a:xfrm>
            <a:off x="5338447" y="6066264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Hoyt+ ‘26</a:t>
            </a:r>
          </a:p>
        </p:txBody>
      </p:sp>
    </p:spTree>
    <p:extLst>
      <p:ext uri="{BB962C8B-B14F-4D97-AF65-F5344CB8AC3E}">
        <p14:creationId xmlns:p14="http://schemas.microsoft.com/office/powerpoint/2010/main" val="20745008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D3442D1-4AC7-AB44-A9D9-917B202533DB}"/>
              </a:ext>
            </a:extLst>
          </p:cNvPr>
          <p:cNvGrpSpPr/>
          <p:nvPr/>
        </p:nvGrpSpPr>
        <p:grpSpPr>
          <a:xfrm>
            <a:off x="1043608" y="908720"/>
            <a:ext cx="4764844" cy="792088"/>
            <a:chOff x="35496" y="908720"/>
            <a:chExt cx="4764844" cy="792088"/>
          </a:xfrm>
        </p:grpSpPr>
        <p:sp>
          <p:nvSpPr>
            <p:cNvPr id="2" name="TextBox 1"/>
            <p:cNvSpPr txBox="1"/>
            <p:nvPr/>
          </p:nvSpPr>
          <p:spPr>
            <a:xfrm>
              <a:off x="35496" y="1331476"/>
              <a:ext cx="3024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Cosmological constant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699792" y="1268760"/>
              <a:ext cx="2100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Cold dark matter</a:t>
              </a:r>
            </a:p>
          </p:txBody>
        </p:sp>
        <p:cxnSp>
          <p:nvCxnSpPr>
            <p:cNvPr id="5" name="Elbow Connector 4"/>
            <p:cNvCxnSpPr>
              <a:cxnSpLocks noChangeAspect="1"/>
            </p:cNvCxnSpPr>
            <p:nvPr/>
          </p:nvCxnSpPr>
          <p:spPr bwMode="auto">
            <a:xfrm rot="5400000" flipH="1" flipV="1">
              <a:off x="1853712" y="998716"/>
              <a:ext cx="504028" cy="324036"/>
            </a:xfrm>
            <a:prstGeom prst="bentConnector3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Elbow Connector 6"/>
            <p:cNvCxnSpPr>
              <a:cxnSpLocks noChangeAspect="1"/>
            </p:cNvCxnSpPr>
            <p:nvPr/>
          </p:nvCxnSpPr>
          <p:spPr bwMode="auto">
            <a:xfrm rot="16200000" flipV="1">
              <a:off x="2987826" y="908721"/>
              <a:ext cx="432048" cy="432048"/>
            </a:xfrm>
            <a:prstGeom prst="bentConnector3">
              <a:avLst>
                <a:gd name="adj1" fmla="val 50000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23728" y="260648"/>
            <a:ext cx="6984776" cy="53990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model of cosmogony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504" y="2416820"/>
            <a:ext cx="896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Proposed in 1980s, it is an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ab initio,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fully specified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model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cosmic evolution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and the formation of cosmic structure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Has strong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predictive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power and can, in principle, be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ruled out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Has made a number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predictions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that were subsequently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empirically (e.g. CMB, LSS, galaxy formation)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FABAD8-671F-5F40-B5EA-47FA5ECB98E4}"/>
              </a:ext>
            </a:extLst>
          </p:cNvPr>
          <p:cNvSpPr txBox="1"/>
          <p:nvPr/>
        </p:nvSpPr>
        <p:spPr>
          <a:xfrm>
            <a:off x="1373196" y="5229200"/>
            <a:ext cx="6038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Three Nobel Prizes in Physics since 2006</a:t>
            </a:r>
          </a:p>
        </p:txBody>
      </p:sp>
    </p:spTree>
    <p:extLst>
      <p:ext uri="{BB962C8B-B14F-4D97-AF65-F5344CB8AC3E}">
        <p14:creationId xmlns:p14="http://schemas.microsoft.com/office/powerpoint/2010/main" val="33725944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B392329-CBAE-56D2-C270-89DD095DA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Box 3">
            <a:extLst>
              <a:ext uri="{FF2B5EF4-FFF2-40B4-BE49-F238E27FC236}">
                <a16:creationId xmlns:a16="http://schemas.microsoft.com/office/drawing/2014/main" id="{B984763E-E294-CFA2-E3E0-C99883C37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883" y="2809875"/>
            <a:ext cx="21884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10 minutes</a:t>
            </a:r>
          </a:p>
        </p:txBody>
      </p:sp>
    </p:spTree>
    <p:extLst>
      <p:ext uri="{BB962C8B-B14F-4D97-AF65-F5344CB8AC3E}">
        <p14:creationId xmlns:p14="http://schemas.microsoft.com/office/powerpoint/2010/main" val="650755062"/>
      </p:ext>
    </p:extLst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77512-A8B0-6966-55DC-5BB80E21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E5560B-0506-4520-5DD2-7B00F02A9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02" y="-1"/>
            <a:ext cx="9148202" cy="68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02262"/>
      </p:ext>
    </p:extLst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224">
          <a:extLst>
            <a:ext uri="{FF2B5EF4-FFF2-40B4-BE49-F238E27FC236}">
              <a16:creationId xmlns:a16="http://schemas.microsoft.com/office/drawing/2014/main" id="{03F41C1C-E631-8910-C14A-B13FFFA9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6">
            <a:extLst>
              <a:ext uri="{FF2B5EF4-FFF2-40B4-BE49-F238E27FC236}">
                <a16:creationId xmlns:a16="http://schemas.microsoft.com/office/drawing/2014/main" id="{93D3EF20-B473-0C3C-5FCE-E30163951B0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0812" y="1084751"/>
            <a:ext cx="9185624" cy="574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6">
            <a:extLst>
              <a:ext uri="{FF2B5EF4-FFF2-40B4-BE49-F238E27FC236}">
                <a16:creationId xmlns:a16="http://schemas.microsoft.com/office/drawing/2014/main" id="{27EEA1AF-39B1-81C1-5643-2D41101A0C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91733" y="4859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Arial"/>
              <a:buNone/>
              <a:tabLst/>
              <a:defRPr/>
            </a:pPr>
            <a:fld id="{00000000-1234-1234-1234-123412341234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 typeface="Arial"/>
                <a:buNone/>
                <a:tabLst/>
                <a:defRPr/>
              </a:pPr>
              <a:t>22</a:t>
            </a:fld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6A395A6-7247-32FB-5F23-C202C543D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269" y="364974"/>
            <a:ext cx="6684967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Neutrino masses from DESI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4EE6A1-81E4-3637-300D-47E34E062D15}"/>
              </a:ext>
            </a:extLst>
          </p:cNvPr>
          <p:cNvSpPr txBox="1"/>
          <p:nvPr/>
        </p:nvSpPr>
        <p:spPr>
          <a:xfrm>
            <a:off x="1330350" y="2967335"/>
            <a:ext cx="68002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FCDD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BAO scale at various z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FCDD4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expansion history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FCDD4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FCDD4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FCDD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depends on the sum of neutrino masses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009BD5-FEEF-96F2-9F18-834B4F646515}"/>
              </a:ext>
            </a:extLst>
          </p:cNvPr>
          <p:cNvGrpSpPr/>
          <p:nvPr/>
        </p:nvGrpSpPr>
        <p:grpSpPr>
          <a:xfrm>
            <a:off x="1761075" y="4523834"/>
            <a:ext cx="5802481" cy="1366031"/>
            <a:chOff x="1761075" y="4523834"/>
            <a:chExt cx="5802481" cy="1366031"/>
          </a:xfrm>
        </p:grpSpPr>
        <p:pic>
          <p:nvPicPr>
            <p:cNvPr id="4" name="Google Shape;119;p17">
              <a:extLst>
                <a:ext uri="{FF2B5EF4-FFF2-40B4-BE49-F238E27FC236}">
                  <a16:creationId xmlns:a16="http://schemas.microsoft.com/office/drawing/2014/main" id="{D5A1528A-9F7F-27CF-461B-2D44C7096418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1075" y="4523834"/>
              <a:ext cx="5770976" cy="936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120;p17">
              <a:extLst>
                <a:ext uri="{FF2B5EF4-FFF2-40B4-BE49-F238E27FC236}">
                  <a16:creationId xmlns:a16="http://schemas.microsoft.com/office/drawing/2014/main" id="{607B60BE-0862-B7D7-D517-F69877587D98}"/>
                </a:ext>
              </a:extLst>
            </p:cNvPr>
            <p:cNvSpPr txBox="1"/>
            <p:nvPr/>
          </p:nvSpPr>
          <p:spPr>
            <a:xfrm>
              <a:off x="1773889" y="5489786"/>
              <a:ext cx="5789667" cy="400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6AA84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109618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Radiation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6AA84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4E99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Matter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900F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Dark energy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99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Neutrinos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515882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graph&#10;&#10;AI-generated content may be incorrect.">
            <a:extLst>
              <a:ext uri="{FF2B5EF4-FFF2-40B4-BE49-F238E27FC236}">
                <a16:creationId xmlns:a16="http://schemas.microsoft.com/office/drawing/2014/main" id="{5A87E19D-2753-06BC-AD8C-DFC34B035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52405" cy="6858000"/>
          </a:xfrm>
        </p:spPr>
      </p:pic>
    </p:spTree>
    <p:extLst>
      <p:ext uri="{BB962C8B-B14F-4D97-AF65-F5344CB8AC3E}">
        <p14:creationId xmlns:p14="http://schemas.microsoft.com/office/powerpoint/2010/main" val="2071577041"/>
      </p:ext>
    </p:extLst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36D76-578D-09FF-B8CF-442F59D95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62554748-4C18-6FF4-9163-F5F62A502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8202" cy="68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38887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943F37-F795-B644-897A-91ED206874FB}"/>
              </a:ext>
            </a:extLst>
          </p:cNvPr>
          <p:cNvSpPr txBox="1"/>
          <p:nvPr/>
        </p:nvSpPr>
        <p:spPr>
          <a:xfrm>
            <a:off x="-214454" y="5943886"/>
            <a:ext cx="327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Elbers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Frenk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, Jenkins, Li,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Pascoli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‘23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0D7358-0343-A043-A43E-3DE7D73C97BF}"/>
              </a:ext>
            </a:extLst>
          </p:cNvPr>
          <p:cNvSpPr txBox="1"/>
          <p:nvPr/>
        </p:nvSpPr>
        <p:spPr>
          <a:xfrm>
            <a:off x="221306" y="1124744"/>
            <a:ext cx="2402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Neutrinos make up &lt; 1% of total dark matter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DDDD90-50A5-3847-8FD7-6DDE9081C78E}"/>
              </a:ext>
            </a:extLst>
          </p:cNvPr>
          <p:cNvSpPr txBox="1"/>
          <p:nvPr/>
        </p:nvSpPr>
        <p:spPr>
          <a:xfrm>
            <a:off x="-37581" y="3303482"/>
            <a:ext cx="3025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Can simulate their distribution with 1% accuracy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90CC8E-6BED-DF41-B4EA-EBBE94C83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88640"/>
            <a:ext cx="6192689" cy="61926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5A4062-A962-F24A-A8A4-D75A4E1417FF}"/>
              </a:ext>
            </a:extLst>
          </p:cNvPr>
          <p:cNvSpPr txBox="1"/>
          <p:nvPr/>
        </p:nvSpPr>
        <p:spPr>
          <a:xfrm rot="19306458">
            <a:off x="470480" y="3204598"/>
            <a:ext cx="8039381" cy="523220"/>
          </a:xfrm>
          <a:prstGeom prst="rect">
            <a:avLst/>
          </a:prstGeom>
          <a:solidFill>
            <a:srgbClr val="F2B35D">
              <a:alpha val="65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DESI </a:t>
            </a:r>
            <a:r>
              <a:rPr lang="en-US" sz="2800" dirty="0">
                <a:solidFill>
                  <a:srgbClr val="FFFFFF"/>
                </a:solidFill>
              </a:rPr>
              <a:t>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able to measure the mass of the neutrino</a:t>
            </a:r>
          </a:p>
        </p:txBody>
      </p:sp>
    </p:spTree>
    <p:extLst>
      <p:ext uri="{BB962C8B-B14F-4D97-AF65-F5344CB8AC3E}">
        <p14:creationId xmlns:p14="http://schemas.microsoft.com/office/powerpoint/2010/main" val="24834089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9E6656-58DF-BBD2-1C2A-30B4AA75C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generated image&#10;&#10;AI-generated content may be incorrect.">
            <a:extLst>
              <a:ext uri="{FF2B5EF4-FFF2-40B4-BE49-F238E27FC236}">
                <a16:creationId xmlns:a16="http://schemas.microsoft.com/office/drawing/2014/main" id="{E3AB166A-1D04-2899-9C27-256082645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8202" cy="68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67070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37AC7-0E74-B44F-3F68-250C07A8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image of a purple square&#10;&#10;AI-generated content may be incorrect.">
            <a:extLst>
              <a:ext uri="{FF2B5EF4-FFF2-40B4-BE49-F238E27FC236}">
                <a16:creationId xmlns:a16="http://schemas.microsoft.com/office/drawing/2014/main" id="{2D1CFAA5-163F-8292-AEF2-CB4514EB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9"/>
            <a:ext cx="9144000" cy="685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691"/>
      </p:ext>
    </p:extLst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DE972C-5248-5308-84F4-184D10D65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ext Box 2">
            <a:extLst>
              <a:ext uri="{FF2B5EF4-FFF2-40B4-BE49-F238E27FC236}">
                <a16:creationId xmlns:a16="http://schemas.microsoft.com/office/drawing/2014/main" id="{9E8A64CC-EFD9-CE96-C572-DE630A87F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63513"/>
            <a:ext cx="5529263" cy="109855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cosmologies</a:t>
            </a: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B067CC53-01E6-9E15-6EB4-5DBDB6E68D2A}"/>
              </a:ext>
            </a:extLst>
          </p:cNvPr>
          <p:cNvGrpSpPr>
            <a:grpSpLocks/>
          </p:cNvGrpSpPr>
          <p:nvPr/>
        </p:nvGrpSpPr>
        <p:grpSpPr bwMode="auto">
          <a:xfrm>
            <a:off x="-88900" y="4310063"/>
            <a:ext cx="2957513" cy="2387600"/>
            <a:chOff x="-89646" y="4310628"/>
            <a:chExt cx="2958352" cy="2387215"/>
          </a:xfrm>
        </p:grpSpPr>
        <p:sp>
          <p:nvSpPr>
            <p:cNvPr id="107539" name="Text Box 11">
              <a:extLst>
                <a:ext uri="{FF2B5EF4-FFF2-40B4-BE49-F238E27FC236}">
                  <a16:creationId xmlns:a16="http://schemas.microsoft.com/office/drawing/2014/main" id="{B43A6616-A77C-F74F-91E2-C2CC1FD317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9882" y="5866846"/>
              <a:ext cx="28985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 CDM structure forms hierarchically</a:t>
              </a:r>
            </a:p>
          </p:txBody>
        </p:sp>
        <p:sp>
          <p:nvSpPr>
            <p:cNvPr id="107540" name="Text Box 12">
              <a:extLst>
                <a:ext uri="{FF2B5EF4-FFF2-40B4-BE49-F238E27FC236}">
                  <a16:creationId xmlns:a16="http://schemas.microsoft.com/office/drawing/2014/main" id="{3723703D-024F-9EB9-507C-29E229BF0D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9646" y="4310628"/>
              <a:ext cx="2913529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Early CDM N-body simulations gave promising results</a:t>
              </a:r>
            </a:p>
          </p:txBody>
        </p:sp>
      </p:grpSp>
      <p:grpSp>
        <p:nvGrpSpPr>
          <p:cNvPr id="107523" name="Group 15">
            <a:extLst>
              <a:ext uri="{FF2B5EF4-FFF2-40B4-BE49-F238E27FC236}">
                <a16:creationId xmlns:a16="http://schemas.microsoft.com/office/drawing/2014/main" id="{7C5C8D31-F81C-AE97-43E8-538345AB0844}"/>
              </a:ext>
            </a:extLst>
          </p:cNvPr>
          <p:cNvGrpSpPr>
            <a:grpSpLocks/>
          </p:cNvGrpSpPr>
          <p:nvPr/>
        </p:nvGrpSpPr>
        <p:grpSpPr bwMode="auto">
          <a:xfrm>
            <a:off x="2703600" y="1404938"/>
            <a:ext cx="6469063" cy="4959350"/>
            <a:chOff x="2608263" y="1441450"/>
            <a:chExt cx="6435725" cy="4922838"/>
          </a:xfrm>
        </p:grpSpPr>
        <p:sp>
          <p:nvSpPr>
            <p:cNvPr id="107529" name="Text Box 3">
              <a:extLst>
                <a:ext uri="{FF2B5EF4-FFF2-40B4-BE49-F238E27FC236}">
                  <a16:creationId xmlns:a16="http://schemas.microsoft.com/office/drawing/2014/main" id="{4D760000-3922-A383-1B59-797C2C14B5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1338" y="5722938"/>
              <a:ext cx="21526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Efstathiou, Frenk &amp; White ‘85</a:t>
              </a:r>
            </a:p>
          </p:txBody>
        </p:sp>
        <p:sp>
          <p:nvSpPr>
            <p:cNvPr id="107530" name="Text Box 4">
              <a:extLst>
                <a:ext uri="{FF2B5EF4-FFF2-40B4-BE49-F238E27FC236}">
                  <a16:creationId xmlns:a16="http://schemas.microsoft.com/office/drawing/2014/main" id="{F3040A29-697D-CD88-8307-7A57077715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0650" y="4310063"/>
              <a:ext cx="1301750" cy="646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</a:p>
          </p:txBody>
        </p:sp>
        <p:grpSp>
          <p:nvGrpSpPr>
            <p:cNvPr id="107531" name="Group 5">
              <a:extLst>
                <a:ext uri="{FF2B5EF4-FFF2-40B4-BE49-F238E27FC236}">
                  <a16:creationId xmlns:a16="http://schemas.microsoft.com/office/drawing/2014/main" id="{7DE4EDCB-8496-126D-46E3-E8CB71B165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8263" y="1441450"/>
              <a:ext cx="6370637" cy="4841875"/>
              <a:chOff x="1603" y="908"/>
              <a:chExt cx="4013" cy="3050"/>
            </a:xfrm>
          </p:grpSpPr>
          <p:pic>
            <p:nvPicPr>
              <p:cNvPr id="107534" name="Picture 6" descr="cdmhdm">
                <a:extLst>
                  <a:ext uri="{FF2B5EF4-FFF2-40B4-BE49-F238E27FC236}">
                    <a16:creationId xmlns:a16="http://schemas.microsoft.com/office/drawing/2014/main" id="{EFB687DB-116B-53F1-35AE-0692D9716A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3" y="908"/>
                <a:ext cx="4013" cy="305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7535" name="Text Box 7">
                <a:extLst>
                  <a:ext uri="{FF2B5EF4-FFF2-40B4-BE49-F238E27FC236}">
                    <a16:creationId xmlns:a16="http://schemas.microsoft.com/office/drawing/2014/main" id="{BE9EA2BF-94E3-0747-35CD-55CC7C8110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1" y="2921"/>
                <a:ext cx="1231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CfA redshift survey</a:t>
                </a:r>
              </a:p>
            </p:txBody>
          </p:sp>
          <p:sp>
            <p:nvSpPr>
              <p:cNvPr id="107536" name="Text Box 8">
                <a:extLst>
                  <a:ext uri="{FF2B5EF4-FFF2-40B4-BE49-F238E27FC236}">
                    <a16:creationId xmlns:a16="http://schemas.microsoft.com/office/drawing/2014/main" id="{29493240-D99F-FBD7-CC21-5D8B65AEB0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95" y="993"/>
                <a:ext cx="718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L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CDM 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W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=0.2</a:t>
                </a:r>
              </a:p>
            </p:txBody>
          </p:sp>
          <p:sp>
            <p:nvSpPr>
              <p:cNvPr id="107537" name="Line 9">
                <a:extLst>
                  <a:ext uri="{FF2B5EF4-FFF2-40B4-BE49-F238E27FC236}">
                    <a16:creationId xmlns:a16="http://schemas.microsoft.com/office/drawing/2014/main" id="{758CAEF6-9A99-3F42-5F39-5278E639C2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87" y="1183"/>
                <a:ext cx="198" cy="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07538" name="Line 10">
                <a:extLst>
                  <a:ext uri="{FF2B5EF4-FFF2-40B4-BE49-F238E27FC236}">
                    <a16:creationId xmlns:a16="http://schemas.microsoft.com/office/drawing/2014/main" id="{8970FE7B-1B16-8F81-0C15-08F8282869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00" y="2501"/>
                <a:ext cx="55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107532" name="Rectangle 14">
              <a:extLst>
                <a:ext uri="{FF2B5EF4-FFF2-40B4-BE49-F238E27FC236}">
                  <a16:creationId xmlns:a16="http://schemas.microsoft.com/office/drawing/2014/main" id="{A2D82732-A2BC-E83C-4BAE-835E9AE1C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9988" y="4160838"/>
              <a:ext cx="1481137" cy="76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Neutrinos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07533" name="Rectangle 15">
              <a:extLst>
                <a:ext uri="{FF2B5EF4-FFF2-40B4-BE49-F238E27FC236}">
                  <a16:creationId xmlns:a16="http://schemas.microsoft.com/office/drawing/2014/main" id="{D6698C6D-B389-54BA-1E51-BF3D13579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8744" y="5556714"/>
              <a:ext cx="2461193" cy="641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Efstathiou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 Frenk &amp; White</a:t>
              </a: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‘</a:t>
              </a:r>
              <a:r>
                <a:rPr kumimoji="0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85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07528" name="Text Box 14">
            <a:extLst>
              <a:ext uri="{FF2B5EF4-FFF2-40B4-BE49-F238E27FC236}">
                <a16:creationId xmlns:a16="http://schemas.microsoft.com/office/drawing/2014/main" id="{032A5DF4-F9AD-CDF5-9F33-1F80B4572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079" y="2303618"/>
            <a:ext cx="2660376" cy="156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Neutrinos cannot make appreciable contribution to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Symbol" charset="0"/>
                <a:ea typeface="ＭＳ Ｐゴシック" charset="0"/>
              </a:rPr>
              <a:t>W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charset="0"/>
              </a:rPr>
              <a:t>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GB" sz="2400" b="1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0"/>
                <a:ea typeface="ＭＳ Ｐゴシック" charset="0"/>
              </a:rPr>
              <a:t>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&lt;&lt; 30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ev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7525" name="Text Box 5">
            <a:extLst>
              <a:ext uri="{FF2B5EF4-FFF2-40B4-BE49-F238E27FC236}">
                <a16:creationId xmlns:a16="http://schemas.microsoft.com/office/drawing/2014/main" id="{60994E85-0082-D83F-2845-C0B8C0F50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4100" y="5588000"/>
            <a:ext cx="1516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Frenk, White &amp; Davis ‘83</a:t>
            </a:r>
          </a:p>
        </p:txBody>
      </p:sp>
      <p:sp>
        <p:nvSpPr>
          <p:cNvPr id="107526" name="Line 9">
            <a:extLst>
              <a:ext uri="{FF2B5EF4-FFF2-40B4-BE49-F238E27FC236}">
                <a16:creationId xmlns:a16="http://schemas.microsoft.com/office/drawing/2014/main" id="{8738A590-9503-C79D-30A2-AC97D9284F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51325" y="4511675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73CD138A-B0FA-4EB7-1BA9-645B75B6E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8" y="1195388"/>
            <a:ext cx="3259137" cy="83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Neutrino DM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charset="0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wrong clustering</a:t>
            </a:r>
          </a:p>
        </p:txBody>
      </p:sp>
    </p:spTree>
    <p:extLst>
      <p:ext uri="{BB962C8B-B14F-4D97-AF65-F5344CB8AC3E}">
        <p14:creationId xmlns:p14="http://schemas.microsoft.com/office/powerpoint/2010/main" val="845097656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927208-875A-B8B3-DD07-4BC82C240CD6}"/>
              </a:ext>
            </a:extLst>
          </p:cNvPr>
          <p:cNvSpPr txBox="1"/>
          <p:nvPr/>
        </p:nvSpPr>
        <p:spPr>
          <a:xfrm>
            <a:off x="2154123" y="334151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3850B0-98F1-BC72-2AC1-39F972AF7130}"/>
              </a:ext>
            </a:extLst>
          </p:cNvPr>
          <p:cNvGrpSpPr/>
          <p:nvPr/>
        </p:nvGrpSpPr>
        <p:grpSpPr>
          <a:xfrm>
            <a:off x="1323617" y="2280356"/>
            <a:ext cx="6903890" cy="986599"/>
            <a:chOff x="454373" y="2190045"/>
            <a:chExt cx="6903890" cy="98659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865B24-9057-3CD9-A3DC-5F84B0A3FAC6}"/>
                </a:ext>
              </a:extLst>
            </p:cNvPr>
            <p:cNvSpPr txBox="1"/>
            <p:nvPr/>
          </p:nvSpPr>
          <p:spPr>
            <a:xfrm>
              <a:off x="476250" y="2190045"/>
              <a:ext cx="68820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dirty="0"/>
                <a:t> Normal hierarchy (m</a:t>
              </a:r>
              <a:r>
                <a:rPr lang="en-US" baseline="-25000" dirty="0"/>
                <a:t>1</a:t>
              </a:r>
              <a:r>
                <a:rPr lang="en-US" dirty="0"/>
                <a:t> &lt; m</a:t>
              </a:r>
              <a:r>
                <a:rPr lang="en-US" baseline="-25000" dirty="0"/>
                <a:t>2</a:t>
              </a:r>
              <a:r>
                <a:rPr lang="en-US" dirty="0"/>
                <a:t> &lt; m</a:t>
              </a:r>
              <a:r>
                <a:rPr lang="en-US" baseline="-25000" dirty="0"/>
                <a:t>3</a:t>
              </a:r>
              <a:r>
                <a:rPr lang="en-US" dirty="0"/>
                <a:t>): </a:t>
              </a:r>
              <a:r>
                <a:rPr lang="en-US" dirty="0">
                  <a:latin typeface="Symbol" pitchFamily="2" charset="2"/>
                </a:rPr>
                <a:t>S </a:t>
              </a:r>
              <a:r>
                <a:rPr lang="en-US" dirty="0" err="1"/>
                <a:t>m</a:t>
              </a:r>
              <a:r>
                <a:rPr lang="en-US" baseline="-25000" dirty="0" err="1">
                  <a:latin typeface="Symbol" pitchFamily="2" charset="2"/>
                </a:rPr>
                <a:t>n</a:t>
              </a:r>
              <a:r>
                <a:rPr lang="en-US" baseline="-25000" dirty="0">
                  <a:latin typeface="Symbol" pitchFamily="2" charset="2"/>
                </a:rPr>
                <a:t> </a:t>
              </a:r>
              <a:r>
                <a:rPr lang="en-US" dirty="0">
                  <a:latin typeface="Symbol" pitchFamily="2" charset="2"/>
                </a:rPr>
                <a:t>&gt; 0.06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ev</a:t>
              </a:r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BA537D-2905-BDD7-E4D8-3CF5B490E73B}"/>
                </a:ext>
              </a:extLst>
            </p:cNvPr>
            <p:cNvSpPr txBox="1"/>
            <p:nvPr/>
          </p:nvSpPr>
          <p:spPr>
            <a:xfrm>
              <a:off x="454373" y="2714979"/>
              <a:ext cx="68467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dirty="0"/>
                <a:t> Inverted hierarchy (m</a:t>
              </a:r>
              <a:r>
                <a:rPr lang="en-US" baseline="-25000" dirty="0"/>
                <a:t>3</a:t>
              </a:r>
              <a:r>
                <a:rPr lang="en-US" dirty="0"/>
                <a:t> &lt; m</a:t>
              </a:r>
              <a:r>
                <a:rPr lang="en-US" baseline="-25000" dirty="0"/>
                <a:t>1</a:t>
              </a:r>
              <a:r>
                <a:rPr lang="en-US" dirty="0"/>
                <a:t> &lt; m</a:t>
              </a:r>
              <a:r>
                <a:rPr lang="en-US" baseline="-25000" dirty="0"/>
                <a:t>2</a:t>
              </a:r>
              <a:r>
                <a:rPr lang="en-US" dirty="0"/>
                <a:t>): </a:t>
              </a:r>
              <a:r>
                <a:rPr lang="en-US" dirty="0">
                  <a:latin typeface="Symbol" pitchFamily="2" charset="2"/>
                </a:rPr>
                <a:t>S </a:t>
              </a:r>
              <a:r>
                <a:rPr lang="en-US" dirty="0" err="1"/>
                <a:t>m</a:t>
              </a:r>
              <a:r>
                <a:rPr lang="en-US" baseline="-25000" dirty="0" err="1">
                  <a:latin typeface="Symbol" pitchFamily="2" charset="2"/>
                </a:rPr>
                <a:t>n</a:t>
              </a:r>
              <a:r>
                <a:rPr lang="en-US" baseline="-25000" dirty="0">
                  <a:latin typeface="Symbol" pitchFamily="2" charset="2"/>
                </a:rPr>
                <a:t> </a:t>
              </a:r>
              <a:r>
                <a:rPr lang="en-US" dirty="0">
                  <a:latin typeface="Symbol" pitchFamily="2" charset="2"/>
                </a:rPr>
                <a:t>&gt; 0.1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ev</a:t>
              </a:r>
              <a:endParaRPr lang="en-US" dirty="0"/>
            </a:p>
          </p:txBody>
        </p:sp>
      </p:grpSp>
      <p:sp>
        <p:nvSpPr>
          <p:cNvPr id="7" name="Text Box 2">
            <a:extLst>
              <a:ext uri="{FF2B5EF4-FFF2-40B4-BE49-F238E27FC236}">
                <a16:creationId xmlns:a16="http://schemas.microsoft.com/office/drawing/2014/main" id="{5E0693D0-2D58-FBA2-A460-A458B43CE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3611" y="231246"/>
            <a:ext cx="5956300" cy="584775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0000"/>
                </a:solidFill>
              </a:rPr>
              <a:t>Constraints on neutrino masses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73B1EE-6661-5D7B-68C8-F9EE48D4760F}"/>
              </a:ext>
            </a:extLst>
          </p:cNvPr>
          <p:cNvSpPr txBox="1"/>
          <p:nvPr/>
        </p:nvSpPr>
        <p:spPr>
          <a:xfrm>
            <a:off x="80097" y="1444979"/>
            <a:ext cx="6003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/>
              <a:t>Neutrino oscillations (upper limit on </a:t>
            </a:r>
            <a:r>
              <a:rPr lang="en-US" dirty="0" err="1"/>
              <a:t>m</a:t>
            </a:r>
            <a:r>
              <a:rPr lang="en-US" baseline="-25000" dirty="0" err="1">
                <a:latin typeface="Symbol" pitchFamily="2" charset="2"/>
              </a:rPr>
              <a:t>n</a:t>
            </a:r>
            <a:r>
              <a:rPr lang="en-US" dirty="0"/>
              <a:t> 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34535-8334-81EC-26DD-2C6C58EA0BCC}"/>
              </a:ext>
            </a:extLst>
          </p:cNvPr>
          <p:cNvSpPr txBox="1"/>
          <p:nvPr/>
        </p:nvSpPr>
        <p:spPr>
          <a:xfrm>
            <a:off x="113884" y="3996267"/>
            <a:ext cx="7313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/>
              <a:t>Katrin experiment (</a:t>
            </a:r>
            <a:r>
              <a:rPr lang="en-GB" dirty="0"/>
              <a:t>endpoint of tritium beta decay)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2EA906-D080-25CF-2AF5-BBC10240CABA}"/>
              </a:ext>
            </a:extLst>
          </p:cNvPr>
          <p:cNvSpPr txBox="1"/>
          <p:nvPr/>
        </p:nvSpPr>
        <p:spPr>
          <a:xfrm>
            <a:off x="1377962" y="4684891"/>
            <a:ext cx="6252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GB" dirty="0"/>
              <a:t> electron antineutrino mass of  m &lt; 0.45 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614698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7115E3-54B5-1C19-AE3E-0295217FA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Group 15">
            <a:extLst>
              <a:ext uri="{FF2B5EF4-FFF2-40B4-BE49-F238E27FC236}">
                <a16:creationId xmlns:a16="http://schemas.microsoft.com/office/drawing/2014/main" id="{8DCAC68A-5FFF-47A4-36FC-29670163F111}"/>
              </a:ext>
            </a:extLst>
          </p:cNvPr>
          <p:cNvGrpSpPr>
            <a:grpSpLocks/>
          </p:cNvGrpSpPr>
          <p:nvPr/>
        </p:nvGrpSpPr>
        <p:grpSpPr bwMode="auto">
          <a:xfrm>
            <a:off x="2705098" y="1404938"/>
            <a:ext cx="6469065" cy="4959350"/>
            <a:chOff x="2608263" y="1441450"/>
            <a:chExt cx="6435725" cy="4922838"/>
          </a:xfrm>
        </p:grpSpPr>
        <p:sp>
          <p:nvSpPr>
            <p:cNvPr id="137230" name="Text Box 3">
              <a:extLst>
                <a:ext uri="{FF2B5EF4-FFF2-40B4-BE49-F238E27FC236}">
                  <a16:creationId xmlns:a16="http://schemas.microsoft.com/office/drawing/2014/main" id="{6338AE28-95B3-8725-4626-ADDDB9BA4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1338" y="5722938"/>
              <a:ext cx="21526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Efstathiou, Frenk &amp; White ‘85</a:t>
              </a:r>
            </a:p>
          </p:txBody>
        </p:sp>
        <p:sp>
          <p:nvSpPr>
            <p:cNvPr id="137231" name="Text Box 4">
              <a:extLst>
                <a:ext uri="{FF2B5EF4-FFF2-40B4-BE49-F238E27FC236}">
                  <a16:creationId xmlns:a16="http://schemas.microsoft.com/office/drawing/2014/main" id="{6124BBBB-1469-B5F1-AB86-AA999BCA3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0650" y="4310063"/>
              <a:ext cx="1301750" cy="646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</a:p>
          </p:txBody>
        </p:sp>
        <p:grpSp>
          <p:nvGrpSpPr>
            <p:cNvPr id="137232" name="Group 5">
              <a:extLst>
                <a:ext uri="{FF2B5EF4-FFF2-40B4-BE49-F238E27FC236}">
                  <a16:creationId xmlns:a16="http://schemas.microsoft.com/office/drawing/2014/main" id="{EFA4FCC9-7D59-4832-83E4-2A1AA08A4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8263" y="1441450"/>
              <a:ext cx="6370637" cy="4841875"/>
              <a:chOff x="1603" y="908"/>
              <a:chExt cx="4013" cy="3050"/>
            </a:xfrm>
          </p:grpSpPr>
          <p:pic>
            <p:nvPicPr>
              <p:cNvPr id="137235" name="Picture 6" descr="cdmhdm">
                <a:extLst>
                  <a:ext uri="{FF2B5EF4-FFF2-40B4-BE49-F238E27FC236}">
                    <a16:creationId xmlns:a16="http://schemas.microsoft.com/office/drawing/2014/main" id="{A8138422-C053-59BE-CF9B-A9E7AAA9B5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3" y="908"/>
                <a:ext cx="4013" cy="305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7236" name="Text Box 7">
                <a:extLst>
                  <a:ext uri="{FF2B5EF4-FFF2-40B4-BE49-F238E27FC236}">
                    <a16:creationId xmlns:a16="http://schemas.microsoft.com/office/drawing/2014/main" id="{EA121348-658E-2DE4-F499-D7EE90A4FE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1" y="2921"/>
                <a:ext cx="1231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CfA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redshift survey</a:t>
                </a:r>
              </a:p>
            </p:txBody>
          </p:sp>
          <p:sp>
            <p:nvSpPr>
              <p:cNvPr id="137237" name="Text Box 8">
                <a:extLst>
                  <a:ext uri="{FF2B5EF4-FFF2-40B4-BE49-F238E27FC236}">
                    <a16:creationId xmlns:a16="http://schemas.microsoft.com/office/drawing/2014/main" id="{BAA68DEF-D237-7F04-B9D5-CBE6AD49A3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95" y="993"/>
                <a:ext cx="718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L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CDM 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W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=0.2</a:t>
                </a:r>
              </a:p>
            </p:txBody>
          </p:sp>
          <p:sp>
            <p:nvSpPr>
              <p:cNvPr id="137238" name="Line 9">
                <a:extLst>
                  <a:ext uri="{FF2B5EF4-FFF2-40B4-BE49-F238E27FC236}">
                    <a16:creationId xmlns:a16="http://schemas.microsoft.com/office/drawing/2014/main" id="{A74A7663-C299-A115-9D54-D57E7AFD7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87" y="1183"/>
                <a:ext cx="198" cy="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37239" name="Line 10">
                <a:extLst>
                  <a:ext uri="{FF2B5EF4-FFF2-40B4-BE49-F238E27FC236}">
                    <a16:creationId xmlns:a16="http://schemas.microsoft.com/office/drawing/2014/main" id="{4DF367E3-6C0F-A7E8-58CC-B77212ABB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00" y="2501"/>
                <a:ext cx="55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37234" name="Rectangle 14">
              <a:extLst>
                <a:ext uri="{FF2B5EF4-FFF2-40B4-BE49-F238E27FC236}">
                  <a16:creationId xmlns:a16="http://schemas.microsoft.com/office/drawing/2014/main" id="{5703BEDC-4AD6-3C1B-4D68-0B8FCA297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2577" y="2527291"/>
              <a:ext cx="1137853" cy="702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CDM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  <a:cs typeface="ＭＳ Ｐゴシック" charset="0"/>
                </a:rPr>
                <a:t>  W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ＭＳ Ｐゴシック" charset="0"/>
                </a:rPr>
                <a:t>=1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7229" name="Rectangle 13">
            <a:extLst>
              <a:ext uri="{FF2B5EF4-FFF2-40B4-BE49-F238E27FC236}">
                <a16:creationId xmlns:a16="http://schemas.microsoft.com/office/drawing/2014/main" id="{A66AEB93-6A59-FC4D-0D54-6203275C8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5102" y="2355114"/>
            <a:ext cx="2812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Symbol" pitchFamily="2" charset="2"/>
              <a:buChar char="L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was inconceivable in 1985</a:t>
            </a:r>
          </a:p>
        </p:txBody>
      </p:sp>
      <p:pic>
        <p:nvPicPr>
          <p:cNvPr id="137221" name="Picture 16" descr="Universe_nu_CDM.jpg">
            <a:extLst>
              <a:ext uri="{FF2B5EF4-FFF2-40B4-BE49-F238E27FC236}">
                <a16:creationId xmlns:a16="http://schemas.microsoft.com/office/drawing/2014/main" id="{7F3DEBAC-CCDC-ECC2-6F4B-E31EA20F4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1965" r="4353" b="66193"/>
          <a:stretch>
            <a:fillRect/>
          </a:stretch>
        </p:blipFill>
        <p:spPr bwMode="auto">
          <a:xfrm rot="-9911485">
            <a:off x="6329363" y="1436688"/>
            <a:ext cx="2782887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7223" name="Straight Connector 3">
            <a:extLst>
              <a:ext uri="{FF2B5EF4-FFF2-40B4-BE49-F238E27FC236}">
                <a16:creationId xmlns:a16="http://schemas.microsoft.com/office/drawing/2014/main" id="{0E3BE4FB-4670-8116-11D0-7445C85474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18275" y="1388600"/>
            <a:ext cx="12700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7224" name="Text Box 2">
            <a:extLst>
              <a:ext uri="{FF2B5EF4-FFF2-40B4-BE49-F238E27FC236}">
                <a16:creationId xmlns:a16="http://schemas.microsoft.com/office/drawing/2014/main" id="{B51F434C-96B2-8684-AF82-440B05643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63513"/>
            <a:ext cx="5529263" cy="109855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lIns="91350" tIns="45677" rIns="91350" bIns="4567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cosmologies</a:t>
            </a:r>
          </a:p>
        </p:txBody>
      </p:sp>
      <p:cxnSp>
        <p:nvCxnSpPr>
          <p:cNvPr id="137225" name="Straight Connector 3">
            <a:extLst>
              <a:ext uri="{FF2B5EF4-FFF2-40B4-BE49-F238E27FC236}">
                <a16:creationId xmlns:a16="http://schemas.microsoft.com/office/drawing/2014/main" id="{E6D3A2CB-C53D-7B41-C5D9-20726808D70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18600" y="1736725"/>
            <a:ext cx="0" cy="1450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7227" name="Line 9">
            <a:extLst>
              <a:ext uri="{FF2B5EF4-FFF2-40B4-BE49-F238E27FC236}">
                <a16:creationId xmlns:a16="http://schemas.microsoft.com/office/drawing/2014/main" id="{5CAC4203-31ED-1852-D087-2F792C79F0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2975" y="2344738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50" tIns="45677" rIns="91350" bIns="45677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7D2658D3-A78D-D09B-4184-68DDDAA1D557}"/>
              </a:ext>
            </a:extLst>
          </p:cNvPr>
          <p:cNvSpPr/>
          <p:nvPr/>
        </p:nvSpPr>
        <p:spPr bwMode="auto">
          <a:xfrm rot="1186589">
            <a:off x="7788275" y="1400175"/>
            <a:ext cx="656642" cy="156705"/>
          </a:xfrm>
          <a:prstGeom prst="arc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2"/>
              <a:buChar char="è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37222" name="Picture 6" descr="cdmhdm">
            <a:extLst>
              <a:ext uri="{FF2B5EF4-FFF2-40B4-BE49-F238E27FC236}">
                <a16:creationId xmlns:a16="http://schemas.microsoft.com/office/drawing/2014/main" id="{17131B9F-D8CF-EC6A-F76D-D2000245F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1" t="42924" r="28514"/>
          <a:stretch>
            <a:fillRect/>
          </a:stretch>
        </p:blipFill>
        <p:spPr bwMode="auto">
          <a:xfrm>
            <a:off x="4535488" y="3498850"/>
            <a:ext cx="274796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>
            <a:extLst>
              <a:ext uri="{FF2B5EF4-FFF2-40B4-BE49-F238E27FC236}">
                <a16:creationId xmlns:a16="http://schemas.microsoft.com/office/drawing/2014/main" id="{01B7D5FA-6680-652F-164D-68A1CCC17A35}"/>
              </a:ext>
            </a:extLst>
          </p:cNvPr>
          <p:cNvSpPr/>
          <p:nvPr/>
        </p:nvSpPr>
        <p:spPr bwMode="auto">
          <a:xfrm rot="6511191">
            <a:off x="7818150" y="776823"/>
            <a:ext cx="446858" cy="996235"/>
          </a:xfrm>
          <a:prstGeom prst="arc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2"/>
              <a:buChar char="è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37226" name="Line 9">
            <a:extLst>
              <a:ext uri="{FF2B5EF4-FFF2-40B4-BE49-F238E27FC236}">
                <a16:creationId xmlns:a16="http://schemas.microsoft.com/office/drawing/2014/main" id="{82868005-53C9-D419-E329-65AA17F1AF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51325" y="4511675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50" tIns="45677" rIns="91350" bIns="45677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1765CBB1-CEB1-EC5A-4420-35A712236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239" y="5550724"/>
            <a:ext cx="24739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Davis,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Efstathiou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Frenk &amp; White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85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9324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BA41D9-227C-EE3C-7C5B-FBB49F2CEBC3}"/>
              </a:ext>
            </a:extLst>
          </p:cNvPr>
          <p:cNvSpPr txBox="1"/>
          <p:nvPr/>
        </p:nvSpPr>
        <p:spPr>
          <a:xfrm>
            <a:off x="0" y="1154985"/>
            <a:ext cx="2861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Calibri" panose="020F0502020204030204" pitchFamily="34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gave the best match to the data</a:t>
            </a:r>
          </a:p>
        </p:txBody>
      </p:sp>
      <p:pic>
        <p:nvPicPr>
          <p:cNvPr id="6" name="Picture 19">
            <a:extLst>
              <a:ext uri="{FF2B5EF4-FFF2-40B4-BE49-F238E27FC236}">
                <a16:creationId xmlns:a16="http://schemas.microsoft.com/office/drawing/2014/main" id="{5B9B77B5-F7F6-21DD-D58D-6D3DFF0E0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234" r="3125" b="1723"/>
          <a:stretch>
            <a:fillRect/>
          </a:stretch>
        </p:blipFill>
        <p:spPr bwMode="auto">
          <a:xfrm>
            <a:off x="279722" y="3777044"/>
            <a:ext cx="2086377" cy="299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49668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9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1">
          <a:extLst>
            <a:ext uri="{FF2B5EF4-FFF2-40B4-BE49-F238E27FC236}">
              <a16:creationId xmlns:a16="http://schemas.microsoft.com/office/drawing/2014/main" id="{A4D3A495-6FE3-A880-6B07-E6CE61279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7">
            <a:extLst>
              <a:ext uri="{FF2B5EF4-FFF2-40B4-BE49-F238E27FC236}">
                <a16:creationId xmlns:a16="http://schemas.microsoft.com/office/drawing/2014/main" id="{A2D8B421-201E-9DE0-A8F2-A8E2533B87B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22" y="2567725"/>
            <a:ext cx="2189648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7">
            <a:extLst>
              <a:ext uri="{FF2B5EF4-FFF2-40B4-BE49-F238E27FC236}">
                <a16:creationId xmlns:a16="http://schemas.microsoft.com/office/drawing/2014/main" id="{A8111C2C-0AAC-2132-CC81-55C9CDB14AD0}"/>
              </a:ext>
            </a:extLst>
          </p:cNvPr>
          <p:cNvSpPr txBox="1"/>
          <p:nvPr/>
        </p:nvSpPr>
        <p:spPr>
          <a:xfrm>
            <a:off x="325420" y="1288973"/>
            <a:ext cx="38193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From CMB: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68945160-9E23-4166-E217-4449F2F42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089" y="332338"/>
            <a:ext cx="702876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Constraints on sum of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Symbol" charset="0"/>
              </a:rPr>
              <a:t>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masses </a:t>
            </a:r>
          </a:p>
        </p:txBody>
      </p:sp>
      <p:pic>
        <p:nvPicPr>
          <p:cNvPr id="7" name="Google Shape;236;p27">
            <a:extLst>
              <a:ext uri="{FF2B5EF4-FFF2-40B4-BE49-F238E27FC236}">
                <a16:creationId xmlns:a16="http://schemas.microsoft.com/office/drawing/2014/main" id="{16348354-2FD2-8A49-D640-6ED5F0A82C2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0492" y="1300548"/>
            <a:ext cx="6599103" cy="50787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553762-6905-52D7-339E-27B53F19F460}"/>
              </a:ext>
            </a:extLst>
          </p:cNvPr>
          <p:cNvSpPr txBox="1"/>
          <p:nvPr/>
        </p:nvSpPr>
        <p:spPr>
          <a:xfrm>
            <a:off x="210795" y="1860856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assuming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</p:spTree>
    <p:extLst>
      <p:ext uri="{BB962C8B-B14F-4D97-AF65-F5344CB8AC3E}">
        <p14:creationId xmlns:p14="http://schemas.microsoft.com/office/powerpoint/2010/main" val="6170126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3">
          <a:extLst>
            <a:ext uri="{FF2B5EF4-FFF2-40B4-BE49-F238E27FC236}">
              <a16:creationId xmlns:a16="http://schemas.microsoft.com/office/drawing/2014/main" id="{83D57D13-A1AD-3BCE-BFE2-D2692811B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B1D6D0D-1DB2-BBC5-CEC5-CB833D23F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089" y="332338"/>
            <a:ext cx="702876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Constraints on sum of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Symbol" charset="0"/>
              </a:rPr>
              <a:t>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masses </a:t>
            </a:r>
          </a:p>
        </p:txBody>
      </p:sp>
      <p:pic>
        <p:nvPicPr>
          <p:cNvPr id="3" name="Google Shape;248;p28">
            <a:extLst>
              <a:ext uri="{FF2B5EF4-FFF2-40B4-BE49-F238E27FC236}">
                <a16:creationId xmlns:a16="http://schemas.microsoft.com/office/drawing/2014/main" id="{3E2CCB25-CDBD-4EC9-9FDC-1DA97E278F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3150" y="1306438"/>
            <a:ext cx="6598799" cy="507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CD95033-C6FC-A2AB-5783-E2103EE66506}"/>
              </a:ext>
            </a:extLst>
          </p:cNvPr>
          <p:cNvGrpSpPr/>
          <p:nvPr/>
        </p:nvGrpSpPr>
        <p:grpSpPr>
          <a:xfrm>
            <a:off x="74934" y="1293876"/>
            <a:ext cx="3832442" cy="1721883"/>
            <a:chOff x="74934" y="1293876"/>
            <a:chExt cx="3832442" cy="1721883"/>
          </a:xfrm>
        </p:grpSpPr>
        <p:pic>
          <p:nvPicPr>
            <p:cNvPr id="250" name="Google Shape;250;p28">
              <a:extLst>
                <a:ext uri="{FF2B5EF4-FFF2-40B4-BE49-F238E27FC236}">
                  <a16:creationId xmlns:a16="http://schemas.microsoft.com/office/drawing/2014/main" id="{D9675D69-C376-1759-1BE9-B6A247FAF7D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4934" y="2523347"/>
              <a:ext cx="2208216" cy="4924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" name="Google Shape;251;p28">
              <a:extLst>
                <a:ext uri="{FF2B5EF4-FFF2-40B4-BE49-F238E27FC236}">
                  <a16:creationId xmlns:a16="http://schemas.microsoft.com/office/drawing/2014/main" id="{7D628C71-A805-691D-7D69-79C22E391C22}"/>
                </a:ext>
              </a:extLst>
            </p:cNvPr>
            <p:cNvSpPr txBox="1"/>
            <p:nvPr/>
          </p:nvSpPr>
          <p:spPr>
            <a:xfrm>
              <a:off x="88076" y="1293876"/>
              <a:ext cx="3819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From CMB + DESI: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FF227D7-94FC-79A1-B65F-4059E7BFFE68}"/>
              </a:ext>
            </a:extLst>
          </p:cNvPr>
          <p:cNvSpPr txBox="1"/>
          <p:nvPr/>
        </p:nvSpPr>
        <p:spPr>
          <a:xfrm>
            <a:off x="210795" y="1860856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assuming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7BB291-148C-AEB4-54A7-534C0ECAADF2}"/>
              </a:ext>
            </a:extLst>
          </p:cNvPr>
          <p:cNvSpPr txBox="1"/>
          <p:nvPr/>
        </p:nvSpPr>
        <p:spPr>
          <a:xfrm>
            <a:off x="921597" y="2618069"/>
            <a:ext cx="9569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lang="en-US" sz="18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&lt;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0.064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C8D060-F009-1478-6AF0-531ABFE001F9}"/>
              </a:ext>
            </a:extLst>
          </p:cNvPr>
          <p:cNvGrpSpPr/>
          <p:nvPr/>
        </p:nvGrpSpPr>
        <p:grpSpPr>
          <a:xfrm>
            <a:off x="55042" y="3464805"/>
            <a:ext cx="2372378" cy="1947572"/>
            <a:chOff x="55042" y="3464805"/>
            <a:chExt cx="2372378" cy="194757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3D11999-DBE7-F2BD-DA82-78EE91863E09}"/>
                </a:ext>
              </a:extLst>
            </p:cNvPr>
            <p:cNvGrpSpPr/>
            <p:nvPr/>
          </p:nvGrpSpPr>
          <p:grpSpPr>
            <a:xfrm>
              <a:off x="55042" y="3464805"/>
              <a:ext cx="2372378" cy="1447047"/>
              <a:chOff x="9314" y="3647813"/>
              <a:chExt cx="2372378" cy="1447047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9CDCE2-338A-FBD1-1012-1A919E00A5E8}"/>
                  </a:ext>
                </a:extLst>
              </p:cNvPr>
              <p:cNvSpPr txBox="1"/>
              <p:nvPr/>
            </p:nvSpPr>
            <p:spPr>
              <a:xfrm>
                <a:off x="9314" y="3647813"/>
                <a:ext cx="237237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From atmospheric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Symbol" pitchFamily="2" charset="2"/>
                    <a:ea typeface="ＭＳ Ｐゴシック" charset="0"/>
                  </a:rPr>
                  <a:t>n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oscillations</a:t>
                </a: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E539965-AF1A-710B-AC0D-A82BDCF38EFF}"/>
                  </a:ext>
                </a:extLst>
              </p:cNvPr>
              <p:cNvGrpSpPr/>
              <p:nvPr/>
            </p:nvGrpSpPr>
            <p:grpSpPr>
              <a:xfrm>
                <a:off x="88076" y="4540035"/>
                <a:ext cx="2280922" cy="554825"/>
                <a:chOff x="88076" y="4400550"/>
                <a:chExt cx="2280922" cy="554825"/>
              </a:xfrm>
            </p:grpSpPr>
            <p:pic>
              <p:nvPicPr>
                <p:cNvPr id="7" name="Google Shape;250;p28">
                  <a:extLst>
                    <a:ext uri="{FF2B5EF4-FFF2-40B4-BE49-F238E27FC236}">
                      <a16:creationId xmlns:a16="http://schemas.microsoft.com/office/drawing/2014/main" id="{A36CD824-D7D5-CDFE-AAAA-B36F92F96FD8}"/>
                    </a:ext>
                  </a:extLst>
                </p:cNvPr>
                <p:cNvPicPr preferRelativeResize="0"/>
                <p:nvPr/>
              </p:nvPicPr>
              <p:blipFill>
                <a:blip r:embed="rId4">
                  <a:alphaModFix/>
                </a:blip>
                <a:stretch>
                  <a:fillRect/>
                </a:stretch>
              </p:blipFill>
              <p:spPr>
                <a:xfrm>
                  <a:off x="88076" y="4400550"/>
                  <a:ext cx="2280922" cy="554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ADEEF23-937A-1C3C-18BC-A36A8C9B3BB4}"/>
                    </a:ext>
                  </a:extLst>
                </p:cNvPr>
                <p:cNvSpPr txBox="1"/>
                <p:nvPr/>
              </p:nvSpPr>
              <p:spPr>
                <a:xfrm>
                  <a:off x="1016980" y="4541192"/>
                  <a:ext cx="95694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&gt; 0.060</a:t>
                  </a:r>
                </a:p>
              </p:txBody>
            </p:sp>
          </p:grp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D3A904-C4AE-154C-085B-BE3259BAE2AB}"/>
                </a:ext>
              </a:extLst>
            </p:cNvPr>
            <p:cNvSpPr txBox="1"/>
            <p:nvPr/>
          </p:nvSpPr>
          <p:spPr>
            <a:xfrm>
              <a:off x="197168" y="5012267"/>
              <a:ext cx="21371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/>
                <a:t>Normal hierarchy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47329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67">
          <a:extLst>
            <a:ext uri="{FF2B5EF4-FFF2-40B4-BE49-F238E27FC236}">
              <a16:creationId xmlns:a16="http://schemas.microsoft.com/office/drawing/2014/main" id="{283A6E82-B97D-2E94-B016-908C74CED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0">
            <a:extLst>
              <a:ext uri="{FF2B5EF4-FFF2-40B4-BE49-F238E27FC236}">
                <a16:creationId xmlns:a16="http://schemas.microsoft.com/office/drawing/2014/main" id="{FF426849-B9EF-0029-59EE-90635D64E3E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8195" y="1806766"/>
            <a:ext cx="5669528" cy="4450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E69098D-A1AA-88D6-C860-53D0F1BE7DF1}"/>
              </a:ext>
            </a:extLst>
          </p:cNvPr>
          <p:cNvGrpSpPr/>
          <p:nvPr/>
        </p:nvGrpSpPr>
        <p:grpSpPr>
          <a:xfrm>
            <a:off x="366277" y="1587960"/>
            <a:ext cx="3879750" cy="2782812"/>
            <a:chOff x="411000" y="2251288"/>
            <a:chExt cx="3879750" cy="2782812"/>
          </a:xfrm>
        </p:grpSpPr>
        <p:sp>
          <p:nvSpPr>
            <p:cNvPr id="272" name="Google Shape;272;p30">
              <a:extLst>
                <a:ext uri="{FF2B5EF4-FFF2-40B4-BE49-F238E27FC236}">
                  <a16:creationId xmlns:a16="http://schemas.microsoft.com/office/drawing/2014/main" id="{1F63A6A4-E39D-18C1-2F14-6C707891F487}"/>
                </a:ext>
              </a:extLst>
            </p:cNvPr>
            <p:cNvSpPr txBox="1"/>
            <p:nvPr/>
          </p:nvSpPr>
          <p:spPr>
            <a:xfrm>
              <a:off x="471450" y="2251288"/>
              <a:ext cx="3819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From CMB: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73" name="Google Shape;273;p30">
              <a:extLst>
                <a:ext uri="{FF2B5EF4-FFF2-40B4-BE49-F238E27FC236}">
                  <a16:creationId xmlns:a16="http://schemas.microsoft.com/office/drawing/2014/main" id="{2C97D0A3-47EF-D240-597B-8AF1F21D171C}"/>
                </a:ext>
              </a:extLst>
            </p:cNvPr>
            <p:cNvSpPr txBox="1"/>
            <p:nvPr/>
          </p:nvSpPr>
          <p:spPr>
            <a:xfrm>
              <a:off x="411000" y="3470000"/>
              <a:ext cx="3819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From CMB + DESI BAO: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274" name="Google Shape;274;p30">
              <a:extLst>
                <a:ext uri="{FF2B5EF4-FFF2-40B4-BE49-F238E27FC236}">
                  <a16:creationId xmlns:a16="http://schemas.microsoft.com/office/drawing/2014/main" id="{FA969013-23D4-2082-DEE2-F114A6AED9E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6775" y="3903251"/>
              <a:ext cx="2280922" cy="554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30">
              <a:extLst>
                <a:ext uri="{FF2B5EF4-FFF2-40B4-BE49-F238E27FC236}">
                  <a16:creationId xmlns:a16="http://schemas.microsoft.com/office/drawing/2014/main" id="{A6769B19-6356-71A3-03B1-883F62EB4F8C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8799" y="2809774"/>
              <a:ext cx="2189648" cy="461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30">
              <a:extLst>
                <a:ext uri="{FF2B5EF4-FFF2-40B4-BE49-F238E27FC236}">
                  <a16:creationId xmlns:a16="http://schemas.microsoft.com/office/drawing/2014/main" id="{E1A354F7-74BB-1AF3-AF0E-1DCC2FA6C3FB}"/>
                </a:ext>
              </a:extLst>
            </p:cNvPr>
            <p:cNvSpPr txBox="1"/>
            <p:nvPr/>
          </p:nvSpPr>
          <p:spPr>
            <a:xfrm>
              <a:off x="471450" y="4572400"/>
              <a:ext cx="21585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(Both at 95%)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2" name="Text Box 2">
            <a:extLst>
              <a:ext uri="{FF2B5EF4-FFF2-40B4-BE49-F238E27FC236}">
                <a16:creationId xmlns:a16="http://schemas.microsoft.com/office/drawing/2014/main" id="{9BCE0DFA-CDEE-37E1-1F4E-6566AABC0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089" y="332338"/>
            <a:ext cx="702876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Constraints on sum of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Symbol" charset="0"/>
              </a:rPr>
              <a:t>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masses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20E532-E378-BE03-3BA8-40B311D9B44B}"/>
              </a:ext>
            </a:extLst>
          </p:cNvPr>
          <p:cNvSpPr txBox="1"/>
          <p:nvPr/>
        </p:nvSpPr>
        <p:spPr>
          <a:xfrm>
            <a:off x="3103538" y="1272708"/>
            <a:ext cx="5765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Posterior distribution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masses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Calibri" panose="020F0502020204030204" pitchFamily="34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CDM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8E12A4-6E27-4D4D-72D7-D1EED352C202}"/>
              </a:ext>
            </a:extLst>
          </p:cNvPr>
          <p:cNvSpPr txBox="1"/>
          <p:nvPr/>
        </p:nvSpPr>
        <p:spPr>
          <a:xfrm>
            <a:off x="-86608" y="4820410"/>
            <a:ext cx="37081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(Prior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&gt;0)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Posterior distribution peaks at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5DF258-FA65-811B-33EF-53F7219E4CD7}"/>
              </a:ext>
            </a:extLst>
          </p:cNvPr>
          <p:cNvSpPr txBox="1"/>
          <p:nvPr/>
        </p:nvSpPr>
        <p:spPr>
          <a:xfrm>
            <a:off x="1486041" y="3374424"/>
            <a:ext cx="9569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lang="en-US" sz="18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&lt;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0.064</a:t>
            </a:r>
          </a:p>
        </p:txBody>
      </p:sp>
    </p:spTree>
    <p:extLst>
      <p:ext uri="{BB962C8B-B14F-4D97-AF65-F5344CB8AC3E}">
        <p14:creationId xmlns:p14="http://schemas.microsoft.com/office/powerpoint/2010/main" val="2270367313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22033D3D-30BE-7460-9F6B-71D6EEA08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3">
            <a:extLst>
              <a:ext uri="{FF2B5EF4-FFF2-40B4-BE49-F238E27FC236}">
                <a16:creationId xmlns:a16="http://schemas.microsoft.com/office/drawing/2014/main" id="{5796469B-DC3F-A88C-862A-B95CC7C48B58}"/>
              </a:ext>
            </a:extLst>
          </p:cNvPr>
          <p:cNvSpPr txBox="1"/>
          <p:nvPr/>
        </p:nvSpPr>
        <p:spPr>
          <a:xfrm>
            <a:off x="-1" y="6136077"/>
            <a:ext cx="3393195" cy="6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See also: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eBOSS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Collaboration (2021; 2007.08991)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Craig et al. (2024; 2405.00836)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AB4A967B-1939-4795-585E-6CCC0E14A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089" y="332338"/>
            <a:ext cx="702876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Constraints on sum of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Symbol" charset="0"/>
              </a:rPr>
              <a:t>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masses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CCDA01-BA3E-6EEF-A080-190C460A9BD1}"/>
              </a:ext>
            </a:extLst>
          </p:cNvPr>
          <p:cNvSpPr txBox="1"/>
          <p:nvPr/>
        </p:nvSpPr>
        <p:spPr>
          <a:xfrm>
            <a:off x="215900" y="1142527"/>
            <a:ext cx="8498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Relax the prior: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introduce an effective neutrino mass,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,eff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 that coincides with the physical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for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,eff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&gt; 0 and extend to negative values in data space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F2389E-5F25-9C54-8600-B33F3E911A73}"/>
              </a:ext>
            </a:extLst>
          </p:cNvPr>
          <p:cNvSpPr txBox="1"/>
          <p:nvPr/>
        </p:nvSpPr>
        <p:spPr>
          <a:xfrm>
            <a:off x="215900" y="2488357"/>
            <a:ext cx="2686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Elbers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CSF, Jenkins, Li &amp; Pascoli ‘24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EE38F6-9B11-79F4-208F-698E3E658CAE}"/>
              </a:ext>
            </a:extLst>
          </p:cNvPr>
          <p:cNvSpPr txBox="1"/>
          <p:nvPr/>
        </p:nvSpPr>
        <p:spPr>
          <a:xfrm>
            <a:off x="254556" y="3773211"/>
            <a:ext cx="85215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000" dirty="0">
                <a:solidFill>
                  <a:srgbClr val="0070C0"/>
                </a:solidFill>
              </a:rPr>
              <a:t>Any evidence for negative values should be interpreted as a signature of unidentified systematic errors or possibly of new physics which may be unrelated to neutrinos </a:t>
            </a:r>
          </a:p>
        </p:txBody>
      </p:sp>
    </p:spTree>
    <p:extLst>
      <p:ext uri="{BB962C8B-B14F-4D97-AF65-F5344CB8AC3E}">
        <p14:creationId xmlns:p14="http://schemas.microsoft.com/office/powerpoint/2010/main" val="18913362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>
          <a:extLst>
            <a:ext uri="{FF2B5EF4-FFF2-40B4-BE49-F238E27FC236}">
              <a16:creationId xmlns:a16="http://schemas.microsoft.com/office/drawing/2014/main" id="{B16DFC45-5EB3-8A22-1431-478C7B0D3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3BD34402-CD3E-63CC-CE36-804CDFCBF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089" y="332338"/>
            <a:ext cx="702876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Constraints on sum of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Symbol" charset="0"/>
              </a:rPr>
              <a:t>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masses </a:t>
            </a:r>
          </a:p>
        </p:txBody>
      </p:sp>
      <p:pic>
        <p:nvPicPr>
          <p:cNvPr id="402" name="Google Shape;402;p41">
            <a:extLst>
              <a:ext uri="{FF2B5EF4-FFF2-40B4-BE49-F238E27FC236}">
                <a16:creationId xmlns:a16="http://schemas.microsoft.com/office/drawing/2014/main" id="{EB8256B6-048F-E35A-4825-64848ADC41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7045" y="1674855"/>
            <a:ext cx="5817806" cy="42479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B578EA-CF35-D712-95C8-593B8E30E996}"/>
              </a:ext>
            </a:extLst>
          </p:cNvPr>
          <p:cNvSpPr txBox="1"/>
          <p:nvPr/>
        </p:nvSpPr>
        <p:spPr>
          <a:xfrm>
            <a:off x="3775500" y="1124215"/>
            <a:ext cx="4382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Posterior distribution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masses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5D5C1-47EF-78F6-2EBA-F2066F6BE824}"/>
              </a:ext>
            </a:extLst>
          </p:cNvPr>
          <p:cNvSpPr txBox="1"/>
          <p:nvPr/>
        </p:nvSpPr>
        <p:spPr>
          <a:xfrm>
            <a:off x="6655255" y="5916375"/>
            <a:ext cx="2201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Elbers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CSF + ‘24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1411C6-A18F-11ED-F880-328D73B83DAD}"/>
              </a:ext>
            </a:extLst>
          </p:cNvPr>
          <p:cNvSpPr txBox="1"/>
          <p:nvPr/>
        </p:nvSpPr>
        <p:spPr>
          <a:xfrm>
            <a:off x="4575626" y="3418194"/>
            <a:ext cx="792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03A7350-E6A4-F4BD-BCF1-89AC01041691}"/>
              </a:ext>
            </a:extLst>
          </p:cNvPr>
          <p:cNvGrpSpPr/>
          <p:nvPr/>
        </p:nvGrpSpPr>
        <p:grpSpPr>
          <a:xfrm>
            <a:off x="7377456" y="3426283"/>
            <a:ext cx="1213794" cy="683009"/>
            <a:chOff x="7377456" y="3426283"/>
            <a:chExt cx="1213794" cy="6830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A86AD1-EB52-2C34-74C7-86B2E57C819E}"/>
                </a:ext>
              </a:extLst>
            </p:cNvPr>
            <p:cNvSpPr txBox="1"/>
            <p:nvPr/>
          </p:nvSpPr>
          <p:spPr>
            <a:xfrm>
              <a:off x="7377456" y="3426283"/>
              <a:ext cx="1213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</a:t>
              </a:r>
              <a:r>
                <a:rPr kumimoji="0" 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</a:t>
              </a:r>
              <a:r>
                <a:rPr kumimoji="0" 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a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F289F00-6F3E-1298-A720-E8C9E6E2361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7623672" y="3795615"/>
              <a:ext cx="231355" cy="313677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E535063-E963-7158-019B-18CF4CFD8675}"/>
              </a:ext>
            </a:extLst>
          </p:cNvPr>
          <p:cNvCxnSpPr>
            <a:cxnSpLocks/>
          </p:cNvCxnSpPr>
          <p:nvPr/>
        </p:nvCxnSpPr>
        <p:spPr bwMode="auto">
          <a:xfrm>
            <a:off x="5074723" y="3765162"/>
            <a:ext cx="293108" cy="344130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5964645-4B58-A3F7-87FB-459AE4F331FF}"/>
              </a:ext>
            </a:extLst>
          </p:cNvPr>
          <p:cNvGrpSpPr/>
          <p:nvPr/>
        </p:nvGrpSpPr>
        <p:grpSpPr>
          <a:xfrm>
            <a:off x="-295767" y="1711449"/>
            <a:ext cx="3229076" cy="709985"/>
            <a:chOff x="-295767" y="1711449"/>
            <a:chExt cx="3229076" cy="7099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EFB781-2076-BA5A-3CDF-3DD41F7AA55C}"/>
                </a:ext>
              </a:extLst>
            </p:cNvPr>
            <p:cNvSpPr txBox="1"/>
            <p:nvPr/>
          </p:nvSpPr>
          <p:spPr>
            <a:xfrm>
              <a:off x="-295767" y="1711449"/>
              <a:ext cx="3229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CDM, posterior peaks  at 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567D3B-8834-B944-F0E2-212800D6DCD1}"/>
                </a:ext>
              </a:extLst>
            </p:cNvPr>
            <p:cNvSpPr txBox="1"/>
            <p:nvPr/>
          </p:nvSpPr>
          <p:spPr>
            <a:xfrm>
              <a:off x="1388238" y="2021324"/>
              <a:ext cx="14175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S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20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n</a:t>
              </a:r>
              <a:r>
                <a:rPr kumimoji="0" lang="en-US" sz="20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, </a:t>
              </a:r>
              <a:r>
                <a:rPr kumimoji="0" lang="en-US" sz="20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charset="0"/>
                  <a:cs typeface="Arial" panose="020B0604020202020204" pitchFamily="34" charset="0"/>
                </a:rPr>
                <a:t>eff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&lt; 0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4600DE3-EE52-C2B3-73D0-9FBDB48183FF}"/>
              </a:ext>
            </a:extLst>
          </p:cNvPr>
          <p:cNvSpPr txBox="1"/>
          <p:nvPr/>
        </p:nvSpPr>
        <p:spPr>
          <a:xfrm>
            <a:off x="-295767" y="2579485"/>
            <a:ext cx="3229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Inconsistent with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oscillations at 2.6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ymbol" pitchFamily="2" charset="2"/>
              <a:ea typeface="ＭＳ Ｐゴシック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89F789-E600-7E32-900A-D25A60131908}"/>
              </a:ext>
            </a:extLst>
          </p:cNvPr>
          <p:cNvGrpSpPr/>
          <p:nvPr/>
        </p:nvGrpSpPr>
        <p:grpSpPr>
          <a:xfrm>
            <a:off x="31937" y="3608863"/>
            <a:ext cx="3486328" cy="2872090"/>
            <a:chOff x="31937" y="3608863"/>
            <a:chExt cx="3486328" cy="287209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A54976F-571F-6504-4241-6512A665B034}"/>
                </a:ext>
              </a:extLst>
            </p:cNvPr>
            <p:cNvGrpSpPr/>
            <p:nvPr/>
          </p:nvGrpSpPr>
          <p:grpSpPr>
            <a:xfrm>
              <a:off x="76297" y="3608863"/>
              <a:ext cx="3003880" cy="707886"/>
              <a:chOff x="-33490" y="2879585"/>
              <a:chExt cx="3003880" cy="707886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CDDAA7-1334-E653-DF0E-A1141036DDBE}"/>
                  </a:ext>
                </a:extLst>
              </p:cNvPr>
              <p:cNvSpPr txBox="1"/>
              <p:nvPr/>
            </p:nvSpPr>
            <p:spPr>
              <a:xfrm>
                <a:off x="-33490" y="2879585"/>
                <a:ext cx="29667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In w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0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w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a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CDM posterior peaks at 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106059-639F-03C1-7B76-C477E9B78323}"/>
                  </a:ext>
                </a:extLst>
              </p:cNvPr>
              <p:cNvSpPr txBox="1"/>
              <p:nvPr/>
            </p:nvSpPr>
            <p:spPr>
              <a:xfrm>
                <a:off x="825286" y="3150459"/>
                <a:ext cx="21451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ymbol" pitchFamily="2" charset="2"/>
                    <a:ea typeface="ＭＳ Ｐゴシック" charset="0"/>
                  </a:rPr>
                  <a:t>S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ymbol" pitchFamily="2" charset="2"/>
                    <a:ea typeface="ＭＳ Ｐゴシック" charset="0"/>
                  </a:rPr>
                  <a:t>n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ymbol" pitchFamily="2" charset="2"/>
                    <a:ea typeface="ＭＳ Ｐゴシック" charset="0"/>
                  </a:rPr>
                  <a:t>, 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eff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&gt;   0 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31EF14B-9808-8B01-F102-5C78023BBFCA}"/>
                </a:ext>
              </a:extLst>
            </p:cNvPr>
            <p:cNvSpPr txBox="1"/>
            <p:nvPr/>
          </p:nvSpPr>
          <p:spPr>
            <a:xfrm>
              <a:off x="31937" y="4625207"/>
              <a:ext cx="29013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In w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0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w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 CDM, bound on physical neutrino mass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  <a:cs typeface="Calibri" panose="020F0502020204030204" pitchFamily="34" charset="0"/>
                </a:rPr>
                <a:t>S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m</a:t>
              </a:r>
              <a:r>
                <a:rPr kumimoji="0" lang="en-US" sz="24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  <a:cs typeface="Calibri" panose="020F0502020204030204" pitchFamily="34" charset="0"/>
                </a:rPr>
                <a:t>n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&lt;0.195 eV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49D894C-B6CD-AA8D-8AA6-85D430464EDC}"/>
                </a:ext>
              </a:extLst>
            </p:cNvPr>
            <p:cNvSpPr txBox="1"/>
            <p:nvPr/>
          </p:nvSpPr>
          <p:spPr>
            <a:xfrm>
              <a:off x="76297" y="6080843"/>
              <a:ext cx="34419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Consistent with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 n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oscillations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33BAB2E-D89D-38AC-073D-5CC74A359700}"/>
              </a:ext>
            </a:extLst>
          </p:cNvPr>
          <p:cNvSpPr txBox="1"/>
          <p:nvPr/>
        </p:nvSpPr>
        <p:spPr>
          <a:xfrm rot="20247312">
            <a:off x="2457213" y="2720050"/>
            <a:ext cx="672972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Further semi-independent support for w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</p:spTree>
    <p:extLst>
      <p:ext uri="{BB962C8B-B14F-4D97-AF65-F5344CB8AC3E}">
        <p14:creationId xmlns:p14="http://schemas.microsoft.com/office/powerpoint/2010/main" val="114181333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4116A-2EE1-3AD2-B61C-40D26DB91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C6A2A036-9731-88D6-7AC3-C6397A1F2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670" y="6263412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9B3A606-FEE5-F925-76DA-13FD9A51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051" y="819541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64856A39-EA66-A4B0-8A8E-AAB372840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49" y="152400"/>
            <a:ext cx="311150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Conclusions</a:t>
            </a:r>
          </a:p>
        </p:txBody>
      </p:sp>
      <p:pic>
        <p:nvPicPr>
          <p:cNvPr id="2" name="Picture 1" descr="dm_stars_split.jpg">
            <a:extLst>
              <a:ext uri="{FF2B5EF4-FFF2-40B4-BE49-F238E27FC236}">
                <a16:creationId xmlns:a16="http://schemas.microsoft.com/office/drawing/2014/main" id="{B08B0F30-073E-FE9A-5674-CB5312AA50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/>
          <a:stretch/>
        </p:blipFill>
        <p:spPr>
          <a:xfrm>
            <a:off x="1473876" y="766853"/>
            <a:ext cx="6992350" cy="6100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4AC22E-F6C7-2BFF-A5E5-AF398B682336}"/>
              </a:ext>
            </a:extLst>
          </p:cNvPr>
          <p:cNvSpPr txBox="1"/>
          <p:nvPr/>
        </p:nvSpPr>
        <p:spPr>
          <a:xfrm>
            <a:off x="0" y="983738"/>
            <a:ext cx="9343166" cy="2055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				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Cosmology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●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Great precision of DESI BAO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CDM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ruled out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at </a:t>
            </a:r>
            <a:r>
              <a:rPr lang="en-US" dirty="0">
                <a:solidFill>
                  <a:srgbClr val="FFFFFF"/>
                </a:solidFill>
                <a:cs typeface="Symbol" charset="0"/>
              </a:rPr>
              <a:t>3.4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s;</a:t>
            </a:r>
          </a:p>
          <a:p>
            <a:pPr marL="342900" indent="-342900" algn="l">
              <a:lnSpc>
                <a:spcPct val="150000"/>
              </a:lnSpc>
              <a:buClr>
                <a:srgbClr val="FF0000"/>
              </a:buClr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well described by w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CDM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varying DE model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6AD31-2064-0254-BBCD-4A807E3BD222}"/>
              </a:ext>
            </a:extLst>
          </p:cNvPr>
          <p:cNvSpPr txBox="1"/>
          <p:nvPr/>
        </p:nvSpPr>
        <p:spPr>
          <a:xfrm>
            <a:off x="0" y="3480467"/>
            <a:ext cx="9305753" cy="2123658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                                   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Neutrino masses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Arial" panose="020B0604020202020204" pitchFamily="34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CDM,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Arial" panose="020B0604020202020204" pitchFamily="34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&lt; 0.064 eV -  likelihood peaks at negative mass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In w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CDM,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Arial" panose="020B0604020202020204" pitchFamily="34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&lt; 0.195 eV - likelihood peaks at positive mass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CBA67-2CA6-ACD0-FF76-81EEECAF25EF}"/>
              </a:ext>
            </a:extLst>
          </p:cNvPr>
          <p:cNvSpPr txBox="1"/>
          <p:nvPr/>
        </p:nvSpPr>
        <p:spPr>
          <a:xfrm rot="19123880">
            <a:off x="13251" y="3363634"/>
            <a:ext cx="8118761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We may be on the verge of a paradigm shift in cosmology!</a:t>
            </a:r>
          </a:p>
        </p:txBody>
      </p:sp>
    </p:spTree>
    <p:extLst>
      <p:ext uri="{BB962C8B-B14F-4D97-AF65-F5344CB8AC3E}">
        <p14:creationId xmlns:p14="http://schemas.microsoft.com/office/powerpoint/2010/main" val="14993366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7256A7-9143-FBFD-D610-3B5425612E5D}"/>
              </a:ext>
            </a:extLst>
          </p:cNvPr>
          <p:cNvSpPr txBox="1"/>
          <p:nvPr/>
        </p:nvSpPr>
        <p:spPr>
          <a:xfrm>
            <a:off x="3760126" y="2754489"/>
            <a:ext cx="1691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17 minutes</a:t>
            </a:r>
          </a:p>
        </p:txBody>
      </p:sp>
    </p:spTree>
    <p:extLst>
      <p:ext uri="{BB962C8B-B14F-4D97-AF65-F5344CB8AC3E}">
        <p14:creationId xmlns:p14="http://schemas.microsoft.com/office/powerpoint/2010/main" val="3084347974"/>
      </p:ext>
    </p:extLst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9F514-4944-9AC2-7B8A-850D752D0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9C87A18-7CDB-6D54-F2EE-09E4F9923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619" y="1119292"/>
            <a:ext cx="356839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 L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E5D01E-9BB5-0830-DEF8-677DBF2AFF05}"/>
              </a:ext>
            </a:extLst>
          </p:cNvPr>
          <p:cNvGrpSpPr/>
          <p:nvPr/>
        </p:nvGrpSpPr>
        <p:grpSpPr>
          <a:xfrm>
            <a:off x="4899475" y="1747029"/>
            <a:ext cx="2735044" cy="1339343"/>
            <a:chOff x="4899475" y="1747029"/>
            <a:chExt cx="2735044" cy="133934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572255-E96D-73A1-FD1A-0080699C515E}"/>
                </a:ext>
              </a:extLst>
            </p:cNvPr>
            <p:cNvSpPr txBox="1"/>
            <p:nvPr/>
          </p:nvSpPr>
          <p:spPr>
            <a:xfrm>
              <a:off x="4899475" y="2624707"/>
              <a:ext cx="2735044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CDM: small scales</a:t>
              </a:r>
            </a:p>
          </p:txBody>
        </p: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5FDB3BBE-927A-3424-0ADB-3A4BFEAA47EB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H="1">
              <a:off x="5538440" y="1858540"/>
              <a:ext cx="873510" cy="65048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6DABCEA-1432-DF73-4653-508C2AC7A9FC}"/>
              </a:ext>
            </a:extLst>
          </p:cNvPr>
          <p:cNvGrpSpPr/>
          <p:nvPr/>
        </p:nvGrpSpPr>
        <p:grpSpPr>
          <a:xfrm>
            <a:off x="2771393" y="3523785"/>
            <a:ext cx="1895071" cy="1312501"/>
            <a:chOff x="2230560" y="3412273"/>
            <a:chExt cx="1895071" cy="131250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41153B9-61F1-B2E8-0291-8BC280F07594}"/>
                </a:ext>
              </a:extLst>
            </p:cNvPr>
            <p:cNvCxnSpPr/>
            <p:nvPr/>
          </p:nvCxnSpPr>
          <p:spPr bwMode="auto">
            <a:xfrm>
              <a:off x="3189248" y="3412273"/>
              <a:ext cx="0" cy="74713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39684E-6674-710F-3049-DC2AEAB32A7A}"/>
                </a:ext>
              </a:extLst>
            </p:cNvPr>
            <p:cNvSpPr txBox="1"/>
            <p:nvPr/>
          </p:nvSpPr>
          <p:spPr>
            <a:xfrm>
              <a:off x="2230560" y="4263109"/>
              <a:ext cx="1895071" cy="46166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DESI survey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420404-F6FE-DF87-3508-26FF33D187BD}"/>
              </a:ext>
            </a:extLst>
          </p:cNvPr>
          <p:cNvGrpSpPr/>
          <p:nvPr/>
        </p:nvGrpSpPr>
        <p:grpSpPr>
          <a:xfrm>
            <a:off x="234648" y="1741891"/>
            <a:ext cx="4727646" cy="2411419"/>
            <a:chOff x="234648" y="1741891"/>
            <a:chExt cx="4727646" cy="241141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3DEC42B-0800-958D-F605-984FD6E22C82}"/>
                </a:ext>
              </a:extLst>
            </p:cNvPr>
            <p:cNvGrpSpPr/>
            <p:nvPr/>
          </p:nvGrpSpPr>
          <p:grpSpPr>
            <a:xfrm>
              <a:off x="2429513" y="1741891"/>
              <a:ext cx="2532781" cy="1700492"/>
              <a:chOff x="2429513" y="1741891"/>
              <a:chExt cx="2532781" cy="170049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D863997-8570-0FF8-991A-A2491576AEDB}"/>
                  </a:ext>
                </a:extLst>
              </p:cNvPr>
              <p:cNvSpPr txBox="1"/>
              <p:nvPr/>
            </p:nvSpPr>
            <p:spPr>
              <a:xfrm>
                <a:off x="2429513" y="2980718"/>
                <a:ext cx="2210862" cy="461665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2" charset="2"/>
                    <a:ea typeface="MS PGothic" charset="0"/>
                  </a:rPr>
                  <a:t>L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: large scales</a:t>
                </a:r>
              </a:p>
            </p:txBody>
          </p:sp>
          <p:cxnSp>
            <p:nvCxnSpPr>
              <p:cNvPr id="16" name="Elbow Connector 15">
                <a:extLst>
                  <a:ext uri="{FF2B5EF4-FFF2-40B4-BE49-F238E27FC236}">
                    <a16:creationId xmlns:a16="http://schemas.microsoft.com/office/drawing/2014/main" id="{E11A5247-93B6-250F-489C-E2CE445F396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3707784" y="1792069"/>
                <a:ext cx="1304687" cy="1204332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2F4710-93BB-049B-F5CF-EBCCFA2EA3DB}"/>
                </a:ext>
              </a:extLst>
            </p:cNvPr>
            <p:cNvSpPr txBox="1"/>
            <p:nvPr/>
          </p:nvSpPr>
          <p:spPr>
            <a:xfrm>
              <a:off x="234648" y="3691645"/>
              <a:ext cx="2170787" cy="461665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lang="en-US" dirty="0">
                  <a:solidFill>
                    <a:srgbClr val="000000"/>
                  </a:solidFill>
                  <a:latin typeface="Arial" panose="020B0604020202090204" pitchFamily="34" charset="0"/>
                  <a:ea typeface="MS PGothic" charset="0"/>
                </a:rPr>
                <a:t>Neutrino mass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6B28DBC0-D997-DAFA-86A7-5DE029558BFD}"/>
                </a:ext>
              </a:extLst>
            </p:cNvPr>
            <p:cNvCxnSpPr>
              <a:cxnSpLocks/>
            </p:cNvCxnSpPr>
            <p:nvPr/>
          </p:nvCxnSpPr>
          <p:spPr bwMode="auto">
            <a:xfrm rot="10800000" flipV="1">
              <a:off x="1998136" y="3318932"/>
              <a:ext cx="485421" cy="46284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6A1F102-386E-112A-EBE9-9C9012C7DC71}"/>
              </a:ext>
            </a:extLst>
          </p:cNvPr>
          <p:cNvSpPr/>
          <p:nvPr/>
        </p:nvSpPr>
        <p:spPr bwMode="auto">
          <a:xfrm>
            <a:off x="4876800" y="2619023"/>
            <a:ext cx="2743200" cy="51928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6822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C8863-E64C-1D4C-4FC9-AD08C719A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D973C438-A339-49A7-B70A-A9F425A35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490" y="270322"/>
            <a:ext cx="6993427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small-scale “crisis” of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cs typeface="Sylfaen" panose="020F0502020204030204" pitchFamily="34" charset="0"/>
              </a:rPr>
              <a:t>L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160B66-9673-9164-0FEF-3FA1AAC72B40}"/>
              </a:ext>
            </a:extLst>
          </p:cNvPr>
          <p:cNvSpPr txBox="1"/>
          <p:nvPr/>
        </p:nvSpPr>
        <p:spPr>
          <a:xfrm>
            <a:off x="1095244" y="2390062"/>
            <a:ext cx="326563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“Missing satellites”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“T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-big-to-fail”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“Core-cusp”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“Plane of satellites”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DB5842-E7FA-9D73-EDA6-7AECE30F5A14}"/>
              </a:ext>
            </a:extLst>
          </p:cNvPr>
          <p:cNvSpPr txBox="1"/>
          <p:nvPr/>
        </p:nvSpPr>
        <p:spPr>
          <a:xfrm>
            <a:off x="4488755" y="1847907"/>
            <a:ext cx="174278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“Solved” in: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2002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2015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1996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2023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84A4E4-C2A3-695F-17A2-D0C2D6536DB5}"/>
              </a:ext>
            </a:extLst>
          </p:cNvPr>
          <p:cNvGrpSpPr/>
          <p:nvPr/>
        </p:nvGrpSpPr>
        <p:grpSpPr>
          <a:xfrm>
            <a:off x="5921865" y="2390062"/>
            <a:ext cx="2653795" cy="1882135"/>
            <a:chOff x="5921865" y="2390062"/>
            <a:chExt cx="2653795" cy="1882135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AB441BD4-B967-8484-167D-3722FBE49AFE}"/>
                </a:ext>
              </a:extLst>
            </p:cNvPr>
            <p:cNvSpPr/>
            <p:nvPr/>
          </p:nvSpPr>
          <p:spPr bwMode="auto">
            <a:xfrm flipH="1">
              <a:off x="6446519" y="2390062"/>
              <a:ext cx="284065" cy="1882135"/>
            </a:xfrm>
            <a:prstGeom prst="rightBrace">
              <a:avLst/>
            </a:prstGeom>
            <a:noFill/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8630F8FA-9A81-B536-19C2-D10EFB59347A}"/>
                </a:ext>
              </a:extLst>
            </p:cNvPr>
            <p:cNvSpPr/>
            <p:nvPr/>
          </p:nvSpPr>
          <p:spPr bwMode="auto">
            <a:xfrm>
              <a:off x="5921865" y="2509978"/>
              <a:ext cx="360000" cy="1620000"/>
            </a:xfrm>
            <a:prstGeom prst="rightBrac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E236EC-D5A9-DB8D-EF87-EB086A54A3BC}"/>
                </a:ext>
              </a:extLst>
            </p:cNvPr>
            <p:cNvSpPr txBox="1"/>
            <p:nvPr/>
          </p:nvSpPr>
          <p:spPr>
            <a:xfrm>
              <a:off x="6463350" y="2982267"/>
              <a:ext cx="21123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lang="en-US" dirty="0">
                  <a:solidFill>
                    <a:srgbClr val="FF0000"/>
                  </a:solidFill>
                </a:rPr>
                <a:t>b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aryon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effects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FDC597E-CB2D-A5E4-7101-265C74014936}"/>
              </a:ext>
            </a:extLst>
          </p:cNvPr>
          <p:cNvSpPr txBox="1"/>
          <p:nvPr/>
        </p:nvSpPr>
        <p:spPr>
          <a:xfrm>
            <a:off x="6024674" y="4095295"/>
            <a:ext cx="2447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 Cosmic web + statistics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306229-712A-1996-36EF-CE33D2F763E8}"/>
              </a:ext>
            </a:extLst>
          </p:cNvPr>
          <p:cNvSpPr txBox="1"/>
          <p:nvPr/>
        </p:nvSpPr>
        <p:spPr>
          <a:xfrm>
            <a:off x="149231" y="1380948"/>
            <a:ext cx="388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Four (supposed) problems: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40C3A-1BEC-293D-AC06-946669F1C567}"/>
              </a:ext>
            </a:extLst>
          </p:cNvPr>
          <p:cNvSpPr txBox="1"/>
          <p:nvPr/>
        </p:nvSpPr>
        <p:spPr>
          <a:xfrm>
            <a:off x="1095244" y="5490788"/>
            <a:ext cx="5905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5. </a:t>
            </a:r>
            <a:r>
              <a:rPr lang="en-US" dirty="0"/>
              <a:t>Galaxies at z &gt; 10 discovered by JWST</a:t>
            </a:r>
          </a:p>
        </p:txBody>
      </p:sp>
    </p:spTree>
    <p:extLst>
      <p:ext uri="{BB962C8B-B14F-4D97-AF65-F5344CB8AC3E}">
        <p14:creationId xmlns:p14="http://schemas.microsoft.com/office/powerpoint/2010/main" val="100428492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8 -15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3" name="Picture 2" descr="A paper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l="7798" t="13070" r="6061" b="61579"/>
          <a:stretch>
            <a:fillRect/>
          </a:stretch>
        </p:blipFill>
        <p:spPr>
          <a:xfrm>
            <a:off x="457201" y="896347"/>
            <a:ext cx="8638918" cy="3290052"/>
          </a:xfrm>
          <a:prstGeom prst="rect">
            <a:avLst/>
          </a:prstGeom>
        </p:spPr>
      </p:pic>
      <p:pic>
        <p:nvPicPr>
          <p:cNvPr id="5" name="Picture 4" descr="A paper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t="13070" r="92602" b="24961"/>
          <a:stretch>
            <a:fillRect/>
          </a:stretch>
        </p:blipFill>
        <p:spPr>
          <a:xfrm>
            <a:off x="160379" y="1304094"/>
            <a:ext cx="392035" cy="4249812"/>
          </a:xfrm>
          <a:prstGeom prst="rect">
            <a:avLst/>
          </a:prstGeom>
        </p:spPr>
      </p:pic>
      <p:pic>
        <p:nvPicPr>
          <p:cNvPr id="6" name="Picture 5" descr="A document with text and images&#10;&#10;Description automatically generated"/>
          <p:cNvPicPr>
            <a:picLocks noChangeAspect="1"/>
          </p:cNvPicPr>
          <p:nvPr/>
        </p:nvPicPr>
        <p:blipFill rotWithShape="1">
          <a:blip r:embed="rId4"/>
          <a:srcRect l="10827" t="45271" r="11879" b="31600"/>
          <a:stretch>
            <a:fillRect/>
          </a:stretch>
        </p:blipFill>
        <p:spPr>
          <a:xfrm>
            <a:off x="647628" y="3040030"/>
            <a:ext cx="8496372" cy="3290052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1A592-AABA-BD0C-50C8-3D1C65BDE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>
            <a:extLst>
              <a:ext uri="{FF2B5EF4-FFF2-40B4-BE49-F238E27FC236}">
                <a16:creationId xmlns:a16="http://schemas.microsoft.com/office/drawing/2014/main" id="{3AA7424B-E210-C31A-11B9-CD17A5345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>
            <a:extLst>
              <a:ext uri="{FF2B5EF4-FFF2-40B4-BE49-F238E27FC236}">
                <a16:creationId xmlns:a16="http://schemas.microsoft.com/office/drawing/2014/main" id="{ED5D6246-EB53-C61B-DC23-518E5D672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E4246467-1580-6E2C-6CAF-780DAC577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FCE6451-0B37-4B91-99B0-0A70BFD28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E78F4B-8428-3449-3AED-A8F5F88F7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2578918"/>
            <a:ext cx="28194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data confirm the theoretical predictions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7D99A2DA-E60F-EBA9-3E8E-30B224E9A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93" y="6071763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8C7B2A-AD50-392A-A0C0-600D3EF33993}"/>
              </a:ext>
            </a:extLst>
          </p:cNvPr>
          <p:cNvGrpSpPr/>
          <p:nvPr/>
        </p:nvGrpSpPr>
        <p:grpSpPr>
          <a:xfrm>
            <a:off x="1731745" y="2780928"/>
            <a:ext cx="4360089" cy="4043616"/>
            <a:chOff x="1731745" y="2780928"/>
            <a:chExt cx="4360089" cy="40436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F5E0DA0-A72F-A71E-764C-729F6B908D8B}"/>
                </a:ext>
              </a:extLst>
            </p:cNvPr>
            <p:cNvGrpSpPr/>
            <p:nvPr/>
          </p:nvGrpSpPr>
          <p:grpSpPr>
            <a:xfrm>
              <a:off x="3663598" y="2780928"/>
              <a:ext cx="1065025" cy="648072"/>
              <a:chOff x="3663598" y="2780928"/>
              <a:chExt cx="1065025" cy="64807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70C7D82-3E73-090F-FEF8-2369753109D0}"/>
                  </a:ext>
                </a:extLst>
              </p:cNvPr>
              <p:cNvSpPr txBox="1"/>
              <p:nvPr/>
            </p:nvSpPr>
            <p:spPr>
              <a:xfrm>
                <a:off x="3783908" y="2780928"/>
                <a:ext cx="944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Symbol" charset="2"/>
                    <a:ea typeface="ＭＳ Ｐゴシック" charset="0"/>
                    <a:cs typeface="Symbol" charset="2"/>
                  </a:rPr>
                  <a:t>L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CDM</a:t>
                </a:r>
              </a:p>
            </p:txBody>
          </p:sp>
          <p:cxnSp>
            <p:nvCxnSpPr>
              <p:cNvPr id="5" name="Elbow Connector 4">
                <a:extLst>
                  <a:ext uri="{FF2B5EF4-FFF2-40B4-BE49-F238E27FC236}">
                    <a16:creationId xmlns:a16="http://schemas.microsoft.com/office/drawing/2014/main" id="{A7B3FF4A-469D-21E2-005D-B1F6A779E6FC}"/>
                  </a:ext>
                </a:extLst>
              </p:cNvPr>
              <p:cNvCxnSpPr/>
              <p:nvPr/>
            </p:nvCxnSpPr>
            <p:spPr bwMode="auto">
              <a:xfrm rot="5400000">
                <a:off x="3849802" y="2994834"/>
                <a:ext cx="247962" cy="620370"/>
              </a:xfrm>
              <a:prstGeom prst="bentConnector2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3BED9DC1-91F1-3572-E22A-CB36F3CCA7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745" y="6424628"/>
              <a:ext cx="4360089" cy="39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242" tIns="45624" rIns="91242" bIns="4562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Peebles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82; Bond &amp;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Efstathiou</a:t>
              </a: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126096"/>
      </p:ext>
    </p:extLst>
  </p:cSld>
  <p:clrMapOvr>
    <a:masterClrMapping/>
  </p:clrMapOvr>
  <p:transition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5E520-C24B-1215-711F-3A8980DBA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2E0696E-9AF2-1138-7948-DEFFAE454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4" name="Picture 3" descr="ForCarlos_OBS_z1416">
            <a:extLst>
              <a:ext uri="{FF2B5EF4-FFF2-40B4-BE49-F238E27FC236}">
                <a16:creationId xmlns:a16="http://schemas.microsoft.com/office/drawing/2014/main" id="{748D6100-07E6-DD05-3D21-B7A843608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125476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48212"/>
      </p:ext>
    </p:extLst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CC20DF-E914-AE25-755E-97224938A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4EA2EDA-7214-F326-591A-F790D36B3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3" name="Picture 2" descr="A paper with text on it&#10;&#10;Description automatically generated">
            <a:extLst>
              <a:ext uri="{FF2B5EF4-FFF2-40B4-BE49-F238E27FC236}">
                <a16:creationId xmlns:a16="http://schemas.microsoft.com/office/drawing/2014/main" id="{F227A422-7ED3-8C45-C263-122767223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98" t="13070" r="6061" b="61579"/>
          <a:stretch>
            <a:fillRect/>
          </a:stretch>
        </p:blipFill>
        <p:spPr>
          <a:xfrm>
            <a:off x="457201" y="896347"/>
            <a:ext cx="8638918" cy="3290052"/>
          </a:xfrm>
          <a:prstGeom prst="rect">
            <a:avLst/>
          </a:prstGeom>
        </p:spPr>
      </p:pic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DBAB2ACB-7B6F-5605-10D4-19AAD2BF1D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70" r="92602" b="24961"/>
          <a:stretch>
            <a:fillRect/>
          </a:stretch>
        </p:blipFill>
        <p:spPr>
          <a:xfrm>
            <a:off x="160379" y="1304094"/>
            <a:ext cx="392035" cy="4249812"/>
          </a:xfrm>
          <a:prstGeom prst="rect">
            <a:avLst/>
          </a:prstGeom>
        </p:spPr>
      </p:pic>
      <p:pic>
        <p:nvPicPr>
          <p:cNvPr id="6" name="Picture 5" descr="A document with text and images&#10;&#10;Description automatically generated">
            <a:extLst>
              <a:ext uri="{FF2B5EF4-FFF2-40B4-BE49-F238E27FC236}">
                <a16:creationId xmlns:a16="http://schemas.microsoft.com/office/drawing/2014/main" id="{90939BCB-5DF1-8AB3-81AD-E77840A1B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27" t="45271" r="11879" b="31600"/>
          <a:stretch>
            <a:fillRect/>
          </a:stretch>
        </p:blipFill>
        <p:spPr>
          <a:xfrm>
            <a:off x="647628" y="3040030"/>
            <a:ext cx="8496372" cy="32900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F8DED5-653A-D0A3-0D54-0D830918B828}"/>
              </a:ext>
            </a:extLst>
          </p:cNvPr>
          <p:cNvSpPr txBox="1"/>
          <p:nvPr/>
        </p:nvSpPr>
        <p:spPr>
          <a:xfrm>
            <a:off x="932532" y="5897855"/>
            <a:ext cx="8163587" cy="442966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3582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8" name="Picture 7" descr="A document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l="7164" t="61212" r="8533" b="18760"/>
          <a:stretch>
            <a:fillRect/>
          </a:stretch>
        </p:blipFill>
        <p:spPr>
          <a:xfrm>
            <a:off x="531620" y="2923954"/>
            <a:ext cx="8612380" cy="2895432"/>
          </a:xfrm>
          <a:prstGeom prst="rect">
            <a:avLst/>
          </a:prstGeom>
        </p:spPr>
      </p:pic>
      <p:pic>
        <p:nvPicPr>
          <p:cNvPr id="9" name="Picture 8" descr="A document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l="11004" t="7541" r="14191" b="81532"/>
          <a:stretch>
            <a:fillRect/>
          </a:stretch>
        </p:blipFill>
        <p:spPr>
          <a:xfrm>
            <a:off x="932532" y="1350771"/>
            <a:ext cx="7764997" cy="1605079"/>
          </a:xfrm>
          <a:prstGeom prst="rect">
            <a:avLst/>
          </a:prstGeom>
        </p:spPr>
      </p:pic>
      <p:pic>
        <p:nvPicPr>
          <p:cNvPr id="11" name="Picture 10" descr="A document with text on it&#10;&#10;Description automatically generated"/>
          <p:cNvPicPr>
            <a:picLocks noChangeAspect="1"/>
          </p:cNvPicPr>
          <p:nvPr/>
        </p:nvPicPr>
        <p:blipFill rotWithShape="1">
          <a:blip r:embed="rId4"/>
          <a:srcRect l="8533" t="51474" r="14239" b="41550"/>
          <a:stretch>
            <a:fillRect/>
          </a:stretch>
        </p:blipFill>
        <p:spPr>
          <a:xfrm>
            <a:off x="701749" y="5681795"/>
            <a:ext cx="8314660" cy="10629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1460" y="5610925"/>
            <a:ext cx="8314660" cy="1062953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87110-7E82-8E80-77A5-EEFEE3437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EC024B-D324-4FC9-0FE1-A8755B485522}"/>
              </a:ext>
            </a:extLst>
          </p:cNvPr>
          <p:cNvSpPr txBox="1"/>
          <p:nvPr/>
        </p:nvSpPr>
        <p:spPr>
          <a:xfrm>
            <a:off x="1493734" y="1966932"/>
            <a:ext cx="6747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MS PGothic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Arial" panose="020B0604020202090204" pitchFamily="34" charset="0"/>
              </a:rPr>
              <a:t>Were there any predictions for the high-z UVLFs pre-JWST launch?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F5D47-1966-6E80-F5CE-288B0D061474}"/>
              </a:ext>
            </a:extLst>
          </p:cNvPr>
          <p:cNvSpPr txBox="1"/>
          <p:nvPr/>
        </p:nvSpPr>
        <p:spPr>
          <a:xfrm>
            <a:off x="3167398" y="3880625"/>
            <a:ext cx="2519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itchFamily="2" charset="2"/>
              </a:rPr>
              <a:t> Ask ChatGPT!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11F2B8B-56FE-6E58-9827-D42CB776C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222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BD572-A843-95CE-FE14-0CE0F3C20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2B009EB-EA76-7CFB-99F4-B2E00122C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z=15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4" name="Picture 3" descr="A document with text and a few words&#10;&#10;Description automatically generated with medium confidence">
            <a:extLst>
              <a:ext uri="{FF2B5EF4-FFF2-40B4-BE49-F238E27FC236}">
                <a16:creationId xmlns:a16="http://schemas.microsoft.com/office/drawing/2014/main" id="{F016A79C-5D10-0B7F-D37B-CA6D9C324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1" r="5840" b="78489"/>
          <a:stretch>
            <a:fillRect/>
          </a:stretch>
        </p:blipFill>
        <p:spPr>
          <a:xfrm>
            <a:off x="-27916" y="1957976"/>
            <a:ext cx="9146118" cy="2889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7C980B-DEB8-2B68-1152-95D18829ADC4}"/>
              </a:ext>
            </a:extLst>
          </p:cNvPr>
          <p:cNvSpPr txBox="1"/>
          <p:nvPr/>
        </p:nvSpPr>
        <p:spPr>
          <a:xfrm>
            <a:off x="5395653" y="2432304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C80E5-6DAD-3295-D871-7A6B44CBDD83}"/>
              </a:ext>
            </a:extLst>
          </p:cNvPr>
          <p:cNvSpPr txBox="1"/>
          <p:nvPr/>
        </p:nvSpPr>
        <p:spPr>
          <a:xfrm>
            <a:off x="650631" y="5232758"/>
            <a:ext cx="79109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GALFORM applied to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Milennium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XXL N-body simulation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Has enough resolution and volume!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5BC14-04E6-7921-AAC9-8584C85BCA36}"/>
              </a:ext>
            </a:extLst>
          </p:cNvPr>
          <p:cNvSpPr txBox="1"/>
          <p:nvPr/>
        </p:nvSpPr>
        <p:spPr>
          <a:xfrm>
            <a:off x="1011822" y="1243074"/>
            <a:ext cx="7537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Pre-JWST-launch predictions from GALFORM</a:t>
            </a:r>
          </a:p>
        </p:txBody>
      </p:sp>
    </p:spTree>
    <p:extLst>
      <p:ext uri="{BB962C8B-B14F-4D97-AF65-F5344CB8AC3E}">
        <p14:creationId xmlns:p14="http://schemas.microsoft.com/office/powerpoint/2010/main" val="3186933309"/>
      </p:ext>
    </p:extLst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2083" y="2929807"/>
            <a:ext cx="6236025" cy="1706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ts val="84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top-heavy IMF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in starbursts (only)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ts val="84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A detailed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dust obscuration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2610" y="2310922"/>
            <a:ext cx="6318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Two crucial components of GALFORM</a:t>
            </a:r>
          </a:p>
        </p:txBody>
      </p:sp>
    </p:spTree>
  </p:cSld>
  <p:clrMapOvr>
    <a:masterClrMapping/>
  </p:clrMapOvr>
  <p:transition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6" name="Picture 5" descr="ForCarlos_OBS_z14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1254760"/>
            <a:ext cx="7715250" cy="51435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rCarlos_galform_dustonl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60" y="1268095"/>
            <a:ext cx="7722108" cy="5148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8906" y="840057"/>
            <a:ext cx="1816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+mn-cs"/>
              </a:rPr>
              <a:t>Key – top heavy IMF in bursts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129" y="939468"/>
            <a:ext cx="552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Theoretical predictions precede data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Cowley + ‘18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0341" y="4456834"/>
            <a:ext cx="2681766" cy="1057453"/>
            <a:chOff x="2310341" y="4456834"/>
            <a:chExt cx="2681766" cy="1057453"/>
          </a:xfrm>
        </p:grpSpPr>
        <p:sp>
          <p:nvSpPr>
            <p:cNvPr id="11" name="Oval 10"/>
            <p:cNvSpPr/>
            <p:nvPr/>
          </p:nvSpPr>
          <p:spPr bwMode="auto">
            <a:xfrm>
              <a:off x="2310341" y="4778996"/>
              <a:ext cx="735290" cy="73529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256817" y="4456834"/>
              <a:ext cx="735290" cy="73529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18916" y="3914172"/>
            <a:ext cx="3851576" cy="348200"/>
            <a:chOff x="2218916" y="3914172"/>
            <a:chExt cx="3851576" cy="348200"/>
          </a:xfrm>
        </p:grpSpPr>
        <p:sp>
          <p:nvSpPr>
            <p:cNvPr id="15" name="TextBox 14"/>
            <p:cNvSpPr txBox="1"/>
            <p:nvPr/>
          </p:nvSpPr>
          <p:spPr>
            <a:xfrm>
              <a:off x="4983335" y="3923818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300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8916" y="391417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372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4BF4ED3-EABD-4772-DA2B-BA14B39930E0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Shengdong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Lu, CSF, Bose, Lacey,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Cole,Baugh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, Helly ‘25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rCarlos_galform_bothdu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826" y="1278255"/>
            <a:ext cx="7694676" cy="51297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841114" y="4261408"/>
            <a:ext cx="891591" cy="647151"/>
            <a:chOff x="2841114" y="4261408"/>
            <a:chExt cx="891591" cy="647151"/>
          </a:xfrm>
        </p:grpSpPr>
        <p:sp>
          <p:nvSpPr>
            <p:cNvPr id="7" name="TextBox 9"/>
            <p:cNvSpPr txBox="1"/>
            <p:nvPr/>
          </p:nvSpPr>
          <p:spPr>
            <a:xfrm>
              <a:off x="2841114" y="4261408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cs typeface="+mn-cs"/>
                </a:rPr>
                <a:t>No dust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 flipH="1">
              <a:off x="2983905" y="4606724"/>
              <a:ext cx="280156" cy="301835"/>
            </a:xfrm>
            <a:prstGeom prst="straightConnector1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129" y="939468"/>
            <a:ext cx="552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Theoretical predictions precede data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Cowley + ‘18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18906" y="840057"/>
            <a:ext cx="1816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+mn-cs"/>
              </a:rPr>
              <a:t>Key – top heavy IMF in bursts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218916" y="3914172"/>
            <a:ext cx="3851576" cy="348200"/>
            <a:chOff x="2218916" y="3914172"/>
            <a:chExt cx="3851576" cy="348200"/>
          </a:xfrm>
        </p:grpSpPr>
        <p:sp>
          <p:nvSpPr>
            <p:cNvPr id="15" name="TextBox 14"/>
            <p:cNvSpPr txBox="1"/>
            <p:nvPr/>
          </p:nvSpPr>
          <p:spPr>
            <a:xfrm>
              <a:off x="4983335" y="3923818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300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8916" y="391417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372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900B2C0-6F00-F2FD-FF5D-FC8B2CE4E3F7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Shengdong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Lu, CSF, Bose, Lacey,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Cole,Baugh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, Helly ‘25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  <p:transition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rCarlos_galform_alldu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30" y="1278255"/>
            <a:ext cx="7694676" cy="5129784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129" y="939468"/>
            <a:ext cx="552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Theoretical predictions precede data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Cowley + ‘18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218906" y="840057"/>
            <a:ext cx="1816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+mn-cs"/>
              </a:rPr>
              <a:t>Key – top heavy IMF in bursts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841114" y="4261408"/>
            <a:ext cx="891591" cy="647151"/>
            <a:chOff x="2841114" y="4261408"/>
            <a:chExt cx="891591" cy="647151"/>
          </a:xfrm>
        </p:grpSpPr>
        <p:sp>
          <p:nvSpPr>
            <p:cNvPr id="17" name="TextBox 9"/>
            <p:cNvSpPr txBox="1"/>
            <p:nvPr/>
          </p:nvSpPr>
          <p:spPr>
            <a:xfrm>
              <a:off x="2841114" y="4261408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cs typeface="+mn-cs"/>
                </a:rPr>
                <a:t>No dust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H="1">
              <a:off x="2983905" y="4606724"/>
              <a:ext cx="280156" cy="301835"/>
            </a:xfrm>
            <a:prstGeom prst="straightConnector1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9" name="Group 18"/>
          <p:cNvGrpSpPr/>
          <p:nvPr/>
        </p:nvGrpSpPr>
        <p:grpSpPr>
          <a:xfrm>
            <a:off x="2218916" y="3914172"/>
            <a:ext cx="3851576" cy="348200"/>
            <a:chOff x="2218916" y="3914172"/>
            <a:chExt cx="3851576" cy="348200"/>
          </a:xfrm>
        </p:grpSpPr>
        <p:sp>
          <p:nvSpPr>
            <p:cNvPr id="20" name="TextBox 19"/>
            <p:cNvSpPr txBox="1"/>
            <p:nvPr/>
          </p:nvSpPr>
          <p:spPr>
            <a:xfrm>
              <a:off x="4983335" y="3923818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300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18916" y="391417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372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761342" y="4446679"/>
            <a:ext cx="143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Schneider &amp;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Maiolino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‘24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345797-64CD-266D-5904-74B17A14A2EC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Shengdong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Lu, CSF, Bose, Lacey,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Cole,Baugh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, Helly ‘25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D9C361EC-5323-CB4B-AB98-880895B04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619" y="1119292"/>
            <a:ext cx="356839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 L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427B4A1-497D-73A4-483A-35A0956FA2B3}"/>
              </a:ext>
            </a:extLst>
          </p:cNvPr>
          <p:cNvGrpSpPr/>
          <p:nvPr/>
        </p:nvGrpSpPr>
        <p:grpSpPr>
          <a:xfrm>
            <a:off x="4899475" y="1747029"/>
            <a:ext cx="2735044" cy="1271609"/>
            <a:chOff x="4899475" y="1747029"/>
            <a:chExt cx="2735044" cy="12716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551B80-86BC-573B-2DAE-47C2F291A157}"/>
                </a:ext>
              </a:extLst>
            </p:cNvPr>
            <p:cNvSpPr txBox="1"/>
            <p:nvPr/>
          </p:nvSpPr>
          <p:spPr>
            <a:xfrm>
              <a:off x="4899475" y="2556973"/>
              <a:ext cx="2735044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CDM: small scales</a:t>
              </a:r>
            </a:p>
          </p:txBody>
        </p: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6E58781F-2D97-C30D-8AF4-D1815FA9AF1C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H="1">
              <a:off x="5538440" y="1858540"/>
              <a:ext cx="873510" cy="65048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05CAD3F-D6D4-E368-91FC-56809C1728A3}"/>
              </a:ext>
            </a:extLst>
          </p:cNvPr>
          <p:cNvGrpSpPr/>
          <p:nvPr/>
        </p:nvGrpSpPr>
        <p:grpSpPr>
          <a:xfrm>
            <a:off x="2771393" y="3523785"/>
            <a:ext cx="1895071" cy="1312501"/>
            <a:chOff x="2230560" y="3412273"/>
            <a:chExt cx="1895071" cy="131250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493ECA0-CD24-1DDC-E618-6FB1935C691B}"/>
                </a:ext>
              </a:extLst>
            </p:cNvPr>
            <p:cNvCxnSpPr/>
            <p:nvPr/>
          </p:nvCxnSpPr>
          <p:spPr bwMode="auto">
            <a:xfrm>
              <a:off x="3189248" y="3412273"/>
              <a:ext cx="0" cy="74713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654900-E674-8FFF-5E58-E1A4DCF493B4}"/>
                </a:ext>
              </a:extLst>
            </p:cNvPr>
            <p:cNvSpPr txBox="1"/>
            <p:nvPr/>
          </p:nvSpPr>
          <p:spPr>
            <a:xfrm>
              <a:off x="2230560" y="4263109"/>
              <a:ext cx="1895071" cy="46166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DESI survey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8A6772-1798-8189-9F2E-EC638B56B796}"/>
              </a:ext>
            </a:extLst>
          </p:cNvPr>
          <p:cNvGrpSpPr/>
          <p:nvPr/>
        </p:nvGrpSpPr>
        <p:grpSpPr>
          <a:xfrm>
            <a:off x="234648" y="1741891"/>
            <a:ext cx="4727646" cy="2411419"/>
            <a:chOff x="234648" y="1741891"/>
            <a:chExt cx="4727646" cy="241141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E4A83E7-A2C6-B43B-1392-6EF21B41B040}"/>
                </a:ext>
              </a:extLst>
            </p:cNvPr>
            <p:cNvGrpSpPr/>
            <p:nvPr/>
          </p:nvGrpSpPr>
          <p:grpSpPr>
            <a:xfrm>
              <a:off x="2429513" y="1741891"/>
              <a:ext cx="2532781" cy="1700492"/>
              <a:chOff x="2429513" y="1741891"/>
              <a:chExt cx="2532781" cy="170049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9C66893-477F-DC2D-FAFD-6F73A410EFE1}"/>
                  </a:ext>
                </a:extLst>
              </p:cNvPr>
              <p:cNvSpPr txBox="1"/>
              <p:nvPr/>
            </p:nvSpPr>
            <p:spPr>
              <a:xfrm>
                <a:off x="2429513" y="2980718"/>
                <a:ext cx="2210862" cy="461665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2" charset="2"/>
                    <a:ea typeface="MS PGothic" charset="0"/>
                  </a:rPr>
                  <a:t>L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: large scales</a:t>
                </a:r>
              </a:p>
            </p:txBody>
          </p:sp>
          <p:cxnSp>
            <p:nvCxnSpPr>
              <p:cNvPr id="16" name="Elbow Connector 15">
                <a:extLst>
                  <a:ext uri="{FF2B5EF4-FFF2-40B4-BE49-F238E27FC236}">
                    <a16:creationId xmlns:a16="http://schemas.microsoft.com/office/drawing/2014/main" id="{7596AFE2-B6D0-3449-51EA-BB4240974EC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3707784" y="1792069"/>
                <a:ext cx="1304687" cy="1204332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EA64E9F-524F-14CF-6CD1-B19137088969}"/>
                </a:ext>
              </a:extLst>
            </p:cNvPr>
            <p:cNvSpPr txBox="1"/>
            <p:nvPr/>
          </p:nvSpPr>
          <p:spPr>
            <a:xfrm>
              <a:off x="234648" y="3691645"/>
              <a:ext cx="2170787" cy="461665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lang="en-US" dirty="0">
                  <a:solidFill>
                    <a:srgbClr val="000000"/>
                  </a:solidFill>
                  <a:latin typeface="Arial" panose="020B0604020202090204" pitchFamily="34" charset="0"/>
                  <a:ea typeface="MS PGothic" charset="0"/>
                </a:rPr>
                <a:t>Neutrino mass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D8C847B4-2908-8AAE-B952-193476CF9735}"/>
                </a:ext>
              </a:extLst>
            </p:cNvPr>
            <p:cNvCxnSpPr>
              <a:cxnSpLocks/>
            </p:cNvCxnSpPr>
            <p:nvPr/>
          </p:nvCxnSpPr>
          <p:spPr bwMode="auto">
            <a:xfrm rot="10800000" flipV="1">
              <a:off x="1998136" y="3318932"/>
              <a:ext cx="485421" cy="46284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6396644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364058" y="260648"/>
            <a:ext cx="604396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Arial" panose="020B0604020202090204" pitchFamily="34" charset="0"/>
              </a:rPr>
              <a:t>JWST galax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Arial" panose="020B0604020202090204" pitchFamily="34" charset="0"/>
              </a:rPr>
              <a:t>ies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Arial" panose="020B0604020202090204" pitchFamily="34" charset="0"/>
              </a:rPr>
              <a:t> at high z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7692" y="1896825"/>
            <a:ext cx="80843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UV luminosity function of JWST galaxies at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z = 7 – 14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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just as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predicted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MS PGothic" charset="0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CDM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in 2018 (with dust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grains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forming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gradually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at z&gt;12)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                                                                       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1996" y="3443711"/>
            <a:ext cx="1989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Lu, CSF+ ‘24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7030" y="4058670"/>
            <a:ext cx="44522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Key to this success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1.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Top-heavy IMF in starbursts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2.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Proper modelling of dust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659A66-D327-9B41-66DD-0AA21E42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A812DDDF-429D-3AE3-2F12-10E388B90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8" name="Picture 7" descr="A document with text on it&#10;&#10;Description automatically generated">
            <a:extLst>
              <a:ext uri="{FF2B5EF4-FFF2-40B4-BE49-F238E27FC236}">
                <a16:creationId xmlns:a16="http://schemas.microsoft.com/office/drawing/2014/main" id="{60E22A84-37B6-AC3A-60B2-A8E6A95D54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4" t="61212" r="8533" b="18760"/>
          <a:stretch>
            <a:fillRect/>
          </a:stretch>
        </p:blipFill>
        <p:spPr>
          <a:xfrm>
            <a:off x="531620" y="2923954"/>
            <a:ext cx="8612380" cy="2895432"/>
          </a:xfrm>
          <a:prstGeom prst="rect">
            <a:avLst/>
          </a:prstGeom>
        </p:spPr>
      </p:pic>
      <p:pic>
        <p:nvPicPr>
          <p:cNvPr id="9" name="Picture 8" descr="A document with text on it&#10;&#10;Description automatically generated">
            <a:extLst>
              <a:ext uri="{FF2B5EF4-FFF2-40B4-BE49-F238E27FC236}">
                <a16:creationId xmlns:a16="http://schemas.microsoft.com/office/drawing/2014/main" id="{799E748A-97FA-DD37-7FF2-9BC03D2F01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04" t="7541" r="14191" b="81532"/>
          <a:stretch>
            <a:fillRect/>
          </a:stretch>
        </p:blipFill>
        <p:spPr>
          <a:xfrm>
            <a:off x="932532" y="1350771"/>
            <a:ext cx="7764997" cy="1605079"/>
          </a:xfrm>
          <a:prstGeom prst="rect">
            <a:avLst/>
          </a:prstGeom>
        </p:spPr>
      </p:pic>
      <p:pic>
        <p:nvPicPr>
          <p:cNvPr id="11" name="Picture 10" descr="A document with text on it&#10;&#10;Description automatically generated">
            <a:extLst>
              <a:ext uri="{FF2B5EF4-FFF2-40B4-BE49-F238E27FC236}">
                <a16:creationId xmlns:a16="http://schemas.microsoft.com/office/drawing/2014/main" id="{43144D60-026A-6FF7-526B-F8DED56D51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33" t="51474" r="14239" b="41550"/>
          <a:stretch>
            <a:fillRect/>
          </a:stretch>
        </p:blipFill>
        <p:spPr>
          <a:xfrm>
            <a:off x="701749" y="5681795"/>
            <a:ext cx="8314660" cy="10629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10F0A5-BF0C-18D9-E0DD-2A0B10E7AE2E}"/>
              </a:ext>
            </a:extLst>
          </p:cNvPr>
          <p:cNvSpPr txBox="1"/>
          <p:nvPr/>
        </p:nvSpPr>
        <p:spPr>
          <a:xfrm>
            <a:off x="781460" y="5610925"/>
            <a:ext cx="8314660" cy="1062953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6A51D7-F21C-38E1-EDC6-4C555B81A548}"/>
              </a:ext>
            </a:extLst>
          </p:cNvPr>
          <p:cNvCxnSpPr/>
          <p:nvPr/>
        </p:nvCxnSpPr>
        <p:spPr bwMode="auto">
          <a:xfrm>
            <a:off x="4413956" y="4910667"/>
            <a:ext cx="4459111" cy="0"/>
          </a:xfrm>
          <a:prstGeom prst="line">
            <a:avLst/>
          </a:prstGeom>
          <a:ln w="317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2349E5-B8D9-C922-A376-0EE2685DDDB8}"/>
              </a:ext>
            </a:extLst>
          </p:cNvPr>
          <p:cNvCxnSpPr>
            <a:cxnSpLocks/>
          </p:cNvCxnSpPr>
          <p:nvPr/>
        </p:nvCxnSpPr>
        <p:spPr bwMode="auto">
          <a:xfrm>
            <a:off x="987778" y="5142089"/>
            <a:ext cx="1789288" cy="0"/>
          </a:xfrm>
          <a:prstGeom prst="line">
            <a:avLst/>
          </a:prstGeom>
          <a:ln w="317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DA4537-B4DF-BAD1-CA33-0AE87135D069}"/>
              </a:ext>
            </a:extLst>
          </p:cNvPr>
          <p:cNvCxnSpPr>
            <a:cxnSpLocks/>
          </p:cNvCxnSpPr>
          <p:nvPr/>
        </p:nvCxnSpPr>
        <p:spPr bwMode="auto">
          <a:xfrm>
            <a:off x="1320800" y="3725334"/>
            <a:ext cx="1789288" cy="0"/>
          </a:xfrm>
          <a:prstGeom prst="line">
            <a:avLst/>
          </a:prstGeom>
          <a:ln w="317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712187"/>
      </p:ext>
    </p:extLst>
  </p:cSld>
  <p:clrMapOvr>
    <a:masterClrMapping/>
  </p:clrMapOvr>
  <p:transition>
    <p:zo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EC354B-32B6-553D-29B0-1A7BC37CD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7093A318-DA96-6309-DEDD-3633F3814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98213E-6DAA-7D35-B093-64BB1CDD1ADE}"/>
              </a:ext>
            </a:extLst>
          </p:cNvPr>
          <p:cNvSpPr txBox="1"/>
          <p:nvPr/>
        </p:nvSpPr>
        <p:spPr>
          <a:xfrm>
            <a:off x="6393802" y="5340681"/>
            <a:ext cx="1758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Lu, CSF + ‘24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CA9E2E-AAEC-7DD8-2F5E-CC8F3F3B0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347200"/>
              </p:ext>
            </p:extLst>
          </p:nvPr>
        </p:nvGraphicFramePr>
        <p:xfrm>
          <a:off x="411976" y="2356853"/>
          <a:ext cx="829563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8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8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0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z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Stellar mass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Halo mass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 x 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8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(~Sagittarius)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6 x 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(~Sagittarius)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16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7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 x 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8308FDD-AC04-08C3-F3BC-31FAA542F26D}"/>
              </a:ext>
            </a:extLst>
          </p:cNvPr>
          <p:cNvSpPr txBox="1"/>
          <p:nvPr/>
        </p:nvSpPr>
        <p:spPr>
          <a:xfrm>
            <a:off x="654824" y="3469373"/>
            <a:ext cx="3435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LMC: 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*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=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3x10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0;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</a:t>
            </a:r>
            <a:r>
              <a:rPr kumimoji="0" lang="en-US" sz="1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halo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= 2x10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11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B6810C-317E-9182-BC63-6E55081E4563}"/>
              </a:ext>
            </a:extLst>
          </p:cNvPr>
          <p:cNvSpPr txBox="1"/>
          <p:nvPr/>
        </p:nvSpPr>
        <p:spPr>
          <a:xfrm>
            <a:off x="411976" y="2620725"/>
            <a:ext cx="1489479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brightest galaxy: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C7D4AC-CB4D-B759-ED14-4110D01B15A1}"/>
              </a:ext>
            </a:extLst>
          </p:cNvPr>
          <p:cNvSpPr txBox="1"/>
          <p:nvPr/>
        </p:nvSpPr>
        <p:spPr>
          <a:xfrm>
            <a:off x="169480" y="4471639"/>
            <a:ext cx="8492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Could be the progenitors of galaxies like the Milky Way today</a:t>
            </a:r>
          </a:p>
        </p:txBody>
      </p:sp>
    </p:spTree>
    <p:extLst>
      <p:ext uri="{BB962C8B-B14F-4D97-AF65-F5344CB8AC3E}">
        <p14:creationId xmlns:p14="http://schemas.microsoft.com/office/powerpoint/2010/main" val="159060658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7A3C6D-7764-D1C9-565C-7854A32D014D}"/>
              </a:ext>
            </a:extLst>
          </p:cNvPr>
          <p:cNvSpPr txBox="1"/>
          <p:nvPr/>
        </p:nvSpPr>
        <p:spPr>
          <a:xfrm>
            <a:off x="3385132" y="2777067"/>
            <a:ext cx="1944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800" dirty="0"/>
              <a:t>21 minutes</a:t>
            </a:r>
          </a:p>
        </p:txBody>
      </p:sp>
    </p:spTree>
    <p:extLst>
      <p:ext uri="{BB962C8B-B14F-4D97-AF65-F5344CB8AC3E}">
        <p14:creationId xmlns:p14="http://schemas.microsoft.com/office/powerpoint/2010/main" val="1356947456"/>
      </p:ext>
    </p:extLst>
  </p:cSld>
  <p:clrMapOvr>
    <a:masterClrMapping/>
  </p:clrMapOvr>
  <p:transition>
    <p:zo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10AAA-A4A8-0F56-74C1-04D07044E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F8F79EB4-39DD-F8B5-35E7-5679CC16C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614" y="243225"/>
            <a:ext cx="646285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esting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on small scales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019E0-057E-0226-1744-B5BDEBAD54E7}"/>
              </a:ext>
            </a:extLst>
          </p:cNvPr>
          <p:cNvSpPr txBox="1"/>
          <p:nvPr/>
        </p:nvSpPr>
        <p:spPr>
          <a:xfrm>
            <a:off x="683568" y="439617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Follows directly from primordial PS of density perturbations + random phases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7FEDEC-7F1C-1560-AAC7-69230BB6574E}"/>
              </a:ext>
            </a:extLst>
          </p:cNvPr>
          <p:cNvSpPr txBox="1"/>
          <p:nvPr/>
        </p:nvSpPr>
        <p:spPr>
          <a:xfrm>
            <a:off x="51447" y="1773269"/>
            <a:ext cx="9092553" cy="181588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Most fundamental predictions of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on small scales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:</a:t>
            </a:r>
          </a:p>
          <a:p>
            <a:pPr>
              <a:buClr>
                <a:srgbClr val="FF0000"/>
              </a:buClr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*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Halo mass function, n(M) </a:t>
            </a:r>
          </a:p>
          <a:p>
            <a:pPr>
              <a:buClr>
                <a:srgbClr val="FF0000"/>
              </a:buClr>
              <a:buNone/>
              <a:defRPr/>
            </a:pPr>
            <a:r>
              <a:rPr lang="en-US" sz="2800" dirty="0">
                <a:solidFill>
                  <a:srgbClr val="FF0000"/>
                </a:solidFill>
              </a:rPr>
              <a:t>*</a:t>
            </a:r>
            <a:r>
              <a:rPr lang="en-US" dirty="0">
                <a:solidFill>
                  <a:srgbClr val="000000"/>
                </a:solidFill>
              </a:rPr>
              <a:t> Halo density profile,  </a:t>
            </a:r>
            <a:r>
              <a:rPr lang="en-US" dirty="0">
                <a:solidFill>
                  <a:srgbClr val="000000"/>
                </a:solidFill>
                <a:latin typeface="Symbol" pitchFamily="2" charset="2"/>
              </a:rPr>
              <a:t>r</a:t>
            </a:r>
            <a:r>
              <a:rPr lang="en-US" dirty="0">
                <a:solidFill>
                  <a:srgbClr val="000000"/>
                </a:solidFill>
              </a:rPr>
              <a:t>(r)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06800"/>
      </p:ext>
    </p:extLst>
  </p:cSld>
  <p:clrMapOvr>
    <a:masterClrMapping/>
  </p:clrMapOvr>
  <p:transition>
    <p:zo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9D8FB-8CD3-59D9-5503-8ADAB1595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1" descr="CATBwhite2_Page_02.jpg">
            <a:extLst>
              <a:ext uri="{FF2B5EF4-FFF2-40B4-BE49-F238E27FC236}">
                <a16:creationId xmlns:a16="http://schemas.microsoft.com/office/drawing/2014/main" id="{4DF85247-5E7D-0A77-FBC9-927D94E3F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t="29607" r="40196" b="1469"/>
          <a:stretch>
            <a:fillRect/>
          </a:stretch>
        </p:blipFill>
        <p:spPr bwMode="auto">
          <a:xfrm>
            <a:off x="3749675" y="1662592"/>
            <a:ext cx="5394325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5" name="Rectangle 2">
            <a:extLst>
              <a:ext uri="{FF2B5EF4-FFF2-40B4-BE49-F238E27FC236}">
                <a16:creationId xmlns:a16="http://schemas.microsoft.com/office/drawing/2014/main" id="{65D6FA7E-8BEB-4C2D-C86E-B850742E5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4925" y="188913"/>
            <a:ext cx="5875338" cy="120015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cold dark matter power spectrum</a:t>
            </a:r>
          </a:p>
        </p:txBody>
      </p:sp>
      <p:sp>
        <p:nvSpPr>
          <p:cNvPr id="156676" name="Rectangle 5">
            <a:extLst>
              <a:ext uri="{FF2B5EF4-FFF2-40B4-BE49-F238E27FC236}">
                <a16:creationId xmlns:a16="http://schemas.microsoft.com/office/drawing/2014/main" id="{6ECBD29E-FF6C-36A5-4B87-EB938EA63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550" y="3227388"/>
            <a:ext cx="373063" cy="12096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6677" name="Rectangle 6">
            <a:extLst>
              <a:ext uri="{FF2B5EF4-FFF2-40B4-BE49-F238E27FC236}">
                <a16:creationId xmlns:a16="http://schemas.microsoft.com/office/drawing/2014/main" id="{F4FF857E-61AF-EBB3-FF8E-D4B775E3E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0" y="6096000"/>
            <a:ext cx="1285875" cy="1936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6678" name="TextBox 4">
            <a:extLst>
              <a:ext uri="{FF2B5EF4-FFF2-40B4-BE49-F238E27FC236}">
                <a16:creationId xmlns:a16="http://schemas.microsoft.com/office/drawing/2014/main" id="{4A4573BE-BA13-B709-388C-B06D39C5A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867" y="5992812"/>
            <a:ext cx="8114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k</a:t>
            </a:r>
          </a:p>
        </p:txBody>
      </p:sp>
      <p:sp>
        <p:nvSpPr>
          <p:cNvPr id="156679" name="Rectangle 7">
            <a:extLst>
              <a:ext uri="{FF2B5EF4-FFF2-40B4-BE49-F238E27FC236}">
                <a16:creationId xmlns:a16="http://schemas.microsoft.com/office/drawing/2014/main" id="{7A118434-AF53-B250-E35F-37BAF3578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3063" y="2038350"/>
            <a:ext cx="4572001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ts val="72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linear power spectrum (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power per octave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ts val="72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Assumes a 100GeV wimp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Green et al 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542219A3-EAFA-A640-9014-44869A837085}"/>
              </a:ext>
            </a:extLst>
          </p:cNvPr>
          <p:cNvGrpSpPr>
            <a:grpSpLocks/>
          </p:cNvGrpSpPr>
          <p:nvPr/>
        </p:nvGrpSpPr>
        <p:grpSpPr bwMode="auto">
          <a:xfrm>
            <a:off x="7525052" y="2420888"/>
            <a:ext cx="1223412" cy="880683"/>
            <a:chOff x="6085246" y="2947193"/>
            <a:chExt cx="1223412" cy="880683"/>
          </a:xfrm>
        </p:grpSpPr>
        <p:sp>
          <p:nvSpPr>
            <p:cNvPr id="156686" name="TextBox 8">
              <a:extLst>
                <a:ext uri="{FF2B5EF4-FFF2-40B4-BE49-F238E27FC236}">
                  <a16:creationId xmlns:a16="http://schemas.microsoft.com/office/drawing/2014/main" id="{9E27F53B-A959-7C4E-FAEF-3F2EBD0686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5246" y="3489322"/>
              <a:ext cx="122341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Earth mass</a:t>
              </a:r>
            </a:p>
          </p:txBody>
        </p:sp>
        <p:cxnSp>
          <p:nvCxnSpPr>
            <p:cNvPr id="156687" name="Straight Arrow Connector 10">
              <a:extLst>
                <a:ext uri="{FF2B5EF4-FFF2-40B4-BE49-F238E27FC236}">
                  <a16:creationId xmlns:a16="http://schemas.microsoft.com/office/drawing/2014/main" id="{8F45B27B-126A-2294-D7CA-6909D25DCBC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962775" y="2947193"/>
              <a:ext cx="7145" cy="534196"/>
            </a:xfrm>
            <a:prstGeom prst="straightConnector1">
              <a:avLst/>
            </a:prstGeom>
            <a:noFill/>
            <a:ln w="28575">
              <a:solidFill>
                <a:srgbClr val="009A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6681" name="Rectangle 8">
            <a:extLst>
              <a:ext uri="{FF2B5EF4-FFF2-40B4-BE49-F238E27FC236}">
                <a16:creationId xmlns:a16="http://schemas.microsoft.com/office/drawing/2014/main" id="{DFE4AF5E-687C-DDB4-D49C-A6A5CB7CC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550" y="1851025"/>
            <a:ext cx="98107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4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z~1000</a:t>
            </a:r>
          </a:p>
        </p:txBody>
      </p:sp>
      <p:sp>
        <p:nvSpPr>
          <p:cNvPr id="156682" name="Text Box 7">
            <a:extLst>
              <a:ext uri="{FF2B5EF4-FFF2-40B4-BE49-F238E27FC236}">
                <a16:creationId xmlns:a16="http://schemas.microsoft.com/office/drawing/2014/main" id="{8E44D992-0B2B-84F2-4646-5B222D528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828800"/>
            <a:ext cx="908050" cy="376238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k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P(k)</a:t>
            </a:r>
          </a:p>
        </p:txBody>
      </p:sp>
      <p:sp>
        <p:nvSpPr>
          <p:cNvPr id="156683" name="Rectangle 6">
            <a:extLst>
              <a:ext uri="{FF2B5EF4-FFF2-40B4-BE49-F238E27FC236}">
                <a16:creationId xmlns:a16="http://schemas.microsoft.com/office/drawing/2014/main" id="{B352FF7A-FDBC-52B3-E3AE-16FBA37D8E9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93963" y="3776146"/>
            <a:ext cx="2987675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156684" name="Text Box 4">
            <a:extLst>
              <a:ext uri="{FF2B5EF4-FFF2-40B4-BE49-F238E27FC236}">
                <a16:creationId xmlns:a16="http://schemas.microsoft.com/office/drawing/2014/main" id="{C6640216-DCE5-DC86-14F1-C53BEDDE7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0" y="6073778"/>
            <a:ext cx="17716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Large scales</a:t>
            </a:r>
          </a:p>
        </p:txBody>
      </p:sp>
      <p:sp>
        <p:nvSpPr>
          <p:cNvPr id="156685" name="Text Box 23">
            <a:extLst>
              <a:ext uri="{FF2B5EF4-FFF2-40B4-BE49-F238E27FC236}">
                <a16:creationId xmlns:a16="http://schemas.microsoft.com/office/drawing/2014/main" id="{E85E1A25-5E35-EB51-8F20-0A3CFCBE2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313" y="6048375"/>
            <a:ext cx="169068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Small scales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9F5F4F-40F7-0FF9-FCD9-85C046C1025B}"/>
              </a:ext>
            </a:extLst>
          </p:cNvPr>
          <p:cNvSpPr/>
          <p:nvPr/>
        </p:nvSpPr>
        <p:spPr bwMode="auto">
          <a:xfrm>
            <a:off x="4032250" y="5926131"/>
            <a:ext cx="5111750" cy="179390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145749AE-2C87-26AC-D222-9F5CC2635DE8}"/>
              </a:ext>
            </a:extLst>
          </p:cNvPr>
          <p:cNvGrpSpPr>
            <a:grpSpLocks/>
          </p:cNvGrpSpPr>
          <p:nvPr/>
        </p:nvGrpSpPr>
        <p:grpSpPr bwMode="auto">
          <a:xfrm>
            <a:off x="5968000" y="2781693"/>
            <a:ext cx="1268296" cy="935339"/>
            <a:chOff x="6290621" y="2947193"/>
            <a:chExt cx="1268296" cy="935339"/>
          </a:xfrm>
        </p:grpSpPr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BCB574D7-4769-5020-BBD7-F91928EE54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0621" y="3543978"/>
              <a:ext cx="126829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Gal clusters</a:t>
              </a:r>
            </a:p>
          </p:txBody>
        </p:sp>
        <p:cxnSp>
          <p:nvCxnSpPr>
            <p:cNvPr id="6" name="Straight Arrow Connector 10">
              <a:extLst>
                <a:ext uri="{FF2B5EF4-FFF2-40B4-BE49-F238E27FC236}">
                  <a16:creationId xmlns:a16="http://schemas.microsoft.com/office/drawing/2014/main" id="{C0E135A3-4CE7-0190-D2CC-9D1FD6851F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962775" y="2947193"/>
              <a:ext cx="7145" cy="534196"/>
            </a:xfrm>
            <a:prstGeom prst="straightConnector1">
              <a:avLst/>
            </a:prstGeom>
            <a:noFill/>
            <a:ln w="28575">
              <a:solidFill>
                <a:srgbClr val="009A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709C339-1E7A-4F79-0AF2-FE7A7761980B}"/>
              </a:ext>
            </a:extLst>
          </p:cNvPr>
          <p:cNvSpPr txBox="1"/>
          <p:nvPr/>
        </p:nvSpPr>
        <p:spPr>
          <a:xfrm>
            <a:off x="5603206" y="383373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22 orders of magnitude in mass</a:t>
            </a:r>
          </a:p>
        </p:txBody>
      </p:sp>
    </p:spTree>
    <p:extLst>
      <p:ext uri="{BB962C8B-B14F-4D97-AF65-F5344CB8AC3E}">
        <p14:creationId xmlns:p14="http://schemas.microsoft.com/office/powerpoint/2010/main" val="28437434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FC8A70-E8E9-5982-6974-B4F0B3A62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088334-2CB4-7CE5-8461-2FD407F9C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CBBB23-6AC2-9FBB-3C6E-C9D735F480E4}"/>
              </a:ext>
            </a:extLst>
          </p:cNvPr>
          <p:cNvSpPr txBox="1"/>
          <p:nvPr/>
        </p:nvSpPr>
        <p:spPr>
          <a:xfrm>
            <a:off x="3563888" y="49235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22 orders of magnitude in mass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713E13-4DAF-911E-ABBE-C99FDB99EE1E}"/>
              </a:ext>
            </a:extLst>
          </p:cNvPr>
          <p:cNvSpPr txBox="1"/>
          <p:nvPr/>
        </p:nvSpPr>
        <p:spPr>
          <a:xfrm>
            <a:off x="4910318" y="2082333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422622-A3B8-7171-4075-07EA53488FDA}"/>
              </a:ext>
            </a:extLst>
          </p:cNvPr>
          <p:cNvSpPr txBox="1"/>
          <p:nvPr/>
        </p:nvSpPr>
        <p:spPr>
          <a:xfrm>
            <a:off x="5182905" y="1259458"/>
            <a:ext cx="2773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White, Nature ‘20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DA216B-AB41-42C2-5487-D6273279F0C9}"/>
              </a:ext>
            </a:extLst>
          </p:cNvPr>
          <p:cNvSpPr txBox="1"/>
          <p:nvPr/>
        </p:nvSpPr>
        <p:spPr>
          <a:xfrm>
            <a:off x="-44843" y="1397961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VVV project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5D1883-7565-42C5-EB00-412A1166780F}"/>
              </a:ext>
            </a:extLst>
          </p:cNvPr>
          <p:cNvSpPr/>
          <p:nvPr/>
        </p:nvSpPr>
        <p:spPr bwMode="auto">
          <a:xfrm>
            <a:off x="2871788" y="685800"/>
            <a:ext cx="375017" cy="12210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526615"/>
      </p:ext>
    </p:extLst>
  </p:cSld>
  <p:clrMapOvr>
    <a:masterClrMapping/>
  </p:clrMapOvr>
  <p:transition>
    <p:zoom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F5B93-9B56-E077-E154-2D76EEDAF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BC77E4-D5BD-9969-6346-7D152B1DF7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03C1D4-1210-798C-E129-90CDBAC99769}"/>
              </a:ext>
            </a:extLst>
          </p:cNvPr>
          <p:cNvSpPr txBox="1"/>
          <p:nvPr/>
        </p:nvSpPr>
        <p:spPr>
          <a:xfrm>
            <a:off x="3563888" y="49235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22 orders of magnitude in mass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49A9CA-1FC1-3CB3-C942-ADC6C71BC68E}"/>
              </a:ext>
            </a:extLst>
          </p:cNvPr>
          <p:cNvSpPr txBox="1"/>
          <p:nvPr/>
        </p:nvSpPr>
        <p:spPr>
          <a:xfrm>
            <a:off x="4910318" y="2082333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5E494D-A0CA-8FDB-51EF-A186F71E788A}"/>
              </a:ext>
            </a:extLst>
          </p:cNvPr>
          <p:cNvSpPr txBox="1"/>
          <p:nvPr/>
        </p:nvSpPr>
        <p:spPr>
          <a:xfrm>
            <a:off x="5182905" y="1259458"/>
            <a:ext cx="2773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White, Nature ‘20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4449EB-9596-888F-7E66-800BC6C801D4}"/>
              </a:ext>
            </a:extLst>
          </p:cNvPr>
          <p:cNvSpPr txBox="1"/>
          <p:nvPr/>
        </p:nvSpPr>
        <p:spPr>
          <a:xfrm>
            <a:off x="-44843" y="1397961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VVV project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F5B3A5-280C-93BC-214D-BB1E163C7E5B}"/>
              </a:ext>
            </a:extLst>
          </p:cNvPr>
          <p:cNvSpPr/>
          <p:nvPr/>
        </p:nvSpPr>
        <p:spPr bwMode="auto">
          <a:xfrm>
            <a:off x="2871788" y="685800"/>
            <a:ext cx="375017" cy="12210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067BEA-B8D7-5B49-4F8B-9CBCF94650AD}"/>
              </a:ext>
            </a:extLst>
          </p:cNvPr>
          <p:cNvSpPr txBox="1"/>
          <p:nvPr/>
        </p:nvSpPr>
        <p:spPr>
          <a:xfrm rot="19644059">
            <a:off x="2978195" y="3097926"/>
            <a:ext cx="4704173" cy="461665"/>
          </a:xfrm>
          <a:prstGeom prst="rect">
            <a:avLst/>
          </a:prstGeom>
          <a:solidFill>
            <a:srgbClr val="F2B35D">
              <a:alpha val="75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fundamental prediction of CDM</a:t>
            </a:r>
          </a:p>
        </p:txBody>
      </p:sp>
    </p:spTree>
    <p:extLst>
      <p:ext uri="{BB962C8B-B14F-4D97-AF65-F5344CB8AC3E}">
        <p14:creationId xmlns:p14="http://schemas.microsoft.com/office/powerpoint/2010/main" val="37619485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FBFC6-361A-8F82-8072-BFAFD4CDD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D62DC0-48C9-B96A-5055-E820FD73D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0381"/>
            <a:ext cx="662473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Density profiles of ALL halos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A4E798-669B-B5F4-A69F-9872652F6A8D}"/>
              </a:ext>
            </a:extLst>
          </p:cNvPr>
          <p:cNvSpPr txBox="1"/>
          <p:nvPr/>
        </p:nvSpPr>
        <p:spPr>
          <a:xfrm>
            <a:off x="0" y="3847688"/>
            <a:ext cx="4139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Over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25 orders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of magnitude in halo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and 4 orders of magnitude in density, the mean density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profiles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 halos are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by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NFW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 within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and by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Einasto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(a =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0.16) to within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7%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10E41FE-5A75-9BC5-551E-2EC80F6EF05C}"/>
              </a:ext>
            </a:extLst>
          </p:cNvPr>
          <p:cNvGrpSpPr/>
          <p:nvPr/>
        </p:nvGrpSpPr>
        <p:grpSpPr>
          <a:xfrm>
            <a:off x="4259156" y="980728"/>
            <a:ext cx="4878980" cy="5877272"/>
            <a:chOff x="4259156" y="980728"/>
            <a:chExt cx="4878980" cy="58772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9618F1-A531-EFDC-EF4F-F2C364EB5C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81" t="20555" r="7284" b="2036"/>
            <a:stretch/>
          </p:blipFill>
          <p:spPr>
            <a:xfrm>
              <a:off x="4259156" y="980728"/>
              <a:ext cx="4878980" cy="587727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9682DA-4BF7-7E30-B8E6-7D819E323B80}"/>
                </a:ext>
              </a:extLst>
            </p:cNvPr>
            <p:cNvSpPr txBox="1"/>
            <p:nvPr/>
          </p:nvSpPr>
          <p:spPr>
            <a:xfrm>
              <a:off x="5724128" y="1196752"/>
              <a:ext cx="1584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6DE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rPr>
                <a:t>Slope of density profile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A88847-EFF0-13AD-6BC7-6C74585A3811}"/>
              </a:ext>
            </a:extLst>
          </p:cNvPr>
          <p:cNvSpPr txBox="1"/>
          <p:nvPr/>
        </p:nvSpPr>
        <p:spPr>
          <a:xfrm>
            <a:off x="611560" y="6516052"/>
            <a:ext cx="2593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 + ‘20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08996E-6DEF-DBC5-6561-D9736AC11C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12" t="30000" b="2754"/>
          <a:stretch/>
        </p:blipFill>
        <p:spPr>
          <a:xfrm>
            <a:off x="711532" y="993830"/>
            <a:ext cx="2716888" cy="274202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1E2FC7-0C2A-C669-99A7-A3E2449E325C}"/>
              </a:ext>
            </a:extLst>
          </p:cNvPr>
          <p:cNvSpPr txBox="1"/>
          <p:nvPr/>
        </p:nvSpPr>
        <p:spPr>
          <a:xfrm>
            <a:off x="2267744" y="120820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VVV</a:t>
            </a:r>
          </a:p>
        </p:txBody>
      </p:sp>
    </p:spTree>
    <p:extLst>
      <p:ext uri="{BB962C8B-B14F-4D97-AF65-F5344CB8AC3E}">
        <p14:creationId xmlns:p14="http://schemas.microsoft.com/office/powerpoint/2010/main" val="173290132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8E9C0E-A736-276A-3194-E5F2BF4D4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81BEC4C-4ED0-D9F6-FE40-DA80901C27EC}"/>
              </a:ext>
            </a:extLst>
          </p:cNvPr>
          <p:cNvSpPr/>
          <p:nvPr/>
        </p:nvSpPr>
        <p:spPr bwMode="auto">
          <a:xfrm>
            <a:off x="5940152" y="6441829"/>
            <a:ext cx="3090846" cy="40458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6627E1-B639-BCB7-3926-62BF293922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BEADEC-9115-506A-B62B-A4DEB3D30705}"/>
              </a:ext>
            </a:extLst>
          </p:cNvPr>
          <p:cNvSpPr txBox="1"/>
          <p:nvPr/>
        </p:nvSpPr>
        <p:spPr>
          <a:xfrm>
            <a:off x="3563888" y="49235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22 orders of magnitude in mass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600DEE-4313-2500-9EA7-47FF30E93841}"/>
              </a:ext>
            </a:extLst>
          </p:cNvPr>
          <p:cNvSpPr txBox="1"/>
          <p:nvPr/>
        </p:nvSpPr>
        <p:spPr>
          <a:xfrm>
            <a:off x="4187119" y="2843117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C4A11-CA97-9947-2BF8-377CE18CD586}"/>
              </a:ext>
            </a:extLst>
          </p:cNvPr>
          <p:cNvSpPr txBox="1"/>
          <p:nvPr/>
        </p:nvSpPr>
        <p:spPr>
          <a:xfrm>
            <a:off x="-44843" y="1397961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VVV project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A1A47-6E6C-FA4B-92F1-A72F8DC7CE19}"/>
              </a:ext>
            </a:extLst>
          </p:cNvPr>
          <p:cNvSpPr/>
          <p:nvPr/>
        </p:nvSpPr>
        <p:spPr bwMode="auto">
          <a:xfrm>
            <a:off x="2871788" y="685800"/>
            <a:ext cx="375017" cy="12210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B84A9E-A6B4-B59A-A868-82E89080897E}"/>
              </a:ext>
            </a:extLst>
          </p:cNvPr>
          <p:cNvGrpSpPr/>
          <p:nvPr/>
        </p:nvGrpSpPr>
        <p:grpSpPr>
          <a:xfrm>
            <a:off x="5300779" y="4210529"/>
            <a:ext cx="2346897" cy="2799548"/>
            <a:chOff x="5306628" y="4221088"/>
            <a:chExt cx="2346897" cy="279954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711C28A-CDDF-E17D-B6D6-8E82A5BCEF53}"/>
                </a:ext>
              </a:extLst>
            </p:cNvPr>
            <p:cNvGrpSpPr/>
            <p:nvPr/>
          </p:nvGrpSpPr>
          <p:grpSpPr>
            <a:xfrm>
              <a:off x="5522403" y="4221088"/>
              <a:ext cx="2131122" cy="2799548"/>
              <a:chOff x="5522403" y="4445876"/>
              <a:chExt cx="2131122" cy="279954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7DD000-F4A7-8314-6968-31393DF72EB9}"/>
                  </a:ext>
                </a:extLst>
              </p:cNvPr>
              <p:cNvSpPr txBox="1"/>
              <p:nvPr/>
            </p:nvSpPr>
            <p:spPr>
              <a:xfrm>
                <a:off x="5522403" y="6339570"/>
                <a:ext cx="54694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/ M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o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8A3B4BAD-DC62-D562-1DDC-5F5D97B17212}"/>
                  </a:ext>
                </a:extLst>
              </p:cNvPr>
              <p:cNvSpPr/>
              <p:nvPr/>
            </p:nvSpPr>
            <p:spPr bwMode="auto">
              <a:xfrm>
                <a:off x="6286331" y="4445876"/>
                <a:ext cx="508607" cy="1490530"/>
              </a:xfrm>
              <a:custGeom>
                <a:avLst/>
                <a:gdLst>
                  <a:gd name="connsiteX0" fmla="*/ 508607 w 508607"/>
                  <a:gd name="connsiteY0" fmla="*/ 0 h 1490530"/>
                  <a:gd name="connsiteX1" fmla="*/ 4110 w 508607"/>
                  <a:gd name="connsiteY1" fmla="*/ 1481958 h 1490530"/>
                  <a:gd name="connsiteX2" fmla="*/ 256359 w 508607"/>
                  <a:gd name="connsiteY2" fmla="*/ 646386 h 1490530"/>
                  <a:gd name="connsiteX3" fmla="*/ 224828 w 508607"/>
                  <a:gd name="connsiteY3" fmla="*/ 646386 h 149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8607" h="1490530">
                    <a:moveTo>
                      <a:pt x="508607" y="0"/>
                    </a:moveTo>
                    <a:cubicBezTo>
                      <a:pt x="277379" y="687113"/>
                      <a:pt x="46151" y="1374227"/>
                      <a:pt x="4110" y="1481958"/>
                    </a:cubicBezTo>
                    <a:cubicBezTo>
                      <a:pt x="-37931" y="1589689"/>
                      <a:pt x="256359" y="646386"/>
                      <a:pt x="256359" y="646386"/>
                    </a:cubicBezTo>
                    <a:cubicBezTo>
                      <a:pt x="293145" y="507124"/>
                      <a:pt x="258986" y="576755"/>
                      <a:pt x="224828" y="646386"/>
                    </a:cubicBezTo>
                  </a:path>
                </a:pathLst>
              </a:cu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15" name="Arc 14">
                <a:extLst>
                  <a:ext uri="{FF2B5EF4-FFF2-40B4-BE49-F238E27FC236}">
                    <a16:creationId xmlns:a16="http://schemas.microsoft.com/office/drawing/2014/main" id="{9C7B408F-6E14-0B36-288C-B5D6C640815A}"/>
                  </a:ext>
                </a:extLst>
              </p:cNvPr>
              <p:cNvSpPr/>
              <p:nvPr/>
            </p:nvSpPr>
            <p:spPr bwMode="auto">
              <a:xfrm rot="1240197" flipH="1">
                <a:off x="6207839" y="4762316"/>
                <a:ext cx="609792" cy="1636053"/>
              </a:xfrm>
              <a:prstGeom prst="arc">
                <a:avLst>
                  <a:gd name="adj1" fmla="val 16200000"/>
                  <a:gd name="adj2" fmla="val 4202409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16" name="Arc 15">
                <a:extLst>
                  <a:ext uri="{FF2B5EF4-FFF2-40B4-BE49-F238E27FC236}">
                    <a16:creationId xmlns:a16="http://schemas.microsoft.com/office/drawing/2014/main" id="{AA29AEFB-41C7-F1BE-8905-5BDA21F0BDCB}"/>
                  </a:ext>
                </a:extLst>
              </p:cNvPr>
              <p:cNvSpPr/>
              <p:nvPr/>
            </p:nvSpPr>
            <p:spPr bwMode="auto">
              <a:xfrm>
                <a:off x="5580112" y="4779357"/>
                <a:ext cx="2073413" cy="2466067"/>
              </a:xfrm>
              <a:prstGeom prst="arc">
                <a:avLst>
                  <a:gd name="adj1" fmla="val 16656476"/>
                  <a:gd name="adj2" fmla="val 280818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283C75-9087-F566-4439-212E79EE14A8}"/>
                </a:ext>
              </a:extLst>
            </p:cNvPr>
            <p:cNvSpPr txBox="1"/>
            <p:nvPr/>
          </p:nvSpPr>
          <p:spPr>
            <a:xfrm>
              <a:off x="5306628" y="5281250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WDM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2C5A063-D2C3-41DC-A7D9-325240F76184}"/>
              </a:ext>
            </a:extLst>
          </p:cNvPr>
          <p:cNvSpPr txBox="1"/>
          <p:nvPr/>
        </p:nvSpPr>
        <p:spPr>
          <a:xfrm>
            <a:off x="1315902" y="6441829"/>
            <a:ext cx="6639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- Nature 2020</a:t>
            </a:r>
          </a:p>
        </p:txBody>
      </p:sp>
    </p:spTree>
    <p:extLst>
      <p:ext uri="{BB962C8B-B14F-4D97-AF65-F5344CB8AC3E}">
        <p14:creationId xmlns:p14="http://schemas.microsoft.com/office/powerpoint/2010/main" val="342341725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3166E-9AC7-25B7-35D7-6E128937C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>
            <a:extLst>
              <a:ext uri="{FF2B5EF4-FFF2-40B4-BE49-F238E27FC236}">
                <a16:creationId xmlns:a16="http://schemas.microsoft.com/office/drawing/2014/main" id="{1E643D2D-73F9-8E02-3B75-32EBFC865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>
            <a:extLst>
              <a:ext uri="{FF2B5EF4-FFF2-40B4-BE49-F238E27FC236}">
                <a16:creationId xmlns:a16="http://schemas.microsoft.com/office/drawing/2014/main" id="{30923232-2CEC-E674-9A89-CEC183271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58D61FD4-7D2B-D9AC-D67B-707CD766D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3C170BD-F601-9953-75BB-5FEBABFF2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8DDC3E7F-4ED0-2B24-D0D4-0C7B2FEC5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2578918"/>
            <a:ext cx="28194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data confirm the theoretical predictions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4F6F70AB-C7D7-4A47-8E65-A95A75156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93" y="6071763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DD6C9A-3FA5-68E6-58A8-9F4EC5A71BE3}"/>
              </a:ext>
            </a:extLst>
          </p:cNvPr>
          <p:cNvSpPr txBox="1"/>
          <p:nvPr/>
        </p:nvSpPr>
        <p:spPr>
          <a:xfrm>
            <a:off x="5429231" y="4175394"/>
            <a:ext cx="3066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Accuracy ~ a few percent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89BA53-9001-0DCB-DB1E-B613C4B4F092}"/>
              </a:ext>
            </a:extLst>
          </p:cNvPr>
          <p:cNvGrpSpPr/>
          <p:nvPr/>
        </p:nvGrpSpPr>
        <p:grpSpPr>
          <a:xfrm>
            <a:off x="1731745" y="2780928"/>
            <a:ext cx="4360089" cy="4043616"/>
            <a:chOff x="1731745" y="2780928"/>
            <a:chExt cx="4360089" cy="40436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64B25A3-2EDC-268D-59F2-D8A3DCBF8FC2}"/>
                </a:ext>
              </a:extLst>
            </p:cNvPr>
            <p:cNvGrpSpPr/>
            <p:nvPr/>
          </p:nvGrpSpPr>
          <p:grpSpPr>
            <a:xfrm>
              <a:off x="3663598" y="2780928"/>
              <a:ext cx="1065025" cy="648072"/>
              <a:chOff x="3663598" y="2780928"/>
              <a:chExt cx="1065025" cy="64807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C5F5E5-5BDB-09E1-D4F1-EBBBB87DBC22}"/>
                  </a:ext>
                </a:extLst>
              </p:cNvPr>
              <p:cNvSpPr txBox="1"/>
              <p:nvPr/>
            </p:nvSpPr>
            <p:spPr>
              <a:xfrm>
                <a:off x="3783908" y="2780928"/>
                <a:ext cx="944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Symbol" charset="2"/>
                    <a:ea typeface="ＭＳ Ｐゴシック" charset="0"/>
                    <a:cs typeface="Symbol" charset="2"/>
                  </a:rPr>
                  <a:t>L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CDM</a:t>
                </a:r>
              </a:p>
            </p:txBody>
          </p:sp>
          <p:cxnSp>
            <p:nvCxnSpPr>
              <p:cNvPr id="5" name="Elbow Connector 4">
                <a:extLst>
                  <a:ext uri="{FF2B5EF4-FFF2-40B4-BE49-F238E27FC236}">
                    <a16:creationId xmlns:a16="http://schemas.microsoft.com/office/drawing/2014/main" id="{CAF42FF3-02EB-FCF1-359A-4A9890B9B96F}"/>
                  </a:ext>
                </a:extLst>
              </p:cNvPr>
              <p:cNvCxnSpPr/>
              <p:nvPr/>
            </p:nvCxnSpPr>
            <p:spPr bwMode="auto">
              <a:xfrm rot="5400000">
                <a:off x="3849802" y="2994834"/>
                <a:ext cx="247962" cy="620370"/>
              </a:xfrm>
              <a:prstGeom prst="bentConnector2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0252BD7C-CE0C-DDAA-CB7D-262F7935E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745" y="6424628"/>
              <a:ext cx="4360089" cy="39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242" tIns="45624" rIns="91242" bIns="4562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Peebles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82; Bond &amp;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Efstathiou</a:t>
              </a: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2541296"/>
      </p:ext>
    </p:extLst>
  </p:cSld>
  <p:clrMapOvr>
    <a:masterClrMapping/>
  </p:clrMapOvr>
  <p:transition>
    <p:zoom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38C5B5-A8C8-8E07-767C-2F9261338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cdm+wdm.mov" descr="/Users/csf/Movies/lovell/cdm+wdm.mov">
            <a:hlinkClick r:id="" action="ppaction://media"/>
            <a:extLst>
              <a:ext uri="{FF2B5EF4-FFF2-40B4-BE49-F238E27FC236}">
                <a16:creationId xmlns:a16="http://schemas.microsoft.com/office/drawing/2014/main" id="{86065561-05D3-D19A-B8CE-3550C76F892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7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TextBox 2">
            <a:extLst>
              <a:ext uri="{FF2B5EF4-FFF2-40B4-BE49-F238E27FC236}">
                <a16:creationId xmlns:a16="http://schemas.microsoft.com/office/drawing/2014/main" id="{CE4CC823-8941-AAD4-6849-300FAF7A3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388" y="358775"/>
            <a:ext cx="239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cold dark matter</a:t>
            </a:r>
          </a:p>
        </p:txBody>
      </p:sp>
      <p:sp>
        <p:nvSpPr>
          <p:cNvPr id="179204" name="TextBox 3">
            <a:extLst>
              <a:ext uri="{FF2B5EF4-FFF2-40B4-BE49-F238E27FC236}">
                <a16:creationId xmlns:a16="http://schemas.microsoft.com/office/drawing/2014/main" id="{3298593D-7E28-F11B-A53A-0FFE8E8BF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63538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warm dark matter </a:t>
            </a:r>
          </a:p>
        </p:txBody>
      </p:sp>
      <p:sp>
        <p:nvSpPr>
          <p:cNvPr id="179205" name="TextBox 4">
            <a:extLst>
              <a:ext uri="{FF2B5EF4-FFF2-40B4-BE49-F238E27FC236}">
                <a16:creationId xmlns:a16="http://schemas.microsoft.com/office/drawing/2014/main" id="{59A95B02-3B45-5984-A3F3-16B29A212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6102350"/>
            <a:ext cx="7026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Lovell, Eke, Frenk, Gao, Jenkins, Wang, White, Theuns, Boyarski &amp; Ruchayskiy 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12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2727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6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6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1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6130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8BC715-526A-D433-7A1F-118CDD2B0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11575E-0800-4A52-95ED-85B98BEAE56E}"/>
              </a:ext>
            </a:extLst>
          </p:cNvPr>
          <p:cNvSpPr/>
          <p:nvPr/>
        </p:nvSpPr>
        <p:spPr bwMode="auto">
          <a:xfrm>
            <a:off x="5940152" y="6441829"/>
            <a:ext cx="3090846" cy="40458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A171C1-8949-C0E3-169A-6AABA5048B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C4B42D-66E0-1A60-C600-9CFA5BA86926}"/>
              </a:ext>
            </a:extLst>
          </p:cNvPr>
          <p:cNvSpPr txBox="1"/>
          <p:nvPr/>
        </p:nvSpPr>
        <p:spPr>
          <a:xfrm>
            <a:off x="3563888" y="49235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22 orders of magnitude in mass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BF02AE-2B09-FA2A-E799-18AF29254004}"/>
              </a:ext>
            </a:extLst>
          </p:cNvPr>
          <p:cNvSpPr txBox="1"/>
          <p:nvPr/>
        </p:nvSpPr>
        <p:spPr>
          <a:xfrm>
            <a:off x="4187119" y="2843117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79A346-77BB-432E-4CA9-D82EB7909033}"/>
              </a:ext>
            </a:extLst>
          </p:cNvPr>
          <p:cNvSpPr txBox="1"/>
          <p:nvPr/>
        </p:nvSpPr>
        <p:spPr>
          <a:xfrm>
            <a:off x="-44843" y="1397961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VVV project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E95D03-7DFA-B073-FD7B-9307414FC389}"/>
              </a:ext>
            </a:extLst>
          </p:cNvPr>
          <p:cNvSpPr/>
          <p:nvPr/>
        </p:nvSpPr>
        <p:spPr bwMode="auto">
          <a:xfrm>
            <a:off x="2871788" y="685800"/>
            <a:ext cx="375017" cy="12210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810A735-EDD7-22DF-2E7F-D187B56F5151}"/>
              </a:ext>
            </a:extLst>
          </p:cNvPr>
          <p:cNvGrpSpPr/>
          <p:nvPr/>
        </p:nvGrpSpPr>
        <p:grpSpPr>
          <a:xfrm>
            <a:off x="5300779" y="4210529"/>
            <a:ext cx="2346897" cy="2799548"/>
            <a:chOff x="5306628" y="4221088"/>
            <a:chExt cx="2346897" cy="279954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3662C23-A43C-1388-EB66-4070B245EFE5}"/>
                </a:ext>
              </a:extLst>
            </p:cNvPr>
            <p:cNvGrpSpPr/>
            <p:nvPr/>
          </p:nvGrpSpPr>
          <p:grpSpPr>
            <a:xfrm>
              <a:off x="5522403" y="4221088"/>
              <a:ext cx="2131122" cy="2799548"/>
              <a:chOff x="5522403" y="4445876"/>
              <a:chExt cx="2131122" cy="279954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65584D-C0A2-1047-0EDA-4A0CD7DC5B37}"/>
                  </a:ext>
                </a:extLst>
              </p:cNvPr>
              <p:cNvSpPr txBox="1"/>
              <p:nvPr/>
            </p:nvSpPr>
            <p:spPr>
              <a:xfrm>
                <a:off x="5522403" y="6339570"/>
                <a:ext cx="54694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/ M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o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8ED7B067-E3D4-1E17-D380-083EE4931219}"/>
                  </a:ext>
                </a:extLst>
              </p:cNvPr>
              <p:cNvSpPr/>
              <p:nvPr/>
            </p:nvSpPr>
            <p:spPr bwMode="auto">
              <a:xfrm>
                <a:off x="6286331" y="4445876"/>
                <a:ext cx="508607" cy="1490530"/>
              </a:xfrm>
              <a:custGeom>
                <a:avLst/>
                <a:gdLst>
                  <a:gd name="connsiteX0" fmla="*/ 508607 w 508607"/>
                  <a:gd name="connsiteY0" fmla="*/ 0 h 1490530"/>
                  <a:gd name="connsiteX1" fmla="*/ 4110 w 508607"/>
                  <a:gd name="connsiteY1" fmla="*/ 1481958 h 1490530"/>
                  <a:gd name="connsiteX2" fmla="*/ 256359 w 508607"/>
                  <a:gd name="connsiteY2" fmla="*/ 646386 h 1490530"/>
                  <a:gd name="connsiteX3" fmla="*/ 224828 w 508607"/>
                  <a:gd name="connsiteY3" fmla="*/ 646386 h 149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8607" h="1490530">
                    <a:moveTo>
                      <a:pt x="508607" y="0"/>
                    </a:moveTo>
                    <a:cubicBezTo>
                      <a:pt x="277379" y="687113"/>
                      <a:pt x="46151" y="1374227"/>
                      <a:pt x="4110" y="1481958"/>
                    </a:cubicBezTo>
                    <a:cubicBezTo>
                      <a:pt x="-37931" y="1589689"/>
                      <a:pt x="256359" y="646386"/>
                      <a:pt x="256359" y="646386"/>
                    </a:cubicBezTo>
                    <a:cubicBezTo>
                      <a:pt x="293145" y="507124"/>
                      <a:pt x="258986" y="576755"/>
                      <a:pt x="224828" y="646386"/>
                    </a:cubicBezTo>
                  </a:path>
                </a:pathLst>
              </a:cu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15" name="Arc 14">
                <a:extLst>
                  <a:ext uri="{FF2B5EF4-FFF2-40B4-BE49-F238E27FC236}">
                    <a16:creationId xmlns:a16="http://schemas.microsoft.com/office/drawing/2014/main" id="{805816CD-4BB5-D1B4-E778-311817534E96}"/>
                  </a:ext>
                </a:extLst>
              </p:cNvPr>
              <p:cNvSpPr/>
              <p:nvPr/>
            </p:nvSpPr>
            <p:spPr bwMode="auto">
              <a:xfrm rot="1240197" flipH="1">
                <a:off x="6207839" y="4750741"/>
                <a:ext cx="609792" cy="1636053"/>
              </a:xfrm>
              <a:prstGeom prst="arc">
                <a:avLst>
                  <a:gd name="adj1" fmla="val 16200000"/>
                  <a:gd name="adj2" fmla="val 4202409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16" name="Arc 15">
                <a:extLst>
                  <a:ext uri="{FF2B5EF4-FFF2-40B4-BE49-F238E27FC236}">
                    <a16:creationId xmlns:a16="http://schemas.microsoft.com/office/drawing/2014/main" id="{5B61A9B8-D39F-5AB5-E485-74714E7E6DD9}"/>
                  </a:ext>
                </a:extLst>
              </p:cNvPr>
              <p:cNvSpPr/>
              <p:nvPr/>
            </p:nvSpPr>
            <p:spPr bwMode="auto">
              <a:xfrm>
                <a:off x="5580112" y="4779357"/>
                <a:ext cx="2073413" cy="2466067"/>
              </a:xfrm>
              <a:prstGeom prst="arc">
                <a:avLst>
                  <a:gd name="adj1" fmla="val 16656476"/>
                  <a:gd name="adj2" fmla="val 280818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EFCE76-4786-49E4-2DA1-25F6FE739B54}"/>
                </a:ext>
              </a:extLst>
            </p:cNvPr>
            <p:cNvSpPr txBox="1"/>
            <p:nvPr/>
          </p:nvSpPr>
          <p:spPr>
            <a:xfrm>
              <a:off x="5306628" y="5281250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WDM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55EEDA5-B76B-EE9A-DD1C-4A92CF51CBC3}"/>
              </a:ext>
            </a:extLst>
          </p:cNvPr>
          <p:cNvSpPr txBox="1"/>
          <p:nvPr/>
        </p:nvSpPr>
        <p:spPr>
          <a:xfrm>
            <a:off x="1315902" y="6441829"/>
            <a:ext cx="6639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- Nature 2020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F78672-76BC-CC80-6CD3-B69BA8E6A72E}"/>
              </a:ext>
            </a:extLst>
          </p:cNvPr>
          <p:cNvGrpSpPr/>
          <p:nvPr/>
        </p:nvGrpSpPr>
        <p:grpSpPr>
          <a:xfrm>
            <a:off x="6515269" y="3055435"/>
            <a:ext cx="969894" cy="2821838"/>
            <a:chOff x="6660232" y="3981691"/>
            <a:chExt cx="969894" cy="1895581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00BC503-291D-519D-2286-CEE3216EA43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60232" y="3981691"/>
              <a:ext cx="0" cy="1895581"/>
            </a:xfrm>
            <a:prstGeom prst="line">
              <a:avLst/>
            </a:prstGeom>
            <a:ln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6495C5-D12F-5963-305B-AA7AB2F15885}"/>
                </a:ext>
              </a:extLst>
            </p:cNvPr>
            <p:cNvSpPr txBox="1"/>
            <p:nvPr/>
          </p:nvSpPr>
          <p:spPr>
            <a:xfrm>
              <a:off x="6730521" y="3996633"/>
              <a:ext cx="8996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visible</a:t>
              </a:r>
            </a:p>
          </p:txBody>
        </p:sp>
      </p:grpSp>
      <p:sp>
        <p:nvSpPr>
          <p:cNvPr id="24" name="AutoShape 16" descr="search by orcid">
            <a:hlinkClick r:id="rId3"/>
            <a:extLst>
              <a:ext uri="{FF2B5EF4-FFF2-40B4-BE49-F238E27FC236}">
                <a16:creationId xmlns:a16="http://schemas.microsoft.com/office/drawing/2014/main" id="{842E81FC-FE88-28FC-A253-0962982D77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2616530">
            <a:off x="3766339" y="2529348"/>
            <a:ext cx="3485356" cy="4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Dark halos/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subhalos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483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5569C-EB59-EEFE-DCF4-057A26FA7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131FBAE-C3E7-3E7B-5456-546ECBFA8941}"/>
              </a:ext>
            </a:extLst>
          </p:cNvPr>
          <p:cNvSpPr/>
          <p:nvPr/>
        </p:nvSpPr>
        <p:spPr bwMode="auto">
          <a:xfrm>
            <a:off x="5940152" y="6441829"/>
            <a:ext cx="3090846" cy="40458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11EEF5-FFB5-F239-775E-419A0047F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85CCE0-B4D5-F740-5E67-48EB259FBF3B}"/>
              </a:ext>
            </a:extLst>
          </p:cNvPr>
          <p:cNvSpPr txBox="1"/>
          <p:nvPr/>
        </p:nvSpPr>
        <p:spPr>
          <a:xfrm>
            <a:off x="3563888" y="49235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22 orders of magnitude in mass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58573B-4B9C-45F8-1C84-A82A4C1CF064}"/>
              </a:ext>
            </a:extLst>
          </p:cNvPr>
          <p:cNvSpPr txBox="1"/>
          <p:nvPr/>
        </p:nvSpPr>
        <p:spPr>
          <a:xfrm>
            <a:off x="4187119" y="2843117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E828A1-DD5D-3845-B535-4DDC6CE5C639}"/>
              </a:ext>
            </a:extLst>
          </p:cNvPr>
          <p:cNvSpPr txBox="1"/>
          <p:nvPr/>
        </p:nvSpPr>
        <p:spPr>
          <a:xfrm>
            <a:off x="-44843" y="1397961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VVV project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7D22F3-3CBE-A8C8-FB91-5FD530816175}"/>
              </a:ext>
            </a:extLst>
          </p:cNvPr>
          <p:cNvSpPr/>
          <p:nvPr/>
        </p:nvSpPr>
        <p:spPr bwMode="auto">
          <a:xfrm>
            <a:off x="2871788" y="685800"/>
            <a:ext cx="375017" cy="12210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4A9EFE-4B6D-DA5C-FB09-A502E7C3B4AE}"/>
              </a:ext>
            </a:extLst>
          </p:cNvPr>
          <p:cNvGrpSpPr/>
          <p:nvPr/>
        </p:nvGrpSpPr>
        <p:grpSpPr>
          <a:xfrm>
            <a:off x="5300779" y="4210529"/>
            <a:ext cx="2346897" cy="2799548"/>
            <a:chOff x="5306628" y="4221088"/>
            <a:chExt cx="2346897" cy="279954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057664B-CFD1-4C52-1CE5-458D3D123624}"/>
                </a:ext>
              </a:extLst>
            </p:cNvPr>
            <p:cNvGrpSpPr/>
            <p:nvPr/>
          </p:nvGrpSpPr>
          <p:grpSpPr>
            <a:xfrm>
              <a:off x="5522403" y="4221088"/>
              <a:ext cx="2131122" cy="2799548"/>
              <a:chOff x="5522403" y="4445876"/>
              <a:chExt cx="2131122" cy="279954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090C0B-78B5-E7FF-85AC-D48338DB339C}"/>
                  </a:ext>
                </a:extLst>
              </p:cNvPr>
              <p:cNvSpPr txBox="1"/>
              <p:nvPr/>
            </p:nvSpPr>
            <p:spPr>
              <a:xfrm>
                <a:off x="5522403" y="6339570"/>
                <a:ext cx="54694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/ M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o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59FA280-4750-CF60-9F59-C26DA22579AA}"/>
                  </a:ext>
                </a:extLst>
              </p:cNvPr>
              <p:cNvSpPr/>
              <p:nvPr/>
            </p:nvSpPr>
            <p:spPr bwMode="auto">
              <a:xfrm>
                <a:off x="6286331" y="4445876"/>
                <a:ext cx="508607" cy="1490530"/>
              </a:xfrm>
              <a:custGeom>
                <a:avLst/>
                <a:gdLst>
                  <a:gd name="connsiteX0" fmla="*/ 508607 w 508607"/>
                  <a:gd name="connsiteY0" fmla="*/ 0 h 1490530"/>
                  <a:gd name="connsiteX1" fmla="*/ 4110 w 508607"/>
                  <a:gd name="connsiteY1" fmla="*/ 1481958 h 1490530"/>
                  <a:gd name="connsiteX2" fmla="*/ 256359 w 508607"/>
                  <a:gd name="connsiteY2" fmla="*/ 646386 h 1490530"/>
                  <a:gd name="connsiteX3" fmla="*/ 224828 w 508607"/>
                  <a:gd name="connsiteY3" fmla="*/ 646386 h 149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8607" h="1490530">
                    <a:moveTo>
                      <a:pt x="508607" y="0"/>
                    </a:moveTo>
                    <a:cubicBezTo>
                      <a:pt x="277379" y="687113"/>
                      <a:pt x="46151" y="1374227"/>
                      <a:pt x="4110" y="1481958"/>
                    </a:cubicBezTo>
                    <a:cubicBezTo>
                      <a:pt x="-37931" y="1589689"/>
                      <a:pt x="256359" y="646386"/>
                      <a:pt x="256359" y="646386"/>
                    </a:cubicBezTo>
                    <a:cubicBezTo>
                      <a:pt x="293145" y="507124"/>
                      <a:pt x="258986" y="576755"/>
                      <a:pt x="224828" y="646386"/>
                    </a:cubicBezTo>
                  </a:path>
                </a:pathLst>
              </a:cu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15" name="Arc 14">
                <a:extLst>
                  <a:ext uri="{FF2B5EF4-FFF2-40B4-BE49-F238E27FC236}">
                    <a16:creationId xmlns:a16="http://schemas.microsoft.com/office/drawing/2014/main" id="{19FF0B71-A900-6FF4-9E4D-81BEB1830D3B}"/>
                  </a:ext>
                </a:extLst>
              </p:cNvPr>
              <p:cNvSpPr/>
              <p:nvPr/>
            </p:nvSpPr>
            <p:spPr bwMode="auto">
              <a:xfrm rot="1240197" flipH="1">
                <a:off x="6207839" y="4750741"/>
                <a:ext cx="609792" cy="1636053"/>
              </a:xfrm>
              <a:prstGeom prst="arc">
                <a:avLst>
                  <a:gd name="adj1" fmla="val 16200000"/>
                  <a:gd name="adj2" fmla="val 4202409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16" name="Arc 15">
                <a:extLst>
                  <a:ext uri="{FF2B5EF4-FFF2-40B4-BE49-F238E27FC236}">
                    <a16:creationId xmlns:a16="http://schemas.microsoft.com/office/drawing/2014/main" id="{791566BE-3E52-E647-48E1-A327234B30A5}"/>
                  </a:ext>
                </a:extLst>
              </p:cNvPr>
              <p:cNvSpPr/>
              <p:nvPr/>
            </p:nvSpPr>
            <p:spPr bwMode="auto">
              <a:xfrm>
                <a:off x="5580112" y="4779357"/>
                <a:ext cx="2073413" cy="2466067"/>
              </a:xfrm>
              <a:prstGeom prst="arc">
                <a:avLst>
                  <a:gd name="adj1" fmla="val 16656476"/>
                  <a:gd name="adj2" fmla="val 280818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341166-8E3B-6A86-11C5-CB93FB99029F}"/>
                </a:ext>
              </a:extLst>
            </p:cNvPr>
            <p:cNvSpPr txBox="1"/>
            <p:nvPr/>
          </p:nvSpPr>
          <p:spPr>
            <a:xfrm>
              <a:off x="5306628" y="5281250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WDM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B39701A-7B9F-0FD6-965F-2722B2EA2621}"/>
              </a:ext>
            </a:extLst>
          </p:cNvPr>
          <p:cNvSpPr txBox="1"/>
          <p:nvPr/>
        </p:nvSpPr>
        <p:spPr>
          <a:xfrm>
            <a:off x="1315902" y="6441829"/>
            <a:ext cx="6639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- Nature 2020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828F9F-B84E-1792-3A0C-277645C14A14}"/>
              </a:ext>
            </a:extLst>
          </p:cNvPr>
          <p:cNvGrpSpPr/>
          <p:nvPr/>
        </p:nvGrpSpPr>
        <p:grpSpPr>
          <a:xfrm>
            <a:off x="6515269" y="3055435"/>
            <a:ext cx="969894" cy="2821838"/>
            <a:chOff x="6660232" y="3981691"/>
            <a:chExt cx="969894" cy="1895581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713DF88-F257-47EC-A26F-A5872BA3236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60232" y="3981691"/>
              <a:ext cx="0" cy="1895581"/>
            </a:xfrm>
            <a:prstGeom prst="line">
              <a:avLst/>
            </a:prstGeom>
            <a:ln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C7DED6-443C-084F-720E-D1B9A7240730}"/>
                </a:ext>
              </a:extLst>
            </p:cNvPr>
            <p:cNvSpPr txBox="1"/>
            <p:nvPr/>
          </p:nvSpPr>
          <p:spPr>
            <a:xfrm>
              <a:off x="6730521" y="3996633"/>
              <a:ext cx="8996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visible</a:t>
              </a:r>
            </a:p>
          </p:txBody>
        </p:sp>
      </p:grpSp>
      <p:sp>
        <p:nvSpPr>
          <p:cNvPr id="24" name="AutoShape 16" descr="search by orcid">
            <a:hlinkClick r:id="rId3"/>
            <a:extLst>
              <a:ext uri="{FF2B5EF4-FFF2-40B4-BE49-F238E27FC236}">
                <a16:creationId xmlns:a16="http://schemas.microsoft.com/office/drawing/2014/main" id="{408B6833-D3B6-991B-7494-65CB4C4971A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2616530">
            <a:off x="3766339" y="2529348"/>
            <a:ext cx="3485356" cy="4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Dark halos/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subhalos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D66F65A-A0FE-2D7D-BAF7-AE2032D57869}"/>
              </a:ext>
            </a:extLst>
          </p:cNvPr>
          <p:cNvSpPr/>
          <p:nvPr/>
        </p:nvSpPr>
        <p:spPr bwMode="auto">
          <a:xfrm>
            <a:off x="6516216" y="4293096"/>
            <a:ext cx="504056" cy="57606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98214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ABD356D-53C5-888D-58CD-5228BBB19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5" name="Picture 17" descr="MinHaloMass_AsFunctionOf_mX_justmain.jpeg">
            <a:extLst>
              <a:ext uri="{FF2B5EF4-FFF2-40B4-BE49-F238E27FC236}">
                <a16:creationId xmlns:a16="http://schemas.microsoft.com/office/drawing/2014/main" id="{F57C905C-8545-8A30-0389-820CEE9CD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9" r="3813"/>
          <a:stretch>
            <a:fillRect/>
          </a:stretch>
        </p:blipFill>
        <p:spPr bwMode="auto">
          <a:xfrm>
            <a:off x="3205163" y="1073150"/>
            <a:ext cx="59388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786" name="Text Box 2">
            <a:extLst>
              <a:ext uri="{FF2B5EF4-FFF2-40B4-BE49-F238E27FC236}">
                <a16:creationId xmlns:a16="http://schemas.microsoft.com/office/drawing/2014/main" id="{175CBDF8-8094-01EA-93B3-564ED99BA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46063"/>
            <a:ext cx="6243638" cy="554037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tarBats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Limits on WDM particle mass </a:t>
            </a:r>
          </a:p>
        </p:txBody>
      </p:sp>
      <p:sp>
        <p:nvSpPr>
          <p:cNvPr id="246788" name="Rectangle 13">
            <a:extLst>
              <a:ext uri="{FF2B5EF4-FFF2-40B4-BE49-F238E27FC236}">
                <a16:creationId xmlns:a16="http://schemas.microsoft.com/office/drawing/2014/main" id="{4B252550-97A7-693F-A3B7-3FE69B678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9225" y="3556000"/>
            <a:ext cx="134938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46789" name="Rectangle 14">
            <a:extLst>
              <a:ext uri="{FF2B5EF4-FFF2-40B4-BE49-F238E27FC236}">
                <a16:creationId xmlns:a16="http://schemas.microsoft.com/office/drawing/2014/main" id="{8A503273-A90E-F4BC-AC4B-AFEC2089D62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97225" y="3302000"/>
            <a:ext cx="133350" cy="971550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46790" name="Rectangle 15">
            <a:extLst>
              <a:ext uri="{FF2B5EF4-FFF2-40B4-BE49-F238E27FC236}">
                <a16:creationId xmlns:a16="http://schemas.microsoft.com/office/drawing/2014/main" id="{D93E3971-87D9-8B38-A5E8-161FA1478B11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6364288" y="6203950"/>
            <a:ext cx="228600" cy="971550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46791" name="TextBox 11">
            <a:extLst>
              <a:ext uri="{FF2B5EF4-FFF2-40B4-BE49-F238E27FC236}">
                <a16:creationId xmlns:a16="http://schemas.microsoft.com/office/drawing/2014/main" id="{A80D5D14-B89B-1DC6-46C8-24FA7E2FD55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740026" y="3860800"/>
            <a:ext cx="1052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halo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/M</a:t>
            </a:r>
            <a:r>
              <a:rPr kumimoji="0" 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46792" name="TextBox 12">
            <a:extLst>
              <a:ext uri="{FF2B5EF4-FFF2-40B4-BE49-F238E27FC236}">
                <a16:creationId xmlns:a16="http://schemas.microsoft.com/office/drawing/2014/main" id="{121CC9E2-2D75-0994-39E4-CBEBB0668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725" y="6429375"/>
            <a:ext cx="1223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WDM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/keV</a:t>
            </a:r>
          </a:p>
        </p:txBody>
      </p:sp>
      <p:sp>
        <p:nvSpPr>
          <p:cNvPr id="246793" name="TextBox 16">
            <a:extLst>
              <a:ext uri="{FF2B5EF4-FFF2-40B4-BE49-F238E27FC236}">
                <a16:creationId xmlns:a16="http://schemas.microsoft.com/office/drawing/2014/main" id="{7EFE208B-D87D-722D-25D2-3AA146121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445224"/>
            <a:ext cx="2989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Kennedy, Cole &amp;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Frenk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46794" name="Rectangle 23">
            <a:extLst>
              <a:ext uri="{FF2B5EF4-FFF2-40B4-BE49-F238E27FC236}">
                <a16:creationId xmlns:a16="http://schemas.microsoft.com/office/drawing/2014/main" id="{B7BB63AF-A221-A319-576E-34ABAFFAF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5154613"/>
            <a:ext cx="463550" cy="1106487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1E594242-6CD9-D7B0-1B0C-2FF1AB959A0A}"/>
              </a:ext>
            </a:extLst>
          </p:cNvPr>
          <p:cNvSpPr>
            <a:spLocks/>
          </p:cNvSpPr>
          <p:nvPr/>
        </p:nvSpPr>
        <p:spPr bwMode="auto">
          <a:xfrm>
            <a:off x="6549497" y="4029957"/>
            <a:ext cx="869950" cy="30797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E0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ＭＳ Ｐゴシック" charset="0"/>
                <a:cs typeface="Helvetica Neue Light" charset="0"/>
              </a:rPr>
              <a:t>allowed 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804428AD-2941-4943-C6E5-CDD938BFC99C}"/>
              </a:ext>
            </a:extLst>
          </p:cNvPr>
          <p:cNvSpPr>
            <a:spLocks/>
          </p:cNvSpPr>
          <p:nvPr/>
        </p:nvSpPr>
        <p:spPr bwMode="auto">
          <a:xfrm>
            <a:off x="4340225" y="5727700"/>
            <a:ext cx="1339850" cy="307975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6E05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uLnTx/>
                <a:uFillTx/>
                <a:latin typeface="Arial" charset="0"/>
                <a:ea typeface="ＭＳ Ｐゴシック" charset="0"/>
                <a:cs typeface="Helvetica Neue Light" charset="0"/>
              </a:rPr>
              <a:t>Not allowed</a:t>
            </a:r>
          </a:p>
        </p:txBody>
      </p:sp>
      <p:sp>
        <p:nvSpPr>
          <p:cNvPr id="246799" name="Rectangle 16">
            <a:extLst>
              <a:ext uri="{FF2B5EF4-FFF2-40B4-BE49-F238E27FC236}">
                <a16:creationId xmlns:a16="http://schemas.microsoft.com/office/drawing/2014/main" id="{F6CEAFAC-E17F-4ED5-9952-AD2013253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5675" y="1816100"/>
            <a:ext cx="2336800" cy="6048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EEA1BC-AB02-B46E-38B5-F6B928444BC7}"/>
              </a:ext>
            </a:extLst>
          </p:cNvPr>
          <p:cNvGrpSpPr>
            <a:grpSpLocks/>
          </p:cNvGrpSpPr>
          <p:nvPr/>
        </p:nvGrpSpPr>
        <p:grpSpPr bwMode="auto">
          <a:xfrm>
            <a:off x="5400675" y="1222375"/>
            <a:ext cx="2397125" cy="5111750"/>
            <a:chOff x="5401321" y="1221701"/>
            <a:chExt cx="2396207" cy="5111852"/>
          </a:xfrm>
        </p:grpSpPr>
        <p:cxnSp>
          <p:nvCxnSpPr>
            <p:cNvPr id="246802" name="Straight Connector 27">
              <a:extLst>
                <a:ext uri="{FF2B5EF4-FFF2-40B4-BE49-F238E27FC236}">
                  <a16:creationId xmlns:a16="http://schemas.microsoft.com/office/drawing/2014/main" id="{58A016EF-3C29-4861-7B24-824351F645B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644745" y="1221701"/>
              <a:ext cx="32155" cy="5111852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46803" name="TextBox 28">
              <a:extLst>
                <a:ext uri="{FF2B5EF4-FFF2-40B4-BE49-F238E27FC236}">
                  <a16:creationId xmlns:a16="http://schemas.microsoft.com/office/drawing/2014/main" id="{35A81E53-6BEC-01BC-0B49-62B38AAA6B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9668" y="1286000"/>
              <a:ext cx="231786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Lyman-α forest (Viel et al. ‘13)</a:t>
              </a:r>
            </a:p>
          </p:txBody>
        </p:sp>
        <p:cxnSp>
          <p:nvCxnSpPr>
            <p:cNvPr id="246804" name="Straight Connector 29">
              <a:extLst>
                <a:ext uri="{FF2B5EF4-FFF2-40B4-BE49-F238E27FC236}">
                  <a16:creationId xmlns:a16="http://schemas.microsoft.com/office/drawing/2014/main" id="{DF642A1D-86F3-A0AC-E3A3-F66C4A1498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01992" y="1269926"/>
              <a:ext cx="225083" cy="2572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805" name="Straight Connector 30">
              <a:extLst>
                <a:ext uri="{FF2B5EF4-FFF2-40B4-BE49-F238E27FC236}">
                  <a16:creationId xmlns:a16="http://schemas.microsoft.com/office/drawing/2014/main" id="{5530C49F-2223-F1FB-448F-CA863AB53D0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09696" y="1936726"/>
              <a:ext cx="225083" cy="2572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806" name="Straight Connector 31">
              <a:extLst>
                <a:ext uri="{FF2B5EF4-FFF2-40B4-BE49-F238E27FC236}">
                  <a16:creationId xmlns:a16="http://schemas.microsoft.com/office/drawing/2014/main" id="{7239A7B9-625C-8C89-3EAC-1684D83D4F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01321" y="2716051"/>
              <a:ext cx="225083" cy="2572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807" name="Straight Connector 32">
              <a:extLst>
                <a:ext uri="{FF2B5EF4-FFF2-40B4-BE49-F238E27FC236}">
                  <a16:creationId xmlns:a16="http://schemas.microsoft.com/office/drawing/2014/main" id="{0F9283C2-C305-CD02-C443-1EF78040503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25104" y="3511452"/>
              <a:ext cx="225083" cy="2572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808" name="Straight Connector 33">
              <a:extLst>
                <a:ext uri="{FF2B5EF4-FFF2-40B4-BE49-F238E27FC236}">
                  <a16:creationId xmlns:a16="http://schemas.microsoft.com/office/drawing/2014/main" id="{B6F1821D-216B-CE16-7C9B-B574398245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32807" y="4959738"/>
              <a:ext cx="225083" cy="2572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809" name="Straight Connector 34">
              <a:extLst>
                <a:ext uri="{FF2B5EF4-FFF2-40B4-BE49-F238E27FC236}">
                  <a16:creationId xmlns:a16="http://schemas.microsoft.com/office/drawing/2014/main" id="{853E77FE-6144-AFBE-BA17-7066C9563DB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24433" y="4234202"/>
              <a:ext cx="225083" cy="2572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29" name="TextBox 9">
            <a:extLst>
              <a:ext uri="{FF2B5EF4-FFF2-40B4-BE49-F238E27FC236}">
                <a16:creationId xmlns:a16="http://schemas.microsoft.com/office/drawing/2014/main" id="{51CA5B78-288C-424A-7698-C689839C4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43960"/>
            <a:ext cx="31670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Minimum halo mass consistent (95%) with observed no. of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for given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WDM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22DE9E-28DF-D317-C9A6-4988ED513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34" y="3274811"/>
            <a:ext cx="2815051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For standard galaxy formation model, if 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halo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&lt; 2 x10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WDM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&gt; 2.2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keV</a:t>
            </a:r>
            <a:endParaRPr kumimoji="0" lang="en-US" sz="2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D27F1E1-BC77-553F-8A2A-0DDCCC847406}"/>
              </a:ext>
            </a:extLst>
          </p:cNvPr>
          <p:cNvGrpSpPr>
            <a:grpSpLocks/>
          </p:cNvGrpSpPr>
          <p:nvPr/>
        </p:nvGrpSpPr>
        <p:grpSpPr bwMode="auto">
          <a:xfrm>
            <a:off x="4785312" y="1222375"/>
            <a:ext cx="275685" cy="5111750"/>
            <a:chOff x="5401321" y="1221701"/>
            <a:chExt cx="275579" cy="5111852"/>
          </a:xfrm>
        </p:grpSpPr>
        <p:cxnSp>
          <p:nvCxnSpPr>
            <p:cNvPr id="33" name="Straight Connector 27">
              <a:extLst>
                <a:ext uri="{FF2B5EF4-FFF2-40B4-BE49-F238E27FC236}">
                  <a16:creationId xmlns:a16="http://schemas.microsoft.com/office/drawing/2014/main" id="{5DAAFB6D-5F71-E80F-01E1-2540FCD681E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644745" y="1221701"/>
              <a:ext cx="32155" cy="5111852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4" name="Straight Connector 29">
              <a:extLst>
                <a:ext uri="{FF2B5EF4-FFF2-40B4-BE49-F238E27FC236}">
                  <a16:creationId xmlns:a16="http://schemas.microsoft.com/office/drawing/2014/main" id="{AD9437C3-CE1C-AF36-1A0A-BA1E85698DE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01992" y="1269926"/>
              <a:ext cx="225083" cy="257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5" name="Straight Connector 30">
              <a:extLst>
                <a:ext uri="{FF2B5EF4-FFF2-40B4-BE49-F238E27FC236}">
                  <a16:creationId xmlns:a16="http://schemas.microsoft.com/office/drawing/2014/main" id="{D9B1368A-4676-5513-3877-7DC36C560BC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09696" y="1936726"/>
              <a:ext cx="225083" cy="257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6" name="Straight Connector 31">
              <a:extLst>
                <a:ext uri="{FF2B5EF4-FFF2-40B4-BE49-F238E27FC236}">
                  <a16:creationId xmlns:a16="http://schemas.microsoft.com/office/drawing/2014/main" id="{C5D9374B-C5B4-867E-75D7-443DDE20286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01321" y="2716051"/>
              <a:ext cx="225083" cy="257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7" name="Straight Connector 32">
              <a:extLst>
                <a:ext uri="{FF2B5EF4-FFF2-40B4-BE49-F238E27FC236}">
                  <a16:creationId xmlns:a16="http://schemas.microsoft.com/office/drawing/2014/main" id="{8DA51479-9634-F363-81C3-A0668758FB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25104" y="3511452"/>
              <a:ext cx="225083" cy="257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8" name="Straight Connector 33">
              <a:extLst>
                <a:ext uri="{FF2B5EF4-FFF2-40B4-BE49-F238E27FC236}">
                  <a16:creationId xmlns:a16="http://schemas.microsoft.com/office/drawing/2014/main" id="{7B7A3A70-77E3-5232-12F3-F4BBF9BF630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32807" y="4959738"/>
              <a:ext cx="225083" cy="257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9" name="Straight Connector 34">
              <a:extLst>
                <a:ext uri="{FF2B5EF4-FFF2-40B4-BE49-F238E27FC236}">
                  <a16:creationId xmlns:a16="http://schemas.microsoft.com/office/drawing/2014/main" id="{F4450124-2432-465E-3A09-977B4E27FD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424433" y="4234202"/>
              <a:ext cx="225083" cy="257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85C749E-A3D4-A3CE-022C-3C7921CFEF56}"/>
              </a:ext>
            </a:extLst>
          </p:cNvPr>
          <p:cNvGrpSpPr/>
          <p:nvPr/>
        </p:nvGrpSpPr>
        <p:grpSpPr>
          <a:xfrm>
            <a:off x="4072002" y="3295227"/>
            <a:ext cx="4960426" cy="266344"/>
            <a:chOff x="4072002" y="3295227"/>
            <a:chExt cx="4960426" cy="26634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7F70ED9-7585-D722-3C96-5AD9EA02B616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6419043" y="948186"/>
              <a:ext cx="266344" cy="4960426"/>
              <a:chOff x="5401321" y="1221700"/>
              <a:chExt cx="266242" cy="4960525"/>
            </a:xfrm>
          </p:grpSpPr>
          <p:cxnSp>
            <p:nvCxnSpPr>
              <p:cNvPr id="43" name="Straight Connector 27">
                <a:extLst>
                  <a:ext uri="{FF2B5EF4-FFF2-40B4-BE49-F238E27FC236}">
                    <a16:creationId xmlns:a16="http://schemas.microsoft.com/office/drawing/2014/main" id="{867C18F3-242E-50ED-4C65-B22AA4247DC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3175891" y="3690554"/>
                <a:ext cx="4960525" cy="2281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4" name="Straight Connector 29">
                <a:extLst>
                  <a:ext uri="{FF2B5EF4-FFF2-40B4-BE49-F238E27FC236}">
                    <a16:creationId xmlns:a16="http://schemas.microsoft.com/office/drawing/2014/main" id="{CFBCCFCF-BB9B-AC01-F2CD-D098A0A73B2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401992" y="1269926"/>
                <a:ext cx="225083" cy="2572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5" name="Straight Connector 30">
                <a:extLst>
                  <a:ext uri="{FF2B5EF4-FFF2-40B4-BE49-F238E27FC236}">
                    <a16:creationId xmlns:a16="http://schemas.microsoft.com/office/drawing/2014/main" id="{B179EC73-71C7-99F8-4B74-68FD07B7B2E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409696" y="1936726"/>
                <a:ext cx="225083" cy="2572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6" name="Straight Connector 31">
                <a:extLst>
                  <a:ext uri="{FF2B5EF4-FFF2-40B4-BE49-F238E27FC236}">
                    <a16:creationId xmlns:a16="http://schemas.microsoft.com/office/drawing/2014/main" id="{59E92FAC-A818-0BB0-5E30-8FF2E075424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401321" y="2716051"/>
                <a:ext cx="225083" cy="2572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7" name="Straight Connector 32">
                <a:extLst>
                  <a:ext uri="{FF2B5EF4-FFF2-40B4-BE49-F238E27FC236}">
                    <a16:creationId xmlns:a16="http://schemas.microsoft.com/office/drawing/2014/main" id="{B886D9C0-C083-89E1-5FC9-C260C95A6E1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425104" y="3511452"/>
                <a:ext cx="225083" cy="2572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8" name="Straight Connector 33">
                <a:extLst>
                  <a:ext uri="{FF2B5EF4-FFF2-40B4-BE49-F238E27FC236}">
                    <a16:creationId xmlns:a16="http://schemas.microsoft.com/office/drawing/2014/main" id="{7A2A083F-6C13-0805-56CB-404833E4958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432807" y="4959738"/>
                <a:ext cx="225083" cy="2572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9" name="Straight Connector 34">
                <a:extLst>
                  <a:ext uri="{FF2B5EF4-FFF2-40B4-BE49-F238E27FC236}">
                    <a16:creationId xmlns:a16="http://schemas.microsoft.com/office/drawing/2014/main" id="{295F9189-6E47-4FA4-CCBB-81EE902026E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424433" y="4234202"/>
                <a:ext cx="225083" cy="2572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cxnSp>
          <p:nvCxnSpPr>
            <p:cNvPr id="42" name="Straight Connector 34">
              <a:extLst>
                <a:ext uri="{FF2B5EF4-FFF2-40B4-BE49-F238E27FC236}">
                  <a16:creationId xmlns:a16="http://schemas.microsoft.com/office/drawing/2014/main" id="{563BEC43-63D4-5F1F-5B2E-65D4F248CD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>
              <a:off x="4398231" y="3283422"/>
              <a:ext cx="225169" cy="25719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140C8A6-C255-9D9C-0E48-96657F5EA21E}"/>
              </a:ext>
            </a:extLst>
          </p:cNvPr>
          <p:cNvSpPr txBox="1"/>
          <p:nvPr/>
        </p:nvSpPr>
        <p:spPr>
          <a:xfrm>
            <a:off x="0" y="5879013"/>
            <a:ext cx="2933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AE2CA">
                    <a:lumMod val="50000"/>
                  </a:srgbClr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Polisensky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AAE2CA">
                    <a:lumMod val="50000"/>
                  </a:srgbClr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 &amp; Ricotti ‘11 Lovell, CSF+ ‘13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AAE2CA">
                  <a:lumMod val="5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FC1DD0-F90F-F8AF-A5C4-2109E3F101E6}"/>
              </a:ext>
            </a:extLst>
          </p:cNvPr>
          <p:cNvSpPr txBox="1"/>
          <p:nvPr/>
        </p:nvSpPr>
        <p:spPr>
          <a:xfrm>
            <a:off x="256202" y="6488668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AE2CA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Nadler+ ‘21</a:t>
            </a:r>
          </a:p>
        </p:txBody>
      </p:sp>
    </p:spTree>
    <p:extLst>
      <p:ext uri="{BB962C8B-B14F-4D97-AF65-F5344CB8AC3E}">
        <p14:creationId xmlns:p14="http://schemas.microsoft.com/office/powerpoint/2010/main" val="12894938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C2FD18-1780-9F02-D5C0-5991748EC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6DC40407-FA88-340B-3734-F5CADFC3B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46063"/>
            <a:ext cx="6243638" cy="554037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tarBats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Limits on 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sterile neutrino mass 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EAE1D5-2A2A-097A-63FC-7DF554A26143}"/>
              </a:ext>
            </a:extLst>
          </p:cNvPr>
          <p:cNvGrpSpPr/>
          <p:nvPr/>
        </p:nvGrpSpPr>
        <p:grpSpPr>
          <a:xfrm>
            <a:off x="-180528" y="1628800"/>
            <a:ext cx="4702563" cy="4361269"/>
            <a:chOff x="0" y="1628800"/>
            <a:chExt cx="4702563" cy="43612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2862D19-5A97-C2B9-81CD-8BDB6A4CE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259" t="6061" r="50000" b="64242"/>
            <a:stretch/>
          </p:blipFill>
          <p:spPr>
            <a:xfrm>
              <a:off x="0" y="1669589"/>
              <a:ext cx="4702563" cy="432048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8FBCD1E-39CC-B2EB-F7AF-8FAFCFBE2E3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103046" y="1628800"/>
              <a:ext cx="2537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CC99">
                      <a:lumMod val="75000"/>
                    </a:srgbClr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Lovell, Bose, CSF+ ’16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E795F4A-368B-CA56-A5B4-9AB2CA84A482}"/>
              </a:ext>
            </a:extLst>
          </p:cNvPr>
          <p:cNvGrpSpPr/>
          <p:nvPr/>
        </p:nvGrpSpPr>
        <p:grpSpPr>
          <a:xfrm>
            <a:off x="4644007" y="1649229"/>
            <a:ext cx="4392489" cy="4300051"/>
            <a:chOff x="4788023" y="1505560"/>
            <a:chExt cx="4392489" cy="4300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10904D8-069E-1AC5-6A3C-161483BA85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8350" r="56818" b="6498"/>
            <a:stretch/>
          </p:blipFill>
          <p:spPr>
            <a:xfrm>
              <a:off x="4788023" y="1505560"/>
              <a:ext cx="4392489" cy="43000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20806E1-98A7-898B-523A-D407B20BA0DB}"/>
                </a:ext>
              </a:extLst>
            </p:cNvPr>
            <p:cNvSpPr/>
            <p:nvPr/>
          </p:nvSpPr>
          <p:spPr bwMode="auto">
            <a:xfrm>
              <a:off x="4932040" y="5589587"/>
              <a:ext cx="576064" cy="216024"/>
            </a:xfrm>
            <a:prstGeom prst="rect">
              <a:avLst/>
            </a:prstGeom>
            <a:solidFill>
              <a:srgbClr val="EEEDF7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4060B13-7114-5B29-3F76-D81E7AFEE2CB}"/>
              </a:ext>
            </a:extLst>
          </p:cNvPr>
          <p:cNvSpPr txBox="1"/>
          <p:nvPr/>
        </p:nvSpPr>
        <p:spPr>
          <a:xfrm>
            <a:off x="5518347" y="1556792"/>
            <a:ext cx="3086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CC99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Newton, Lovell, CSF+ ’24</a:t>
            </a:r>
          </a:p>
        </p:txBody>
      </p:sp>
    </p:spTree>
    <p:extLst>
      <p:ext uri="{BB962C8B-B14F-4D97-AF65-F5344CB8AC3E}">
        <p14:creationId xmlns:p14="http://schemas.microsoft.com/office/powerpoint/2010/main" val="1073311286"/>
      </p:ext>
    </p:extLst>
  </p:cSld>
  <p:clrMapOvr>
    <a:masterClrMapping/>
  </p:clrMapOvr>
  <p:transition>
    <p:zo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0D8920-D0D9-84B2-9CBC-EF257BD63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df">
            <a:extLst>
              <a:ext uri="{FF2B5EF4-FFF2-40B4-BE49-F238E27FC236}">
                <a16:creationId xmlns:a16="http://schemas.microsoft.com/office/drawing/2014/main" id="{04D75362-02F7-4DCC-8006-44A8FD154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560" y="980728"/>
            <a:ext cx="6350832" cy="47859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A4040B-4D13-72F8-FE50-E441E5A1E0E0}"/>
              </a:ext>
            </a:extLst>
          </p:cNvPr>
          <p:cNvSpPr txBox="1"/>
          <p:nvPr/>
        </p:nvSpPr>
        <p:spPr>
          <a:xfrm>
            <a:off x="467544" y="587727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295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When the source and the lens are well aligned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295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strong arc or an Einstein ring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93C8D505-F54A-CFBE-455C-F22F7708E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lensing: Einstein rings</a:t>
            </a:r>
          </a:p>
        </p:txBody>
      </p:sp>
    </p:spTree>
    <p:extLst>
      <p:ext uri="{BB962C8B-B14F-4D97-AF65-F5344CB8AC3E}">
        <p14:creationId xmlns:p14="http://schemas.microsoft.com/office/powerpoint/2010/main" val="991196313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700CE4-C6C1-5587-AFBF-59716DE1B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07B0783-2312-1FFA-88AB-98913ABE6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4911" y="172654"/>
            <a:ext cx="668422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SLAC sample of strong lenses</a:t>
            </a:r>
          </a:p>
        </p:txBody>
      </p:sp>
      <p:pic>
        <p:nvPicPr>
          <p:cNvPr id="3" name="Picture 2" descr="einstein_rings.jpg">
            <a:extLst>
              <a:ext uri="{FF2B5EF4-FFF2-40B4-BE49-F238E27FC236}">
                <a16:creationId xmlns:a16="http://schemas.microsoft.com/office/drawing/2014/main" id="{1C792258-CFC1-8206-21AD-34BDA3637C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" t="11089" r="7635" b="11478"/>
          <a:stretch/>
        </p:blipFill>
        <p:spPr>
          <a:xfrm>
            <a:off x="366891" y="1196752"/>
            <a:ext cx="852559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73403"/>
      </p:ext>
    </p:extLst>
  </p:cSld>
  <p:clrMapOvr>
    <a:masterClrMapping/>
  </p:clrMapOvr>
  <p:transition>
    <p:zoom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7B7AE-412D-C768-9730-75C42D24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df">
            <a:extLst>
              <a:ext uri="{FF2B5EF4-FFF2-40B4-BE49-F238E27FC236}">
                <a16:creationId xmlns:a16="http://schemas.microsoft.com/office/drawing/2014/main" id="{07196E9F-554A-26FC-8286-1675A413B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560" y="980728"/>
            <a:ext cx="6350832" cy="47859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CE5CD8-A747-48F2-87E3-EA8E82212F9F}"/>
              </a:ext>
            </a:extLst>
          </p:cNvPr>
          <p:cNvSpPr txBox="1"/>
          <p:nvPr/>
        </p:nvSpPr>
        <p:spPr>
          <a:xfrm>
            <a:off x="467544" y="587727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295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When the source and the lens are well aligned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295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strong arc or an Einstein ring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6B8C07-4621-FDA2-6795-6880B430C350}"/>
              </a:ext>
            </a:extLst>
          </p:cNvPr>
          <p:cNvGrpSpPr/>
          <p:nvPr/>
        </p:nvGrpSpPr>
        <p:grpSpPr>
          <a:xfrm>
            <a:off x="971600" y="3501008"/>
            <a:ext cx="4032448" cy="1571402"/>
            <a:chOff x="971600" y="3501008"/>
            <a:chExt cx="4032448" cy="157140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926978D-5F15-0B48-9D64-7A19E105CF26}"/>
                </a:ext>
              </a:extLst>
            </p:cNvPr>
            <p:cNvSpPr txBox="1"/>
            <p:nvPr/>
          </p:nvSpPr>
          <p:spPr>
            <a:xfrm>
              <a:off x="971600" y="4149080"/>
              <a:ext cx="23594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Additional lensing by line-of-sight halos perturb image 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BF78BF6-97C3-0E57-CE56-6188CEF9E42D}"/>
                </a:ext>
              </a:extLst>
            </p:cNvPr>
            <p:cNvCxnSpPr/>
            <p:nvPr/>
          </p:nvCxnSpPr>
          <p:spPr bwMode="auto">
            <a:xfrm flipV="1">
              <a:off x="2843808" y="3501008"/>
              <a:ext cx="1152128" cy="720080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A34C6A6-AB96-7E5F-8110-D753DF5D1B58}"/>
                </a:ext>
              </a:extLst>
            </p:cNvPr>
            <p:cNvCxnSpPr/>
            <p:nvPr/>
          </p:nvCxnSpPr>
          <p:spPr bwMode="auto">
            <a:xfrm flipV="1">
              <a:off x="3059832" y="3933056"/>
              <a:ext cx="1944216" cy="64807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" name="Text Box 2">
            <a:extLst>
              <a:ext uri="{FF2B5EF4-FFF2-40B4-BE49-F238E27FC236}">
                <a16:creationId xmlns:a16="http://schemas.microsoft.com/office/drawing/2014/main" id="{52828E10-EC3E-AF03-8784-0EC82AECF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lensing: Einstein rings</a:t>
            </a:r>
          </a:p>
        </p:txBody>
      </p:sp>
    </p:spTree>
    <p:extLst>
      <p:ext uri="{BB962C8B-B14F-4D97-AF65-F5344CB8AC3E}">
        <p14:creationId xmlns:p14="http://schemas.microsoft.com/office/powerpoint/2010/main" val="65395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374C2A-50D4-CA78-8F67-61477E8B1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E0A09C-C424-9628-40B0-86AE55BC9553}"/>
              </a:ext>
            </a:extLst>
          </p:cNvPr>
          <p:cNvSpPr txBox="1"/>
          <p:nvPr/>
        </p:nvSpPr>
        <p:spPr>
          <a:xfrm>
            <a:off x="539552" y="1052736"/>
            <a:ext cx="8141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Halos projected onto an Einstein ring distort the image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4B682-0639-6DEA-FD9B-ED07BC135AAE}"/>
              </a:ext>
            </a:extLst>
          </p:cNvPr>
          <p:cNvSpPr txBox="1"/>
          <p:nvPr/>
        </p:nvSpPr>
        <p:spPr>
          <a:xfrm>
            <a:off x="607692" y="6207695"/>
            <a:ext cx="2289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Vegetti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‘10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A7A7481-29E4-415E-4681-380448FE7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lensing: Einstein rings</a:t>
            </a:r>
          </a:p>
        </p:txBody>
      </p:sp>
      <p:pic>
        <p:nvPicPr>
          <p:cNvPr id="2" name="Picture 1" descr="lensing_vegetti10.pdf">
            <a:extLst>
              <a:ext uri="{FF2B5EF4-FFF2-40B4-BE49-F238E27FC236}">
                <a16:creationId xmlns:a16="http://schemas.microsoft.com/office/drawing/2014/main" id="{35F3BB20-B4AE-CB40-5320-664D69061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03360"/>
            <a:ext cx="4702745" cy="456194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CE01616-8E49-1ACF-0EC0-F60B30890616}"/>
              </a:ext>
            </a:extLst>
          </p:cNvPr>
          <p:cNvGrpSpPr/>
          <p:nvPr/>
        </p:nvGrpSpPr>
        <p:grpSpPr>
          <a:xfrm>
            <a:off x="6228184" y="3100898"/>
            <a:ext cx="2426071" cy="1552238"/>
            <a:chOff x="6228184" y="3100898"/>
            <a:chExt cx="2426071" cy="15522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020269-0BCB-B869-47A7-BD1A06AFE009}"/>
                </a:ext>
              </a:extLst>
            </p:cNvPr>
            <p:cNvSpPr txBox="1"/>
            <p:nvPr/>
          </p:nvSpPr>
          <p:spPr>
            <a:xfrm>
              <a:off x="6228934" y="3100898"/>
              <a:ext cx="24253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20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sub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= 2.8 x 10</a:t>
              </a:r>
              <a:r>
                <a:rPr kumimoji="0" lang="en-US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10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20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cxnSp>
          <p:nvCxnSpPr>
            <p:cNvPr id="9" name="Elbow Connector 8">
              <a:extLst>
                <a:ext uri="{FF2B5EF4-FFF2-40B4-BE49-F238E27FC236}">
                  <a16:creationId xmlns:a16="http://schemas.microsoft.com/office/drawing/2014/main" id="{D85817AF-A082-E98B-D945-3352A7307AA6}"/>
                </a:ext>
              </a:extLst>
            </p:cNvPr>
            <p:cNvCxnSpPr/>
            <p:nvPr/>
          </p:nvCxnSpPr>
          <p:spPr bwMode="auto">
            <a:xfrm rot="10800000" flipV="1">
              <a:off x="6228184" y="3645024"/>
              <a:ext cx="1152128" cy="1008112"/>
            </a:xfrm>
            <a:prstGeom prst="bentConnector3">
              <a:avLst>
                <a:gd name="adj1" fmla="val -1054"/>
              </a:avLst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5600338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23D6EB-B0EF-8046-0B37-3E89BB90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5671C8-08F5-FF2D-5C97-DD30FD2B2C64}"/>
              </a:ext>
            </a:extLst>
          </p:cNvPr>
          <p:cNvSpPr txBox="1"/>
          <p:nvPr/>
        </p:nvSpPr>
        <p:spPr>
          <a:xfrm>
            <a:off x="2586524" y="5975272"/>
            <a:ext cx="6082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Amvrosiades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Lang, Nightingale, CSF + ‘24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986A92F-9135-877C-C9FC-D2E606CF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lensing: substructures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279660-5AE1-7A89-9DDE-257C1EA39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136" y="1867862"/>
            <a:ext cx="7772400" cy="39337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50E885-C18B-F58E-B396-CCFDC808EEAC}"/>
              </a:ext>
            </a:extLst>
          </p:cNvPr>
          <p:cNvSpPr txBox="1"/>
          <p:nvPr/>
        </p:nvSpPr>
        <p:spPr>
          <a:xfrm>
            <a:off x="1513907" y="1173541"/>
            <a:ext cx="6734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substructure found in both ALMA and JWST!</a:t>
            </a:r>
          </a:p>
        </p:txBody>
      </p:sp>
    </p:spTree>
    <p:extLst>
      <p:ext uri="{BB962C8B-B14F-4D97-AF65-F5344CB8AC3E}">
        <p14:creationId xmlns:p14="http://schemas.microsoft.com/office/powerpoint/2010/main" val="1194299375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Shape 61">
          <a:extLst>
            <a:ext uri="{FF2B5EF4-FFF2-40B4-BE49-F238E27FC236}">
              <a16:creationId xmlns:a16="http://schemas.microsoft.com/office/drawing/2014/main" id="{47D6EB58-3848-B2AF-D1A9-9E3544AB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F81985E-1DDA-5EE6-3207-071A9DCF8D57}"/>
              </a:ext>
            </a:extLst>
          </p:cNvPr>
          <p:cNvGrpSpPr/>
          <p:nvPr/>
        </p:nvGrpSpPr>
        <p:grpSpPr>
          <a:xfrm>
            <a:off x="0" y="251140"/>
            <a:ext cx="9144000" cy="5885076"/>
            <a:chOff x="0" y="115674"/>
            <a:chExt cx="9144000" cy="5885076"/>
          </a:xfrm>
        </p:grpSpPr>
        <p:pic>
          <p:nvPicPr>
            <p:cNvPr id="62" name="Google Shape;62;p14">
              <a:extLst>
                <a:ext uri="{FF2B5EF4-FFF2-40B4-BE49-F238E27FC236}">
                  <a16:creationId xmlns:a16="http://schemas.microsoft.com/office/drawing/2014/main" id="{21A119A6-2043-6AE1-AEF3-54C90B75671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857249"/>
              <a:ext cx="9144000" cy="51435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14">
              <a:extLst>
                <a:ext uri="{FF2B5EF4-FFF2-40B4-BE49-F238E27FC236}">
                  <a16:creationId xmlns:a16="http://schemas.microsoft.com/office/drawing/2014/main" id="{58E0E12E-451A-685B-6AB8-D140789B20ED}"/>
                </a:ext>
              </a:extLst>
            </p:cNvPr>
            <p:cNvSpPr txBox="1"/>
            <p:nvPr/>
          </p:nvSpPr>
          <p:spPr>
            <a:xfrm>
              <a:off x="2420652" y="5331176"/>
              <a:ext cx="6558097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Tx/>
                <a:buNone/>
                <a:tabLst/>
                <a:defRPr/>
              </a:pPr>
              <a:r>
                <a:rPr kumimoji="0" lang="en-GB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72 participating institutions across the world</a:t>
              </a:r>
              <a:endPara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pic>
          <p:nvPicPr>
            <p:cNvPr id="64" name="Google Shape;64;p14">
              <a:extLst>
                <a:ext uri="{FF2B5EF4-FFF2-40B4-BE49-F238E27FC236}">
                  <a16:creationId xmlns:a16="http://schemas.microsoft.com/office/drawing/2014/main" id="{1C76928B-EF7F-0EA0-EF96-831069731BC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115674"/>
              <a:ext cx="3931920" cy="172635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5" name="Google Shape;65;p14">
              <a:extLst>
                <a:ext uri="{FF2B5EF4-FFF2-40B4-BE49-F238E27FC236}">
                  <a16:creationId xmlns:a16="http://schemas.microsoft.com/office/drawing/2014/main" id="{63159A56-0BF6-C1B1-44FA-D9E839F5BD53}"/>
                </a:ext>
              </a:extLst>
            </p:cNvPr>
            <p:cNvGrpSpPr/>
            <p:nvPr/>
          </p:nvGrpSpPr>
          <p:grpSpPr>
            <a:xfrm>
              <a:off x="243070" y="2198530"/>
              <a:ext cx="1941975" cy="3086100"/>
              <a:chOff x="368158" y="2478764"/>
              <a:chExt cx="2589300" cy="4114800"/>
            </a:xfrm>
          </p:grpSpPr>
          <p:grpSp>
            <p:nvGrpSpPr>
              <p:cNvPr id="66" name="Google Shape;66;p14">
                <a:extLst>
                  <a:ext uri="{FF2B5EF4-FFF2-40B4-BE49-F238E27FC236}">
                    <a16:creationId xmlns:a16="http://schemas.microsoft.com/office/drawing/2014/main" id="{B995D8D3-3871-797E-76FA-65FD46B3DB26}"/>
                  </a:ext>
                </a:extLst>
              </p:cNvPr>
              <p:cNvGrpSpPr/>
              <p:nvPr/>
            </p:nvGrpSpPr>
            <p:grpSpPr>
              <a:xfrm>
                <a:off x="368158" y="2478764"/>
                <a:ext cx="2589300" cy="4114800"/>
                <a:chOff x="0" y="0"/>
                <a:chExt cx="2589300" cy="4114800"/>
              </a:xfrm>
            </p:grpSpPr>
            <p:sp>
              <p:nvSpPr>
                <p:cNvPr id="67" name="Google Shape;67;p14">
                  <a:extLst>
                    <a:ext uri="{FF2B5EF4-FFF2-40B4-BE49-F238E27FC236}">
                      <a16:creationId xmlns:a16="http://schemas.microsoft.com/office/drawing/2014/main" id="{7878F077-140F-DAA7-4828-F6E763A541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2589300" cy="41148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38100" dist="23000" dir="5400000" rotWithShape="0">
                    <a:srgbClr val="000000">
                      <a:alpha val="34900"/>
                    </a:srgbClr>
                  </a:outerShdw>
                </a:effectLst>
              </p:spPr>
              <p:txBody>
                <a:bodyPr spcFirstLastPara="1" wrap="square" lIns="34275" tIns="34275" rIns="34275" bIns="3427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400"/>
                    <a:buFontTx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8" name="Google Shape;68;p14" descr="Picture 171">
                  <a:extLst>
                    <a:ext uri="{FF2B5EF4-FFF2-40B4-BE49-F238E27FC236}">
                      <a16:creationId xmlns:a16="http://schemas.microsoft.com/office/drawing/2014/main" id="{05884FC6-4D0E-B802-13EC-11F65500C003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585209" y="244449"/>
                  <a:ext cx="967155" cy="96715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69" name="Google Shape;69;p14" descr="Picture 173">
                  <a:extLst>
                    <a:ext uri="{FF2B5EF4-FFF2-40B4-BE49-F238E27FC236}">
                      <a16:creationId xmlns:a16="http://schemas.microsoft.com/office/drawing/2014/main" id="{364EF821-9E28-174E-5D69-F8B6705C0EB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66715" y="69067"/>
                  <a:ext cx="1538189" cy="147173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0" name="Google Shape;70;p14" descr="Picture 174">
                  <a:extLst>
                    <a:ext uri="{FF2B5EF4-FFF2-40B4-BE49-F238E27FC236}">
                      <a16:creationId xmlns:a16="http://schemas.microsoft.com/office/drawing/2014/main" id="{70E86B0A-D9FD-261F-4107-9C1598905F0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1585762" y="1315102"/>
                  <a:ext cx="903371" cy="7385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1" name="Google Shape;71;p14" descr="Picture 175">
                  <a:extLst>
                    <a:ext uri="{FF2B5EF4-FFF2-40B4-BE49-F238E27FC236}">
                      <a16:creationId xmlns:a16="http://schemas.microsoft.com/office/drawing/2014/main" id="{9E44793E-9F2F-BCF3-0F09-8187C39E2FE3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>
                  <a:off x="66715" y="3464829"/>
                  <a:ext cx="2444012" cy="60920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2" name="Google Shape;72;p14" descr="Picture 167">
                  <a:extLst>
                    <a:ext uri="{FF2B5EF4-FFF2-40B4-BE49-F238E27FC236}">
                      <a16:creationId xmlns:a16="http://schemas.microsoft.com/office/drawing/2014/main" id="{2C4CDF00-E374-455E-EE68-CB4CADB33E9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/>
                <a:stretch/>
              </p:blipFill>
              <p:spPr>
                <a:xfrm>
                  <a:off x="950944" y="2619958"/>
                  <a:ext cx="1538189" cy="51273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3" name="Google Shape;73;p14" descr="Picture 178">
                  <a:extLst>
                    <a:ext uri="{FF2B5EF4-FFF2-40B4-BE49-F238E27FC236}">
                      <a16:creationId xmlns:a16="http://schemas.microsoft.com/office/drawing/2014/main" id="{71C5A593-B7FB-045B-40BB-94BB056BDDA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/>
                <a:stretch/>
              </p:blipFill>
              <p:spPr>
                <a:xfrm>
                  <a:off x="0" y="1333507"/>
                  <a:ext cx="1490520" cy="100156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4" name="Google Shape;74;p14" descr="Picture 5">
                  <a:extLst>
                    <a:ext uri="{FF2B5EF4-FFF2-40B4-BE49-F238E27FC236}">
                      <a16:creationId xmlns:a16="http://schemas.microsoft.com/office/drawing/2014/main" id="{63653F5A-6DC6-AC06-091F-72BCABA1714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/>
                <a:stretch/>
              </p:blipFill>
              <p:spPr>
                <a:xfrm>
                  <a:off x="324517" y="2088356"/>
                  <a:ext cx="1943122" cy="5534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5" name="Google Shape;75;p14" descr="Picture 168">
                  <a:extLst>
                    <a:ext uri="{FF2B5EF4-FFF2-40B4-BE49-F238E27FC236}">
                      <a16:creationId xmlns:a16="http://schemas.microsoft.com/office/drawing/2014/main" id="{D48465DA-AE8D-8970-6D93-8AF8DA025FC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/>
                <a:stretch/>
              </p:blipFill>
              <p:spPr>
                <a:xfrm>
                  <a:off x="968644" y="3049068"/>
                  <a:ext cx="1538189" cy="51273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6" name="Google Shape;76;p14" descr="logo_conacyt_con_sintagma_azul_completo.png">
                <a:extLst>
                  <a:ext uri="{FF2B5EF4-FFF2-40B4-BE49-F238E27FC236}">
                    <a16:creationId xmlns:a16="http://schemas.microsoft.com/office/drawing/2014/main" id="{E12CD39E-E134-982A-D870-BED2DC87052A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430856" y="5200770"/>
                <a:ext cx="820227" cy="760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50E1B13-6B51-D9F0-1718-D071A2C98943}"/>
              </a:ext>
            </a:extLst>
          </p:cNvPr>
          <p:cNvSpPr txBox="1"/>
          <p:nvPr/>
        </p:nvSpPr>
        <p:spPr>
          <a:xfrm>
            <a:off x="2233090" y="0"/>
            <a:ext cx="5597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Tests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subpercent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accuracy?</a:t>
            </a:r>
          </a:p>
        </p:txBody>
      </p:sp>
    </p:spTree>
    <p:extLst>
      <p:ext uri="{BB962C8B-B14F-4D97-AF65-F5344CB8AC3E}">
        <p14:creationId xmlns:p14="http://schemas.microsoft.com/office/powerpoint/2010/main" val="99211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605AD-F73A-7122-914D-794EBC697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E3DBCD4-294C-64BD-8EE1-6A1591E43F9A}"/>
              </a:ext>
            </a:extLst>
          </p:cNvPr>
          <p:cNvGrpSpPr/>
          <p:nvPr/>
        </p:nvGrpSpPr>
        <p:grpSpPr>
          <a:xfrm>
            <a:off x="-36000" y="1771200"/>
            <a:ext cx="9288520" cy="4667040"/>
            <a:chOff x="-36000" y="1771200"/>
            <a:chExt cx="9288520" cy="4667040"/>
          </a:xfrm>
        </p:grpSpPr>
        <p:pic>
          <p:nvPicPr>
            <p:cNvPr id="11" name="Picture 10" descr="residuals_10^7.png">
              <a:extLst>
                <a:ext uri="{FF2B5EF4-FFF2-40B4-BE49-F238E27FC236}">
                  <a16:creationId xmlns:a16="http://schemas.microsoft.com/office/drawing/2014/main" id="{8A668698-8527-0E1A-B596-37F21FBDE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080" y="1771200"/>
              <a:ext cx="4663440" cy="4663440"/>
            </a:xfrm>
            <a:prstGeom prst="rect">
              <a:avLst/>
            </a:prstGeom>
          </p:spPr>
        </p:pic>
        <p:pic>
          <p:nvPicPr>
            <p:cNvPr id="12" name="Picture 11" descr="image_10^7.png">
              <a:extLst>
                <a:ext uri="{FF2B5EF4-FFF2-40B4-BE49-F238E27FC236}">
                  <a16:creationId xmlns:a16="http://schemas.microsoft.com/office/drawing/2014/main" id="{2A7CAF95-7B1E-4151-17C6-503F6B29F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00" y="1774800"/>
              <a:ext cx="4663440" cy="466344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77C6D57-AEB1-CC6B-00AB-3F864A790ACA}"/>
              </a:ext>
            </a:extLst>
          </p:cNvPr>
          <p:cNvSpPr txBox="1"/>
          <p:nvPr/>
        </p:nvSpPr>
        <p:spPr>
          <a:xfrm>
            <a:off x="2123054" y="1527175"/>
            <a:ext cx="5033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Can detect halos as small as 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8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C84B4-5D5A-50A2-F18A-07D7DD098DC7}"/>
              </a:ext>
            </a:extLst>
          </p:cNvPr>
          <p:cNvSpPr txBox="1"/>
          <p:nvPr/>
        </p:nvSpPr>
        <p:spPr>
          <a:xfrm>
            <a:off x="2483768" y="2907217"/>
            <a:ext cx="4248472" cy="830997"/>
          </a:xfrm>
          <a:prstGeom prst="rect">
            <a:avLst/>
          </a:prstGeom>
          <a:solidFill>
            <a:srgbClr val="3366FF">
              <a:alpha val="90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If WDM is right, should find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8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halos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AE13BE-5B2E-2DAB-267B-13C107C9D209}"/>
              </a:ext>
            </a:extLst>
          </p:cNvPr>
          <p:cNvSpPr txBox="1"/>
          <p:nvPr/>
        </p:nvSpPr>
        <p:spPr>
          <a:xfrm>
            <a:off x="2627784" y="4110171"/>
            <a:ext cx="4033570" cy="830997"/>
          </a:xfrm>
          <a:prstGeom prst="rect">
            <a:avLst/>
          </a:prstGeom>
          <a:solidFill>
            <a:srgbClr val="3366FF">
              <a:alpha val="90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If CDM is right, should find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MANY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8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halos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591822-D6B2-4E5F-30CF-0DC6331F42C8}"/>
              </a:ext>
            </a:extLst>
          </p:cNvPr>
          <p:cNvSpPr txBox="1"/>
          <p:nvPr/>
        </p:nvSpPr>
        <p:spPr>
          <a:xfrm>
            <a:off x="553033" y="6351711"/>
            <a:ext cx="2479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He, Li, CSF et al ‘19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8C93C0-91E7-50C7-9246-DD85B9F37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093" y="172654"/>
            <a:ext cx="6967411" cy="5847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Detecting halos w. strong lensing</a:t>
            </a:r>
          </a:p>
        </p:txBody>
      </p:sp>
    </p:spTree>
    <p:extLst>
      <p:ext uri="{BB962C8B-B14F-4D97-AF65-F5344CB8AC3E}">
        <p14:creationId xmlns:p14="http://schemas.microsoft.com/office/powerpoint/2010/main" val="304909070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23DE6-4C0B-CCBB-0652-661F5B0F4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51E2EDD6-5CFE-EE95-445A-C2946D34B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670" y="6263412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C0311E7-C5F1-59A8-0E3D-DACDE38B9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051" y="819541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07D8AC1B-6800-294A-2633-483FBB713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49" y="152400"/>
            <a:ext cx="311150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Conclusions</a:t>
            </a:r>
          </a:p>
        </p:txBody>
      </p:sp>
      <p:pic>
        <p:nvPicPr>
          <p:cNvPr id="2" name="Picture 1" descr="dm_stars_split.jpg">
            <a:extLst>
              <a:ext uri="{FF2B5EF4-FFF2-40B4-BE49-F238E27FC236}">
                <a16:creationId xmlns:a16="http://schemas.microsoft.com/office/drawing/2014/main" id="{2380FFB7-BCB9-6C51-B14C-68DF7BE1B7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/>
          <a:stretch/>
        </p:blipFill>
        <p:spPr>
          <a:xfrm>
            <a:off x="1473876" y="766853"/>
            <a:ext cx="6992350" cy="6100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3ED6A8-F1C6-E000-5F8C-57EE5AB6B9BE}"/>
              </a:ext>
            </a:extLst>
          </p:cNvPr>
          <p:cNvSpPr txBox="1"/>
          <p:nvPr/>
        </p:nvSpPr>
        <p:spPr>
          <a:xfrm>
            <a:off x="0" y="983738"/>
            <a:ext cx="8754035" cy="3901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				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Large scales</a:t>
            </a:r>
          </a:p>
          <a:p>
            <a:pPr lvl="0" algn="l">
              <a:lnSpc>
                <a:spcPct val="150000"/>
              </a:lnSpc>
              <a:buClr>
                <a:srgbClr val="FF0000"/>
              </a:buClr>
              <a:buNone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●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DESI BAO (&gt;1% precision)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CDM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ruled out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at 3.4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           </a:t>
            </a:r>
            <a:r>
              <a:rPr lang="en-US" sz="1000" dirty="0">
                <a:solidFill>
                  <a:srgbClr val="FF0000"/>
                </a:solidFill>
                <a:cs typeface="Symbol" charset="0"/>
              </a:rPr>
              <a:t>●</a:t>
            </a:r>
            <a:r>
              <a:rPr lang="en-US" sz="1800" dirty="0">
                <a:solidFill>
                  <a:srgbClr val="FF0000"/>
                </a:solidFill>
                <a:cs typeface="Symbol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volving DE model (w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CDM)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favoured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FF0000"/>
              </a:buClr>
              <a:buNone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●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w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CDM, </a:t>
            </a:r>
            <a:r>
              <a:rPr lang="en-US" dirty="0" err="1">
                <a:solidFill>
                  <a:schemeClr val="bg1"/>
                </a:solidFill>
                <a:latin typeface="Symbol" pitchFamily="2" charset="2"/>
                <a:cs typeface="Arial" panose="020B0604020202020204" pitchFamily="34" charset="0"/>
              </a:rPr>
              <a:t>S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solidFill>
                  <a:schemeClr val="bg1"/>
                </a:solidFill>
                <a:latin typeface="Symbol" pitchFamily="2" charset="2"/>
                <a:cs typeface="Arial" panose="020B0604020202020204" pitchFamily="34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0.195 eV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buClr>
                <a:srgbClr val="FF0000"/>
              </a:buClr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A682E-08C0-331B-B81B-C37724B1BA3F}"/>
              </a:ext>
            </a:extLst>
          </p:cNvPr>
          <p:cNvGrpSpPr/>
          <p:nvPr/>
        </p:nvGrpSpPr>
        <p:grpSpPr>
          <a:xfrm>
            <a:off x="-102200" y="3559565"/>
            <a:ext cx="8914492" cy="1741472"/>
            <a:chOff x="-28779" y="3500460"/>
            <a:chExt cx="8914492" cy="174147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8EBD8C-1161-5813-C8E5-475C22749187}"/>
                </a:ext>
              </a:extLst>
            </p:cNvPr>
            <p:cNvSpPr/>
            <p:nvPr/>
          </p:nvSpPr>
          <p:spPr bwMode="auto">
            <a:xfrm>
              <a:off x="-28779" y="3500460"/>
              <a:ext cx="914400" cy="914400"/>
            </a:xfrm>
            <a:prstGeom prst="ellipse">
              <a:avLst/>
            </a:prstGeom>
            <a:noFill/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64A2C4-B28C-4941-72A6-52E3F9E36931}"/>
                </a:ext>
              </a:extLst>
            </p:cNvPr>
            <p:cNvSpPr txBox="1"/>
            <p:nvPr/>
          </p:nvSpPr>
          <p:spPr>
            <a:xfrm>
              <a:off x="-28779" y="4226269"/>
              <a:ext cx="8914492" cy="101566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marL="12690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25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Abundance of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JWST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galaxies at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z&lt;14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as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predicted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in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CDM</a:t>
              </a:r>
            </a:p>
            <a:p>
              <a:pPr marL="12690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25000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F09618-E694-1717-0B0A-CD0AA05DCB33}"/>
                </a:ext>
              </a:extLst>
            </p:cNvPr>
            <p:cNvSpPr txBox="1"/>
            <p:nvPr/>
          </p:nvSpPr>
          <p:spPr>
            <a:xfrm>
              <a:off x="2344626" y="3626069"/>
              <a:ext cx="475719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2040"/>
                </a:spcBef>
                <a:spcAft>
                  <a:spcPct val="0"/>
                </a:spcAft>
                <a:buClr>
                  <a:srgbClr val="FF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Symbol" charset="0"/>
                </a:rPr>
                <a:t>Small scales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Symbol" charset="0"/>
                </a:rPr>
                <a:t>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69F9C9-A6CA-EE9A-E31D-8C12B067ABD3}"/>
              </a:ext>
            </a:extLst>
          </p:cNvPr>
          <p:cNvSpPr txBox="1"/>
          <p:nvPr/>
        </p:nvSpPr>
        <p:spPr>
          <a:xfrm>
            <a:off x="31533" y="4981647"/>
            <a:ext cx="86469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>
                <a:srgbClr val="FF0000"/>
              </a:buClr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MW </a:t>
            </a:r>
            <a:r>
              <a:rPr lang="en-US" dirty="0">
                <a:solidFill>
                  <a:schemeClr val="bg1"/>
                </a:solidFill>
              </a:rPr>
              <a:t>satellites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Strong constraints on WDM particle mass</a:t>
            </a:r>
          </a:p>
          <a:p>
            <a:pPr algn="l">
              <a:buClr>
                <a:srgbClr val="FF0000"/>
              </a:buClr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Ultimate</a:t>
            </a:r>
            <a:r>
              <a:rPr lang="en-US" dirty="0">
                <a:solidFill>
                  <a:schemeClr val="bg1"/>
                </a:solidFill>
              </a:rPr>
              <a:t> test of </a:t>
            </a:r>
            <a:r>
              <a:rPr lang="en-US" dirty="0">
                <a:solidFill>
                  <a:srgbClr val="FF0000"/>
                </a:solidFill>
              </a:rPr>
              <a:t>CDM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small halos  by gravitational lensing </a:t>
            </a:r>
          </a:p>
        </p:txBody>
      </p:sp>
    </p:spTree>
    <p:extLst>
      <p:ext uri="{BB962C8B-B14F-4D97-AF65-F5344CB8AC3E}">
        <p14:creationId xmlns:p14="http://schemas.microsoft.com/office/powerpoint/2010/main" val="31533384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7758C-200C-E17D-C2CD-06F75962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21678-5922-CD77-86EF-1D5A90AD4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02" y="-1"/>
            <a:ext cx="9148202" cy="68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9032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AD36F6FB-4001-3AF8-973E-804D725C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>
            <a:extLst>
              <a:ext uri="{FF2B5EF4-FFF2-40B4-BE49-F238E27FC236}">
                <a16:creationId xmlns:a16="http://schemas.microsoft.com/office/drawing/2014/main" id="{2707DAAF-C4AB-96F1-3293-DECA9F412D7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57250"/>
            <a:ext cx="1944374" cy="8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>
            <a:extLst>
              <a:ext uri="{FF2B5EF4-FFF2-40B4-BE49-F238E27FC236}">
                <a16:creationId xmlns:a16="http://schemas.microsoft.com/office/drawing/2014/main" id="{3A4C50D6-9357-A9EC-2D9B-B7E5D542A5C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997726" y="857250"/>
            <a:ext cx="13625" cy="85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>
            <a:extLst>
              <a:ext uri="{FF2B5EF4-FFF2-40B4-BE49-F238E27FC236}">
                <a16:creationId xmlns:a16="http://schemas.microsoft.com/office/drawing/2014/main" id="{FEE3C620-2A4D-2BBA-5E3A-C9561B43A441}"/>
              </a:ext>
            </a:extLst>
          </p:cNvPr>
          <p:cNvSpPr txBox="1"/>
          <p:nvPr/>
        </p:nvSpPr>
        <p:spPr>
          <a:xfrm>
            <a:off x="2064703" y="578301"/>
            <a:ext cx="61467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Dark Energy Spectroscopic Instrument</a:t>
            </a: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20">
            <a:extLst>
              <a:ext uri="{FF2B5EF4-FFF2-40B4-BE49-F238E27FC236}">
                <a16:creationId xmlns:a16="http://schemas.microsoft.com/office/drawing/2014/main" id="{A2840D7D-CAE0-FA0E-21A5-FDDA17CC924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5500" y="1642600"/>
            <a:ext cx="4222474" cy="40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>
            <a:extLst>
              <a:ext uri="{FF2B5EF4-FFF2-40B4-BE49-F238E27FC236}">
                <a16:creationId xmlns:a16="http://schemas.microsoft.com/office/drawing/2014/main" id="{284C622E-3740-1BBB-85D1-DC47CCC3829D}"/>
              </a:ext>
            </a:extLst>
          </p:cNvPr>
          <p:cNvSpPr txBox="1"/>
          <p:nvPr/>
        </p:nvSpPr>
        <p:spPr>
          <a:xfrm>
            <a:off x="421200" y="2496424"/>
            <a:ext cx="3434300" cy="343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DESI is a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fiber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-fed multi-object spectrograph, installed on the Mayall 4-meter telescope.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It uses 5000 robotic arms to position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fibers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 on the focal plane.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fibers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rPr>
              <a:t> are fed to ten 3-channel spectrographs.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16559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8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6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6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7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5758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5758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0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63185</TotalTime>
  <Words>2213</Words>
  <Application>Microsoft Office PowerPoint</Application>
  <PresentationFormat>Presentación en pantalla (4:3)</PresentationFormat>
  <Paragraphs>368</Paragraphs>
  <Slides>71</Slides>
  <Notes>23</Notes>
  <HiddenSlides>7</HiddenSlides>
  <MMClips>1</MMClips>
  <ScaleCrop>false</ScaleCrop>
  <HeadingPairs>
    <vt:vector size="4" baseType="variant">
      <vt:variant>
        <vt:lpstr>Tema</vt:lpstr>
      </vt:variant>
      <vt:variant>
        <vt:i4>19</vt:i4>
      </vt:variant>
      <vt:variant>
        <vt:lpstr>Títulos de diapositiva</vt:lpstr>
      </vt:variant>
      <vt:variant>
        <vt:i4>71</vt:i4>
      </vt:variant>
    </vt:vector>
  </HeadingPairs>
  <TitlesOfParts>
    <vt:vector size="90" baseType="lpstr">
      <vt:lpstr>Default Design</vt:lpstr>
      <vt:lpstr>44_Default Design</vt:lpstr>
      <vt:lpstr>5_Default Design</vt:lpstr>
      <vt:lpstr>40_Default Design</vt:lpstr>
      <vt:lpstr>36_Default Design</vt:lpstr>
      <vt:lpstr>47_Default Design</vt:lpstr>
      <vt:lpstr>24_Default Design</vt:lpstr>
      <vt:lpstr>19_Default Design</vt:lpstr>
      <vt:lpstr>37_Default Design</vt:lpstr>
      <vt:lpstr>Simple Light</vt:lpstr>
      <vt:lpstr>1_Simple Light</vt:lpstr>
      <vt:lpstr>83_Default Design</vt:lpstr>
      <vt:lpstr>28_Default Design</vt:lpstr>
      <vt:lpstr>54_Default Design</vt:lpstr>
      <vt:lpstr>55_Default Design</vt:lpstr>
      <vt:lpstr>23_Default Design</vt:lpstr>
      <vt:lpstr>63_Default Design</vt:lpstr>
      <vt:lpstr>66_Default Design</vt:lpstr>
      <vt:lpstr>71_Default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Carlos Frenk</Manager>
  <Company>University of Durham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formation</dc:title>
  <dc:subject>Plumian conference</dc:subject>
  <dc:creator>Carlos Frenk</dc:creator>
  <cp:lastModifiedBy>FRENK, CARLOS S.</cp:lastModifiedBy>
  <cp:revision>615</cp:revision>
  <cp:lastPrinted>2000-05-30T08:52:53Z</cp:lastPrinted>
  <dcterms:created xsi:type="dcterms:W3CDTF">2000-05-26T11:49:27Z</dcterms:created>
  <dcterms:modified xsi:type="dcterms:W3CDTF">2026-06-01T07:23:56Z</dcterms:modified>
</cp:coreProperties>
</file>