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0"/>
  </p:notesMasterIdLst>
  <p:sldIdLst>
    <p:sldId id="378" r:id="rId2"/>
    <p:sldId id="389" r:id="rId3"/>
    <p:sldId id="280" r:id="rId4"/>
    <p:sldId id="281" r:id="rId5"/>
    <p:sldId id="282" r:id="rId6"/>
    <p:sldId id="419" r:id="rId7"/>
    <p:sldId id="420" r:id="rId8"/>
    <p:sldId id="417" r:id="rId9"/>
    <p:sldId id="418" r:id="rId10"/>
    <p:sldId id="391" r:id="rId11"/>
    <p:sldId id="284" r:id="rId12"/>
    <p:sldId id="387" r:id="rId13"/>
    <p:sldId id="310" r:id="rId14"/>
    <p:sldId id="367" r:id="rId15"/>
    <p:sldId id="379" r:id="rId16"/>
    <p:sldId id="383" r:id="rId17"/>
    <p:sldId id="384" r:id="rId18"/>
    <p:sldId id="342" r:id="rId19"/>
    <p:sldId id="343" r:id="rId20"/>
    <p:sldId id="344" r:id="rId21"/>
    <p:sldId id="388" r:id="rId22"/>
    <p:sldId id="429" r:id="rId23"/>
    <p:sldId id="334" r:id="rId24"/>
    <p:sldId id="390" r:id="rId25"/>
    <p:sldId id="347" r:id="rId26"/>
    <p:sldId id="354" r:id="rId27"/>
    <p:sldId id="333" r:id="rId28"/>
    <p:sldId id="385" r:id="rId29"/>
    <p:sldId id="423" r:id="rId30"/>
    <p:sldId id="350" r:id="rId31"/>
    <p:sldId id="351" r:id="rId32"/>
    <p:sldId id="337" r:id="rId33"/>
    <p:sldId id="386" r:id="rId34"/>
    <p:sldId id="424" r:id="rId35"/>
    <p:sldId id="259" r:id="rId36"/>
    <p:sldId id="402" r:id="rId37"/>
    <p:sldId id="426" r:id="rId38"/>
    <p:sldId id="395" r:id="rId39"/>
    <p:sldId id="396" r:id="rId40"/>
    <p:sldId id="398" r:id="rId41"/>
    <p:sldId id="399" r:id="rId42"/>
    <p:sldId id="400" r:id="rId43"/>
    <p:sldId id="401" r:id="rId44"/>
    <p:sldId id="428" r:id="rId45"/>
    <p:sldId id="427" r:id="rId46"/>
    <p:sldId id="358" r:id="rId47"/>
    <p:sldId id="286" r:id="rId48"/>
    <p:sldId id="430" r:id="rId4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lvl1pPr>
    <a:lvl2pPr marL="0" marR="0" indent="228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lvl2pPr>
    <a:lvl3pPr marL="0" marR="0" indent="457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lvl3pPr>
    <a:lvl4pPr marL="0" marR="0" indent="685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lvl4pPr>
    <a:lvl5pPr marL="0" marR="0" indent="9144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lvl5pPr>
    <a:lvl6pPr marL="0" marR="0" indent="11430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lvl6pPr>
    <a:lvl7pPr marL="0" marR="0" indent="13716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lvl7pPr>
    <a:lvl8pPr marL="0" marR="0" indent="16002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lvl8pPr>
    <a:lvl9pPr marL="0" marR="0" indent="182880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06AAE"/>
    <a:srgbClr val="003365"/>
    <a:srgbClr val="01449D"/>
    <a:srgbClr val="498ECE"/>
    <a:srgbClr val="EAEA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
          <a:latin typeface="Gill Sans"/>
          <a:ea typeface="Gill Sans"/>
          <a:cs typeface="Gill Sans"/>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C5C7C9">
              <a:alpha val="30000"/>
            </a:srgbClr>
          </a:solidFill>
        </a:fill>
      </a:tcStyle>
    </a:band2H>
    <a:firstCol>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03"/>
    <p:restoredTop sz="92756"/>
  </p:normalViewPr>
  <p:slideViewPr>
    <p:cSldViewPr snapToGrid="0" snapToObjects="1">
      <p:cViewPr varScale="1">
        <p:scale>
          <a:sx n="76" d="100"/>
          <a:sy n="76" d="100"/>
        </p:scale>
        <p:origin x="2456" y="20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2" d="100"/>
          <a:sy n="92" d="100"/>
        </p:scale>
        <p:origin x="3216"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8" name="Shape 58"/>
          <p:cNvSpPr>
            <a:spLocks noGrp="1" noRot="1" noChangeAspect="1"/>
          </p:cNvSpPr>
          <p:nvPr>
            <p:ph type="sldImg"/>
          </p:nvPr>
        </p:nvSpPr>
        <p:spPr>
          <a:xfrm>
            <a:off x="1143000" y="685800"/>
            <a:ext cx="4572000" cy="3429000"/>
          </a:xfrm>
          <a:prstGeom prst="rect">
            <a:avLst/>
          </a:prstGeom>
        </p:spPr>
        <p:txBody>
          <a:bodyPr/>
          <a:lstStyle/>
          <a:p>
            <a:endParaRPr/>
          </a:p>
        </p:txBody>
      </p:sp>
      <p:sp>
        <p:nvSpPr>
          <p:cNvPr id="59" name="Shape 5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584200" latinLnBrk="0">
      <a:defRPr sz="2200">
        <a:latin typeface="Lucida Grande"/>
        <a:ea typeface="Lucida Grande"/>
        <a:cs typeface="Lucida Grande"/>
        <a:sym typeface="Lucida Grande"/>
      </a:defRPr>
    </a:lvl1pPr>
    <a:lvl2pPr indent="228600" defTabSz="584200" latinLnBrk="0">
      <a:defRPr sz="2200">
        <a:latin typeface="Lucida Grande"/>
        <a:ea typeface="Lucida Grande"/>
        <a:cs typeface="Lucida Grande"/>
        <a:sym typeface="Lucida Grande"/>
      </a:defRPr>
    </a:lvl2pPr>
    <a:lvl3pPr indent="457200" defTabSz="584200" latinLnBrk="0">
      <a:defRPr sz="2200">
        <a:latin typeface="Lucida Grande"/>
        <a:ea typeface="Lucida Grande"/>
        <a:cs typeface="Lucida Grande"/>
        <a:sym typeface="Lucida Grande"/>
      </a:defRPr>
    </a:lvl3pPr>
    <a:lvl4pPr indent="685800" defTabSz="584200" latinLnBrk="0">
      <a:defRPr sz="2200">
        <a:latin typeface="Lucida Grande"/>
        <a:ea typeface="Lucida Grande"/>
        <a:cs typeface="Lucida Grande"/>
        <a:sym typeface="Lucida Grande"/>
      </a:defRPr>
    </a:lvl4pPr>
    <a:lvl5pPr indent="914400" defTabSz="584200" latinLnBrk="0">
      <a:defRPr sz="2200">
        <a:latin typeface="Lucida Grande"/>
        <a:ea typeface="Lucida Grande"/>
        <a:cs typeface="Lucida Grande"/>
        <a:sym typeface="Lucida Grande"/>
      </a:defRPr>
    </a:lvl5pPr>
    <a:lvl6pPr indent="1143000" defTabSz="584200" latinLnBrk="0">
      <a:defRPr sz="2200">
        <a:latin typeface="Lucida Grande"/>
        <a:ea typeface="Lucida Grande"/>
        <a:cs typeface="Lucida Grande"/>
        <a:sym typeface="Lucida Grande"/>
      </a:defRPr>
    </a:lvl6pPr>
    <a:lvl7pPr indent="1371600" defTabSz="584200" latinLnBrk="0">
      <a:defRPr sz="2200">
        <a:latin typeface="Lucida Grande"/>
        <a:ea typeface="Lucida Grande"/>
        <a:cs typeface="Lucida Grande"/>
        <a:sym typeface="Lucida Grande"/>
      </a:defRPr>
    </a:lvl7pPr>
    <a:lvl8pPr indent="1600200" defTabSz="584200" latinLnBrk="0">
      <a:defRPr sz="2200">
        <a:latin typeface="Lucida Grande"/>
        <a:ea typeface="Lucida Grande"/>
        <a:cs typeface="Lucida Grande"/>
        <a:sym typeface="Lucida Grande"/>
      </a:defRPr>
    </a:lvl8pPr>
    <a:lvl9pPr indent="1828800" defTabSz="584200" latinLnBrk="0">
      <a:defRPr sz="22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chatgpt://generic-entity/?number=0"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chatgpt://generic-entity/?number=1"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 begins in 1950 with </a:t>
            </a:r>
            <a:r>
              <a:rPr lang="en-GB" dirty="0">
                <a:hlinkClick r:id="rId3"/>
              </a:rPr>
              <a:t>Alan Turing</a:t>
            </a:r>
            <a:r>
              <a:rPr lang="en-GB" dirty="0"/>
              <a:t>, who asked: </a:t>
            </a:r>
            <a:r>
              <a:rPr lang="en-GB" i="1" dirty="0"/>
              <a:t>Can machines think?</a:t>
            </a:r>
            <a:r>
              <a:rPr lang="en-GB" dirty="0"/>
              <a:t> That question launched the entire field.</a:t>
            </a:r>
          </a:p>
          <a:p>
            <a:r>
              <a:rPr lang="en-GB" dirty="0"/>
              <a:t>In 1956, AI officially started at the Dartmouth workshop, with huge optimism about building intelligent machines. Early systems like ELIZA showed that even simple programs could feel surprisingly human.</a:t>
            </a:r>
          </a:p>
          <a:p>
            <a:r>
              <a:rPr lang="en-GB" dirty="0"/>
              <a:t>In the 1980s, AI focused on expert systems, but progress stalled, leading to periods called AI winters.</a:t>
            </a:r>
          </a:p>
          <a:p>
            <a:r>
              <a:rPr lang="en-GB" dirty="0"/>
              <a:t>Things picked up again in 1997, when IBM’s Deep Blue defeated chess champion </a:t>
            </a:r>
            <a:r>
              <a:rPr lang="en-GB" dirty="0">
                <a:hlinkClick r:id="rId4"/>
              </a:rPr>
              <a:t>Garry Kasparov</a:t>
            </a:r>
            <a:r>
              <a:rPr lang="en-GB" dirty="0"/>
              <a:t> — a major milestone.</a:t>
            </a:r>
          </a:p>
          <a:p>
            <a:r>
              <a:rPr lang="en-GB" dirty="0"/>
              <a:t>The real breakthrough came in 2012 with deep learning, and then in 2017 with the transformer architecture, which powers modern AI.</a:t>
            </a:r>
          </a:p>
          <a:p>
            <a:r>
              <a:rPr lang="en-GB" dirty="0"/>
              <a:t>Finally, in 2022, tools like ChatGPT made AI accessible to everyone.</a:t>
            </a:r>
          </a:p>
          <a:p>
            <a:r>
              <a:rPr lang="en-GB" dirty="0"/>
              <a:t>The key takeaway is that AI didn’t grow steadily — it evolved through cycles of hype, setbacks, and breakthroughs, leading to the systems we use today.</a:t>
            </a:r>
          </a:p>
          <a:p>
            <a:endParaRPr lang="en-ES" dirty="0"/>
          </a:p>
        </p:txBody>
      </p:sp>
    </p:spTree>
    <p:extLst>
      <p:ext uri="{BB962C8B-B14F-4D97-AF65-F5344CB8AC3E}">
        <p14:creationId xmlns:p14="http://schemas.microsoft.com/office/powerpoint/2010/main" val="274027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F7A98-A4C1-D574-47E8-588463039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DF6951-660D-D25B-BA57-CAB5A4215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F5DD4-9BD3-E9F3-0F10-98C8233E4FAB}"/>
              </a:ext>
            </a:extLst>
          </p:cNvPr>
          <p:cNvSpPr>
            <a:spLocks noGrp="1"/>
          </p:cNvSpPr>
          <p:nvPr>
            <p:ph type="body" idx="1"/>
          </p:nvPr>
        </p:nvSpPr>
        <p:spPr/>
        <p:txBody>
          <a:bodyPr/>
          <a:lstStyle/>
          <a:p>
            <a:endParaRPr lang="en-ES"/>
          </a:p>
        </p:txBody>
      </p:sp>
    </p:spTree>
    <p:extLst>
      <p:ext uri="{BB962C8B-B14F-4D97-AF65-F5344CB8AC3E}">
        <p14:creationId xmlns:p14="http://schemas.microsoft.com/office/powerpoint/2010/main" val="1473401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en-GB" sz="1800" b="0" dirty="0">
                <a:solidFill>
                  <a:srgbClr val="0C0C0C"/>
                </a:solidFill>
                <a:effectLst/>
                <a:latin typeface="ProximaNova"/>
              </a:rPr>
              <a:t>Land cover and land use classification performance of machine learning algorithms in a boreal landscape using Sentinel-2 data</a:t>
            </a:r>
          </a:p>
          <a:p>
            <a:pPr marL="0" marR="0" lvl="0" indent="0" algn="l" defTabSz="584200" rtl="0" eaLnBrk="1" fontAlgn="auto" latinLnBrk="0" hangingPunct="1">
              <a:lnSpc>
                <a:spcPct val="100000"/>
              </a:lnSpc>
              <a:spcBef>
                <a:spcPts val="0"/>
              </a:spcBef>
              <a:spcAft>
                <a:spcPts val="0"/>
              </a:spcAft>
              <a:buClrTx/>
              <a:buSzTx/>
              <a:buFontTx/>
              <a:buNone/>
              <a:tabLst/>
              <a:defRPr/>
            </a:pPr>
            <a:endParaRPr lang="en-GB" sz="1800" b="0" dirty="0">
              <a:solidFill>
                <a:srgbClr val="0C0C0C"/>
              </a:solidFill>
              <a:effectLst/>
              <a:latin typeface="ProximaNova"/>
            </a:endParaRPr>
          </a:p>
          <a:p>
            <a:pPr marL="0" marR="0" lvl="0" indent="0" algn="l" defTabSz="584200" rtl="0" eaLnBrk="1" fontAlgn="auto" latinLnBrk="0" hangingPunct="1">
              <a:lnSpc>
                <a:spcPct val="100000"/>
              </a:lnSpc>
              <a:spcBef>
                <a:spcPts val="0"/>
              </a:spcBef>
              <a:spcAft>
                <a:spcPts val="0"/>
              </a:spcAft>
              <a:buClrTx/>
              <a:buSzTx/>
              <a:buFontTx/>
              <a:buNone/>
              <a:tabLst/>
              <a:defRPr/>
            </a:pPr>
            <a:r>
              <a:rPr lang="en-GB" sz="1800" b="0" dirty="0">
                <a:solidFill>
                  <a:srgbClr val="0C0C0C"/>
                </a:solidFill>
                <a:effectLst/>
                <a:latin typeface="ProximaNova"/>
              </a:rPr>
              <a:t>Machine learning has also been used to discover new astronomical phenomena , for example: finding new pulsars from existing data sets10; identifying the properties of stars11 and supernovae12; and correctly classifying galaxies13.</a:t>
            </a:r>
          </a:p>
          <a:p>
            <a:pPr marL="0" marR="0" lvl="0" indent="0" algn="l" defTabSz="584200" rtl="0" eaLnBrk="1" fontAlgn="auto" latinLnBrk="0" hangingPunct="1">
              <a:lnSpc>
                <a:spcPct val="100000"/>
              </a:lnSpc>
              <a:spcBef>
                <a:spcPts val="0"/>
              </a:spcBef>
              <a:spcAft>
                <a:spcPts val="0"/>
              </a:spcAft>
              <a:buClrTx/>
              <a:buSzTx/>
              <a:buFontTx/>
              <a:buNone/>
              <a:tabLst/>
              <a:defRPr/>
            </a:pPr>
            <a:endParaRPr lang="en-GB" sz="1800" b="0" dirty="0">
              <a:solidFill>
                <a:srgbClr val="0C0C0C"/>
              </a:solidFill>
              <a:effectLst/>
              <a:latin typeface="ProximaNova"/>
            </a:endParaRPr>
          </a:p>
          <a:p>
            <a:pPr marL="0" marR="0" lvl="0" indent="0" algn="l" defTabSz="584200" rtl="0" eaLnBrk="1" fontAlgn="auto" latinLnBrk="0" hangingPunct="1">
              <a:lnSpc>
                <a:spcPct val="100000"/>
              </a:lnSpc>
              <a:spcBef>
                <a:spcPts val="0"/>
              </a:spcBef>
              <a:spcAft>
                <a:spcPts val="0"/>
              </a:spcAft>
              <a:buClrTx/>
              <a:buSzTx/>
              <a:buFontTx/>
              <a:buNone/>
              <a:tabLst/>
              <a:defRPr/>
            </a:pPr>
            <a:r>
              <a:rPr lang="en-GB" sz="1800" b="0" dirty="0">
                <a:solidFill>
                  <a:srgbClr val="0C0C0C"/>
                </a:solidFill>
                <a:effectLst/>
                <a:latin typeface="ProximaNova"/>
              </a:rPr>
              <a:t>Using genomic data to predict protein structures: Understanding a protein’s shape is key to understanding the role it plays in the body. By predicting these shapes, scientists can identify proteins that play a role in</a:t>
            </a:r>
            <a:br>
              <a:rPr lang="en-GB" sz="1800" b="0" dirty="0">
                <a:solidFill>
                  <a:srgbClr val="0C0C0C"/>
                </a:solidFill>
                <a:effectLst/>
                <a:latin typeface="ProximaNova"/>
              </a:rPr>
            </a:br>
            <a:r>
              <a:rPr lang="en-GB" sz="1800" b="0" dirty="0">
                <a:solidFill>
                  <a:srgbClr val="0C0C0C"/>
                </a:solidFill>
                <a:effectLst/>
                <a:latin typeface="ProximaNova"/>
              </a:rPr>
              <a:t>diseases, improving diagnosis and helping develop new treatments. The AlphaFold project at DeepMind, for example, has created a deep neural network that predicts the distances between pairs of amino acids and the angles between their bonds, and in so doing produces a highly-accurate prediction of an overall protein structure. </a:t>
            </a:r>
            <a:endParaRPr lang="en-GB" sz="1400" dirty="0"/>
          </a:p>
          <a:p>
            <a:pPr marL="0" marR="0" lvl="0" indent="0" algn="l" defTabSz="584200" rtl="0" eaLnBrk="1" fontAlgn="auto" latinLnBrk="0" hangingPunct="1">
              <a:lnSpc>
                <a:spcPct val="100000"/>
              </a:lnSpc>
              <a:spcBef>
                <a:spcPts val="0"/>
              </a:spcBef>
              <a:spcAft>
                <a:spcPts val="0"/>
              </a:spcAft>
              <a:buClrTx/>
              <a:buSzTx/>
              <a:buFontTx/>
              <a:buNone/>
              <a:tabLst/>
              <a:defRPr/>
            </a:pPr>
            <a:endParaRPr lang="en-GB" sz="1800" b="0" dirty="0">
              <a:effectLst/>
              <a:latin typeface="ProximaNova"/>
            </a:endParaRPr>
          </a:p>
          <a:p>
            <a:pPr marL="0" marR="0" lvl="0" indent="0" algn="l" defTabSz="584200" rtl="0" eaLnBrk="1" fontAlgn="auto" latinLnBrk="0" hangingPunct="1">
              <a:lnSpc>
                <a:spcPct val="100000"/>
              </a:lnSpc>
              <a:spcBef>
                <a:spcPts val="0"/>
              </a:spcBef>
              <a:spcAft>
                <a:spcPts val="0"/>
              </a:spcAft>
              <a:buClrTx/>
              <a:buSzTx/>
              <a:buFontTx/>
              <a:buNone/>
              <a:tabLst/>
              <a:defRPr/>
            </a:pPr>
            <a:r>
              <a:rPr lang="en-GB" sz="1400" dirty="0"/>
              <a:t>A Deep Learning algorithm predicts, localizes, and simulates tropical cyclones and their precursors</a:t>
            </a:r>
            <a:r>
              <a:rPr lang="en-GB" sz="1800" b="0" dirty="0">
                <a:effectLst/>
                <a:latin typeface="ProximaNova"/>
              </a:rPr>
              <a:t>. https://</a:t>
            </a:r>
            <a:r>
              <a:rPr lang="en-GB" sz="1800" b="0" dirty="0" err="1">
                <a:effectLst/>
                <a:latin typeface="ProximaNova"/>
              </a:rPr>
              <a:t>towardsdatascience.com</a:t>
            </a:r>
            <a:r>
              <a:rPr lang="en-GB" sz="1800" b="0" dirty="0">
                <a:effectLst/>
                <a:latin typeface="ProximaNova"/>
              </a:rPr>
              <a:t>/fighting-the-climate-crisis-5-future-gamechangers-made-possible-by-deep-learning-f301f29f632c</a:t>
            </a:r>
          </a:p>
          <a:p>
            <a:pPr algn="l" defTabSz="584200" rtl="0" latinLnBrk="0"/>
            <a:endParaRPr lang="en-US" dirty="0"/>
          </a:p>
        </p:txBody>
      </p:sp>
    </p:spTree>
    <p:extLst>
      <p:ext uri="{BB962C8B-B14F-4D97-AF65-F5344CB8AC3E}">
        <p14:creationId xmlns:p14="http://schemas.microsoft.com/office/powerpoint/2010/main" val="3096560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584200" rtl="0" latinLnBrk="0"/>
            <a:r>
              <a:rPr lang="en-US" dirty="0"/>
              <a:t>Molecule property prediction and design </a:t>
            </a:r>
          </a:p>
        </p:txBody>
      </p:sp>
    </p:spTree>
    <p:extLst>
      <p:ext uri="{BB962C8B-B14F-4D97-AF65-F5344CB8AC3E}">
        <p14:creationId xmlns:p14="http://schemas.microsoft.com/office/powerpoint/2010/main" val="3851838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a:p>
        </p:txBody>
      </p:sp>
    </p:spTree>
    <p:extLst>
      <p:ext uri="{BB962C8B-B14F-4D97-AF65-F5344CB8AC3E}">
        <p14:creationId xmlns:p14="http://schemas.microsoft.com/office/powerpoint/2010/main" val="1831112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a:p>
        </p:txBody>
      </p:sp>
    </p:spTree>
    <p:extLst>
      <p:ext uri="{BB962C8B-B14F-4D97-AF65-F5344CB8AC3E}">
        <p14:creationId xmlns:p14="http://schemas.microsoft.com/office/powerpoint/2010/main" val="319306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66AAC-BFF1-23ED-B987-A9435072E3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23ED91-DD9E-2815-EAAD-A6F1C9830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95B588-4B6C-5BD9-1051-25C96537C4AB}"/>
              </a:ext>
            </a:extLst>
          </p:cNvPr>
          <p:cNvSpPr>
            <a:spLocks noGrp="1"/>
          </p:cNvSpPr>
          <p:nvPr>
            <p:ph type="body" idx="1"/>
          </p:nvPr>
        </p:nvSpPr>
        <p:spPr/>
        <p:txBody>
          <a:bodyPr/>
          <a:lstStyle/>
          <a:p>
            <a:endParaRPr lang="en-ES"/>
          </a:p>
        </p:txBody>
      </p:sp>
    </p:spTree>
    <p:extLst>
      <p:ext uri="{BB962C8B-B14F-4D97-AF65-F5344CB8AC3E}">
        <p14:creationId xmlns:p14="http://schemas.microsoft.com/office/powerpoint/2010/main" val="1532185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a:p>
        </p:txBody>
      </p:sp>
    </p:spTree>
    <p:extLst>
      <p:ext uri="{BB962C8B-B14F-4D97-AF65-F5344CB8AC3E}">
        <p14:creationId xmlns:p14="http://schemas.microsoft.com/office/powerpoint/2010/main" val="2153002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584200" rtl="0" latinLnBrk="0"/>
            <a:endParaRPr lang="en-US"/>
          </a:p>
        </p:txBody>
      </p:sp>
    </p:spTree>
    <p:extLst>
      <p:ext uri="{BB962C8B-B14F-4D97-AF65-F5344CB8AC3E}">
        <p14:creationId xmlns:p14="http://schemas.microsoft.com/office/powerpoint/2010/main" val="3655991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10615-135B-0756-9F6D-BB636A7DD9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E7201-3E82-BFCE-D804-7381604D1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0D44B-E5A3-898C-5715-B8C7D8514F88}"/>
              </a:ext>
            </a:extLst>
          </p:cNvPr>
          <p:cNvSpPr>
            <a:spLocks noGrp="1"/>
          </p:cNvSpPr>
          <p:nvPr>
            <p:ph type="body" idx="1"/>
          </p:nvPr>
        </p:nvSpPr>
        <p:spPr/>
        <p:txBody>
          <a:bodyPr/>
          <a:lstStyle/>
          <a:p>
            <a:endParaRPr lang="en-ES"/>
          </a:p>
        </p:txBody>
      </p:sp>
    </p:spTree>
    <p:extLst>
      <p:ext uri="{BB962C8B-B14F-4D97-AF65-F5344CB8AC3E}">
        <p14:creationId xmlns:p14="http://schemas.microsoft.com/office/powerpoint/2010/main" val="81056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6" name="Google Shape;226;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en-GB" sz="2200" dirty="0">
                <a:effectLst/>
                <a:latin typeface="Lucida Grande"/>
                <a:ea typeface="Lucida Grande"/>
                <a:cs typeface="Lucida Grande"/>
                <a:sym typeface="Lucida Grande"/>
              </a:rPr>
              <a:t>People were excited because for the first-time computers were solving problems like humans and seemed intelligent. The wider AI research community shared an initial optimism making bold claims and boosting popularity. Examples, where AI solved problems included algebraic application problems, language translation, geometric theorem proving, etc. </a:t>
            </a:r>
          </a:p>
          <a:p>
            <a:pPr marL="0" marR="0" lvl="0" indent="0" algn="l" defTabSz="584200" rtl="0" eaLnBrk="1" fontAlgn="auto" latinLnBrk="0" hangingPunct="1">
              <a:lnSpc>
                <a:spcPct val="100000"/>
              </a:lnSpc>
              <a:spcBef>
                <a:spcPts val="0"/>
              </a:spcBef>
              <a:spcAft>
                <a:spcPts val="0"/>
              </a:spcAft>
              <a:buClrTx/>
              <a:buSzTx/>
              <a:buFontTx/>
              <a:buNone/>
              <a:tabLst/>
              <a:defRPr/>
            </a:pPr>
            <a:r>
              <a:rPr lang="en-GB" sz="2200" dirty="0">
                <a:effectLst/>
                <a:latin typeface="Lucida Grande"/>
                <a:ea typeface="Lucida Grande"/>
                <a:cs typeface="Lucida Grande"/>
                <a:sym typeface="Lucida Grande"/>
              </a:rPr>
              <a:t>Minsky: American cognitive and computer scientist concerned largely with research of artificial intelligence (AI), co-founder of the Massachusetts Institute of Technology's AI laboratory, and author of several texts concerning AI and philosophy.</a:t>
            </a:r>
            <a:endParaRPr lang="en-ES" dirty="0"/>
          </a:p>
        </p:txBody>
      </p:sp>
    </p:spTree>
    <p:extLst>
      <p:ext uri="{BB962C8B-B14F-4D97-AF65-F5344CB8AC3E}">
        <p14:creationId xmlns:p14="http://schemas.microsoft.com/office/powerpoint/2010/main" val="15331548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a:p>
        </p:txBody>
      </p:sp>
    </p:spTree>
    <p:extLst>
      <p:ext uri="{BB962C8B-B14F-4D97-AF65-F5344CB8AC3E}">
        <p14:creationId xmlns:p14="http://schemas.microsoft.com/office/powerpoint/2010/main" val="1831112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FC050-5019-5912-F62D-FE92EDA4D7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C5E4F-A4B5-DD39-B990-0430EB17B8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0A3BB4-8922-5990-8625-107AF1E4F48A}"/>
              </a:ext>
            </a:extLst>
          </p:cNvPr>
          <p:cNvSpPr>
            <a:spLocks noGrp="1"/>
          </p:cNvSpPr>
          <p:nvPr>
            <p:ph type="body" idx="1"/>
          </p:nvPr>
        </p:nvSpPr>
        <p:spPr/>
        <p:txBody>
          <a:bodyPr/>
          <a:lstStyle/>
          <a:p>
            <a:pPr algn="l" defTabSz="584200" rtl="0" latinLnBrk="0"/>
            <a:r>
              <a:rPr lang="en-US"/>
              <a:t>Molecule property prediction and design </a:t>
            </a:r>
          </a:p>
        </p:txBody>
      </p:sp>
    </p:spTree>
    <p:extLst>
      <p:ext uri="{BB962C8B-B14F-4D97-AF65-F5344CB8AC3E}">
        <p14:creationId xmlns:p14="http://schemas.microsoft.com/office/powerpoint/2010/main" val="28664346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67CE6-ABCF-4C84-395A-B33702EF87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8A90BC-A989-FEB4-CB43-90C351351C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280345-0626-7E1E-CCE7-BA0E9D78C0CC}"/>
              </a:ext>
            </a:extLst>
          </p:cNvPr>
          <p:cNvSpPr>
            <a:spLocks noGrp="1"/>
          </p:cNvSpPr>
          <p:nvPr>
            <p:ph type="body" idx="1"/>
          </p:nvPr>
        </p:nvSpPr>
        <p:spPr/>
        <p:txBody>
          <a:bodyPr/>
          <a:lstStyle/>
          <a:p>
            <a:pPr algn="l" defTabSz="584200" rtl="0" latinLnBrk="0"/>
            <a:r>
              <a:rPr lang="en-US"/>
              <a:t>Molecule property prediction and design </a:t>
            </a:r>
          </a:p>
        </p:txBody>
      </p:sp>
    </p:spTree>
    <p:extLst>
      <p:ext uri="{BB962C8B-B14F-4D97-AF65-F5344CB8AC3E}">
        <p14:creationId xmlns:p14="http://schemas.microsoft.com/office/powerpoint/2010/main" val="1348561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D1DC7-7EEC-3348-136C-410CCBF12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9887CF-F5C2-85AE-4ED5-5288B65597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D7FC1-19B3-D8D4-8E0F-A5F25E0A4575}"/>
              </a:ext>
            </a:extLst>
          </p:cNvPr>
          <p:cNvSpPr>
            <a:spLocks noGrp="1"/>
          </p:cNvSpPr>
          <p:nvPr>
            <p:ph type="body" idx="1"/>
          </p:nvPr>
        </p:nvSpPr>
        <p:spPr/>
        <p:txBody>
          <a:bodyPr/>
          <a:lstStyle/>
          <a:p>
            <a:pPr algn="l" defTabSz="584200" rtl="0" latinLnBrk="0"/>
            <a:r>
              <a:rPr lang="en-US"/>
              <a:t>Molecule property prediction and design </a:t>
            </a:r>
          </a:p>
        </p:txBody>
      </p:sp>
    </p:spTree>
    <p:extLst>
      <p:ext uri="{BB962C8B-B14F-4D97-AF65-F5344CB8AC3E}">
        <p14:creationId xmlns:p14="http://schemas.microsoft.com/office/powerpoint/2010/main" val="2071949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a:p>
        </p:txBody>
      </p:sp>
    </p:spTree>
    <p:extLst>
      <p:ext uri="{BB962C8B-B14F-4D97-AF65-F5344CB8AC3E}">
        <p14:creationId xmlns:p14="http://schemas.microsoft.com/office/powerpoint/2010/main" val="3951729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en-GB" sz="1800" dirty="0">
                <a:effectLst/>
                <a:latin typeface="___WRD_EMBED_SUB_41"/>
              </a:rPr>
              <a:t>AI paradigm shifted to symbolic AI and the so-called “expert systems” or “knowledge-based systems.” The underlying idea was to get human expert knowledge in a computer form and spread it as a program to many Personal Computers (PCs). </a:t>
            </a:r>
            <a:endParaRPr lang="en-GB" dirty="0"/>
          </a:p>
          <a:p>
            <a:pPr algn="l" defTabSz="584200" rtl="0" latinLnBrk="0"/>
            <a:endParaRPr lang="en-US" dirty="0"/>
          </a:p>
        </p:txBody>
      </p:sp>
    </p:spTree>
    <p:extLst>
      <p:ext uri="{BB962C8B-B14F-4D97-AF65-F5344CB8AC3E}">
        <p14:creationId xmlns:p14="http://schemas.microsoft.com/office/powerpoint/2010/main" val="48732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84200" rtl="0" eaLnBrk="1" fontAlgn="auto" latinLnBrk="0" hangingPunct="1">
              <a:lnSpc>
                <a:spcPct val="100000"/>
              </a:lnSpc>
              <a:spcBef>
                <a:spcPts val="0"/>
              </a:spcBef>
              <a:spcAft>
                <a:spcPts val="0"/>
              </a:spcAft>
              <a:buClrTx/>
              <a:buSzTx/>
              <a:buFontTx/>
              <a:buNone/>
              <a:tabLst/>
              <a:defRPr/>
            </a:pPr>
            <a:r>
              <a:rPr lang="en-GB" sz="1800" dirty="0">
                <a:effectLst/>
                <a:latin typeface="___WRD_EMBED_SUB_41"/>
              </a:rPr>
              <a:t>DL is a subfield of ML and AI, </a:t>
            </a:r>
            <a:endParaRPr lang="en-GB" dirty="0"/>
          </a:p>
          <a:p>
            <a:pPr algn="l" defTabSz="584200" rtl="0" latinLnBrk="0"/>
            <a:endParaRPr lang="en-US" dirty="0"/>
          </a:p>
        </p:txBody>
      </p:sp>
    </p:spTree>
    <p:extLst>
      <p:ext uri="{BB962C8B-B14F-4D97-AF65-F5344CB8AC3E}">
        <p14:creationId xmlns:p14="http://schemas.microsoft.com/office/powerpoint/2010/main" val="3402490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584200" eaLnBrk="1" fontAlgn="auto" latinLnBrk="0" hangingPunct="1">
              <a:lnSpc>
                <a:spcPct val="100000"/>
              </a:lnSpc>
              <a:spcBef>
                <a:spcPts val="0"/>
              </a:spcBef>
              <a:spcAft>
                <a:spcPts val="0"/>
              </a:spcAft>
              <a:buClrTx/>
              <a:buSzTx/>
              <a:buFontTx/>
              <a:buNone/>
              <a:tabLst/>
              <a:defRPr/>
            </a:pPr>
            <a:r>
              <a:rPr lang="en-GB" dirty="0"/>
              <a:t>AI is the big idea, machine learning is how systems learn from data, and deep learning is a modern technique using neural networks</a:t>
            </a:r>
          </a:p>
        </p:txBody>
      </p:sp>
    </p:spTree>
    <p:extLst>
      <p:ext uri="{BB962C8B-B14F-4D97-AF65-F5344CB8AC3E}">
        <p14:creationId xmlns:p14="http://schemas.microsoft.com/office/powerpoint/2010/main" val="122818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F1E1C-19CC-0575-5FF1-507EDC670B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3890D2-F28F-D969-9CBC-E043C045A4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83F9C1-0E81-4533-5475-D4F8552BD7B0}"/>
              </a:ext>
            </a:extLst>
          </p:cNvPr>
          <p:cNvSpPr>
            <a:spLocks noGrp="1"/>
          </p:cNvSpPr>
          <p:nvPr>
            <p:ph type="body" idx="1"/>
          </p:nvPr>
        </p:nvSpPr>
        <p:spPr/>
        <p:txBody>
          <a:bodyPr/>
          <a:lstStyle/>
          <a:p>
            <a:endParaRPr lang="en-ES"/>
          </a:p>
        </p:txBody>
      </p:sp>
    </p:spTree>
    <p:extLst>
      <p:ext uri="{BB962C8B-B14F-4D97-AF65-F5344CB8AC3E}">
        <p14:creationId xmlns:p14="http://schemas.microsoft.com/office/powerpoint/2010/main" val="1351496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Según</a:t>
            </a:r>
            <a:r>
              <a:rPr lang="en-GB" dirty="0"/>
              <a:t> https://</a:t>
            </a:r>
            <a:r>
              <a:rPr lang="en-GB" dirty="0" err="1"/>
              <a:t>explodingtopics.com</a:t>
            </a:r>
            <a:r>
              <a:rPr lang="en-GB" dirty="0"/>
              <a:t>/blog/data-generated-per-day, </a:t>
            </a:r>
            <a:r>
              <a:rPr lang="en-GB" dirty="0" err="1"/>
              <a:t>sería</a:t>
            </a:r>
            <a:r>
              <a:rPr lang="en-GB" dirty="0"/>
              <a:t> mas bien 75% </a:t>
            </a:r>
            <a:r>
              <a:rPr lang="en-GB" dirty="0" err="1"/>
              <a:t>en</a:t>
            </a:r>
            <a:r>
              <a:rPr lang="en-GB" dirty="0"/>
              <a:t> </a:t>
            </a:r>
            <a:r>
              <a:rPr lang="en-GB" dirty="0" err="1"/>
              <a:t>los</a:t>
            </a:r>
            <a:r>
              <a:rPr lang="en-GB" dirty="0"/>
              <a:t> </a:t>
            </a:r>
            <a:r>
              <a:rPr lang="en-GB" dirty="0" err="1"/>
              <a:t>últimos</a:t>
            </a:r>
            <a:r>
              <a:rPr lang="en-GB" dirty="0"/>
              <a:t> 5 </a:t>
            </a:r>
            <a:r>
              <a:rPr lang="en-GB" dirty="0" err="1"/>
              <a:t>años</a:t>
            </a:r>
            <a:endParaRPr lang="en-GB" dirty="0"/>
          </a:p>
          <a:p>
            <a:endParaRPr lang="en-GB" dirty="0"/>
          </a:p>
          <a:p>
            <a:r>
              <a:rPr lang="en-GB" dirty="0"/>
              <a:t>2010 → ~2 ZB</a:t>
            </a:r>
          </a:p>
          <a:p>
            <a:r>
              <a:rPr lang="en-GB" dirty="0"/>
              <a:t>2020 → ~60 ZB</a:t>
            </a:r>
          </a:p>
          <a:p>
            <a:r>
              <a:rPr lang="en-GB" dirty="0"/>
              <a:t>2025 → ~180?+ ZB</a:t>
            </a:r>
          </a:p>
          <a:p>
            <a:endParaRPr lang="en-ES" dirty="0"/>
          </a:p>
        </p:txBody>
      </p:sp>
    </p:spTree>
    <p:extLst>
      <p:ext uri="{BB962C8B-B14F-4D97-AF65-F5344CB8AC3E}">
        <p14:creationId xmlns:p14="http://schemas.microsoft.com/office/powerpoint/2010/main" val="2286102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a:p>
        </p:txBody>
      </p:sp>
    </p:spTree>
    <p:extLst>
      <p:ext uri="{BB962C8B-B14F-4D97-AF65-F5344CB8AC3E}">
        <p14:creationId xmlns:p14="http://schemas.microsoft.com/office/powerpoint/2010/main" val="3083101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S"/>
          </a:p>
        </p:txBody>
      </p:sp>
    </p:spTree>
    <p:extLst>
      <p:ext uri="{BB962C8B-B14F-4D97-AF65-F5344CB8AC3E}">
        <p14:creationId xmlns:p14="http://schemas.microsoft.com/office/powerpoint/2010/main" val="196356674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reserve="1">
  <p:cSld name="2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6914" y="0"/>
            <a:ext cx="13011713" cy="9763521"/>
          </a:xfrm>
          <a:prstGeom prst="rect">
            <a:avLst/>
          </a:prstGeom>
          <a:gradFill>
            <a:gsLst>
              <a:gs pos="0">
                <a:srgbClr val="01449D"/>
              </a:gs>
              <a:gs pos="66000">
                <a:srgbClr val="01449D"/>
              </a:gs>
              <a:gs pos="100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45" name="Title Text"/>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sp>
        <p:nvSpPr>
          <p:cNvPr id="52" name="Space weather &amp; neutrons meeting- July 07, 2021"/>
          <p:cNvSpPr txBox="1"/>
          <p:nvPr/>
        </p:nvSpPr>
        <p:spPr>
          <a:xfrm>
            <a:off x="7655065" y="9311865"/>
            <a:ext cx="2298266"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2" name="TextBox 1">
            <a:extLst>
              <a:ext uri="{FF2B5EF4-FFF2-40B4-BE49-F238E27FC236}">
                <a16:creationId xmlns:a16="http://schemas.microsoft.com/office/drawing/2014/main" id="{2F4FAB0A-35FC-C04D-8216-4D127D18BAC9}"/>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pic>
        <p:nvPicPr>
          <p:cNvPr id="4" name="Picture 3">
            <a:extLst>
              <a:ext uri="{FF2B5EF4-FFF2-40B4-BE49-F238E27FC236}">
                <a16:creationId xmlns:a16="http://schemas.microsoft.com/office/drawing/2014/main" id="{EBB44241-9C9A-CF41-8848-BA6450CBB483}"/>
              </a:ext>
            </a:extLst>
          </p:cNvPr>
          <p:cNvPicPr>
            <a:picLocks noChangeAspect="1"/>
          </p:cNvPicPr>
          <p:nvPr userDrawn="1"/>
        </p:nvPicPr>
        <p:blipFill>
          <a:blip r:embed="rId2">
            <a:alphaModFix amt="50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976054"/>
            <a:ext cx="13004800" cy="7801492"/>
          </a:xfrm>
          <a:prstGeom prst="rect">
            <a:avLst/>
          </a:prstGeom>
        </p:spPr>
      </p:pic>
    </p:spTree>
    <p:extLst>
      <p:ext uri="{BB962C8B-B14F-4D97-AF65-F5344CB8AC3E}">
        <p14:creationId xmlns:p14="http://schemas.microsoft.com/office/powerpoint/2010/main" val="1453905638"/>
      </p:ext>
    </p:extLst>
  </p:cSld>
  <p:clrMapOvr>
    <a:masterClrMapping/>
  </p:clrMapOvr>
  <p:transition spd="med"/>
  <p:extLst>
    <p:ext uri="{DCECCB84-F9BA-43D5-87BE-67443E8EF086}">
      <p15:sldGuideLst xmlns:p15="http://schemas.microsoft.com/office/powerpoint/2012/main">
        <p15:guide id="1" orient="horz" pos="3072" userDrawn="1">
          <p15:clr>
            <a:srgbClr val="FBAE40"/>
          </p15:clr>
        </p15:guide>
        <p15:guide id="2" pos="40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0" y="-13855"/>
            <a:ext cx="13004799" cy="1060554"/>
          </a:xfrm>
          <a:prstGeom prst="rect">
            <a:avLst/>
          </a:prstGeom>
          <a:gradFill>
            <a:gsLst>
              <a:gs pos="0">
                <a:srgbClr val="01449D"/>
              </a:gs>
              <a:gs pos="21000">
                <a:srgbClr val="01449D"/>
              </a:gs>
              <a:gs pos="45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52" name="Space weather &amp; neutrons meeting- July 07, 2021"/>
          <p:cNvSpPr txBox="1"/>
          <p:nvPr/>
        </p:nvSpPr>
        <p:spPr>
          <a:xfrm>
            <a:off x="7480677" y="9311865"/>
            <a:ext cx="2472654"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2" name="TextBox 1">
            <a:extLst>
              <a:ext uri="{FF2B5EF4-FFF2-40B4-BE49-F238E27FC236}">
                <a16:creationId xmlns:a16="http://schemas.microsoft.com/office/drawing/2014/main" id="{2F4FAB0A-35FC-C04D-8216-4D127D18BAC9}"/>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sp>
        <p:nvSpPr>
          <p:cNvPr id="3" name="Title Text">
            <a:extLst>
              <a:ext uri="{FF2B5EF4-FFF2-40B4-BE49-F238E27FC236}">
                <a16:creationId xmlns:a16="http://schemas.microsoft.com/office/drawing/2014/main" id="{04D92ED1-1656-1ECA-645F-CD394612AA36}"/>
              </a:ext>
            </a:extLst>
          </p:cNvPr>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spTree>
    <p:extLst>
      <p:ext uri="{BB962C8B-B14F-4D97-AF65-F5344CB8AC3E}">
        <p14:creationId xmlns:p14="http://schemas.microsoft.com/office/powerpoint/2010/main" val="2199185790"/>
      </p:ext>
    </p:extLst>
  </p:cSld>
  <p:clrMapOvr>
    <a:masterClrMapping/>
  </p:clrMapOvr>
  <p:transition spd="med"/>
  <p:extLst>
    <p:ext uri="{DCECCB84-F9BA-43D5-87BE-67443E8EF086}">
      <p15:sldGuideLst xmlns:p15="http://schemas.microsoft.com/office/powerpoint/2012/main">
        <p15:guide id="1" orient="horz" pos="3072" userDrawn="1">
          <p15:clr>
            <a:srgbClr val="FBAE40"/>
          </p15:clr>
        </p15:guide>
        <p15:guide id="2" pos="409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0" y="20594"/>
            <a:ext cx="13004799" cy="9753201"/>
          </a:xfrm>
          <a:prstGeom prst="rect">
            <a:avLst/>
          </a:prstGeom>
          <a:gradFill>
            <a:gsLst>
              <a:gs pos="0">
                <a:srgbClr val="01449D"/>
              </a:gs>
              <a:gs pos="66000">
                <a:srgbClr val="01449D"/>
              </a:gs>
              <a:gs pos="100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2" name="TextBox 1">
            <a:extLst>
              <a:ext uri="{FF2B5EF4-FFF2-40B4-BE49-F238E27FC236}">
                <a16:creationId xmlns:a16="http://schemas.microsoft.com/office/drawing/2014/main" id="{2F4FAB0A-35FC-C04D-8216-4D127D18BAC9}"/>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pic>
        <p:nvPicPr>
          <p:cNvPr id="4" name="Picture 3">
            <a:extLst>
              <a:ext uri="{FF2B5EF4-FFF2-40B4-BE49-F238E27FC236}">
                <a16:creationId xmlns:a16="http://schemas.microsoft.com/office/drawing/2014/main" id="{EBB44241-9C9A-CF41-8848-BA6450CBB483}"/>
              </a:ext>
            </a:extLst>
          </p:cNvPr>
          <p:cNvPicPr>
            <a:picLocks noChangeAspect="1"/>
          </p:cNvPicPr>
          <p:nvPr userDrawn="1"/>
        </p:nvPicPr>
        <p:blipFill>
          <a:blip r:embed="rId2">
            <a:alphaModFix amt="50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976054"/>
            <a:ext cx="13004800" cy="7801492"/>
          </a:xfrm>
          <a:prstGeom prst="rect">
            <a:avLst/>
          </a:prstGeom>
        </p:spPr>
      </p:pic>
      <p:sp>
        <p:nvSpPr>
          <p:cNvPr id="3" name="Space weather &amp; neutrons meeting- July 07, 2021">
            <a:extLst>
              <a:ext uri="{FF2B5EF4-FFF2-40B4-BE49-F238E27FC236}">
                <a16:creationId xmlns:a16="http://schemas.microsoft.com/office/drawing/2014/main" id="{C88640E5-506B-217B-3B7F-A1AB69DE39E2}"/>
              </a:ext>
            </a:extLst>
          </p:cNvPr>
          <p:cNvSpPr txBox="1"/>
          <p:nvPr userDrawn="1"/>
        </p:nvSpPr>
        <p:spPr>
          <a:xfrm>
            <a:off x="7480677" y="9311865"/>
            <a:ext cx="2472654"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
        <p:nvSpPr>
          <p:cNvPr id="5" name="Title Text">
            <a:extLst>
              <a:ext uri="{FF2B5EF4-FFF2-40B4-BE49-F238E27FC236}">
                <a16:creationId xmlns:a16="http://schemas.microsoft.com/office/drawing/2014/main" id="{639B62B4-E7E0-A1F2-A09D-FDB066B6FDF2}"/>
              </a:ext>
            </a:extLst>
          </p:cNvPr>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spTree>
    <p:extLst>
      <p:ext uri="{BB962C8B-B14F-4D97-AF65-F5344CB8AC3E}">
        <p14:creationId xmlns:p14="http://schemas.microsoft.com/office/powerpoint/2010/main" val="50298169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6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0" y="0"/>
            <a:ext cx="13004799" cy="1060554"/>
          </a:xfrm>
          <a:prstGeom prst="rect">
            <a:avLst/>
          </a:prstGeom>
          <a:gradFill>
            <a:gsLst>
              <a:gs pos="0">
                <a:srgbClr val="01449D"/>
              </a:gs>
              <a:gs pos="21000">
                <a:srgbClr val="01449D"/>
              </a:gs>
              <a:gs pos="45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3" name="Text Placeholder 2">
            <a:extLst>
              <a:ext uri="{FF2B5EF4-FFF2-40B4-BE49-F238E27FC236}">
                <a16:creationId xmlns:a16="http://schemas.microsoft.com/office/drawing/2014/main" id="{185074C2-4F40-924B-A535-E7B7E96A3B8F}"/>
              </a:ext>
            </a:extLst>
          </p:cNvPr>
          <p:cNvSpPr>
            <a:spLocks noGrp="1"/>
          </p:cNvSpPr>
          <p:nvPr>
            <p:ph type="body" sz="quarter" idx="10"/>
          </p:nvPr>
        </p:nvSpPr>
        <p:spPr>
          <a:xfrm>
            <a:off x="1436688" y="2271713"/>
            <a:ext cx="10421937" cy="6138862"/>
          </a:xfrm>
        </p:spPr>
        <p:txBody>
          <a:bodyPr>
            <a:normAutofit/>
          </a:bodyPr>
          <a:lstStyle>
            <a:lvl1pPr marL="358775" indent="-358775">
              <a:buFont typeface="Arial" panose="020B0604020202020204" pitchFamily="34" charset="0"/>
              <a:buChar char="•"/>
              <a:tabLst/>
              <a:defRPr sz="2400" baseline="0">
                <a:solidFill>
                  <a:schemeClr val="tx2">
                    <a:lumMod val="10000"/>
                  </a:schemeClr>
                </a:solidFill>
                <a:latin typeface="Nunito Sans Light" pitchFamily="2" charset="77"/>
              </a:defRPr>
            </a:lvl1pPr>
            <a:lvl2pPr marL="571500" indent="-571500">
              <a:buFont typeface="Arial" panose="020B0604020202020204" pitchFamily="34" charset="0"/>
              <a:buChar char="•"/>
              <a:defRPr/>
            </a:lvl2pPr>
            <a:lvl3pPr marL="1069975" indent="-350838">
              <a:buFont typeface="Arial" panose="020B0604020202020204" pitchFamily="34" charset="0"/>
              <a:buChar char="•"/>
              <a:tabLst/>
              <a:defRPr sz="2400" baseline="0">
                <a:solidFill>
                  <a:schemeClr val="tx2">
                    <a:lumMod val="10000"/>
                  </a:schemeClr>
                </a:solidFill>
                <a:latin typeface="Nunito Sans Light" pitchFamily="2" charset="77"/>
              </a:defRPr>
            </a:lvl3pPr>
            <a:lvl4pPr marL="1428750" indent="-358775">
              <a:buFont typeface="Arial" panose="020B0604020202020204" pitchFamily="34" charset="0"/>
              <a:buChar char="•"/>
              <a:tabLst/>
              <a:defRPr sz="2400" baseline="0">
                <a:solidFill>
                  <a:schemeClr val="tx2">
                    <a:lumMod val="10000"/>
                  </a:schemeClr>
                </a:solidFill>
                <a:latin typeface="Nunito Sans Light" pitchFamily="2" charset="77"/>
              </a:defRPr>
            </a:lvl4pPr>
            <a:lvl5pPr marL="1828800" indent="-400050">
              <a:buFont typeface="Arial" panose="020B0604020202020204" pitchFamily="34" charset="0"/>
              <a:buChar char="•"/>
              <a:tabLst/>
              <a:defRPr sz="2400" baseline="0">
                <a:solidFill>
                  <a:schemeClr val="tx2">
                    <a:lumMod val="10000"/>
                  </a:schemeClr>
                </a:solidFill>
                <a:latin typeface="Nunito Sans Light" pitchFamily="2" charset="77"/>
              </a:defRPr>
            </a:lvl5pPr>
            <a:lvl6pPr marL="719138" indent="-360363">
              <a:buFont typeface="Arial" panose="020B0604020202020204" pitchFamily="34" charset="0"/>
              <a:buChar char="•"/>
              <a:tabLst/>
              <a:defRPr sz="2400" baseline="0">
                <a:solidFill>
                  <a:schemeClr val="tx2">
                    <a:lumMod val="10000"/>
                  </a:schemeClr>
                </a:solidFill>
                <a:latin typeface="Nunito Sans Light" pitchFamily="2" charset="77"/>
              </a:defRPr>
            </a:lvl6pPr>
          </a:lstStyle>
          <a:p>
            <a:pPr lvl="0"/>
            <a:r>
              <a:rPr lang="en-GB" dirty="0"/>
              <a:t>Click to edit Master text styles</a:t>
            </a:r>
          </a:p>
          <a:p>
            <a:pPr lvl="5"/>
            <a:r>
              <a:rPr lang="en-GB" dirty="0"/>
              <a:t>Second level</a:t>
            </a:r>
          </a:p>
          <a:p>
            <a:pPr lvl="2"/>
            <a:r>
              <a:rPr lang="en-GB" dirty="0"/>
              <a:t>Third level</a:t>
            </a:r>
          </a:p>
          <a:p>
            <a:pPr lvl="3"/>
            <a:r>
              <a:rPr lang="en-GB" dirty="0"/>
              <a:t>Fourth level</a:t>
            </a:r>
          </a:p>
          <a:p>
            <a:pPr lvl="4"/>
            <a:r>
              <a:rPr lang="en-GB" dirty="0"/>
              <a:t>Fifth level</a:t>
            </a:r>
            <a:endParaRPr lang="en-ES" dirty="0"/>
          </a:p>
        </p:txBody>
      </p:sp>
      <p:sp>
        <p:nvSpPr>
          <p:cNvPr id="22" name="TextBox 21">
            <a:extLst>
              <a:ext uri="{FF2B5EF4-FFF2-40B4-BE49-F238E27FC236}">
                <a16:creationId xmlns:a16="http://schemas.microsoft.com/office/drawing/2014/main" id="{5FE79C40-96AB-5F4A-9109-4A46607F732F}"/>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sp>
        <p:nvSpPr>
          <p:cNvPr id="2" name="Title Text">
            <a:extLst>
              <a:ext uri="{FF2B5EF4-FFF2-40B4-BE49-F238E27FC236}">
                <a16:creationId xmlns:a16="http://schemas.microsoft.com/office/drawing/2014/main" id="{A64821A3-2A56-5E8B-3929-DE82326BF0D5}"/>
              </a:ext>
            </a:extLst>
          </p:cNvPr>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grpSp>
        <p:nvGrpSpPr>
          <p:cNvPr id="4" name="Group 3">
            <a:extLst>
              <a:ext uri="{FF2B5EF4-FFF2-40B4-BE49-F238E27FC236}">
                <a16:creationId xmlns:a16="http://schemas.microsoft.com/office/drawing/2014/main" id="{64418B2E-0F17-EFDD-5582-5F5F90513825}"/>
              </a:ext>
            </a:extLst>
          </p:cNvPr>
          <p:cNvGrpSpPr/>
          <p:nvPr userDrawn="1"/>
        </p:nvGrpSpPr>
        <p:grpSpPr>
          <a:xfrm>
            <a:off x="0" y="0"/>
            <a:ext cx="1159934" cy="1059544"/>
            <a:chOff x="0" y="0"/>
            <a:chExt cx="1159934" cy="1059544"/>
          </a:xfrm>
        </p:grpSpPr>
        <p:sp>
          <p:nvSpPr>
            <p:cNvPr id="6" name="Rectangle 5">
              <a:extLst>
                <a:ext uri="{FF2B5EF4-FFF2-40B4-BE49-F238E27FC236}">
                  <a16:creationId xmlns:a16="http://schemas.microsoft.com/office/drawing/2014/main" id="{B35764EA-8382-3AD7-D61C-7FDD98023EF0}"/>
                </a:ext>
              </a:extLst>
            </p:cNvPr>
            <p:cNvSpPr/>
            <p:nvPr/>
          </p:nvSpPr>
          <p:spPr>
            <a:xfrm>
              <a:off x="0" y="0"/>
              <a:ext cx="1159934" cy="1059544"/>
            </a:xfrm>
            <a:prstGeom prst="rect">
              <a:avLst/>
            </a:prstGeom>
            <a:solidFill>
              <a:srgbClr val="FFFFFF">
                <a:alpha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pic>
          <p:nvPicPr>
            <p:cNvPr id="7" name="Picture 6">
              <a:extLst>
                <a:ext uri="{FF2B5EF4-FFF2-40B4-BE49-F238E27FC236}">
                  <a16:creationId xmlns:a16="http://schemas.microsoft.com/office/drawing/2014/main" id="{0E772A25-7A76-2834-EEC9-370614F18F12}"/>
                </a:ext>
              </a:extLst>
            </p:cNvPr>
            <p:cNvPicPr>
              <a:picLocks noChangeAspect="1"/>
            </p:cNvPicPr>
            <p:nvPr/>
          </p:nvPicPr>
          <p:blipFill rotWithShape="1">
            <a:blip r:embed="rId2">
              <a:extLst>
                <a:ext uri="{28A0092B-C50C-407E-A947-70E740481C1C}">
                  <a14:useLocalDpi xmlns:a14="http://schemas.microsoft.com/office/drawing/2010/main" val="0"/>
                </a:ext>
              </a:extLst>
            </a:blip>
            <a:srcRect r="79798" b="32552"/>
            <a:stretch/>
          </p:blipFill>
          <p:spPr>
            <a:xfrm>
              <a:off x="246138" y="110106"/>
              <a:ext cx="609600" cy="832605"/>
            </a:xfrm>
            <a:prstGeom prst="rect">
              <a:avLst/>
            </a:prstGeom>
          </p:spPr>
        </p:pic>
        <p:cxnSp>
          <p:nvCxnSpPr>
            <p:cNvPr id="8" name="Straight Connector 7">
              <a:extLst>
                <a:ext uri="{FF2B5EF4-FFF2-40B4-BE49-F238E27FC236}">
                  <a16:creationId xmlns:a16="http://schemas.microsoft.com/office/drawing/2014/main" id="{3756A0E1-E570-C0DB-9C09-F1D556CE74AB}"/>
                </a:ext>
              </a:extLst>
            </p:cNvPr>
            <p:cNvCxnSpPr/>
            <p:nvPr/>
          </p:nvCxnSpPr>
          <p:spPr>
            <a:xfrm flipH="1">
              <a:off x="0" y="1045030"/>
              <a:ext cx="1159934" cy="0"/>
            </a:xfrm>
            <a:prstGeom prst="line">
              <a:avLst/>
            </a:prstGeom>
            <a:noFill/>
            <a:ln w="6350" cap="flat">
              <a:solidFill>
                <a:schemeClr val="tx1"/>
              </a:solidFill>
              <a:prstDash val="solid"/>
              <a:miter lim="400000"/>
            </a:ln>
            <a:effectLst/>
            <a:sp3d/>
          </p:spPr>
          <p:style>
            <a:lnRef idx="0">
              <a:scrgbClr r="0" g="0" b="0"/>
            </a:lnRef>
            <a:fillRef idx="0">
              <a:scrgbClr r="0" g="0" b="0"/>
            </a:fillRef>
            <a:effectRef idx="0">
              <a:scrgbClr r="0" g="0" b="0"/>
            </a:effectRef>
            <a:fontRef idx="none"/>
          </p:style>
        </p:cxnSp>
      </p:grpSp>
      <p:sp>
        <p:nvSpPr>
          <p:cNvPr id="9" name="Space weather &amp; neutrons meeting- July 07, 2021">
            <a:extLst>
              <a:ext uri="{FF2B5EF4-FFF2-40B4-BE49-F238E27FC236}">
                <a16:creationId xmlns:a16="http://schemas.microsoft.com/office/drawing/2014/main" id="{236B29CB-459A-8A30-91C7-B902ECD7489B}"/>
              </a:ext>
            </a:extLst>
          </p:cNvPr>
          <p:cNvSpPr txBox="1"/>
          <p:nvPr userDrawn="1"/>
        </p:nvSpPr>
        <p:spPr>
          <a:xfrm>
            <a:off x="7480677" y="9311865"/>
            <a:ext cx="2472654"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Tree>
    <p:extLst>
      <p:ext uri="{BB962C8B-B14F-4D97-AF65-F5344CB8AC3E}">
        <p14:creationId xmlns:p14="http://schemas.microsoft.com/office/powerpoint/2010/main" val="282477262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reserve="1">
  <p:cSld name="4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1" y="-20195"/>
            <a:ext cx="13004799" cy="9753201"/>
          </a:xfrm>
          <a:prstGeom prst="rect">
            <a:avLst/>
          </a:prstGeom>
          <a:gradFill>
            <a:gsLst>
              <a:gs pos="0">
                <a:srgbClr val="01449D"/>
              </a:gs>
              <a:gs pos="66000">
                <a:srgbClr val="01449D"/>
              </a:gs>
              <a:gs pos="100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45" name="Title Text"/>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sp>
        <p:nvSpPr>
          <p:cNvPr id="52" name="Space weather &amp; neutrons meeting- July 07, 2021"/>
          <p:cNvSpPr txBox="1"/>
          <p:nvPr/>
        </p:nvSpPr>
        <p:spPr>
          <a:xfrm>
            <a:off x="7655065" y="9311865"/>
            <a:ext cx="2298266"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2" name="TextBox 1">
            <a:extLst>
              <a:ext uri="{FF2B5EF4-FFF2-40B4-BE49-F238E27FC236}">
                <a16:creationId xmlns:a16="http://schemas.microsoft.com/office/drawing/2014/main" id="{2F4FAB0A-35FC-C04D-8216-4D127D18BAC9}"/>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pic>
        <p:nvPicPr>
          <p:cNvPr id="7" name="Picture 6">
            <a:extLst>
              <a:ext uri="{FF2B5EF4-FFF2-40B4-BE49-F238E27FC236}">
                <a16:creationId xmlns:a16="http://schemas.microsoft.com/office/drawing/2014/main" id="{929A362A-F9B8-B84A-B8D4-45774FEF5F5F}"/>
              </a:ext>
            </a:extLst>
          </p:cNvPr>
          <p:cNvPicPr>
            <a:picLocks noChangeAspect="1"/>
          </p:cNvPicPr>
          <p:nvPr userDrawn="1"/>
        </p:nvPicPr>
        <p:blipFill rotWithShape="1">
          <a:blip r:embed="rId2">
            <a:alphaModFix amt="30000"/>
            <a:extLst>
              <a:ext uri="{28A0092B-C50C-407E-A947-70E740481C1C}">
                <a14:useLocalDpi xmlns:a14="http://schemas.microsoft.com/office/drawing/2010/main" val="0"/>
              </a:ext>
            </a:extLst>
          </a:blip>
          <a:srcRect t="35484" b="8248"/>
          <a:stretch/>
        </p:blipFill>
        <p:spPr>
          <a:xfrm>
            <a:off x="968975" y="1444110"/>
            <a:ext cx="5663097" cy="3662450"/>
          </a:xfrm>
          <a:prstGeom prst="rect">
            <a:avLst/>
          </a:prstGeom>
        </p:spPr>
      </p:pic>
      <p:pic>
        <p:nvPicPr>
          <p:cNvPr id="30" name="Picture 29">
            <a:extLst>
              <a:ext uri="{FF2B5EF4-FFF2-40B4-BE49-F238E27FC236}">
                <a16:creationId xmlns:a16="http://schemas.microsoft.com/office/drawing/2014/main" id="{03309AB7-EAE1-204F-82D0-A4ABC74FCE85}"/>
              </a:ext>
            </a:extLst>
          </p:cNvPr>
          <p:cNvPicPr>
            <a:picLocks noChangeAspect="1"/>
          </p:cNvPicPr>
          <p:nvPr userDrawn="1"/>
        </p:nvPicPr>
        <p:blipFill rotWithShape="1">
          <a:blip r:embed="rId2">
            <a:alphaModFix amt="30000"/>
            <a:extLst>
              <a:ext uri="{28A0092B-C50C-407E-A947-70E740481C1C}">
                <a14:useLocalDpi xmlns:a14="http://schemas.microsoft.com/office/drawing/2010/main" val="0"/>
              </a:ext>
            </a:extLst>
          </a:blip>
          <a:srcRect t="35484" b="8248"/>
          <a:stretch/>
        </p:blipFill>
        <p:spPr>
          <a:xfrm>
            <a:off x="6196243" y="1444109"/>
            <a:ext cx="5663097" cy="3662450"/>
          </a:xfrm>
          <a:prstGeom prst="rect">
            <a:avLst/>
          </a:prstGeom>
        </p:spPr>
      </p:pic>
    </p:spTree>
    <p:extLst>
      <p:ext uri="{BB962C8B-B14F-4D97-AF65-F5344CB8AC3E}">
        <p14:creationId xmlns:p14="http://schemas.microsoft.com/office/powerpoint/2010/main" val="123007861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reserve="1">
  <p:cSld name="3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0" y="0"/>
            <a:ext cx="13004799" cy="9758571"/>
          </a:xfrm>
          <a:prstGeom prst="rect">
            <a:avLst/>
          </a:prstGeom>
          <a:gradFill>
            <a:gsLst>
              <a:gs pos="0">
                <a:srgbClr val="01449D"/>
              </a:gs>
              <a:gs pos="66000">
                <a:srgbClr val="01449D"/>
              </a:gs>
              <a:gs pos="100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45" name="Title Text"/>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sp>
        <p:nvSpPr>
          <p:cNvPr id="52" name="Space weather &amp; neutrons meeting- July 07, 2021"/>
          <p:cNvSpPr txBox="1"/>
          <p:nvPr/>
        </p:nvSpPr>
        <p:spPr>
          <a:xfrm>
            <a:off x="7655065" y="9311865"/>
            <a:ext cx="2298266"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2" name="TextBox 1">
            <a:extLst>
              <a:ext uri="{FF2B5EF4-FFF2-40B4-BE49-F238E27FC236}">
                <a16:creationId xmlns:a16="http://schemas.microsoft.com/office/drawing/2014/main" id="{2F4FAB0A-35FC-C04D-8216-4D127D18BAC9}"/>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pic>
        <p:nvPicPr>
          <p:cNvPr id="4" name="Picture 3">
            <a:extLst>
              <a:ext uri="{FF2B5EF4-FFF2-40B4-BE49-F238E27FC236}">
                <a16:creationId xmlns:a16="http://schemas.microsoft.com/office/drawing/2014/main" id="{EBB44241-9C9A-CF41-8848-BA6450CBB483}"/>
              </a:ext>
            </a:extLst>
          </p:cNvPr>
          <p:cNvPicPr>
            <a:picLocks noChangeAspect="1"/>
          </p:cNvPicPr>
          <p:nvPr userDrawn="1"/>
        </p:nvPicPr>
        <p:blipFill>
          <a:blip r:embed="rId2">
            <a:alphaModFix amt="15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976054"/>
            <a:ext cx="13004800" cy="7801492"/>
          </a:xfrm>
          <a:prstGeom prst="rect">
            <a:avLst/>
          </a:prstGeom>
        </p:spPr>
      </p:pic>
    </p:spTree>
    <p:extLst>
      <p:ext uri="{BB962C8B-B14F-4D97-AF65-F5344CB8AC3E}">
        <p14:creationId xmlns:p14="http://schemas.microsoft.com/office/powerpoint/2010/main" val="122169573"/>
      </p:ext>
    </p:extLst>
  </p:cSld>
  <p:clrMapOvr>
    <a:masterClrMapping/>
  </p:clrMapOvr>
  <p:transition spd="med"/>
  <p:extLst>
    <p:ext uri="{DCECCB84-F9BA-43D5-87BE-67443E8EF086}">
      <p15:sldGuideLst xmlns:p15="http://schemas.microsoft.com/office/powerpoint/2012/main">
        <p15:guide id="1" orient="horz" pos="3072" userDrawn="1">
          <p15:clr>
            <a:srgbClr val="FBAE40"/>
          </p15:clr>
        </p15:guide>
        <p15:guide id="2" pos="409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9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296" y="0"/>
            <a:ext cx="13004799" cy="9744425"/>
          </a:xfrm>
          <a:prstGeom prst="rect">
            <a:avLst/>
          </a:prstGeom>
          <a:gradFill>
            <a:gsLst>
              <a:gs pos="0">
                <a:srgbClr val="1051A3"/>
              </a:gs>
              <a:gs pos="66000">
                <a:srgbClr val="205DAA"/>
              </a:gs>
              <a:gs pos="100000">
                <a:srgbClr val="1A58A9"/>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2" name="TextBox 1">
            <a:extLst>
              <a:ext uri="{FF2B5EF4-FFF2-40B4-BE49-F238E27FC236}">
                <a16:creationId xmlns:a16="http://schemas.microsoft.com/office/drawing/2014/main" id="{2F4FAB0A-35FC-C04D-8216-4D127D18BAC9}"/>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sp>
        <p:nvSpPr>
          <p:cNvPr id="5" name="Title Text">
            <a:extLst>
              <a:ext uri="{FF2B5EF4-FFF2-40B4-BE49-F238E27FC236}">
                <a16:creationId xmlns:a16="http://schemas.microsoft.com/office/drawing/2014/main" id="{639B62B4-E7E0-A1F2-A09D-FDB066B6FDF2}"/>
              </a:ext>
            </a:extLst>
          </p:cNvPr>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pic>
        <p:nvPicPr>
          <p:cNvPr id="8" name="Picture 7">
            <a:extLst>
              <a:ext uri="{FF2B5EF4-FFF2-40B4-BE49-F238E27FC236}">
                <a16:creationId xmlns:a16="http://schemas.microsoft.com/office/drawing/2014/main" id="{679D69A1-EF9C-4169-CBF8-0BF76DCB729C}"/>
              </a:ext>
            </a:extLst>
          </p:cNvPr>
          <p:cNvPicPr>
            <a:picLocks noChangeAspect="1"/>
          </p:cNvPicPr>
          <p:nvPr userDrawn="1"/>
        </p:nvPicPr>
        <p:blipFill>
          <a:blip r:embed="rId2">
            <a:duotone>
              <a:schemeClr val="accent1">
                <a:shade val="45000"/>
                <a:satMod val="135000"/>
              </a:schemeClr>
              <a:prstClr val="white"/>
            </a:duotone>
            <a:alphaModFix amt="44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01336" y="3366617"/>
            <a:ext cx="5715000" cy="5905500"/>
          </a:xfrm>
          <a:prstGeom prst="rect">
            <a:avLst/>
          </a:prstGeom>
          <a:ln>
            <a:noFill/>
          </a:ln>
          <a:effectLst>
            <a:softEdge rad="112500"/>
          </a:effectLst>
        </p:spPr>
      </p:pic>
      <p:sp>
        <p:nvSpPr>
          <p:cNvPr id="9" name="Space weather &amp; neutrons meeting- July 07, 2021">
            <a:extLst>
              <a:ext uri="{FF2B5EF4-FFF2-40B4-BE49-F238E27FC236}">
                <a16:creationId xmlns:a16="http://schemas.microsoft.com/office/drawing/2014/main" id="{1DB364E4-FE3F-6A38-FF06-715365F29463}"/>
              </a:ext>
            </a:extLst>
          </p:cNvPr>
          <p:cNvSpPr txBox="1"/>
          <p:nvPr userDrawn="1"/>
        </p:nvSpPr>
        <p:spPr>
          <a:xfrm>
            <a:off x="7655065" y="9311865"/>
            <a:ext cx="2298266"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Tree>
    <p:extLst>
      <p:ext uri="{BB962C8B-B14F-4D97-AF65-F5344CB8AC3E}">
        <p14:creationId xmlns:p14="http://schemas.microsoft.com/office/powerpoint/2010/main" val="359144689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7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0" y="0"/>
            <a:ext cx="13004799" cy="9773795"/>
          </a:xfrm>
          <a:prstGeom prst="rect">
            <a:avLst/>
          </a:prstGeom>
          <a:gradFill>
            <a:gsLst>
              <a:gs pos="0">
                <a:srgbClr val="0F4EA2"/>
              </a:gs>
              <a:gs pos="66000">
                <a:srgbClr val="0C4EA2"/>
              </a:gs>
              <a:gs pos="100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2" name="TextBox 1">
            <a:extLst>
              <a:ext uri="{FF2B5EF4-FFF2-40B4-BE49-F238E27FC236}">
                <a16:creationId xmlns:a16="http://schemas.microsoft.com/office/drawing/2014/main" id="{2F4FAB0A-35FC-C04D-8216-4D127D18BAC9}"/>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sp>
        <p:nvSpPr>
          <p:cNvPr id="5" name="Title Text">
            <a:extLst>
              <a:ext uri="{FF2B5EF4-FFF2-40B4-BE49-F238E27FC236}">
                <a16:creationId xmlns:a16="http://schemas.microsoft.com/office/drawing/2014/main" id="{639B62B4-E7E0-A1F2-A09D-FDB066B6FDF2}"/>
              </a:ext>
            </a:extLst>
          </p:cNvPr>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pic>
        <p:nvPicPr>
          <p:cNvPr id="6" name="Picture 5">
            <a:extLst>
              <a:ext uri="{FF2B5EF4-FFF2-40B4-BE49-F238E27FC236}">
                <a16:creationId xmlns:a16="http://schemas.microsoft.com/office/drawing/2014/main" id="{266C3147-C92B-A611-B9D7-98866F00295C}"/>
              </a:ext>
            </a:extLst>
          </p:cNvPr>
          <p:cNvPicPr>
            <a:picLocks noChangeAspect="1"/>
          </p:cNvPicPr>
          <p:nvPr userDrawn="1"/>
        </p:nvPicPr>
        <p:blipFill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Lst>
          </a:blip>
          <a:srcRect r="1961"/>
          <a:stretch/>
        </p:blipFill>
        <p:spPr>
          <a:xfrm>
            <a:off x="0" y="733864"/>
            <a:ext cx="7620000" cy="8642235"/>
          </a:xfrm>
          <a:prstGeom prst="rect">
            <a:avLst/>
          </a:prstGeom>
        </p:spPr>
      </p:pic>
      <p:sp>
        <p:nvSpPr>
          <p:cNvPr id="4" name="Space weather &amp; neutrons meeting- July 07, 2021">
            <a:extLst>
              <a:ext uri="{FF2B5EF4-FFF2-40B4-BE49-F238E27FC236}">
                <a16:creationId xmlns:a16="http://schemas.microsoft.com/office/drawing/2014/main" id="{88ABC35E-62FA-7471-BAB5-63B6453F93B3}"/>
              </a:ext>
            </a:extLst>
          </p:cNvPr>
          <p:cNvSpPr txBox="1"/>
          <p:nvPr userDrawn="1"/>
        </p:nvSpPr>
        <p:spPr>
          <a:xfrm>
            <a:off x="7655065" y="9311865"/>
            <a:ext cx="2298266"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Tree>
    <p:extLst>
      <p:ext uri="{BB962C8B-B14F-4D97-AF65-F5344CB8AC3E}">
        <p14:creationId xmlns:p14="http://schemas.microsoft.com/office/powerpoint/2010/main" val="318285554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8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0" y="0"/>
            <a:ext cx="13004799" cy="9773795"/>
          </a:xfrm>
          <a:prstGeom prst="rect">
            <a:avLst/>
          </a:prstGeom>
          <a:gradFill>
            <a:gsLst>
              <a:gs pos="0">
                <a:srgbClr val="0F4EA2"/>
              </a:gs>
              <a:gs pos="66000">
                <a:srgbClr val="0C4EA2"/>
              </a:gs>
              <a:gs pos="100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2" name="TextBox 1">
            <a:extLst>
              <a:ext uri="{FF2B5EF4-FFF2-40B4-BE49-F238E27FC236}">
                <a16:creationId xmlns:a16="http://schemas.microsoft.com/office/drawing/2014/main" id="{2F4FAB0A-35FC-C04D-8216-4D127D18BAC9}"/>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sp>
        <p:nvSpPr>
          <p:cNvPr id="5" name="Title Text">
            <a:extLst>
              <a:ext uri="{FF2B5EF4-FFF2-40B4-BE49-F238E27FC236}">
                <a16:creationId xmlns:a16="http://schemas.microsoft.com/office/drawing/2014/main" id="{639B62B4-E7E0-A1F2-A09D-FDB066B6FDF2}"/>
              </a:ext>
            </a:extLst>
          </p:cNvPr>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pic>
        <p:nvPicPr>
          <p:cNvPr id="4" name="Picture 3">
            <a:extLst>
              <a:ext uri="{FF2B5EF4-FFF2-40B4-BE49-F238E27FC236}">
                <a16:creationId xmlns:a16="http://schemas.microsoft.com/office/drawing/2014/main" id="{EFFEE6CB-9AAB-1651-D3C5-E749DAF92D11}"/>
              </a:ext>
            </a:extLst>
          </p:cNvPr>
          <p:cNvPicPr>
            <a:picLocks noChangeAspect="1"/>
          </p:cNvPicPr>
          <p:nvPr userDrawn="1"/>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Lst>
          </a:blip>
          <a:stretch>
            <a:fillRect/>
          </a:stretch>
        </p:blipFill>
        <p:spPr>
          <a:xfrm flipH="1">
            <a:off x="65019" y="315248"/>
            <a:ext cx="4256782" cy="8921128"/>
          </a:xfrm>
          <a:prstGeom prst="rect">
            <a:avLst/>
          </a:prstGeom>
          <a:ln>
            <a:noFill/>
          </a:ln>
          <a:effectLst>
            <a:softEdge rad="112500"/>
          </a:effectLst>
        </p:spPr>
      </p:pic>
      <p:sp>
        <p:nvSpPr>
          <p:cNvPr id="6" name="Space weather &amp; neutrons meeting- July 07, 2021">
            <a:extLst>
              <a:ext uri="{FF2B5EF4-FFF2-40B4-BE49-F238E27FC236}">
                <a16:creationId xmlns:a16="http://schemas.microsoft.com/office/drawing/2014/main" id="{20B90A91-3A04-EA69-A5EA-32AE7EF975C5}"/>
              </a:ext>
            </a:extLst>
          </p:cNvPr>
          <p:cNvSpPr txBox="1"/>
          <p:nvPr userDrawn="1"/>
        </p:nvSpPr>
        <p:spPr>
          <a:xfrm>
            <a:off x="7655065" y="9311865"/>
            <a:ext cx="2298266"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Tree>
    <p:extLst>
      <p:ext uri="{BB962C8B-B14F-4D97-AF65-F5344CB8AC3E}">
        <p14:creationId xmlns:p14="http://schemas.microsoft.com/office/powerpoint/2010/main" val="1742338173"/>
      </p:ext>
    </p:extLst>
  </p:cSld>
  <p:clrMapOvr>
    <a:masterClrMapping/>
  </p:clrMapOvr>
  <p:transition spd="med"/>
  <p:extLst>
    <p:ext uri="{DCECCB84-F9BA-43D5-87BE-67443E8EF086}">
      <p15:sldGuideLst xmlns:p15="http://schemas.microsoft.com/office/powerpoint/2012/main">
        <p15:guide id="1" orient="horz" pos="3072">
          <p15:clr>
            <a:srgbClr val="FBAE40"/>
          </p15:clr>
        </p15:guide>
        <p15:guide id="2" pos="409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0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0" y="0"/>
            <a:ext cx="13004799" cy="9773795"/>
          </a:xfrm>
          <a:prstGeom prst="rect">
            <a:avLst/>
          </a:prstGeom>
          <a:gradFill>
            <a:gsLst>
              <a:gs pos="0">
                <a:srgbClr val="0F4EA2"/>
              </a:gs>
              <a:gs pos="66000">
                <a:srgbClr val="0C4EA2"/>
              </a:gs>
              <a:gs pos="100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2" name="TextBox 1">
            <a:extLst>
              <a:ext uri="{FF2B5EF4-FFF2-40B4-BE49-F238E27FC236}">
                <a16:creationId xmlns:a16="http://schemas.microsoft.com/office/drawing/2014/main" id="{2F4FAB0A-35FC-C04D-8216-4D127D18BAC9}"/>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sp>
        <p:nvSpPr>
          <p:cNvPr id="5" name="Title Text">
            <a:extLst>
              <a:ext uri="{FF2B5EF4-FFF2-40B4-BE49-F238E27FC236}">
                <a16:creationId xmlns:a16="http://schemas.microsoft.com/office/drawing/2014/main" id="{639B62B4-E7E0-A1F2-A09D-FDB066B6FDF2}"/>
              </a:ext>
            </a:extLst>
          </p:cNvPr>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pic>
        <p:nvPicPr>
          <p:cNvPr id="6" name="Gráfico 16" descr="Internet de las cosas con relleno sólido">
            <a:extLst>
              <a:ext uri="{FF2B5EF4-FFF2-40B4-BE49-F238E27FC236}">
                <a16:creationId xmlns:a16="http://schemas.microsoft.com/office/drawing/2014/main" id="{8435ABF7-9DD9-16DB-9D8E-B28E15DC540E}"/>
              </a:ext>
            </a:extLst>
          </p:cNvPr>
          <p:cNvPicPr>
            <a:picLocks noChangeAspect="1"/>
          </p:cNvPicPr>
          <p:nvPr userDrawn="1"/>
        </p:nvPicPr>
        <p:blipFill>
          <a:blip>
            <a:alphaModFix amt="70000"/>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04397" y="3799268"/>
            <a:ext cx="1761808" cy="1761808"/>
          </a:xfrm>
          <a:prstGeom prst="rect">
            <a:avLst/>
          </a:prstGeom>
        </p:spPr>
      </p:pic>
      <p:pic>
        <p:nvPicPr>
          <p:cNvPr id="7" name="Gráfico 17" descr="Inteligencia artificial con relleno sólido">
            <a:extLst>
              <a:ext uri="{FF2B5EF4-FFF2-40B4-BE49-F238E27FC236}">
                <a16:creationId xmlns:a16="http://schemas.microsoft.com/office/drawing/2014/main" id="{EFD0CFFF-5090-AC13-D316-A6948EE84D03}"/>
              </a:ext>
            </a:extLst>
          </p:cNvPr>
          <p:cNvPicPr>
            <a:picLocks noChangeAspect="1"/>
          </p:cNvPicPr>
          <p:nvPr userDrawn="1"/>
        </p:nvPicPr>
        <p:blipFill>
          <a:blip>
            <a:alphaModFix amt="7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78844" y="7332711"/>
            <a:ext cx="1556272" cy="1556272"/>
          </a:xfrm>
          <a:prstGeom prst="rect">
            <a:avLst/>
          </a:prstGeom>
        </p:spPr>
      </p:pic>
      <p:pic>
        <p:nvPicPr>
          <p:cNvPr id="8" name="Gráfico 2" descr="Monedas con relleno sólido">
            <a:extLst>
              <a:ext uri="{FF2B5EF4-FFF2-40B4-BE49-F238E27FC236}">
                <a16:creationId xmlns:a16="http://schemas.microsoft.com/office/drawing/2014/main" id="{D36687B8-F245-1225-071E-F90AEB6C6D81}"/>
              </a:ext>
            </a:extLst>
          </p:cNvPr>
          <p:cNvPicPr>
            <a:picLocks noChangeAspect="1"/>
          </p:cNvPicPr>
          <p:nvPr userDrawn="1"/>
        </p:nvPicPr>
        <p:blipFill>
          <a:blip>
            <a:alphaModFix amt="70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00700" y="4876800"/>
            <a:ext cx="1734416" cy="1734416"/>
          </a:xfrm>
          <a:prstGeom prst="rect">
            <a:avLst/>
          </a:prstGeom>
        </p:spPr>
      </p:pic>
      <p:pic>
        <p:nvPicPr>
          <p:cNvPr id="9" name="Gráfico 5" descr="Conexiones con relleno sólido">
            <a:extLst>
              <a:ext uri="{FF2B5EF4-FFF2-40B4-BE49-F238E27FC236}">
                <a16:creationId xmlns:a16="http://schemas.microsoft.com/office/drawing/2014/main" id="{C754E8A7-311F-6185-F1A2-DE271C2FC42A}"/>
              </a:ext>
            </a:extLst>
          </p:cNvPr>
          <p:cNvPicPr>
            <a:picLocks noChangeAspect="1"/>
          </p:cNvPicPr>
          <p:nvPr userDrawn="1"/>
        </p:nvPicPr>
        <p:blipFill>
          <a:blip>
            <a:alphaModFix amt="70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4397" y="6230103"/>
            <a:ext cx="1734415" cy="1734415"/>
          </a:xfrm>
          <a:prstGeom prst="rect">
            <a:avLst/>
          </a:prstGeom>
        </p:spPr>
      </p:pic>
      <p:sp>
        <p:nvSpPr>
          <p:cNvPr id="11" name="Space weather &amp; neutrons meeting- July 07, 2021">
            <a:extLst>
              <a:ext uri="{FF2B5EF4-FFF2-40B4-BE49-F238E27FC236}">
                <a16:creationId xmlns:a16="http://schemas.microsoft.com/office/drawing/2014/main" id="{C3FAC407-1B9A-0E6A-D2CE-6E4A653FEB55}"/>
              </a:ext>
            </a:extLst>
          </p:cNvPr>
          <p:cNvSpPr txBox="1"/>
          <p:nvPr userDrawn="1"/>
        </p:nvSpPr>
        <p:spPr>
          <a:xfrm>
            <a:off x="7655065" y="9311865"/>
            <a:ext cx="2298266"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Tree>
    <p:extLst>
      <p:ext uri="{BB962C8B-B14F-4D97-AF65-F5344CB8AC3E}">
        <p14:creationId xmlns:p14="http://schemas.microsoft.com/office/powerpoint/2010/main" val="368043366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Master Slide">
    <p:spTree>
      <p:nvGrpSpPr>
        <p:cNvPr id="1" name=""/>
        <p:cNvGrpSpPr/>
        <p:nvPr/>
      </p:nvGrpSpPr>
      <p:grpSpPr>
        <a:xfrm>
          <a:off x="0" y="0"/>
          <a:ext cx="0" cy="0"/>
          <a:chOff x="0" y="0"/>
          <a:chExt cx="0" cy="0"/>
        </a:xfrm>
      </p:grpSpPr>
      <p:sp>
        <p:nvSpPr>
          <p:cNvPr id="31"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2" name="Rectangle"/>
          <p:cNvSpPr/>
          <p:nvPr/>
        </p:nvSpPr>
        <p:spPr>
          <a:xfrm>
            <a:off x="0" y="5370"/>
            <a:ext cx="13004799" cy="1055184"/>
          </a:xfrm>
          <a:prstGeom prst="rect">
            <a:avLst/>
          </a:prstGeom>
          <a:gradFill>
            <a:gsLst>
              <a:gs pos="0">
                <a:srgbClr val="01449D"/>
              </a:gs>
              <a:gs pos="21000">
                <a:srgbClr val="01449D"/>
              </a:gs>
              <a:gs pos="45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3" name="F. Castillo, C. Escobar, C. García, J. E. García, V. Sanz, B, Zaldivar"/>
          <p:cNvSpPr txBox="1"/>
          <p:nvPr/>
        </p:nvSpPr>
        <p:spPr>
          <a:xfrm>
            <a:off x="4321801" y="9341995"/>
            <a:ext cx="4861603" cy="3795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200" b="1">
                <a:solidFill>
                  <a:srgbClr val="FFFFFF"/>
                </a:solidFill>
                <a:latin typeface="Helvetica Neue"/>
                <a:ea typeface="Helvetica Neue"/>
                <a:cs typeface="Helvetica Neue"/>
                <a:sym typeface="Helvetica Neue"/>
              </a:defRPr>
            </a:lvl1pPr>
          </a:lstStyle>
          <a:p>
            <a:endParaRPr sz="1800" b="0" i="0">
              <a:latin typeface="Nunito Sans Light" pitchFamily="2" charset="77"/>
            </a:endParaRPr>
          </a:p>
        </p:txBody>
      </p:sp>
      <p:grpSp>
        <p:nvGrpSpPr>
          <p:cNvPr id="43" name="Group"/>
          <p:cNvGrpSpPr/>
          <p:nvPr/>
        </p:nvGrpSpPr>
        <p:grpSpPr>
          <a:xfrm>
            <a:off x="9869230" y="9283713"/>
            <a:ext cx="3142483" cy="474857"/>
            <a:chOff x="0" y="0"/>
            <a:chExt cx="3142482" cy="474855"/>
          </a:xfrm>
          <a:solidFill>
            <a:srgbClr val="FFFFFF"/>
          </a:solidFill>
        </p:grpSpPr>
        <p:sp>
          <p:nvSpPr>
            <p:cNvPr id="34"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5"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6"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7"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8"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39"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0"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1"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45" name="Title Text"/>
          <p:cNvSpPr txBox="1">
            <a:spLocks noGrp="1"/>
          </p:cNvSpPr>
          <p:nvPr>
            <p:ph type="title"/>
          </p:nvPr>
        </p:nvSpPr>
        <p:spPr>
          <a:xfrm>
            <a:off x="1880233" y="242792"/>
            <a:ext cx="7790243" cy="491072"/>
          </a:xfrm>
          <a:prstGeom prst="rect">
            <a:avLst/>
          </a:prstGeom>
        </p:spPr>
        <p:txBody>
          <a:bodyPr anchor="b"/>
          <a:lstStyle>
            <a:lvl1pPr>
              <a:defRPr sz="2400" baseline="0">
                <a:solidFill>
                  <a:schemeClr val="bg1"/>
                </a:solidFill>
              </a:defRPr>
            </a:lvl1pPr>
          </a:lstStyle>
          <a:p>
            <a:r>
              <a:rPr dirty="0"/>
              <a:t>Title Text</a:t>
            </a:r>
          </a:p>
        </p:txBody>
      </p:sp>
      <p:sp>
        <p:nvSpPr>
          <p:cNvPr id="52" name="Space weather &amp; neutrons meeting- July 07, 2021"/>
          <p:cNvSpPr txBox="1"/>
          <p:nvPr/>
        </p:nvSpPr>
        <p:spPr>
          <a:xfrm>
            <a:off x="7764977" y="9311865"/>
            <a:ext cx="2188354" cy="42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nSpc>
                <a:spcPct val="120000"/>
              </a:lnSpc>
              <a:defRPr sz="1000" baseline="10000">
                <a:solidFill>
                  <a:srgbClr val="FFFFFF"/>
                </a:solidFill>
              </a:defRPr>
            </a:lvl1pPr>
          </a:lstStyle>
          <a:p>
            <a:pPr>
              <a:defRPr sz="1200" b="1" baseline="8333">
                <a:latin typeface="Helvetica Neue"/>
                <a:ea typeface="Helvetica Neue"/>
                <a:cs typeface="Helvetica Neue"/>
                <a:sym typeface="Helvetica Neue"/>
              </a:defRPr>
            </a:pPr>
            <a:r>
              <a:rPr lang="es-ES" sz="1800" b="0" i="0" baseline="0" dirty="0">
                <a:latin typeface="Nunito Sans ExtraLight" pitchFamily="2" charset="77"/>
                <a:ea typeface="+mj-ea"/>
                <a:cs typeface="+mj-cs"/>
                <a:sym typeface="Helvetica Neue Light"/>
              </a:rPr>
              <a:t>April 8</a:t>
            </a:r>
            <a:r>
              <a:rPr lang="es-ES" sz="1800" b="0" i="0" baseline="30000" dirty="0">
                <a:latin typeface="Nunito Sans ExtraLight" pitchFamily="2" charset="77"/>
                <a:ea typeface="+mj-ea"/>
                <a:cs typeface="+mj-cs"/>
                <a:sym typeface="Helvetica Neue Light"/>
              </a:rPr>
              <a:t>th</a:t>
            </a:r>
            <a:r>
              <a:rPr lang="es-ES" sz="1800" b="0" i="0" baseline="0" dirty="0">
                <a:latin typeface="Nunito Sans ExtraLight" pitchFamily="2" charset="77"/>
                <a:ea typeface="+mj-ea"/>
                <a:cs typeface="+mj-cs"/>
                <a:sym typeface="Helvetica Neue Light"/>
              </a:rPr>
              <a:t>, 2026</a:t>
            </a:r>
          </a:p>
        </p:txBody>
      </p:sp>
      <p:sp>
        <p:nvSpPr>
          <p:cNvPr id="10" name="Freeform 9">
            <a:extLst>
              <a:ext uri="{FF2B5EF4-FFF2-40B4-BE49-F238E27FC236}">
                <a16:creationId xmlns:a16="http://schemas.microsoft.com/office/drawing/2014/main" id="{224E90C3-AD6F-F247-A622-6574F0A3C4FC}"/>
              </a:ext>
            </a:extLst>
          </p:cNvPr>
          <p:cNvSpPr/>
          <p:nvPr userDrawn="1"/>
        </p:nvSpPr>
        <p:spPr>
          <a:xfrm>
            <a:off x="4803820" y="953037"/>
            <a:ext cx="5383369" cy="5692462"/>
          </a:xfrm>
          <a:custGeom>
            <a:avLst/>
            <a:gdLst>
              <a:gd name="connsiteX0" fmla="*/ 0 w 5383369"/>
              <a:gd name="connsiteY0" fmla="*/ 0 h 5692462"/>
              <a:gd name="connsiteX1" fmla="*/ 605307 w 5383369"/>
              <a:gd name="connsiteY1" fmla="*/ 2240924 h 5692462"/>
              <a:gd name="connsiteX2" fmla="*/ 1545465 w 5383369"/>
              <a:gd name="connsiteY2" fmla="*/ 3528811 h 5692462"/>
              <a:gd name="connsiteX3" fmla="*/ 5383369 w 5383369"/>
              <a:gd name="connsiteY3" fmla="*/ 5692462 h 5692462"/>
            </a:gdLst>
            <a:ahLst/>
            <a:cxnLst>
              <a:cxn ang="0">
                <a:pos x="connsiteX0" y="connsiteY0"/>
              </a:cxn>
              <a:cxn ang="0">
                <a:pos x="connsiteX1" y="connsiteY1"/>
              </a:cxn>
              <a:cxn ang="0">
                <a:pos x="connsiteX2" y="connsiteY2"/>
              </a:cxn>
              <a:cxn ang="0">
                <a:pos x="connsiteX3" y="connsiteY3"/>
              </a:cxn>
            </a:cxnLst>
            <a:rect l="l" t="t" r="r" b="b"/>
            <a:pathLst>
              <a:path w="5383369" h="5692462">
                <a:moveTo>
                  <a:pt x="0" y="0"/>
                </a:moveTo>
                <a:cubicBezTo>
                  <a:pt x="173865" y="826394"/>
                  <a:pt x="347730" y="1652789"/>
                  <a:pt x="605307" y="2240924"/>
                </a:cubicBezTo>
                <a:cubicBezTo>
                  <a:pt x="862884" y="2829059"/>
                  <a:pt x="749121" y="2953555"/>
                  <a:pt x="1545465" y="3528811"/>
                </a:cubicBezTo>
                <a:cubicBezTo>
                  <a:pt x="2341809" y="4104067"/>
                  <a:pt x="3862589" y="4898264"/>
                  <a:pt x="5383369" y="5692462"/>
                </a:cubicBezTo>
              </a:path>
            </a:pathLst>
          </a:custGeom>
          <a:no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ES" sz="1800" b="0" i="0" u="none" strike="noStrike" cap="none" spc="0" normalizeH="0" baseline="0">
              <a:ln>
                <a:noFill/>
              </a:ln>
              <a:solidFill>
                <a:srgbClr val="000000"/>
              </a:solidFill>
              <a:effectLst/>
              <a:uFillTx/>
            </a:endParaRPr>
          </a:p>
        </p:txBody>
      </p:sp>
      <p:sp>
        <p:nvSpPr>
          <p:cNvPr id="3" name="Text Placeholder 2">
            <a:extLst>
              <a:ext uri="{FF2B5EF4-FFF2-40B4-BE49-F238E27FC236}">
                <a16:creationId xmlns:a16="http://schemas.microsoft.com/office/drawing/2014/main" id="{185074C2-4F40-924B-A535-E7B7E96A3B8F}"/>
              </a:ext>
            </a:extLst>
          </p:cNvPr>
          <p:cNvSpPr>
            <a:spLocks noGrp="1"/>
          </p:cNvSpPr>
          <p:nvPr>
            <p:ph type="body" sz="quarter" idx="10"/>
          </p:nvPr>
        </p:nvSpPr>
        <p:spPr>
          <a:xfrm>
            <a:off x="1436688" y="2271713"/>
            <a:ext cx="10421937" cy="6138862"/>
          </a:xfrm>
        </p:spPr>
        <p:txBody>
          <a:bodyPr>
            <a:normAutofit/>
          </a:bodyPr>
          <a:lstStyle>
            <a:lvl1pPr marL="358775" indent="-358775">
              <a:buFont typeface="Arial" panose="020B0604020202020204" pitchFamily="34" charset="0"/>
              <a:buChar char="•"/>
              <a:tabLst/>
              <a:defRPr sz="2400" baseline="0">
                <a:solidFill>
                  <a:schemeClr val="tx2">
                    <a:lumMod val="10000"/>
                  </a:schemeClr>
                </a:solidFill>
                <a:latin typeface="Nunito Sans Light" pitchFamily="2" charset="77"/>
              </a:defRPr>
            </a:lvl1pPr>
            <a:lvl2pPr marL="571500" indent="-571500">
              <a:buFont typeface="Arial" panose="020B0604020202020204" pitchFamily="34" charset="0"/>
              <a:buChar char="•"/>
              <a:defRPr/>
            </a:lvl2pPr>
            <a:lvl3pPr marL="1069975" indent="-350838">
              <a:buFont typeface="Arial" panose="020B0604020202020204" pitchFamily="34" charset="0"/>
              <a:buChar char="•"/>
              <a:tabLst/>
              <a:defRPr sz="2400" baseline="0">
                <a:solidFill>
                  <a:schemeClr val="tx2">
                    <a:lumMod val="10000"/>
                  </a:schemeClr>
                </a:solidFill>
                <a:latin typeface="Nunito Sans Light" pitchFamily="2" charset="77"/>
              </a:defRPr>
            </a:lvl3pPr>
            <a:lvl4pPr marL="1428750" indent="-358775">
              <a:buFont typeface="Arial" panose="020B0604020202020204" pitchFamily="34" charset="0"/>
              <a:buChar char="•"/>
              <a:tabLst/>
              <a:defRPr sz="2400" baseline="0">
                <a:solidFill>
                  <a:schemeClr val="tx2">
                    <a:lumMod val="10000"/>
                  </a:schemeClr>
                </a:solidFill>
                <a:latin typeface="Nunito Sans Light" pitchFamily="2" charset="77"/>
              </a:defRPr>
            </a:lvl4pPr>
            <a:lvl5pPr marL="1828800" indent="-400050">
              <a:buFont typeface="Arial" panose="020B0604020202020204" pitchFamily="34" charset="0"/>
              <a:buChar char="•"/>
              <a:tabLst/>
              <a:defRPr sz="2400" baseline="0">
                <a:solidFill>
                  <a:schemeClr val="tx2">
                    <a:lumMod val="10000"/>
                  </a:schemeClr>
                </a:solidFill>
                <a:latin typeface="Nunito Sans Light" pitchFamily="2" charset="77"/>
              </a:defRPr>
            </a:lvl5pPr>
            <a:lvl6pPr marL="719138" indent="-360363">
              <a:buFont typeface="Arial" panose="020B0604020202020204" pitchFamily="34" charset="0"/>
              <a:buChar char="•"/>
              <a:tabLst/>
              <a:defRPr sz="2400" baseline="0">
                <a:solidFill>
                  <a:schemeClr val="tx2">
                    <a:lumMod val="10000"/>
                  </a:schemeClr>
                </a:solidFill>
                <a:latin typeface="Nunito Sans Light" pitchFamily="2" charset="77"/>
              </a:defRPr>
            </a:lvl6pPr>
          </a:lstStyle>
          <a:p>
            <a:pPr lvl="0"/>
            <a:r>
              <a:rPr lang="en-GB" dirty="0"/>
              <a:t>Click to edit Master text styles</a:t>
            </a:r>
          </a:p>
          <a:p>
            <a:pPr lvl="5"/>
            <a:r>
              <a:rPr lang="en-GB" dirty="0"/>
              <a:t>Second level</a:t>
            </a:r>
          </a:p>
          <a:p>
            <a:pPr lvl="2"/>
            <a:r>
              <a:rPr lang="en-GB" dirty="0"/>
              <a:t>Third level</a:t>
            </a:r>
          </a:p>
          <a:p>
            <a:pPr lvl="3"/>
            <a:r>
              <a:rPr lang="en-GB" dirty="0"/>
              <a:t>Fourth level</a:t>
            </a:r>
          </a:p>
          <a:p>
            <a:pPr lvl="4"/>
            <a:r>
              <a:rPr lang="en-GB" dirty="0"/>
              <a:t>Fifth level</a:t>
            </a:r>
            <a:endParaRPr lang="en-ES" dirty="0"/>
          </a:p>
        </p:txBody>
      </p:sp>
      <p:sp>
        <p:nvSpPr>
          <p:cNvPr id="22" name="TextBox 21">
            <a:extLst>
              <a:ext uri="{FF2B5EF4-FFF2-40B4-BE49-F238E27FC236}">
                <a16:creationId xmlns:a16="http://schemas.microsoft.com/office/drawing/2014/main" id="{5FE79C40-96AB-5F4A-9109-4A46607F732F}"/>
              </a:ext>
            </a:extLst>
          </p:cNvPr>
          <p:cNvSpPr txBox="1"/>
          <p:nvPr userDrawn="1"/>
        </p:nvSpPr>
        <p:spPr>
          <a:xfrm>
            <a:off x="12394685" y="9341994"/>
            <a:ext cx="359073"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fld id="{D9A9F8C7-76E0-4A4A-843D-57D7C410F06F}" type="slidenum">
              <a:rPr kumimoji="0" lang="en-ES" sz="1800" b="0" i="0" u="none" strike="noStrike" cap="none" spc="0" normalizeH="0" baseline="0" smtClean="0">
                <a:ln>
                  <a:noFill/>
                </a:ln>
                <a:solidFill>
                  <a:srgbClr val="376894"/>
                </a:solidFill>
                <a:effectLst/>
                <a:uFillTx/>
                <a:latin typeface="Nunito Sans" pitchFamily="2" charset="77"/>
                <a:ea typeface="+mj-ea"/>
                <a:cs typeface="+mj-cs"/>
                <a:sym typeface="Helvetica Neue Light"/>
              </a:rPr>
              <a:t>‹#›</a:t>
            </a:fld>
            <a:endParaRPr kumimoji="0" lang="en-ES" sz="1800" b="0" i="0" u="none" strike="noStrike" cap="none" spc="0" normalizeH="0" baseline="0">
              <a:ln>
                <a:noFill/>
              </a:ln>
              <a:solidFill>
                <a:srgbClr val="376894"/>
              </a:solidFill>
              <a:effectLst/>
              <a:uFillTx/>
              <a:latin typeface="Nunito Sans" pitchFamily="2" charset="77"/>
              <a:ea typeface="+mj-ea"/>
              <a:cs typeface="+mj-cs"/>
              <a:sym typeface="Helvetica Neue Light"/>
            </a:endParaRPr>
          </a:p>
        </p:txBody>
      </p:sp>
      <p:sp>
        <p:nvSpPr>
          <p:cNvPr id="21" name="Rectangle">
            <a:extLst>
              <a:ext uri="{FF2B5EF4-FFF2-40B4-BE49-F238E27FC236}">
                <a16:creationId xmlns:a16="http://schemas.microsoft.com/office/drawing/2014/main" id="{0298EC06-B32E-4644-89BE-E3AE360F867C}"/>
              </a:ext>
            </a:extLst>
          </p:cNvPr>
          <p:cNvSpPr/>
          <p:nvPr userDrawn="1"/>
        </p:nvSpPr>
        <p:spPr>
          <a:xfrm>
            <a:off x="0" y="-74476"/>
            <a:ext cx="13004799" cy="1135030"/>
          </a:xfrm>
          <a:prstGeom prst="rect">
            <a:avLst/>
          </a:prstGeom>
          <a:gradFill>
            <a:gsLst>
              <a:gs pos="0">
                <a:srgbClr val="01449D"/>
              </a:gs>
              <a:gs pos="21000">
                <a:srgbClr val="01449D"/>
              </a:gs>
              <a:gs pos="45000">
                <a:srgbClr val="306AAE"/>
              </a:gs>
            </a:gsLst>
            <a:lin ang="0" scaled="0"/>
          </a:gradFill>
          <a:ln w="12700">
            <a:miter lim="400000"/>
          </a:ln>
        </p:spPr>
        <p:txBody>
          <a:bodyPr lIns="50800" tIns="50800" rIns="50800" bIns="50800" anchor="ctr"/>
          <a:lstStyle/>
          <a:p>
            <a:pPr algn="ctr">
              <a:defRPr sz="4000">
                <a:solidFill>
                  <a:srgbClr val="E3E3E3"/>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Tree>
    <p:extLst>
      <p:ext uri="{BB962C8B-B14F-4D97-AF65-F5344CB8AC3E}">
        <p14:creationId xmlns:p14="http://schemas.microsoft.com/office/powerpoint/2010/main" val="199760971"/>
      </p:ext>
    </p:extLst>
  </p:cSld>
  <p:clrMapOvr>
    <a:masterClrMapping/>
  </p:clrMapOvr>
  <p:transition spd="med"/>
  <p:extLst>
    <p:ext uri="{DCECCB84-F9BA-43D5-87BE-67443E8EF086}">
      <p15:sldGuideLst xmlns:p15="http://schemas.microsoft.com/office/powerpoint/2012/main">
        <p15:guide id="1" orient="horz" pos="3072" userDrawn="1">
          <p15:clr>
            <a:srgbClr val="FBAE40"/>
          </p15:clr>
        </p15:guide>
        <p15:guide id="2" pos="409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Portada-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B99D9D-8D9D-55A3-F24E-CDB510C310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746361"/>
            <a:ext cx="13004800" cy="1022737"/>
          </a:xfrm>
          <a:prstGeom prst="rect">
            <a:avLst/>
          </a:prstGeom>
        </p:spPr>
      </p:pic>
    </p:spTree>
    <p:extLst>
      <p:ext uri="{BB962C8B-B14F-4D97-AF65-F5344CB8AC3E}">
        <p14:creationId xmlns:p14="http://schemas.microsoft.com/office/powerpoint/2010/main" val="2479951595"/>
      </p:ext>
    </p:extLst>
  </p:cSld>
  <p:clrMapOvr>
    <a:masterClrMapping/>
  </p:clrMapOvr>
  <p:extLst>
    <p:ext uri="{DCECCB84-F9BA-43D5-87BE-67443E8EF086}">
      <p15:sldGuideLst xmlns:p15="http://schemas.microsoft.com/office/powerpoint/2012/main">
        <p15:guide id="1" orient="horz" pos="3072">
          <p15:clr>
            <a:srgbClr val="FBAE40"/>
          </p15:clr>
        </p15:guide>
        <p15:guide id="2" pos="4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tle Text"/>
          <p:cNvSpPr txBox="1">
            <a:spLocks noGrp="1"/>
          </p:cNvSpPr>
          <p:nvPr>
            <p:ph type="title"/>
          </p:nvPr>
        </p:nvSpPr>
        <p:spPr>
          <a:xfrm>
            <a:off x="3803840" y="3862376"/>
            <a:ext cx="7283324" cy="11834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Rectangle"/>
          <p:cNvSpPr/>
          <p:nvPr/>
        </p:nvSpPr>
        <p:spPr>
          <a:xfrm>
            <a:off x="0" y="9283537"/>
            <a:ext cx="13004800" cy="468263"/>
          </a:xfrm>
          <a:prstGeom prst="rect">
            <a:avLst/>
          </a:prstGeom>
          <a:solidFill>
            <a:srgbClr val="306AAE"/>
          </a:solidFill>
          <a:ln w="12700">
            <a:miter lim="400000"/>
          </a:ln>
        </p:spPr>
        <p:txBody>
          <a:bodyPr lIns="50800" tIns="50800" rIns="50800" bIns="50800" anchor="ct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nvGrpSpPr>
          <p:cNvPr id="14" name="Group"/>
          <p:cNvGrpSpPr/>
          <p:nvPr/>
        </p:nvGrpSpPr>
        <p:grpSpPr>
          <a:xfrm>
            <a:off x="9869230" y="9283713"/>
            <a:ext cx="3142483" cy="474857"/>
            <a:chOff x="0" y="0"/>
            <a:chExt cx="3142482" cy="474855"/>
          </a:xfrm>
          <a:solidFill>
            <a:srgbClr val="FFFFFF"/>
          </a:solidFill>
        </p:grpSpPr>
        <p:sp>
          <p:nvSpPr>
            <p:cNvPr id="5" name="Rectangle"/>
            <p:cNvSpPr/>
            <p:nvPr/>
          </p:nvSpPr>
          <p:spPr>
            <a:xfrm>
              <a:off x="852904"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6" name="Rectangle"/>
            <p:cNvSpPr/>
            <p:nvPr/>
          </p:nvSpPr>
          <p:spPr>
            <a:xfrm>
              <a:off x="568602" y="237427"/>
              <a:ext cx="284303"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7" name="Rectangle"/>
            <p:cNvSpPr/>
            <p:nvPr/>
          </p:nvSpPr>
          <p:spPr>
            <a:xfrm>
              <a:off x="284301" y="0"/>
              <a:ext cx="284302"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8" name="Rectangle"/>
            <p:cNvSpPr/>
            <p:nvPr/>
          </p:nvSpPr>
          <p:spPr>
            <a:xfrm>
              <a:off x="0"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9" name="Rectangle"/>
            <p:cNvSpPr/>
            <p:nvPr/>
          </p:nvSpPr>
          <p:spPr>
            <a:xfrm>
              <a:off x="1990109"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0" name="Rectangle"/>
            <p:cNvSpPr/>
            <p:nvPr/>
          </p:nvSpPr>
          <p:spPr>
            <a:xfrm>
              <a:off x="1705808"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1" name="Rectangle"/>
            <p:cNvSpPr/>
            <p:nvPr/>
          </p:nvSpPr>
          <p:spPr>
            <a:xfrm>
              <a:off x="1421506" y="0"/>
              <a:ext cx="284303" cy="237428"/>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2" name="Rectangle"/>
            <p:cNvSpPr/>
            <p:nvPr/>
          </p:nvSpPr>
          <p:spPr>
            <a:xfrm>
              <a:off x="1137205" y="237427"/>
              <a:ext cx="284302" cy="237429"/>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13" name="Rectangle"/>
            <p:cNvSpPr/>
            <p:nvPr/>
          </p:nvSpPr>
          <p:spPr>
            <a:xfrm>
              <a:off x="2274410" y="0"/>
              <a:ext cx="868073" cy="474856"/>
            </a:xfrm>
            <a:prstGeom prst="rect">
              <a:avLst/>
            </a:prstGeom>
            <a:grpFill/>
            <a:ln w="12700" cap="flat">
              <a:noFill/>
              <a:miter lim="400000"/>
            </a:ln>
            <a:effectLst/>
          </p:spPr>
          <p:txBody>
            <a:bodyPr wrap="square" lIns="50800" tIns="50800" rIns="50800" bIns="50800" numCol="1" anchor="ctr">
              <a:noAutofit/>
            </a:bodyPr>
            <a:lstStyle/>
            <a:p>
              <a:pPr algn="ctr">
                <a:defRPr sz="4000">
                  <a:solidFill>
                    <a:srgbClr val="E4E4E4"/>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grpSp>
      <p:sp>
        <p:nvSpPr>
          <p:cNvPr id="15" name="Body Level One…"/>
          <p:cNvSpPr txBox="1">
            <a:spLocks noGrp="1"/>
          </p:cNvSpPr>
          <p:nvPr>
            <p:ph type="body" idx="1"/>
          </p:nvPr>
        </p:nvSpPr>
        <p:spPr>
          <a:xfrm>
            <a:off x="1270000" y="5029200"/>
            <a:ext cx="10464800" cy="11303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rPr dirty="0"/>
              <a:t>Body Level One</a:t>
            </a:r>
          </a:p>
          <a:p>
            <a:pPr lvl="1"/>
            <a:r>
              <a:rPr lang="es-ES" dirty="0"/>
              <a:t>	</a:t>
            </a:r>
            <a:r>
              <a:rPr dirty="0"/>
              <a:t>Body Level Two</a:t>
            </a:r>
          </a:p>
          <a:p>
            <a:pPr lvl="2"/>
            <a:r>
              <a:rPr lang="es-ES" dirty="0"/>
              <a:t>		</a:t>
            </a:r>
            <a:r>
              <a:rPr dirty="0"/>
              <a:t>Body Level Three</a:t>
            </a:r>
          </a:p>
          <a:p>
            <a:pPr lvl="3"/>
            <a:r>
              <a:rPr lang="es-ES" dirty="0"/>
              <a:t>			</a:t>
            </a:r>
            <a:r>
              <a:rPr dirty="0"/>
              <a:t>Body Level Four</a:t>
            </a:r>
          </a:p>
          <a:p>
            <a:pPr lvl="4"/>
            <a:r>
              <a:rPr lang="es-ES" dirty="0"/>
              <a:t>				</a:t>
            </a:r>
            <a:r>
              <a:rPr dirty="0"/>
              <a:t>Body Level Five</a:t>
            </a:r>
          </a:p>
        </p:txBody>
      </p:sp>
      <p:sp>
        <p:nvSpPr>
          <p:cNvPr id="16" name="Slide Number"/>
          <p:cNvSpPr txBox="1">
            <a:spLocks noGrp="1"/>
          </p:cNvSpPr>
          <p:nvPr>
            <p:ph type="sldNum" sz="quarter" idx="2"/>
          </p:nvPr>
        </p:nvSpPr>
        <p:spPr>
          <a:xfrm>
            <a:off x="12782550" y="9423400"/>
            <a:ext cx="297892" cy="287478"/>
          </a:xfrm>
          <a:prstGeom prst="rect">
            <a:avLst/>
          </a:prstGeom>
          <a:ln w="12700">
            <a:miter lim="400000"/>
          </a:ln>
        </p:spPr>
        <p:txBody>
          <a:bodyPr wrap="none" lIns="50800" tIns="50800" rIns="50800" bIns="50800">
            <a:normAutofit/>
          </a:bodyPr>
          <a:lstStyle>
            <a:lvl1pPr>
              <a:defRPr sz="1300">
                <a:solidFill>
                  <a:srgbClr val="FFFFFF"/>
                </a:solidFill>
                <a:latin typeface="Helvetica Neue"/>
                <a:ea typeface="Helvetica Neue"/>
                <a:cs typeface="Helvetica Neue"/>
                <a:sym typeface="Helvetica Neue"/>
              </a:defRPr>
            </a:lvl1pPr>
          </a:lstStyle>
          <a:p>
            <a:fld id="{86CB4B4D-7CA3-9044-876B-883B54F8677D}" type="slidenum">
              <a:rPr/>
              <a:t>‹#›</a:t>
            </a:fld>
            <a:endParaRPr/>
          </a:p>
        </p:txBody>
      </p:sp>
    </p:spTree>
  </p:cSld>
  <p:clrMap bg1="dk1" tx1="lt1" bg2="dk2" tx2="lt2" accent1="accent1" accent2="accent2" accent3="accent3" accent4="accent4" accent5="accent5" accent6="accent6" hlink="hlink" folHlink="folHlink"/>
  <p:sldLayoutIdLst>
    <p:sldLayoutId id="2147483665" r:id="rId1"/>
    <p:sldLayoutId id="2147483667" r:id="rId2"/>
    <p:sldLayoutId id="2147483666" r:id="rId3"/>
    <p:sldLayoutId id="2147483690" r:id="rId4"/>
    <p:sldLayoutId id="2147483691" r:id="rId5"/>
    <p:sldLayoutId id="2147483692" r:id="rId6"/>
    <p:sldLayoutId id="2147483693" r:id="rId7"/>
    <p:sldLayoutId id="2147483664" r:id="rId8"/>
    <p:sldLayoutId id="2147483683" r:id="rId9"/>
    <p:sldLayoutId id="2147483685" r:id="rId10"/>
    <p:sldLayoutId id="2147483686" r:id="rId11"/>
    <p:sldLayoutId id="2147483689" r:id="rId12"/>
  </p:sldLayoutIdLst>
  <p:transition spd="med"/>
  <p:txStyles>
    <p:titleStyle>
      <a:lvl1pPr marL="0" marR="0" indent="0" algn="l" defTabSz="584200" latinLnBrk="0">
        <a:lnSpc>
          <a:spcPct val="100000"/>
        </a:lnSpc>
        <a:spcBef>
          <a:spcPts val="0"/>
        </a:spcBef>
        <a:spcAft>
          <a:spcPts val="0"/>
        </a:spcAft>
        <a:buClrTx/>
        <a:buSzTx/>
        <a:buFontTx/>
        <a:buNone/>
        <a:tabLst/>
        <a:defRPr sz="3000" b="0" i="0" u="none" strike="noStrike" cap="none" spc="0" baseline="0">
          <a:solidFill>
            <a:srgbClr val="376894"/>
          </a:solidFill>
          <a:uFillTx/>
          <a:latin typeface="+mj-lt"/>
          <a:ea typeface="+mj-ea"/>
          <a:cs typeface="+mj-cs"/>
          <a:sym typeface="Helvetica Neue Light"/>
        </a:defRPr>
      </a:lvl1pPr>
      <a:lvl2pPr marL="0" marR="0" indent="228600" algn="l" defTabSz="584200" latinLnBrk="0">
        <a:lnSpc>
          <a:spcPct val="100000"/>
        </a:lnSpc>
        <a:spcBef>
          <a:spcPts val="0"/>
        </a:spcBef>
        <a:spcAft>
          <a:spcPts val="0"/>
        </a:spcAft>
        <a:buClrTx/>
        <a:buSzTx/>
        <a:buFontTx/>
        <a:buNone/>
        <a:tabLst/>
        <a:defRPr sz="3000" b="0" i="0" u="none" strike="noStrike" cap="none" spc="0" baseline="0">
          <a:solidFill>
            <a:srgbClr val="376894"/>
          </a:solidFill>
          <a:uFillTx/>
          <a:latin typeface="+mj-lt"/>
          <a:ea typeface="+mj-ea"/>
          <a:cs typeface="+mj-cs"/>
          <a:sym typeface="Helvetica Neue Light"/>
        </a:defRPr>
      </a:lvl2pPr>
      <a:lvl3pPr marL="0" marR="0" indent="457200" algn="l" defTabSz="584200" latinLnBrk="0">
        <a:lnSpc>
          <a:spcPct val="100000"/>
        </a:lnSpc>
        <a:spcBef>
          <a:spcPts val="0"/>
        </a:spcBef>
        <a:spcAft>
          <a:spcPts val="0"/>
        </a:spcAft>
        <a:buClrTx/>
        <a:buSzTx/>
        <a:buFontTx/>
        <a:buNone/>
        <a:tabLst/>
        <a:defRPr sz="3000" b="0" i="0" u="none" strike="noStrike" cap="none" spc="0" baseline="0">
          <a:solidFill>
            <a:srgbClr val="376894"/>
          </a:solidFill>
          <a:uFillTx/>
          <a:latin typeface="+mj-lt"/>
          <a:ea typeface="+mj-ea"/>
          <a:cs typeface="+mj-cs"/>
          <a:sym typeface="Helvetica Neue Light"/>
        </a:defRPr>
      </a:lvl3pPr>
      <a:lvl4pPr marL="0" marR="0" indent="685800" algn="l" defTabSz="584200" latinLnBrk="0">
        <a:lnSpc>
          <a:spcPct val="100000"/>
        </a:lnSpc>
        <a:spcBef>
          <a:spcPts val="0"/>
        </a:spcBef>
        <a:spcAft>
          <a:spcPts val="0"/>
        </a:spcAft>
        <a:buClrTx/>
        <a:buSzTx/>
        <a:buFontTx/>
        <a:buNone/>
        <a:tabLst/>
        <a:defRPr sz="3000" b="0" i="0" u="none" strike="noStrike" cap="none" spc="0" baseline="0">
          <a:solidFill>
            <a:srgbClr val="376894"/>
          </a:solidFill>
          <a:uFillTx/>
          <a:latin typeface="+mj-lt"/>
          <a:ea typeface="+mj-ea"/>
          <a:cs typeface="+mj-cs"/>
          <a:sym typeface="Helvetica Neue Light"/>
        </a:defRPr>
      </a:lvl4pPr>
      <a:lvl5pPr marL="0" marR="0" indent="914400" algn="l" defTabSz="584200" latinLnBrk="0">
        <a:lnSpc>
          <a:spcPct val="100000"/>
        </a:lnSpc>
        <a:spcBef>
          <a:spcPts val="0"/>
        </a:spcBef>
        <a:spcAft>
          <a:spcPts val="0"/>
        </a:spcAft>
        <a:buClrTx/>
        <a:buSzTx/>
        <a:buFontTx/>
        <a:buNone/>
        <a:tabLst/>
        <a:defRPr sz="3000" b="0" i="0" u="none" strike="noStrike" cap="none" spc="0" baseline="0">
          <a:solidFill>
            <a:srgbClr val="376894"/>
          </a:solidFill>
          <a:uFillTx/>
          <a:latin typeface="+mj-lt"/>
          <a:ea typeface="+mj-ea"/>
          <a:cs typeface="+mj-cs"/>
          <a:sym typeface="Helvetica Neue Light"/>
        </a:defRPr>
      </a:lvl5pPr>
      <a:lvl6pPr marL="0" marR="0" indent="1143000" algn="l" defTabSz="584200" latinLnBrk="0">
        <a:lnSpc>
          <a:spcPct val="100000"/>
        </a:lnSpc>
        <a:spcBef>
          <a:spcPts val="0"/>
        </a:spcBef>
        <a:spcAft>
          <a:spcPts val="0"/>
        </a:spcAft>
        <a:buClrTx/>
        <a:buSzTx/>
        <a:buFontTx/>
        <a:buNone/>
        <a:tabLst/>
        <a:defRPr sz="3000" b="0" i="0" u="none" strike="noStrike" cap="none" spc="0" baseline="0">
          <a:solidFill>
            <a:srgbClr val="376894"/>
          </a:solidFill>
          <a:uFillTx/>
          <a:latin typeface="+mj-lt"/>
          <a:ea typeface="+mj-ea"/>
          <a:cs typeface="+mj-cs"/>
          <a:sym typeface="Helvetica Neue Light"/>
        </a:defRPr>
      </a:lvl6pPr>
      <a:lvl7pPr marL="0" marR="0" indent="1371600" algn="l" defTabSz="584200" latinLnBrk="0">
        <a:lnSpc>
          <a:spcPct val="100000"/>
        </a:lnSpc>
        <a:spcBef>
          <a:spcPts val="0"/>
        </a:spcBef>
        <a:spcAft>
          <a:spcPts val="0"/>
        </a:spcAft>
        <a:buClrTx/>
        <a:buSzTx/>
        <a:buFontTx/>
        <a:buNone/>
        <a:tabLst/>
        <a:defRPr sz="3000" b="0" i="0" u="none" strike="noStrike" cap="none" spc="0" baseline="0">
          <a:solidFill>
            <a:srgbClr val="376894"/>
          </a:solidFill>
          <a:uFillTx/>
          <a:latin typeface="+mj-lt"/>
          <a:ea typeface="+mj-ea"/>
          <a:cs typeface="+mj-cs"/>
          <a:sym typeface="Helvetica Neue Light"/>
        </a:defRPr>
      </a:lvl7pPr>
      <a:lvl8pPr marL="0" marR="0" indent="1600200" algn="l" defTabSz="584200" latinLnBrk="0">
        <a:lnSpc>
          <a:spcPct val="100000"/>
        </a:lnSpc>
        <a:spcBef>
          <a:spcPts val="0"/>
        </a:spcBef>
        <a:spcAft>
          <a:spcPts val="0"/>
        </a:spcAft>
        <a:buClrTx/>
        <a:buSzTx/>
        <a:buFontTx/>
        <a:buNone/>
        <a:tabLst/>
        <a:defRPr sz="3000" b="0" i="0" u="none" strike="noStrike" cap="none" spc="0" baseline="0">
          <a:solidFill>
            <a:srgbClr val="376894"/>
          </a:solidFill>
          <a:uFillTx/>
          <a:latin typeface="+mj-lt"/>
          <a:ea typeface="+mj-ea"/>
          <a:cs typeface="+mj-cs"/>
          <a:sym typeface="Helvetica Neue Light"/>
        </a:defRPr>
      </a:lvl8pPr>
      <a:lvl9pPr marL="0" marR="0" indent="1828800" algn="l" defTabSz="584200" latinLnBrk="0">
        <a:lnSpc>
          <a:spcPct val="100000"/>
        </a:lnSpc>
        <a:spcBef>
          <a:spcPts val="0"/>
        </a:spcBef>
        <a:spcAft>
          <a:spcPts val="0"/>
        </a:spcAft>
        <a:buClrTx/>
        <a:buSzTx/>
        <a:buFontTx/>
        <a:buNone/>
        <a:tabLst/>
        <a:defRPr sz="3000" b="0" i="0" u="none" strike="noStrike" cap="none" spc="0" baseline="0">
          <a:solidFill>
            <a:srgbClr val="376894"/>
          </a:solidFill>
          <a:uFillTx/>
          <a:latin typeface="+mj-lt"/>
          <a:ea typeface="+mj-ea"/>
          <a:cs typeface="+mj-cs"/>
          <a:sym typeface="Helvetica Neue Light"/>
        </a:defRPr>
      </a:lvl9pPr>
    </p:titleStyle>
    <p:bodyStyle>
      <a:lvl1pPr marL="0" marR="0" indent="0" algn="l" defTabSz="584200" latinLnBrk="0">
        <a:lnSpc>
          <a:spcPct val="100000"/>
        </a:lnSpc>
        <a:spcBef>
          <a:spcPts val="0"/>
        </a:spcBef>
        <a:spcAft>
          <a:spcPts val="0"/>
        </a:spcAft>
        <a:buClrTx/>
        <a:buSzTx/>
        <a:buFontTx/>
        <a:buNone/>
        <a:tabLst/>
        <a:defRPr sz="3600" b="0" i="0" u="none" strike="noStrike" cap="none" spc="0" baseline="0">
          <a:solidFill>
            <a:srgbClr val="376894"/>
          </a:solidFill>
          <a:uFillTx/>
          <a:latin typeface="+mj-lt"/>
          <a:ea typeface="+mj-ea"/>
          <a:cs typeface="+mj-cs"/>
          <a:sym typeface="Helvetica Neue Light"/>
        </a:defRPr>
      </a:lvl1pPr>
      <a:lvl2pPr marL="0" marR="0" indent="0" algn="l" defTabSz="584200" latinLnBrk="0">
        <a:lnSpc>
          <a:spcPct val="100000"/>
        </a:lnSpc>
        <a:spcBef>
          <a:spcPts val="0"/>
        </a:spcBef>
        <a:spcAft>
          <a:spcPts val="0"/>
        </a:spcAft>
        <a:buClrTx/>
        <a:buSzTx/>
        <a:buFontTx/>
        <a:buNone/>
        <a:tabLst/>
        <a:defRPr sz="3600" b="0" i="0" u="none" strike="noStrike" cap="none" spc="0" baseline="0">
          <a:solidFill>
            <a:srgbClr val="376894"/>
          </a:solidFill>
          <a:uFillTx/>
          <a:latin typeface="+mj-lt"/>
          <a:ea typeface="+mj-ea"/>
          <a:cs typeface="+mj-cs"/>
          <a:sym typeface="Helvetica Neue Light"/>
        </a:defRPr>
      </a:lvl2pPr>
      <a:lvl3pPr marL="0" marR="0" indent="0" algn="l" defTabSz="584200" latinLnBrk="0">
        <a:lnSpc>
          <a:spcPct val="100000"/>
        </a:lnSpc>
        <a:spcBef>
          <a:spcPts val="0"/>
        </a:spcBef>
        <a:spcAft>
          <a:spcPts val="0"/>
        </a:spcAft>
        <a:buClrTx/>
        <a:buSzTx/>
        <a:buFontTx/>
        <a:buNone/>
        <a:tabLst/>
        <a:defRPr sz="3600" b="0" i="0" u="none" strike="noStrike" cap="none" spc="0" baseline="0">
          <a:solidFill>
            <a:srgbClr val="376894"/>
          </a:solidFill>
          <a:uFillTx/>
          <a:latin typeface="+mj-lt"/>
          <a:ea typeface="+mj-ea"/>
          <a:cs typeface="+mj-cs"/>
          <a:sym typeface="Helvetica Neue Light"/>
        </a:defRPr>
      </a:lvl3pPr>
      <a:lvl4pPr marL="0" marR="0" indent="0" algn="l" defTabSz="584200" latinLnBrk="0">
        <a:lnSpc>
          <a:spcPct val="100000"/>
        </a:lnSpc>
        <a:spcBef>
          <a:spcPts val="0"/>
        </a:spcBef>
        <a:spcAft>
          <a:spcPts val="0"/>
        </a:spcAft>
        <a:buClrTx/>
        <a:buSzTx/>
        <a:buFontTx/>
        <a:buNone/>
        <a:tabLst/>
        <a:defRPr sz="3600" b="0" i="0" u="none" strike="noStrike" cap="none" spc="0" baseline="0">
          <a:solidFill>
            <a:srgbClr val="376894"/>
          </a:solidFill>
          <a:uFillTx/>
          <a:latin typeface="+mj-lt"/>
          <a:ea typeface="+mj-ea"/>
          <a:cs typeface="+mj-cs"/>
          <a:sym typeface="Helvetica Neue Light"/>
        </a:defRPr>
      </a:lvl4pPr>
      <a:lvl5pPr marL="0" marR="0" indent="0" algn="l" defTabSz="584200" latinLnBrk="0">
        <a:lnSpc>
          <a:spcPct val="100000"/>
        </a:lnSpc>
        <a:spcBef>
          <a:spcPts val="0"/>
        </a:spcBef>
        <a:spcAft>
          <a:spcPts val="0"/>
        </a:spcAft>
        <a:buClrTx/>
        <a:buSzTx/>
        <a:buFontTx/>
        <a:buNone/>
        <a:tabLst/>
        <a:defRPr sz="3600" b="0" i="0" u="none" strike="noStrike" cap="none" spc="0" baseline="0">
          <a:solidFill>
            <a:srgbClr val="376894"/>
          </a:solidFill>
          <a:uFillTx/>
          <a:latin typeface="+mj-lt"/>
          <a:ea typeface="+mj-ea"/>
          <a:cs typeface="+mj-cs"/>
          <a:sym typeface="Helvetica Neue Light"/>
        </a:defRPr>
      </a:lvl5pPr>
      <a:lvl6pPr marL="0" marR="0" indent="355600" algn="l" defTabSz="584200" latinLnBrk="0">
        <a:lnSpc>
          <a:spcPct val="100000"/>
        </a:lnSpc>
        <a:spcBef>
          <a:spcPts val="0"/>
        </a:spcBef>
        <a:spcAft>
          <a:spcPts val="0"/>
        </a:spcAft>
        <a:buClrTx/>
        <a:buSzTx/>
        <a:buFontTx/>
        <a:buNone/>
        <a:tabLst/>
        <a:defRPr sz="3600" b="0" i="0" u="none" strike="noStrike" cap="none" spc="0" baseline="0">
          <a:solidFill>
            <a:srgbClr val="376894"/>
          </a:solidFill>
          <a:uFillTx/>
          <a:latin typeface="+mj-lt"/>
          <a:ea typeface="+mj-ea"/>
          <a:cs typeface="+mj-cs"/>
          <a:sym typeface="Helvetica Neue Light"/>
        </a:defRPr>
      </a:lvl6pPr>
      <a:lvl7pPr marL="0" marR="0" indent="711200" algn="l" defTabSz="584200" latinLnBrk="0">
        <a:lnSpc>
          <a:spcPct val="100000"/>
        </a:lnSpc>
        <a:spcBef>
          <a:spcPts val="0"/>
        </a:spcBef>
        <a:spcAft>
          <a:spcPts val="0"/>
        </a:spcAft>
        <a:buClrTx/>
        <a:buSzTx/>
        <a:buFontTx/>
        <a:buNone/>
        <a:tabLst/>
        <a:defRPr sz="3600" b="0" i="0" u="none" strike="noStrike" cap="none" spc="0" baseline="0">
          <a:solidFill>
            <a:srgbClr val="376894"/>
          </a:solidFill>
          <a:uFillTx/>
          <a:latin typeface="+mj-lt"/>
          <a:ea typeface="+mj-ea"/>
          <a:cs typeface="+mj-cs"/>
          <a:sym typeface="Helvetica Neue Light"/>
        </a:defRPr>
      </a:lvl7pPr>
      <a:lvl8pPr marL="0" marR="0" indent="1066800" algn="l" defTabSz="584200" latinLnBrk="0">
        <a:lnSpc>
          <a:spcPct val="100000"/>
        </a:lnSpc>
        <a:spcBef>
          <a:spcPts val="0"/>
        </a:spcBef>
        <a:spcAft>
          <a:spcPts val="0"/>
        </a:spcAft>
        <a:buClrTx/>
        <a:buSzTx/>
        <a:buFontTx/>
        <a:buNone/>
        <a:tabLst/>
        <a:defRPr sz="3600" b="0" i="0" u="none" strike="noStrike" cap="none" spc="0" baseline="0">
          <a:solidFill>
            <a:srgbClr val="376894"/>
          </a:solidFill>
          <a:uFillTx/>
          <a:latin typeface="+mj-lt"/>
          <a:ea typeface="+mj-ea"/>
          <a:cs typeface="+mj-cs"/>
          <a:sym typeface="Helvetica Neue Light"/>
        </a:defRPr>
      </a:lvl8pPr>
      <a:lvl9pPr marL="0" marR="0" indent="1422400" algn="l" defTabSz="584200" latinLnBrk="0">
        <a:lnSpc>
          <a:spcPct val="100000"/>
        </a:lnSpc>
        <a:spcBef>
          <a:spcPts val="0"/>
        </a:spcBef>
        <a:spcAft>
          <a:spcPts val="0"/>
        </a:spcAft>
        <a:buClrTx/>
        <a:buSzTx/>
        <a:buFontTx/>
        <a:buNone/>
        <a:tabLst/>
        <a:defRPr sz="3600" b="0" i="0" u="none" strike="noStrike" cap="none" spc="0" baseline="0">
          <a:solidFill>
            <a:srgbClr val="376894"/>
          </a:solidFill>
          <a:uFillTx/>
          <a:latin typeface="+mj-lt"/>
          <a:ea typeface="+mj-ea"/>
          <a:cs typeface="+mj-cs"/>
          <a:sym typeface="Helvetica Neue Light"/>
        </a:defRPr>
      </a:lvl9pPr>
    </p:bodyStyle>
    <p:otherStyle>
      <a:lvl1pPr marL="0" marR="0" indent="0" algn="l" defTabSz="58420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1pPr>
      <a:lvl2pPr marL="0" marR="0" indent="228600" algn="l" defTabSz="58420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2pPr>
      <a:lvl3pPr marL="0" marR="0" indent="457200" algn="l" defTabSz="58420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3pPr>
      <a:lvl4pPr marL="0" marR="0" indent="685800" algn="l" defTabSz="58420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4pPr>
      <a:lvl5pPr marL="0" marR="0" indent="914400" algn="l" defTabSz="58420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5pPr>
      <a:lvl6pPr marL="0" marR="0" indent="1143000" algn="l" defTabSz="58420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6pPr>
      <a:lvl7pPr marL="0" marR="0" indent="1371600" algn="l" defTabSz="58420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7pPr>
      <a:lvl8pPr marL="0" marR="0" indent="1600200" algn="l" defTabSz="58420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8pPr>
      <a:lvl9pPr marL="0" marR="0" indent="1828800" algn="l" defTabSz="58420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7.png"/><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33.jpg"/></Relationships>
</file>

<file path=ppt/slides/_rels/slide11.xml.rels><?xml version="1.0" encoding="UTF-8" standalone="yes"?>
<Relationships xmlns="http://schemas.openxmlformats.org/package/2006/relationships"><Relationship Id="rId3" Type="http://schemas.openxmlformats.org/officeDocument/2006/relationships/hyperlink" Target="https://towardsdatascience.com/best-python-libraries-for-machine-learning-and-deep-learning-b0bd40c7e8c" TargetMode="External"/><Relationship Id="rId2" Type="http://schemas.openxmlformats.org/officeDocument/2006/relationships/image" Target="../media/image25.png"/><Relationship Id="rId1" Type="http://schemas.openxmlformats.org/officeDocument/2006/relationships/slideLayout" Target="../slideLayouts/slideLayout10.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54.jpg"/><Relationship Id="rId5" Type="http://schemas.openxmlformats.org/officeDocument/2006/relationships/image" Target="../media/image53.png"/><Relationship Id="rId4" Type="http://schemas.openxmlformats.org/officeDocument/2006/relationships/image" Target="../media/image52.gif"/></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jpe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58.jpg"/><Relationship Id="rId5" Type="http://schemas.openxmlformats.org/officeDocument/2006/relationships/image" Target="../media/image57.png"/><Relationship Id="rId4" Type="http://schemas.openxmlformats.org/officeDocument/2006/relationships/image" Target="../media/image56.jpg"/></Relationships>
</file>

<file path=ppt/slides/_rels/slide2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hyperlink" Target="https://www.inndih.com/en/" TargetMode="External"/><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hyperlink" Target="https://learnworthy.net/difference-between-artificial-intelligence-machine-learning-and-deep-learning/" TargetMode="External"/><Relationship Id="rId4" Type="http://schemas.openxmlformats.org/officeDocument/2006/relationships/image" Target="../media/image25.png"/></Relationships>
</file>

<file path=ppt/slides/_rels/slide30.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3" Type="http://schemas.openxmlformats.org/officeDocument/2006/relationships/image" Target="../media/image77.pn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79.png"/><Relationship Id="rId10" Type="http://schemas.openxmlformats.org/officeDocument/2006/relationships/image" Target="../media/image84.png"/><Relationship Id="rId4" Type="http://schemas.openxmlformats.org/officeDocument/2006/relationships/image" Target="../media/image78.png"/><Relationship Id="rId9" Type="http://schemas.openxmlformats.org/officeDocument/2006/relationships/image" Target="../media/image83.png"/></Relationships>
</file>

<file path=ppt/slides/_rels/slide3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91.png"/><Relationship Id="rId4" Type="http://schemas.openxmlformats.org/officeDocument/2006/relationships/image" Target="../media/image9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92.png"/></Relationships>
</file>

<file path=ppt/slides/_rels/slide37.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3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00.png"/></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102.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8.png"/><Relationship Id="rId4" Type="http://schemas.openxmlformats.org/officeDocument/2006/relationships/image" Target="../media/image2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hyperlink" Target="https://artemisa.ific.uv.es/docs/" TargetMode="External"/><Relationship Id="rId1" Type="http://schemas.openxmlformats.org/officeDocument/2006/relationships/slideLayout" Target="../slideLayouts/slideLayout8.xml"/><Relationship Id="rId4" Type="http://schemas.openxmlformats.org/officeDocument/2006/relationships/image" Target="../media/image104.png"/></Relationships>
</file>

<file path=ppt/slides/_rels/slide4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8.xml"/><Relationship Id="rId5" Type="http://schemas.openxmlformats.org/officeDocument/2006/relationships/image" Target="../media/image111.png"/><Relationship Id="rId4" Type="http://schemas.openxmlformats.org/officeDocument/2006/relationships/image" Target="../media/image110.png"/></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8" Type="http://schemas.openxmlformats.org/officeDocument/2006/relationships/hyperlink" Target="https://www.thegamer.com/red-dead-redemption-2-ai-fix-scripted-scene/" TargetMode="External"/><Relationship Id="rId3" Type="http://schemas.openxmlformats.org/officeDocument/2006/relationships/video" Target="../media/media2.mp4"/><Relationship Id="rId7" Type="http://schemas.openxmlformats.org/officeDocument/2006/relationships/image" Target="../media/image112.png"/><Relationship Id="rId2" Type="http://schemas.microsoft.com/office/2007/relationships/media" Target="../media/media2.mp4"/><Relationship Id="rId1" Type="http://schemas.openxmlformats.org/officeDocument/2006/relationships/video" Target="https://www.youtube.com/embed/kopoLzvh5jY?feature=oembed" TargetMode="External"/><Relationship Id="rId6" Type="http://schemas.openxmlformats.org/officeDocument/2006/relationships/image" Target="../media/image25.png"/><Relationship Id="rId11" Type="http://schemas.openxmlformats.org/officeDocument/2006/relationships/image" Target="../media/image115.png"/><Relationship Id="rId5" Type="http://schemas.openxmlformats.org/officeDocument/2006/relationships/notesSlide" Target="../notesSlides/notesSlide24.xml"/><Relationship Id="rId10" Type="http://schemas.openxmlformats.org/officeDocument/2006/relationships/image" Target="../media/image114.jpeg"/><Relationship Id="rId4" Type="http://schemas.openxmlformats.org/officeDocument/2006/relationships/slideLayout" Target="../slideLayouts/slideLayout8.xml"/><Relationship Id="rId9" Type="http://schemas.openxmlformats.org/officeDocument/2006/relationships/image" Target="../media/image11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9.jp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jp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764DFE-17A5-C648-8A22-A54E7A999265}"/>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9005"/>
          <a:stretch/>
        </p:blipFill>
        <p:spPr>
          <a:xfrm>
            <a:off x="5857548" y="4876800"/>
            <a:ext cx="6129242" cy="1780158"/>
          </a:xfrm>
          <a:prstGeom prst="rect">
            <a:avLst/>
          </a:prstGeom>
        </p:spPr>
      </p:pic>
      <p:sp>
        <p:nvSpPr>
          <p:cNvPr id="4" name="TextBox 3">
            <a:extLst>
              <a:ext uri="{FF2B5EF4-FFF2-40B4-BE49-F238E27FC236}">
                <a16:creationId xmlns:a16="http://schemas.microsoft.com/office/drawing/2014/main" id="{1F7730EC-AEE2-CD2F-496E-EB394624BA29}"/>
              </a:ext>
            </a:extLst>
          </p:cNvPr>
          <p:cNvSpPr txBox="1"/>
          <p:nvPr/>
        </p:nvSpPr>
        <p:spPr>
          <a:xfrm>
            <a:off x="5775354" y="6628630"/>
            <a:ext cx="672940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ES_tradnl" sz="2400" b="1" i="0" u="none" strike="noStrike" kern="0" cap="none" spc="0" normalizeH="0" baseline="0" noProof="0" dirty="0">
                <a:ln>
                  <a:noFill/>
                </a:ln>
                <a:solidFill>
                  <a:srgbClr val="FFFFFF"/>
                </a:solidFill>
                <a:effectLst/>
                <a:uLnTx/>
                <a:uFillTx/>
                <a:latin typeface=""/>
                <a:ea typeface="Helvetica Neue Light"/>
                <a:sym typeface="Helvetica Neue Light"/>
              </a:rPr>
              <a:t>Artificial </a:t>
            </a:r>
            <a:r>
              <a:rPr kumimoji="0" lang="es-ES_tradnl" sz="2400" b="1" i="0" u="none" strike="noStrike" kern="0" cap="none" spc="0" normalizeH="0" baseline="0" noProof="0" dirty="0" err="1">
                <a:ln>
                  <a:noFill/>
                </a:ln>
                <a:solidFill>
                  <a:srgbClr val="FFFFFF"/>
                </a:solidFill>
                <a:effectLst/>
                <a:uLnTx/>
                <a:uFillTx/>
                <a:latin typeface=""/>
                <a:ea typeface="Helvetica Neue Light"/>
                <a:sym typeface="Helvetica Neue Light"/>
              </a:rPr>
              <a:t>Environment</a:t>
            </a:r>
            <a:r>
              <a:rPr kumimoji="0" lang="es-ES_tradnl" sz="2400" b="1" i="0" u="none" strike="noStrike" kern="0" cap="none" spc="0" normalizeH="0" baseline="0" noProof="0" dirty="0">
                <a:ln>
                  <a:noFill/>
                </a:ln>
                <a:solidFill>
                  <a:srgbClr val="FFFFFF"/>
                </a:solidFill>
                <a:effectLst/>
                <a:uLnTx/>
                <a:uFillTx/>
                <a:latin typeface=""/>
                <a:ea typeface="Helvetica Neue Light"/>
                <a:sym typeface="Helvetica Neue Light"/>
              </a:rPr>
              <a:t> </a:t>
            </a:r>
            <a:r>
              <a:rPr kumimoji="0" lang="es-ES_tradnl" sz="2400" b="1" i="0" u="none" strike="noStrike" kern="0" cap="none" spc="0" normalizeH="0" baseline="0" noProof="0" dirty="0" err="1">
                <a:ln>
                  <a:noFill/>
                </a:ln>
                <a:solidFill>
                  <a:srgbClr val="FFFFFF"/>
                </a:solidFill>
                <a:effectLst/>
                <a:uLnTx/>
                <a:uFillTx/>
                <a:latin typeface=""/>
                <a:ea typeface="Helvetica Neue Light"/>
                <a:sym typeface="Helvetica Neue Light"/>
              </a:rPr>
              <a:t>For</a:t>
            </a:r>
            <a:r>
              <a:rPr kumimoji="0" lang="es-ES_tradnl" sz="2400" b="1" i="0" u="none" strike="noStrike" kern="0" cap="none" spc="0" normalizeH="0" baseline="0" noProof="0" dirty="0">
                <a:ln>
                  <a:noFill/>
                </a:ln>
                <a:solidFill>
                  <a:srgbClr val="FFFFFF"/>
                </a:solidFill>
                <a:effectLst/>
                <a:uLnTx/>
                <a:uFillTx/>
                <a:latin typeface=""/>
                <a:ea typeface="Helvetica Neue Light"/>
                <a:sym typeface="Helvetica Neue Light"/>
              </a:rPr>
              <a:t> ML And </a:t>
            </a:r>
            <a:r>
              <a:rPr kumimoji="0" lang="es-ES_tradnl" sz="2400" b="1" i="0" u="none" strike="noStrike" kern="0" cap="none" spc="0" normalizeH="0" baseline="0" noProof="0" dirty="0" err="1">
                <a:ln>
                  <a:noFill/>
                </a:ln>
                <a:solidFill>
                  <a:srgbClr val="FFFFFF"/>
                </a:solidFill>
                <a:effectLst/>
                <a:uLnTx/>
                <a:uFillTx/>
                <a:latin typeface=""/>
                <a:ea typeface="Helvetica Neue Light"/>
                <a:sym typeface="Helvetica Neue Light"/>
              </a:rPr>
              <a:t>Innovation</a:t>
            </a:r>
            <a:endParaRPr kumimoji="0" lang="es-ES_tradnl" sz="2400" b="1" i="0" u="none" strike="noStrike" kern="0" cap="none" spc="0" normalizeH="0" baseline="0" noProof="0" dirty="0">
              <a:ln>
                <a:noFill/>
              </a:ln>
              <a:solidFill>
                <a:srgbClr val="FFFFFF"/>
              </a:solidFill>
              <a:effectLst/>
              <a:uLnTx/>
              <a:uFillTx/>
              <a:latin typeface=""/>
              <a:ea typeface="Helvetica Neue Light"/>
              <a:sym typeface="Helvetica Neue Light"/>
            </a:endParaRPr>
          </a:p>
          <a:p>
            <a:pPr marL="0" marR="0" lvl="0" indent="0" algn="l" defTabSz="584200" rtl="0" eaLnBrk="1" fontAlgn="auto" latinLnBrk="0" hangingPunct="0">
              <a:lnSpc>
                <a:spcPct val="100000"/>
              </a:lnSpc>
              <a:spcBef>
                <a:spcPts val="0"/>
              </a:spcBef>
              <a:spcAft>
                <a:spcPts val="0"/>
              </a:spcAft>
              <a:buClrTx/>
              <a:buSzTx/>
              <a:buFontTx/>
              <a:buNone/>
              <a:tabLst/>
              <a:defRPr/>
            </a:pPr>
            <a:r>
              <a:rPr kumimoji="0" lang="es-ES_tradnl" sz="2400" b="1" i="0" u="none" strike="noStrike" kern="0" cap="none" spc="0" normalizeH="0" baseline="0" noProof="0" dirty="0">
                <a:ln>
                  <a:noFill/>
                </a:ln>
                <a:solidFill>
                  <a:srgbClr val="FFFFFF"/>
                </a:solidFill>
                <a:effectLst/>
                <a:uLnTx/>
                <a:uFillTx/>
                <a:latin typeface=""/>
                <a:ea typeface="Helvetica Neue Light"/>
                <a:sym typeface="Helvetica Neue Light"/>
              </a:rPr>
              <a:t>In </a:t>
            </a:r>
            <a:r>
              <a:rPr kumimoji="0" lang="es-ES_tradnl" sz="2400" b="1" i="0" u="none" strike="noStrike" kern="0" cap="none" spc="0" normalizeH="0" baseline="0" noProof="0" dirty="0" err="1">
                <a:ln>
                  <a:noFill/>
                </a:ln>
                <a:solidFill>
                  <a:srgbClr val="FFFFFF"/>
                </a:solidFill>
                <a:effectLst/>
                <a:uLnTx/>
                <a:uFillTx/>
                <a:latin typeface=""/>
                <a:ea typeface="Helvetica Neue Light"/>
                <a:sym typeface="Helvetica Neue Light"/>
              </a:rPr>
              <a:t>Scientific</a:t>
            </a:r>
            <a:r>
              <a:rPr kumimoji="0" lang="es-ES_tradnl" sz="2400" b="1" i="0" u="none" strike="noStrike" kern="0" cap="none" spc="0" normalizeH="0" baseline="0" noProof="0" dirty="0">
                <a:ln>
                  <a:noFill/>
                </a:ln>
                <a:solidFill>
                  <a:srgbClr val="FFFFFF"/>
                </a:solidFill>
                <a:effectLst/>
                <a:uLnTx/>
                <a:uFillTx/>
                <a:latin typeface=""/>
                <a:ea typeface="Helvetica Neue Light"/>
                <a:sym typeface="Helvetica Neue Light"/>
              </a:rPr>
              <a:t> </a:t>
            </a:r>
            <a:r>
              <a:rPr kumimoji="0" lang="es-ES_tradnl" sz="2400" b="1" i="0" u="none" strike="noStrike" kern="0" cap="none" spc="0" normalizeH="0" baseline="0" noProof="0" dirty="0" err="1">
                <a:ln>
                  <a:noFill/>
                </a:ln>
                <a:solidFill>
                  <a:srgbClr val="FFFFFF"/>
                </a:solidFill>
                <a:effectLst/>
                <a:uLnTx/>
                <a:uFillTx/>
                <a:latin typeface=""/>
                <a:ea typeface="Helvetica Neue Light"/>
                <a:sym typeface="Helvetica Neue Light"/>
              </a:rPr>
              <a:t>Advanced</a:t>
            </a:r>
            <a:r>
              <a:rPr kumimoji="0" lang="es-ES_tradnl" sz="2400" b="1" i="0" u="none" strike="noStrike" kern="0" cap="none" spc="0" normalizeH="0" baseline="0" noProof="0" dirty="0">
                <a:ln>
                  <a:noFill/>
                </a:ln>
                <a:solidFill>
                  <a:srgbClr val="FFFFFF"/>
                </a:solidFill>
                <a:effectLst/>
                <a:uLnTx/>
                <a:uFillTx/>
                <a:latin typeface=""/>
                <a:ea typeface="Helvetica Neue Light"/>
                <a:sym typeface="Helvetica Neue Light"/>
              </a:rPr>
              <a:t> Computing </a:t>
            </a:r>
            <a:endParaRPr kumimoji="0" lang="es-ES_tradnl" sz="3600" b="1" i="0" u="none" strike="noStrike" kern="0" cap="none" spc="0" normalizeH="0" baseline="0" noProof="0" dirty="0">
              <a:ln>
                <a:noFill/>
              </a:ln>
              <a:solidFill>
                <a:srgbClr val="FFFFFF"/>
              </a:solidFill>
              <a:effectLst/>
              <a:uLnTx/>
              <a:uFillTx/>
              <a:latin typeface=""/>
              <a:ea typeface="Helvetica Neue Light"/>
              <a:sym typeface="Helvetica Neue Light"/>
            </a:endParaRPr>
          </a:p>
        </p:txBody>
      </p:sp>
      <p:sp>
        <p:nvSpPr>
          <p:cNvPr id="7" name="TextBox 6">
            <a:extLst>
              <a:ext uri="{FF2B5EF4-FFF2-40B4-BE49-F238E27FC236}">
                <a16:creationId xmlns:a16="http://schemas.microsoft.com/office/drawing/2014/main" id="{1436B2F3-1543-CC4D-FA02-ECF23B1E3966}"/>
              </a:ext>
            </a:extLst>
          </p:cNvPr>
          <p:cNvSpPr txBox="1"/>
          <p:nvPr/>
        </p:nvSpPr>
        <p:spPr>
          <a:xfrm>
            <a:off x="150005" y="9141853"/>
            <a:ext cx="651510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b="1" dirty="0" err="1">
                <a:solidFill>
                  <a:schemeClr val="bg1"/>
                </a:solidFill>
              </a:rPr>
              <a:t>Jose.Enrique.Garcia@ific.uv.es</a:t>
            </a:r>
            <a:r>
              <a:rPr lang="en-GB" b="1" dirty="0">
                <a:solidFill>
                  <a:schemeClr val="bg1"/>
                </a:solidFill>
              </a:rPr>
              <a:t> </a:t>
            </a:r>
            <a:endParaRPr lang="en-GB" sz="2000" b="1" dirty="0">
              <a:solidFill>
                <a:schemeClr val="bg1"/>
              </a:solidFill>
            </a:endParaRPr>
          </a:p>
        </p:txBody>
      </p:sp>
      <p:pic>
        <p:nvPicPr>
          <p:cNvPr id="6" name="Picture 5">
            <a:extLst>
              <a:ext uri="{FF2B5EF4-FFF2-40B4-BE49-F238E27FC236}">
                <a16:creationId xmlns:a16="http://schemas.microsoft.com/office/drawing/2014/main" id="{ADE552CD-C0EF-833B-FA9D-2D92E878259E}"/>
              </a:ext>
            </a:extLst>
          </p:cNvPr>
          <p:cNvPicPr>
            <a:picLocks noChangeAspect="1"/>
          </p:cNvPicPr>
          <p:nvPr/>
        </p:nvPicPr>
        <p:blipFill>
          <a:blip r:embed="rId3"/>
          <a:stretch>
            <a:fillRect/>
          </a:stretch>
        </p:blipFill>
        <p:spPr>
          <a:xfrm>
            <a:off x="0" y="226919"/>
            <a:ext cx="10886218" cy="841256"/>
          </a:xfrm>
          <a:prstGeom prst="rect">
            <a:avLst/>
          </a:prstGeom>
        </p:spPr>
      </p:pic>
    </p:spTree>
    <p:extLst>
      <p:ext uri="{BB962C8B-B14F-4D97-AF65-F5344CB8AC3E}">
        <p14:creationId xmlns:p14="http://schemas.microsoft.com/office/powerpoint/2010/main" val="105434228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8618CB5-234A-15AF-FDB8-C9C8EBD037B2}"/>
              </a:ext>
            </a:extLst>
          </p:cNvPr>
          <p:cNvPicPr>
            <a:picLocks noChangeAspect="1"/>
          </p:cNvPicPr>
          <p:nvPr/>
        </p:nvPicPr>
        <p:blipFill rotWithShape="1">
          <a:blip r:embed="rId2">
            <a:extLst>
              <a:ext uri="{28A0092B-C50C-407E-A947-70E740481C1C}">
                <a14:useLocalDpi xmlns:a14="http://schemas.microsoft.com/office/drawing/2010/main" val="0"/>
              </a:ext>
            </a:extLst>
          </a:blip>
          <a:srcRect t="3264" b="4328"/>
          <a:stretch/>
        </p:blipFill>
        <p:spPr>
          <a:xfrm>
            <a:off x="823236" y="1982549"/>
            <a:ext cx="10274743" cy="7120991"/>
          </a:xfrm>
          <a:prstGeom prst="rect">
            <a:avLst/>
          </a:prstGeom>
        </p:spPr>
      </p:pic>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lstStyle/>
          <a:p>
            <a:pPr marL="0" marR="0" indent="0" algn="l" defTabSz="584200" rtl="0" latinLnBrk="0">
              <a:lnSpc>
                <a:spcPct val="100000"/>
              </a:lnSpc>
              <a:spcBef>
                <a:spcPts val="0"/>
              </a:spcBef>
              <a:spcAft>
                <a:spcPts val="0"/>
              </a:spcAft>
              <a:buClrTx/>
              <a:buSzTx/>
              <a:buFontTx/>
              <a:buNone/>
              <a:tabLst/>
            </a:pPr>
            <a:r>
              <a:rPr lang="es-ES_tradnl" noProof="0"/>
              <a:t>Hardware</a:t>
            </a:r>
            <a:endParaRPr lang="es-ES_tradnl" noProof="0">
              <a:solidFill>
                <a:schemeClr val="bg1"/>
              </a:solidFill>
            </a:endParaRPr>
          </a:p>
        </p:txBody>
      </p:sp>
      <p:pic>
        <p:nvPicPr>
          <p:cNvPr id="1029" name="Picture 5" descr="page8image30195072">
            <a:extLst>
              <a:ext uri="{FF2B5EF4-FFF2-40B4-BE49-F238E27FC236}">
                <a16:creationId xmlns:a16="http://schemas.microsoft.com/office/drawing/2014/main" id="{73EA2E75-5A45-4540-9292-14BBD9EE85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6">
            <a:extLst>
              <a:ext uri="{FF2B5EF4-FFF2-40B4-BE49-F238E27FC236}">
                <a16:creationId xmlns:a16="http://schemas.microsoft.com/office/drawing/2014/main" id="{9E8CC1C0-23AE-B94E-B936-517DE8461464}"/>
              </a:ext>
            </a:extLst>
          </p:cNvPr>
          <p:cNvSpPr>
            <a:spLocks noChangeArrowheads="1"/>
          </p:cNvSpPr>
          <p:nvPr/>
        </p:nvSpPr>
        <p:spPr bwMode="auto">
          <a:xfrm>
            <a:off x="24976" y="8956189"/>
            <a:ext cx="8805757"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_tradnl" sz="1200" b="0" i="0" u="none" strike="noStrike" cap="none" normalizeH="0" baseline="0" noProof="0" err="1">
                <a:ln>
                  <a:noFill/>
                </a:ln>
                <a:solidFill>
                  <a:srgbClr val="B5B5B5"/>
                </a:solidFill>
                <a:effectLst/>
                <a:latin typeface="Arial" panose="020B0604020202020204" pitchFamily="34" charset="0"/>
                <a:ea typeface="ArialMT"/>
              </a:rPr>
              <a:t>image</a:t>
            </a:r>
            <a:r>
              <a:rPr kumimoji="0" lang="es-ES_tradnl" sz="1200" b="0" i="0" u="none" strike="noStrike" cap="none" normalizeH="0" baseline="0" noProof="0">
                <a:ln>
                  <a:noFill/>
                </a:ln>
                <a:solidFill>
                  <a:srgbClr val="B5B5B5"/>
                </a:solidFill>
                <a:effectLst/>
                <a:latin typeface="Arial" panose="020B0604020202020204" pitchFamily="34" charset="0"/>
                <a:ea typeface="ArialMT"/>
              </a:rPr>
              <a:t> </a:t>
            </a:r>
            <a:r>
              <a:rPr kumimoji="0" lang="es-ES_tradnl" sz="1200" b="0" i="0" u="none" strike="noStrike" cap="none" normalizeH="0" baseline="0" noProof="0" err="1">
                <a:ln>
                  <a:noFill/>
                </a:ln>
                <a:solidFill>
                  <a:srgbClr val="B5B5B5"/>
                </a:solidFill>
                <a:effectLst/>
                <a:latin typeface="Arial" panose="020B0604020202020204" pitchFamily="34" charset="0"/>
                <a:ea typeface="ArialMT"/>
              </a:rPr>
              <a:t>sources</a:t>
            </a:r>
            <a:r>
              <a:rPr kumimoji="0" lang="es-ES_tradnl" sz="1200" b="0" i="0" u="none" strike="noStrike" cap="none" normalizeH="0" baseline="0" noProof="0">
                <a:ln>
                  <a:noFill/>
                </a:ln>
                <a:solidFill>
                  <a:srgbClr val="B5B5B5"/>
                </a:solidFill>
                <a:effectLst/>
                <a:latin typeface="Arial" panose="020B0604020202020204" pitchFamily="34" charset="0"/>
                <a:ea typeface="ArialMT"/>
              </a:rPr>
              <a:t>: </a:t>
            </a:r>
            <a:r>
              <a:rPr kumimoji="0" lang="es-ES_tradnl" sz="1200" b="0" i="0" u="none" strike="noStrike" cap="none" normalizeH="0" baseline="0" noProof="0" err="1">
                <a:ln>
                  <a:noFill/>
                </a:ln>
                <a:solidFill>
                  <a:srgbClr val="B5B5B5"/>
                </a:solidFill>
                <a:effectLst/>
                <a:latin typeface="Arial" panose="020B0604020202020204" pitchFamily="34" charset="0"/>
                <a:ea typeface="ArialMT"/>
              </a:rPr>
              <a:t>wikipedia</a:t>
            </a:r>
            <a:endParaRPr kumimoji="0" lang="es-ES_tradnl" sz="1200" b="0" i="0" u="none" strike="noStrike" cap="none" normalizeH="0" baseline="0" noProof="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954E9586-2FC4-844C-AC58-62C7D82F2230}"/>
              </a:ext>
            </a:extLst>
          </p:cNvPr>
          <p:cNvSpPr txBox="1"/>
          <p:nvPr/>
        </p:nvSpPr>
        <p:spPr>
          <a:xfrm>
            <a:off x="2734734" y="1157515"/>
            <a:ext cx="7442200"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s-ES_tradnl" sz="1800" dirty="0" err="1">
                <a:solidFill>
                  <a:schemeClr val="bg2">
                    <a:lumMod val="50000"/>
                  </a:schemeClr>
                </a:solidFill>
              </a:rPr>
              <a:t>Supercomputer</a:t>
            </a:r>
            <a:r>
              <a:rPr lang="es-ES_tradnl" sz="1800" dirty="0">
                <a:solidFill>
                  <a:schemeClr val="bg2">
                    <a:lumMod val="50000"/>
                  </a:schemeClr>
                </a:solidFill>
              </a:rPr>
              <a:t> performance, </a:t>
            </a:r>
            <a:r>
              <a:rPr lang="es-ES_tradnl" sz="1800" dirty="0" err="1">
                <a:solidFill>
                  <a:schemeClr val="bg2">
                    <a:lumMod val="50000"/>
                  </a:schemeClr>
                </a:solidFill>
              </a:rPr>
              <a:t>according</a:t>
            </a:r>
            <a:r>
              <a:rPr lang="es-ES_tradnl" sz="1800" dirty="0">
                <a:solidFill>
                  <a:schemeClr val="bg2">
                    <a:lumMod val="50000"/>
                  </a:schemeClr>
                </a:solidFill>
              </a:rPr>
              <a:t> </a:t>
            </a:r>
            <a:r>
              <a:rPr lang="es-ES_tradnl" sz="1800" dirty="0" err="1">
                <a:solidFill>
                  <a:schemeClr val="bg2">
                    <a:lumMod val="50000"/>
                  </a:schemeClr>
                </a:solidFill>
              </a:rPr>
              <a:t>to</a:t>
            </a:r>
            <a:r>
              <a:rPr lang="es-ES_tradnl" sz="1800" dirty="0">
                <a:solidFill>
                  <a:schemeClr val="bg2">
                    <a:lumMod val="50000"/>
                  </a:schemeClr>
                </a:solidFill>
              </a:rPr>
              <a:t> data </a:t>
            </a:r>
            <a:r>
              <a:rPr lang="es-ES_tradnl" sz="1800" dirty="0" err="1">
                <a:solidFill>
                  <a:schemeClr val="bg2">
                    <a:lumMod val="50000"/>
                  </a:schemeClr>
                </a:solidFill>
              </a:rPr>
              <a:t>from</a:t>
            </a:r>
            <a:r>
              <a:rPr lang="es-ES_tradnl" sz="1800" dirty="0">
                <a:solidFill>
                  <a:schemeClr val="bg2">
                    <a:lumMod val="50000"/>
                  </a:schemeClr>
                </a:solidFill>
              </a:rPr>
              <a:t> </a:t>
            </a:r>
            <a:r>
              <a:rPr lang="es-ES_tradnl" sz="1800" dirty="0" err="1">
                <a:solidFill>
                  <a:schemeClr val="bg2">
                    <a:lumMod val="50000"/>
                  </a:schemeClr>
                </a:solidFill>
              </a:rPr>
              <a:t>the</a:t>
            </a:r>
            <a:r>
              <a:rPr lang="es-ES_tradnl" sz="1800" dirty="0">
                <a:solidFill>
                  <a:schemeClr val="bg2">
                    <a:lumMod val="50000"/>
                  </a:schemeClr>
                </a:solidFill>
              </a:rPr>
              <a:t> top500.org site. </a:t>
            </a:r>
            <a:r>
              <a:rPr lang="es-ES_tradnl" sz="1800" dirty="0" err="1">
                <a:solidFill>
                  <a:schemeClr val="bg2">
                    <a:lumMod val="50000"/>
                  </a:schemeClr>
                </a:solidFill>
              </a:rPr>
              <a:t>The</a:t>
            </a:r>
            <a:r>
              <a:rPr lang="es-ES_tradnl" sz="1800" dirty="0">
                <a:solidFill>
                  <a:schemeClr val="bg2">
                    <a:lumMod val="50000"/>
                  </a:schemeClr>
                </a:solidFill>
              </a:rPr>
              <a:t> </a:t>
            </a:r>
            <a:r>
              <a:rPr lang="es-ES_tradnl" sz="1800" dirty="0" err="1">
                <a:solidFill>
                  <a:schemeClr val="bg2">
                    <a:lumMod val="50000"/>
                  </a:schemeClr>
                </a:solidFill>
              </a:rPr>
              <a:t>logarithmic</a:t>
            </a:r>
            <a:r>
              <a:rPr lang="es-ES_tradnl" sz="1800" dirty="0">
                <a:solidFill>
                  <a:schemeClr val="bg2">
                    <a:lumMod val="50000"/>
                  </a:schemeClr>
                </a:solidFill>
              </a:rPr>
              <a:t> y-axis shows </a:t>
            </a:r>
            <a:r>
              <a:rPr lang="es-ES_tradnl" sz="1800" dirty="0" err="1">
                <a:solidFill>
                  <a:schemeClr val="bg2">
                    <a:lumMod val="50000"/>
                  </a:schemeClr>
                </a:solidFill>
              </a:rPr>
              <a:t>the</a:t>
            </a:r>
            <a:r>
              <a:rPr lang="es-ES_tradnl" sz="1800" dirty="0">
                <a:solidFill>
                  <a:schemeClr val="bg2">
                    <a:lumMod val="50000"/>
                  </a:schemeClr>
                </a:solidFill>
              </a:rPr>
              <a:t> performance in GFLOPS.</a:t>
            </a:r>
            <a:endParaRPr lang="es-ES_tradnl" sz="1800" noProof="0" dirty="0">
              <a:solidFill>
                <a:schemeClr val="bg2">
                  <a:lumMod val="50000"/>
                </a:schemeClr>
              </a:solidFill>
            </a:endParaRPr>
          </a:p>
        </p:txBody>
      </p:sp>
      <p:sp>
        <p:nvSpPr>
          <p:cNvPr id="12" name="TextBox 11">
            <a:extLst>
              <a:ext uri="{FF2B5EF4-FFF2-40B4-BE49-F238E27FC236}">
                <a16:creationId xmlns:a16="http://schemas.microsoft.com/office/drawing/2014/main" id="{EEA08859-1808-3444-9A76-EF0765AF33BE}"/>
              </a:ext>
            </a:extLst>
          </p:cNvPr>
          <p:cNvSpPr txBox="1"/>
          <p:nvPr/>
        </p:nvSpPr>
        <p:spPr>
          <a:xfrm>
            <a:off x="7989388" y="5629629"/>
            <a:ext cx="2562335"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_tradnl" sz="2000" b="1" noProof="0">
                <a:solidFill>
                  <a:srgbClr val="92D050"/>
                </a:solidFill>
                <a:latin typeface="+mn-lt"/>
              </a:rPr>
              <a:t>GeForce RTX 3090</a:t>
            </a:r>
          </a:p>
        </p:txBody>
      </p:sp>
      <p:sp>
        <p:nvSpPr>
          <p:cNvPr id="6" name="Rectangle 5">
            <a:extLst>
              <a:ext uri="{FF2B5EF4-FFF2-40B4-BE49-F238E27FC236}">
                <a16:creationId xmlns:a16="http://schemas.microsoft.com/office/drawing/2014/main" id="{2D0916BB-E8FD-6642-A99B-037C872816C9}"/>
              </a:ext>
            </a:extLst>
          </p:cNvPr>
          <p:cNvSpPr/>
          <p:nvPr/>
        </p:nvSpPr>
        <p:spPr>
          <a:xfrm>
            <a:off x="2734734" y="5497968"/>
            <a:ext cx="7725280" cy="78499"/>
          </a:xfrm>
          <a:prstGeom prst="rect">
            <a:avLst/>
          </a:prstGeom>
          <a:solidFill>
            <a:srgbClr val="92D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s-ES_tradnl" sz="4000" b="0" i="0" u="none" strike="noStrike" cap="none" spc="0" normalizeH="0" baseline="0" noProof="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pic>
        <p:nvPicPr>
          <p:cNvPr id="14" name="Picture 13">
            <a:extLst>
              <a:ext uri="{FF2B5EF4-FFF2-40B4-BE49-F238E27FC236}">
                <a16:creationId xmlns:a16="http://schemas.microsoft.com/office/drawing/2014/main" id="{AD65F256-FC3C-9D4F-9725-C27C34C89123}"/>
              </a:ext>
            </a:extLst>
          </p:cNvPr>
          <p:cNvPicPr>
            <a:picLocks noChangeAspect="1"/>
          </p:cNvPicPr>
          <p:nvPr/>
        </p:nvPicPr>
        <p:blipFill>
          <a:blip r:embed="rId4">
            <a:clrChange>
              <a:clrFrom>
                <a:srgbClr val="FEFFFF"/>
              </a:clrFrom>
              <a:clrTo>
                <a:srgbClr val="FEFFFF">
                  <a:alpha val="0"/>
                </a:srgbClr>
              </a:clrTo>
            </a:clrChange>
            <a:extLst>
              <a:ext uri="{28A0092B-C50C-407E-A947-70E740481C1C}">
                <a14:useLocalDpi xmlns:a14="http://schemas.microsoft.com/office/drawing/2010/main" val="0"/>
              </a:ext>
            </a:extLst>
          </a:blip>
          <a:stretch>
            <a:fillRect/>
          </a:stretch>
        </p:blipFill>
        <p:spPr>
          <a:xfrm>
            <a:off x="5960607" y="5829684"/>
            <a:ext cx="2214034" cy="2214034"/>
          </a:xfrm>
          <a:prstGeom prst="rect">
            <a:avLst/>
          </a:prstGeom>
        </p:spPr>
      </p:pic>
      <p:cxnSp>
        <p:nvCxnSpPr>
          <p:cNvPr id="4" name="Straight Arrow Connector 3">
            <a:extLst>
              <a:ext uri="{FF2B5EF4-FFF2-40B4-BE49-F238E27FC236}">
                <a16:creationId xmlns:a16="http://schemas.microsoft.com/office/drawing/2014/main" id="{315C91D7-C996-CF41-8C3B-8F943B8F2CE6}"/>
              </a:ext>
            </a:extLst>
          </p:cNvPr>
          <p:cNvCxnSpPr>
            <a:cxnSpLocks/>
          </p:cNvCxnSpPr>
          <p:nvPr/>
        </p:nvCxnSpPr>
        <p:spPr>
          <a:xfrm>
            <a:off x="10614991" y="2330506"/>
            <a:ext cx="0" cy="2953593"/>
          </a:xfrm>
          <a:prstGeom prst="straightConnector1">
            <a:avLst/>
          </a:prstGeom>
          <a:noFill/>
          <a:ln w="25400" cap="flat">
            <a:solidFill>
              <a:srgbClr val="000000"/>
            </a:solidFill>
            <a:prstDash val="solid"/>
            <a:miter lim="400000"/>
            <a:headEnd type="triangle"/>
            <a:tailEnd type="triangle"/>
          </a:ln>
          <a:effectLst/>
          <a:sp3d/>
        </p:spPr>
        <p:style>
          <a:lnRef idx="0">
            <a:scrgbClr r="0" g="0" b="0"/>
          </a:lnRef>
          <a:fillRef idx="0">
            <a:scrgbClr r="0" g="0" b="0"/>
          </a:fillRef>
          <a:effectRef idx="0">
            <a:scrgbClr r="0" g="0" b="0"/>
          </a:effectRef>
          <a:fontRef idx="none"/>
        </p:style>
      </p:cxnSp>
      <p:sp>
        <p:nvSpPr>
          <p:cNvPr id="8" name="TextBox 7">
            <a:extLst>
              <a:ext uri="{FF2B5EF4-FFF2-40B4-BE49-F238E27FC236}">
                <a16:creationId xmlns:a16="http://schemas.microsoft.com/office/drawing/2014/main" id="{7DA63D1B-0C4B-FD44-81D6-9EE60AE32AAE}"/>
              </a:ext>
            </a:extLst>
          </p:cNvPr>
          <p:cNvSpPr txBox="1"/>
          <p:nvPr/>
        </p:nvSpPr>
        <p:spPr>
          <a:xfrm>
            <a:off x="10783222" y="3850879"/>
            <a:ext cx="1475037"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r>
              <a:rPr lang="es-ES_tradnl" sz="2000" dirty="0">
                <a:solidFill>
                  <a:schemeClr val="tx2">
                    <a:lumMod val="10000"/>
                  </a:schemeClr>
                </a:solidFill>
              </a:rPr>
              <a:t>25 </a:t>
            </a:r>
            <a:r>
              <a:rPr lang="es-ES_tradnl" sz="2000" dirty="0" err="1">
                <a:solidFill>
                  <a:schemeClr val="tx2">
                    <a:lumMod val="10000"/>
                  </a:schemeClr>
                </a:solidFill>
              </a:rPr>
              <a:t>years</a:t>
            </a:r>
            <a:r>
              <a:rPr lang="es-ES_tradnl" sz="2000" dirty="0">
                <a:solidFill>
                  <a:schemeClr val="tx2">
                    <a:lumMod val="10000"/>
                  </a:schemeClr>
                </a:solidFill>
              </a:rPr>
              <a:t>, 5 </a:t>
            </a:r>
            <a:r>
              <a:rPr lang="es-ES_tradnl" sz="2000" dirty="0" err="1">
                <a:solidFill>
                  <a:schemeClr val="tx2">
                    <a:lumMod val="10000"/>
                  </a:schemeClr>
                </a:solidFill>
              </a:rPr>
              <a:t>orders</a:t>
            </a:r>
            <a:r>
              <a:rPr lang="es-ES_tradnl" sz="2000" dirty="0">
                <a:solidFill>
                  <a:schemeClr val="tx2">
                    <a:lumMod val="10000"/>
                  </a:schemeClr>
                </a:solidFill>
              </a:rPr>
              <a:t> </a:t>
            </a:r>
            <a:r>
              <a:rPr lang="es-ES_tradnl" sz="2000" dirty="0" err="1">
                <a:solidFill>
                  <a:schemeClr val="tx2">
                    <a:lumMod val="10000"/>
                  </a:schemeClr>
                </a:solidFill>
              </a:rPr>
              <a:t>of</a:t>
            </a:r>
            <a:r>
              <a:rPr lang="es-ES_tradnl" sz="2000" dirty="0">
                <a:solidFill>
                  <a:schemeClr val="tx2">
                    <a:lumMod val="10000"/>
                  </a:schemeClr>
                </a:solidFill>
              </a:rPr>
              <a:t> </a:t>
            </a:r>
            <a:r>
              <a:rPr lang="es-ES_tradnl" sz="2000" dirty="0" err="1">
                <a:solidFill>
                  <a:schemeClr val="tx2">
                    <a:lumMod val="10000"/>
                  </a:schemeClr>
                </a:solidFill>
              </a:rPr>
              <a:t>magnitude</a:t>
            </a:r>
            <a:endParaRPr kumimoji="0" lang="es-ES_tradnl" sz="2000" b="0" i="0" u="none" strike="noStrike" cap="none" spc="0" normalizeH="0" baseline="0" noProof="0" dirty="0">
              <a:ln>
                <a:noFill/>
              </a:ln>
              <a:solidFill>
                <a:schemeClr val="tx2">
                  <a:lumMod val="10000"/>
                </a:schemeClr>
              </a:solidFill>
              <a:effectLst/>
              <a:uFillTx/>
              <a:latin typeface="+mj-lt"/>
              <a:ea typeface="+mj-ea"/>
              <a:sym typeface="Helvetica Neue Light"/>
            </a:endParaRPr>
          </a:p>
        </p:txBody>
      </p:sp>
      <p:pic>
        <p:nvPicPr>
          <p:cNvPr id="16" name="Picture 15">
            <a:extLst>
              <a:ext uri="{FF2B5EF4-FFF2-40B4-BE49-F238E27FC236}">
                <a16:creationId xmlns:a16="http://schemas.microsoft.com/office/drawing/2014/main" id="{4164239B-BD1A-FBE7-F75C-898027F3AF73}"/>
              </a:ext>
            </a:extLst>
          </p:cNvPr>
          <p:cNvPicPr>
            <a:picLocks noChangeAspect="1"/>
          </p:cNvPicPr>
          <p:nvPr/>
        </p:nvPicPr>
        <p:blipFill rotWithShape="1">
          <a:blip r:embed="rId5">
            <a:extLst>
              <a:ext uri="{28A0092B-C50C-407E-A947-70E740481C1C}">
                <a14:useLocalDpi xmlns:a14="http://schemas.microsoft.com/office/drawing/2010/main" val="0"/>
              </a:ext>
            </a:extLst>
          </a:blip>
          <a:srcRect r="12564"/>
          <a:stretch/>
        </p:blipFill>
        <p:spPr>
          <a:xfrm>
            <a:off x="2770762" y="2314322"/>
            <a:ext cx="4100701" cy="1210534"/>
          </a:xfrm>
          <a:prstGeom prst="rect">
            <a:avLst/>
          </a:prstGeom>
        </p:spPr>
      </p:pic>
    </p:spTree>
    <p:extLst>
      <p:ext uri="{BB962C8B-B14F-4D97-AF65-F5344CB8AC3E}">
        <p14:creationId xmlns:p14="http://schemas.microsoft.com/office/powerpoint/2010/main" val="102595303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lstStyle/>
          <a:p>
            <a:pPr marL="0" marR="0" indent="0" algn="l" defTabSz="584200" rtl="0" latinLnBrk="0">
              <a:lnSpc>
                <a:spcPct val="100000"/>
              </a:lnSpc>
              <a:spcBef>
                <a:spcPts val="0"/>
              </a:spcBef>
              <a:spcAft>
                <a:spcPts val="0"/>
              </a:spcAft>
              <a:buClrTx/>
              <a:buSzTx/>
              <a:buFontTx/>
              <a:buNone/>
              <a:tabLst/>
            </a:pPr>
            <a:r>
              <a:rPr lang="en-ES">
                <a:solidFill>
                  <a:schemeClr val="bg1"/>
                </a:solidFill>
              </a:rPr>
              <a:t>Software &amp; Tools</a:t>
            </a:r>
          </a:p>
        </p:txBody>
      </p:sp>
      <p:pic>
        <p:nvPicPr>
          <p:cNvPr id="1029" name="Picture 5" descr="page8image30195072">
            <a:extLst>
              <a:ext uri="{FF2B5EF4-FFF2-40B4-BE49-F238E27FC236}">
                <a16:creationId xmlns:a16="http://schemas.microsoft.com/office/drawing/2014/main" id="{73EA2E75-5A45-4540-9292-14BBD9EE85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hlinkClick r:id="rId3"/>
            <a:extLst>
              <a:ext uri="{FF2B5EF4-FFF2-40B4-BE49-F238E27FC236}">
                <a16:creationId xmlns:a16="http://schemas.microsoft.com/office/drawing/2014/main" id="{DB899F1E-4CE7-7A49-8580-60891440E3AA}"/>
              </a:ext>
            </a:extLst>
          </p:cNvPr>
          <p:cNvPicPr>
            <a:picLocks noChangeAspect="1"/>
          </p:cNvPicPr>
          <p:nvPr/>
        </p:nvPicPr>
        <p:blipFill rotWithShape="1">
          <a:blip r:embed="rId4">
            <a:extLst>
              <a:ext uri="{28A0092B-C50C-407E-A947-70E740481C1C}">
                <a14:useLocalDpi xmlns:a14="http://schemas.microsoft.com/office/drawing/2010/main" val="0"/>
              </a:ext>
            </a:extLst>
          </a:blip>
          <a:srcRect l="14268" t="4278" r="16259"/>
          <a:stretch/>
        </p:blipFill>
        <p:spPr>
          <a:xfrm>
            <a:off x="76557" y="1145567"/>
            <a:ext cx="6792048" cy="5855545"/>
          </a:xfrm>
          <a:prstGeom prst="rect">
            <a:avLst/>
          </a:prstGeom>
        </p:spPr>
      </p:pic>
      <p:grpSp>
        <p:nvGrpSpPr>
          <p:cNvPr id="8" name="Group 7">
            <a:extLst>
              <a:ext uri="{FF2B5EF4-FFF2-40B4-BE49-F238E27FC236}">
                <a16:creationId xmlns:a16="http://schemas.microsoft.com/office/drawing/2014/main" id="{3BAA4E7F-7807-2046-B6D4-415D341FB5A1}"/>
              </a:ext>
            </a:extLst>
          </p:cNvPr>
          <p:cNvGrpSpPr>
            <a:grpSpLocks noChangeAspect="1"/>
          </p:cNvGrpSpPr>
          <p:nvPr/>
        </p:nvGrpSpPr>
        <p:grpSpPr>
          <a:xfrm>
            <a:off x="5064264" y="5946935"/>
            <a:ext cx="7812904" cy="3231818"/>
            <a:chOff x="8550246" y="7256476"/>
            <a:chExt cx="4454554" cy="1842632"/>
          </a:xfrm>
        </p:grpSpPr>
        <p:pic>
          <p:nvPicPr>
            <p:cNvPr id="5" name="Picture 4">
              <a:extLst>
                <a:ext uri="{FF2B5EF4-FFF2-40B4-BE49-F238E27FC236}">
                  <a16:creationId xmlns:a16="http://schemas.microsoft.com/office/drawing/2014/main" id="{1E8BECF7-9281-624E-BA30-93840C9AB550}"/>
                </a:ext>
              </a:extLst>
            </p:cNvPr>
            <p:cNvPicPr>
              <a:picLocks noChangeAspect="1"/>
            </p:cNvPicPr>
            <p:nvPr/>
          </p:nvPicPr>
          <p:blipFill rotWithShape="1">
            <a:blip r:embed="rId5">
              <a:extLst>
                <a:ext uri="{28A0092B-C50C-407E-A947-70E740481C1C}">
                  <a14:useLocalDpi xmlns:a14="http://schemas.microsoft.com/office/drawing/2010/main" val="0"/>
                </a:ext>
              </a:extLst>
            </a:blip>
            <a:srcRect t="5529"/>
            <a:stretch/>
          </p:blipFill>
          <p:spPr>
            <a:xfrm>
              <a:off x="9132290" y="7256476"/>
              <a:ext cx="3872510" cy="543871"/>
            </a:xfrm>
            <a:prstGeom prst="rect">
              <a:avLst/>
            </a:prstGeom>
          </p:spPr>
        </p:pic>
        <p:pic>
          <p:nvPicPr>
            <p:cNvPr id="7" name="Picture 6">
              <a:extLst>
                <a:ext uri="{FF2B5EF4-FFF2-40B4-BE49-F238E27FC236}">
                  <a16:creationId xmlns:a16="http://schemas.microsoft.com/office/drawing/2014/main" id="{906A0D61-98BF-FD4A-BFAE-CC1A532169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50246" y="7800348"/>
              <a:ext cx="4454554" cy="1298760"/>
            </a:xfrm>
            <a:prstGeom prst="rect">
              <a:avLst/>
            </a:prstGeom>
          </p:spPr>
        </p:pic>
      </p:grpSp>
      <p:sp>
        <p:nvSpPr>
          <p:cNvPr id="9" name="TextBox 8">
            <a:extLst>
              <a:ext uri="{FF2B5EF4-FFF2-40B4-BE49-F238E27FC236}">
                <a16:creationId xmlns:a16="http://schemas.microsoft.com/office/drawing/2014/main" id="{08E291E0-91AC-294D-BD50-4B00164AD74C}"/>
              </a:ext>
            </a:extLst>
          </p:cNvPr>
          <p:cNvSpPr txBox="1"/>
          <p:nvPr/>
        </p:nvSpPr>
        <p:spPr>
          <a:xfrm>
            <a:off x="9029897" y="8711112"/>
            <a:ext cx="902491"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1400" u="none" strike="noStrike" cap="none" spc="0" normalizeH="0" baseline="0" dirty="0">
                <a:ln>
                  <a:noFill/>
                </a:ln>
                <a:solidFill>
                  <a:schemeClr val="tx2">
                    <a:lumMod val="25000"/>
                  </a:schemeClr>
                </a:solidFill>
                <a:effectLst/>
                <a:uFillTx/>
                <a:latin typeface="Nunito Sans Light" pitchFamily="2" charset="77"/>
                <a:sym typeface="Helvetica Neue Light"/>
              </a:rPr>
              <a:t>Popularity</a:t>
            </a:r>
          </a:p>
        </p:txBody>
      </p:sp>
    </p:spTree>
    <p:extLst>
      <p:ext uri="{BB962C8B-B14F-4D97-AF65-F5344CB8AC3E}">
        <p14:creationId xmlns:p14="http://schemas.microsoft.com/office/powerpoint/2010/main" val="27794734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1DDA4-016F-43B5-2877-550D6F27F310}"/>
              </a:ext>
            </a:extLst>
          </p:cNvPr>
          <p:cNvSpPr>
            <a:spLocks noGrp="1"/>
          </p:cNvSpPr>
          <p:nvPr>
            <p:ph type="title"/>
          </p:nvPr>
        </p:nvSpPr>
        <p:spPr/>
        <p:txBody>
          <a:bodyPr/>
          <a:lstStyle/>
          <a:p>
            <a:endParaRPr lang="en-ES"/>
          </a:p>
        </p:txBody>
      </p:sp>
      <p:sp>
        <p:nvSpPr>
          <p:cNvPr id="3" name="TextBox 2">
            <a:extLst>
              <a:ext uri="{FF2B5EF4-FFF2-40B4-BE49-F238E27FC236}">
                <a16:creationId xmlns:a16="http://schemas.microsoft.com/office/drawing/2014/main" id="{AE396AC8-2114-F6CB-962D-CDED417AB71D}"/>
              </a:ext>
            </a:extLst>
          </p:cNvPr>
          <p:cNvSpPr txBox="1"/>
          <p:nvPr/>
        </p:nvSpPr>
        <p:spPr>
          <a:xfrm>
            <a:off x="5281128" y="5876767"/>
            <a:ext cx="7585788"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s-ES_tradnl" sz="6600" b="1" i="1">
                <a:solidFill>
                  <a:srgbClr val="FFFFFF"/>
                </a:solidFill>
                <a:latin typeface="Helvetica" pitchFamily="2" charset="0"/>
                <a:ea typeface="Helvetica Neue Light"/>
              </a:rPr>
              <a:t>AI </a:t>
            </a:r>
            <a:r>
              <a:rPr lang="es-ES_tradnl" sz="6600" b="1" i="1" err="1">
                <a:solidFill>
                  <a:srgbClr val="FFFFFF"/>
                </a:solidFill>
                <a:latin typeface="Helvetica" pitchFamily="2" charset="0"/>
                <a:ea typeface="Helvetica Neue Light"/>
              </a:rPr>
              <a:t>Models</a:t>
            </a:r>
            <a:endParaRPr kumimoji="0" lang="es-ES_tradnl" sz="6600" b="1" i="1" u="none" strike="noStrike" kern="0" cap="none" spc="0" normalizeH="0" baseline="0" noProof="0">
              <a:ln>
                <a:noFill/>
              </a:ln>
              <a:solidFill>
                <a:srgbClr val="FFFFFF"/>
              </a:solidFill>
              <a:effectLst/>
              <a:uLnTx/>
              <a:uFillTx/>
              <a:latin typeface="Helvetica Neue Light"/>
              <a:ea typeface="Helvetica Neue Light"/>
              <a:sym typeface="Helvetica Neue Light"/>
            </a:endParaRPr>
          </a:p>
        </p:txBody>
      </p:sp>
    </p:spTree>
    <p:extLst>
      <p:ext uri="{BB962C8B-B14F-4D97-AF65-F5344CB8AC3E}">
        <p14:creationId xmlns:p14="http://schemas.microsoft.com/office/powerpoint/2010/main" val="182662341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6A654-14BB-C442-AD39-E0914E89212E}"/>
              </a:ext>
            </a:extLst>
          </p:cNvPr>
          <p:cNvSpPr>
            <a:spLocks noGrp="1"/>
          </p:cNvSpPr>
          <p:nvPr>
            <p:ph type="title"/>
          </p:nvPr>
        </p:nvSpPr>
        <p:spPr/>
        <p:txBody>
          <a:bodyPr>
            <a:noAutofit/>
          </a:bodyPr>
          <a:lstStyle/>
          <a:p>
            <a:r>
              <a:rPr lang="en-ES" sz="2800" dirty="0"/>
              <a:t>AI Models / Techniques</a:t>
            </a:r>
          </a:p>
        </p:txBody>
      </p:sp>
      <p:sp>
        <p:nvSpPr>
          <p:cNvPr id="3" name="TextBox 2">
            <a:extLst>
              <a:ext uri="{FF2B5EF4-FFF2-40B4-BE49-F238E27FC236}">
                <a16:creationId xmlns:a16="http://schemas.microsoft.com/office/drawing/2014/main" id="{92BE5F05-FCE2-D74C-998F-6BDC63A31189}"/>
              </a:ext>
            </a:extLst>
          </p:cNvPr>
          <p:cNvSpPr txBox="1"/>
          <p:nvPr/>
        </p:nvSpPr>
        <p:spPr>
          <a:xfrm>
            <a:off x="548641" y="1426443"/>
            <a:ext cx="6487886"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B" b="1" dirty="0">
                <a:solidFill>
                  <a:schemeClr val="bg1"/>
                </a:solidFill>
              </a:rPr>
              <a:t>Convolutional neural networks </a:t>
            </a:r>
            <a:endParaRPr lang="en-GB" sz="2000" b="1" dirty="0">
              <a:solidFill>
                <a:schemeClr val="bg1"/>
              </a:solidFill>
            </a:endParaRPr>
          </a:p>
          <a:p>
            <a:pPr algn="just"/>
            <a:r>
              <a:rPr lang="en-GB" b="1" i="1" dirty="0">
                <a:solidFill>
                  <a:schemeClr val="bg1">
                    <a:lumMod val="95000"/>
                  </a:schemeClr>
                </a:solidFill>
              </a:rPr>
              <a:t>M</a:t>
            </a:r>
            <a:r>
              <a:rPr lang="en-GB" sz="1800" i="1" dirty="0">
                <a:solidFill>
                  <a:schemeClr val="bg1">
                    <a:lumMod val="95000"/>
                  </a:schemeClr>
                </a:solidFill>
              </a:rPr>
              <a:t>ulti-layered ‘deep’ neural networks, that are particularly adapted to image classification tasks by being able to identify the relevant features required to solve the problem. </a:t>
            </a:r>
          </a:p>
          <a:p>
            <a:pPr marL="0" marR="0" indent="0" algn="l" defTabSz="584200" rtl="0" fontAlgn="auto" latinLnBrk="0" hangingPunct="0">
              <a:lnSpc>
                <a:spcPct val="100000"/>
              </a:lnSpc>
              <a:spcBef>
                <a:spcPts val="0"/>
              </a:spcBef>
              <a:spcAft>
                <a:spcPts val="0"/>
              </a:spcAft>
              <a:buClrTx/>
              <a:buSzTx/>
              <a:buFontTx/>
              <a:buNone/>
              <a:tabLst/>
            </a:pPr>
            <a:endParaRPr kumimoji="0" lang="en-ES" sz="2400" b="0" i="0" u="none" strike="noStrike" cap="none" spc="0" normalizeH="0" baseline="0" dirty="0">
              <a:ln>
                <a:noFill/>
              </a:ln>
              <a:solidFill>
                <a:schemeClr val="bg1"/>
              </a:solidFill>
              <a:effectLst/>
              <a:uFillTx/>
              <a:latin typeface="+mj-lt"/>
              <a:ea typeface="+mj-ea"/>
              <a:cs typeface="+mj-cs"/>
              <a:sym typeface="Helvetica Neue Light"/>
            </a:endParaRPr>
          </a:p>
        </p:txBody>
      </p:sp>
      <p:sp>
        <p:nvSpPr>
          <p:cNvPr id="4" name="TextBox 3">
            <a:extLst>
              <a:ext uri="{FF2B5EF4-FFF2-40B4-BE49-F238E27FC236}">
                <a16:creationId xmlns:a16="http://schemas.microsoft.com/office/drawing/2014/main" id="{B80ED518-0C01-5F48-958D-69615CBA8F77}"/>
              </a:ext>
            </a:extLst>
          </p:cNvPr>
          <p:cNvSpPr txBox="1"/>
          <p:nvPr/>
        </p:nvSpPr>
        <p:spPr>
          <a:xfrm>
            <a:off x="4894218" y="3130780"/>
            <a:ext cx="6487886" cy="19492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B" b="1">
                <a:solidFill>
                  <a:schemeClr val="bg1"/>
                </a:solidFill>
              </a:rPr>
              <a:t>Transfer learning </a:t>
            </a:r>
          </a:p>
          <a:p>
            <a:pPr algn="just"/>
            <a:r>
              <a:rPr lang="en-GB" b="1" i="1">
                <a:solidFill>
                  <a:schemeClr val="bg1">
                    <a:lumMod val="95000"/>
                  </a:schemeClr>
                </a:solidFill>
              </a:rPr>
              <a:t>O</a:t>
            </a:r>
            <a:r>
              <a:rPr lang="en-GB" sz="1800" i="1">
                <a:solidFill>
                  <a:schemeClr val="bg1">
                    <a:lumMod val="95000"/>
                  </a:schemeClr>
                </a:solidFill>
              </a:rPr>
              <a:t>ld idea of using concepts learned in one domain on a new unknown one, this idea has enabled the use of deep convolutional nets trained on labelled data to transfer already-discovered visual features to classify images from different domains with no labels.</a:t>
            </a:r>
            <a:endParaRPr kumimoji="0" lang="en-ES" sz="1800" i="1" u="none" strike="noStrike" cap="none" spc="0" normalizeH="0" baseline="0">
              <a:ln>
                <a:noFill/>
              </a:ln>
              <a:solidFill>
                <a:schemeClr val="bg1">
                  <a:lumMod val="95000"/>
                </a:schemeClr>
              </a:solidFill>
              <a:effectLst/>
              <a:uFillTx/>
              <a:sym typeface="Helvetica Neue Light"/>
            </a:endParaRPr>
          </a:p>
        </p:txBody>
      </p:sp>
      <p:sp>
        <p:nvSpPr>
          <p:cNvPr id="5" name="TextBox 4">
            <a:extLst>
              <a:ext uri="{FF2B5EF4-FFF2-40B4-BE49-F238E27FC236}">
                <a16:creationId xmlns:a16="http://schemas.microsoft.com/office/drawing/2014/main" id="{BB17BAB7-1277-154A-9B3A-06EE82811A0D}"/>
              </a:ext>
            </a:extLst>
          </p:cNvPr>
          <p:cNvSpPr txBox="1"/>
          <p:nvPr/>
        </p:nvSpPr>
        <p:spPr>
          <a:xfrm>
            <a:off x="4894218" y="7214113"/>
            <a:ext cx="6487886"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B" b="1">
                <a:solidFill>
                  <a:schemeClr val="bg1"/>
                </a:solidFill>
              </a:rPr>
              <a:t>Reinforcement learning </a:t>
            </a:r>
          </a:p>
          <a:p>
            <a:pPr algn="just"/>
            <a:r>
              <a:rPr lang="en-GB" b="1" i="1">
                <a:solidFill>
                  <a:schemeClr val="bg1">
                    <a:lumMod val="95000"/>
                  </a:schemeClr>
                </a:solidFill>
              </a:rPr>
              <a:t>A</a:t>
            </a:r>
            <a:r>
              <a:rPr lang="en-GB" sz="1800" b="1" i="1">
                <a:solidFill>
                  <a:schemeClr val="bg1">
                    <a:lumMod val="95000"/>
                  </a:schemeClr>
                </a:solidFill>
              </a:rPr>
              <a:t> </a:t>
            </a:r>
            <a:r>
              <a:rPr lang="en-GB" sz="1800" i="1">
                <a:solidFill>
                  <a:schemeClr val="bg1">
                    <a:lumMod val="95000"/>
                  </a:schemeClr>
                </a:solidFill>
              </a:rPr>
              <a:t>method for finding optimal strategies for an environment by exploring many possible scenarios and assigning credit to different moves based on performance.</a:t>
            </a:r>
            <a:endParaRPr kumimoji="0" lang="en-ES" sz="1800" i="1" u="none" strike="noStrike" cap="none" spc="0" normalizeH="0" baseline="0">
              <a:ln>
                <a:noFill/>
              </a:ln>
              <a:solidFill>
                <a:schemeClr val="bg1">
                  <a:lumMod val="95000"/>
                </a:schemeClr>
              </a:solidFill>
              <a:effectLst/>
              <a:uFillTx/>
              <a:sym typeface="Helvetica Neue Light"/>
            </a:endParaRPr>
          </a:p>
        </p:txBody>
      </p:sp>
      <p:sp>
        <p:nvSpPr>
          <p:cNvPr id="6" name="TextBox 5">
            <a:extLst>
              <a:ext uri="{FF2B5EF4-FFF2-40B4-BE49-F238E27FC236}">
                <a16:creationId xmlns:a16="http://schemas.microsoft.com/office/drawing/2014/main" id="{680B2A84-64C0-FE44-B20C-0B817CE2704D}"/>
              </a:ext>
            </a:extLst>
          </p:cNvPr>
          <p:cNvSpPr txBox="1"/>
          <p:nvPr/>
        </p:nvSpPr>
        <p:spPr>
          <a:xfrm>
            <a:off x="548641" y="5587945"/>
            <a:ext cx="6487886" cy="11182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B" b="1">
                <a:solidFill>
                  <a:schemeClr val="bg1"/>
                </a:solidFill>
              </a:rPr>
              <a:t>Generative adversarial networks </a:t>
            </a:r>
          </a:p>
          <a:p>
            <a:pPr algn="just"/>
            <a:r>
              <a:rPr lang="en-GB" b="1" i="1">
                <a:solidFill>
                  <a:schemeClr val="bg1">
                    <a:lumMod val="95000"/>
                  </a:schemeClr>
                </a:solidFill>
              </a:rPr>
              <a:t>P</a:t>
            </a:r>
            <a:r>
              <a:rPr lang="en-GB" sz="1800" i="1">
                <a:solidFill>
                  <a:schemeClr val="bg1">
                    <a:lumMod val="95000"/>
                  </a:schemeClr>
                </a:solidFill>
              </a:rPr>
              <a:t>itching the computer against itself by co-evolving the neural network classifier with the difficulty of the training data set.</a:t>
            </a:r>
            <a:endParaRPr kumimoji="0" lang="en-ES" sz="1800" i="1" u="none" strike="noStrike" cap="none" spc="0" normalizeH="0" baseline="0">
              <a:ln>
                <a:noFill/>
              </a:ln>
              <a:solidFill>
                <a:schemeClr val="bg1">
                  <a:lumMod val="95000"/>
                </a:schemeClr>
              </a:solidFill>
              <a:effectLst/>
              <a:uFillTx/>
              <a:sym typeface="Helvetica Neue Light"/>
            </a:endParaRPr>
          </a:p>
        </p:txBody>
      </p:sp>
      <p:sp>
        <p:nvSpPr>
          <p:cNvPr id="7" name="Rectangle 6">
            <a:extLst>
              <a:ext uri="{FF2B5EF4-FFF2-40B4-BE49-F238E27FC236}">
                <a16:creationId xmlns:a16="http://schemas.microsoft.com/office/drawing/2014/main" id="{82633AC2-2F4B-C74C-B3EB-914F36AADEE3}"/>
              </a:ext>
            </a:extLst>
          </p:cNvPr>
          <p:cNvSpPr>
            <a:spLocks noChangeArrowheads="1"/>
          </p:cNvSpPr>
          <p:nvPr/>
        </p:nvSpPr>
        <p:spPr bwMode="auto">
          <a:xfrm>
            <a:off x="24976" y="8956189"/>
            <a:ext cx="7205557" cy="276999"/>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ES" altLang="en-ES" sz="1200" b="0" i="0" u="none" strike="noStrike" cap="none" normalizeH="0" baseline="0">
                <a:ln>
                  <a:noFill/>
                </a:ln>
                <a:solidFill>
                  <a:schemeClr val="bg2">
                    <a:lumMod val="20000"/>
                    <a:lumOff val="80000"/>
                  </a:schemeClr>
                </a:solidFill>
                <a:effectLst/>
                <a:latin typeface="Arial" panose="020B0604020202020204" pitchFamily="34" charset="0"/>
                <a:ea typeface="ArialMT"/>
              </a:rPr>
              <a:t>sources: royalsociety.org</a:t>
            </a:r>
            <a:endParaRPr kumimoji="0" lang="en-ES" altLang="en-ES" sz="1200" b="0" i="0" u="none" strike="noStrike" cap="none" normalizeH="0" baseline="0">
              <a:ln>
                <a:noFill/>
              </a:ln>
              <a:solidFill>
                <a:schemeClr val="bg2">
                  <a:lumMod val="20000"/>
                  <a:lumOff val="80000"/>
                </a:schemeClr>
              </a:solidFill>
              <a:effectLst/>
              <a:latin typeface="Arial" panose="020B0604020202020204" pitchFamily="34" charset="0"/>
            </a:endParaRPr>
          </a:p>
        </p:txBody>
      </p:sp>
    </p:spTree>
    <p:extLst>
      <p:ext uri="{BB962C8B-B14F-4D97-AF65-F5344CB8AC3E}">
        <p14:creationId xmlns:p14="http://schemas.microsoft.com/office/powerpoint/2010/main" val="349500931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6A654-14BB-C442-AD39-E0914E89212E}"/>
              </a:ext>
            </a:extLst>
          </p:cNvPr>
          <p:cNvSpPr>
            <a:spLocks noGrp="1"/>
          </p:cNvSpPr>
          <p:nvPr>
            <p:ph type="title"/>
          </p:nvPr>
        </p:nvSpPr>
        <p:spPr/>
        <p:txBody>
          <a:bodyPr>
            <a:noAutofit/>
          </a:bodyPr>
          <a:lstStyle/>
          <a:p>
            <a:r>
              <a:rPr lang="es-ES_tradnl" sz="2800" noProof="0" err="1"/>
              <a:t>LLMs</a:t>
            </a:r>
            <a:r>
              <a:rPr lang="es-ES_tradnl" sz="2800" noProof="0"/>
              <a:t> y ChatGPT</a:t>
            </a:r>
          </a:p>
        </p:txBody>
      </p:sp>
      <p:sp>
        <p:nvSpPr>
          <p:cNvPr id="3" name="TextBox 2">
            <a:extLst>
              <a:ext uri="{FF2B5EF4-FFF2-40B4-BE49-F238E27FC236}">
                <a16:creationId xmlns:a16="http://schemas.microsoft.com/office/drawing/2014/main" id="{92BE5F05-FCE2-D74C-998F-6BDC63A31189}"/>
              </a:ext>
            </a:extLst>
          </p:cNvPr>
          <p:cNvSpPr txBox="1"/>
          <p:nvPr/>
        </p:nvSpPr>
        <p:spPr>
          <a:xfrm>
            <a:off x="548640" y="1572639"/>
            <a:ext cx="11973041" cy="14721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spcAft>
                <a:spcPts val="600"/>
              </a:spcAft>
            </a:pPr>
            <a:r>
              <a:rPr lang="es-ES_tradnl" b="1" noProof="0" err="1">
                <a:solidFill>
                  <a:schemeClr val="bg1"/>
                </a:solidFill>
              </a:rPr>
              <a:t>Large</a:t>
            </a:r>
            <a:r>
              <a:rPr lang="es-ES_tradnl" b="1" noProof="0">
                <a:solidFill>
                  <a:schemeClr val="bg1"/>
                </a:solidFill>
              </a:rPr>
              <a:t> </a:t>
            </a:r>
            <a:r>
              <a:rPr lang="es-ES_tradnl" b="1" noProof="0" err="1">
                <a:solidFill>
                  <a:schemeClr val="bg1"/>
                </a:solidFill>
              </a:rPr>
              <a:t>Language</a:t>
            </a:r>
            <a:r>
              <a:rPr lang="es-ES_tradnl" b="1" noProof="0">
                <a:solidFill>
                  <a:schemeClr val="bg1"/>
                </a:solidFill>
              </a:rPr>
              <a:t> </a:t>
            </a:r>
            <a:r>
              <a:rPr lang="es-ES_tradnl" b="1" noProof="0" err="1">
                <a:solidFill>
                  <a:schemeClr val="bg1"/>
                </a:solidFill>
              </a:rPr>
              <a:t>Models</a:t>
            </a:r>
            <a:r>
              <a:rPr lang="es-ES_tradnl" b="1" noProof="0">
                <a:solidFill>
                  <a:schemeClr val="bg1"/>
                </a:solidFill>
              </a:rPr>
              <a:t> (</a:t>
            </a:r>
            <a:r>
              <a:rPr lang="es-ES_tradnl" b="1" noProof="0" err="1">
                <a:solidFill>
                  <a:schemeClr val="bg1"/>
                </a:solidFill>
              </a:rPr>
              <a:t>LLMs</a:t>
            </a:r>
            <a:r>
              <a:rPr lang="es-ES_tradnl" b="1" noProof="0">
                <a:solidFill>
                  <a:schemeClr val="bg1"/>
                </a:solidFill>
              </a:rPr>
              <a:t>)</a:t>
            </a:r>
            <a:endParaRPr lang="es-ES_tradnl" sz="2000" b="1" noProof="0">
              <a:solidFill>
                <a:schemeClr val="bg1"/>
              </a:solidFill>
            </a:endParaRPr>
          </a:p>
          <a:p>
            <a:pPr algn="just">
              <a:lnSpc>
                <a:spcPct val="150000"/>
              </a:lnSpc>
            </a:pPr>
            <a:r>
              <a:rPr lang="en-GB" sz="2000" b="1">
                <a:solidFill>
                  <a:schemeClr val="bg1"/>
                </a:solidFill>
              </a:rPr>
              <a:t>Large Language Models are general-purpose Artificial Intelligence models developed within the field of Natural Language Processing (NLP) that can understand and generate human-like text.</a:t>
            </a:r>
            <a:r>
              <a:rPr lang="en-GB" sz="2000">
                <a:solidFill>
                  <a:schemeClr val="bg1"/>
                </a:solidFill>
              </a:rPr>
              <a:t> </a:t>
            </a:r>
            <a:endParaRPr kumimoji="0" lang="es-ES_tradnl" sz="2000" b="0" i="0" u="none" strike="noStrike" cap="none" spc="0" normalizeH="0" baseline="0" noProof="0">
              <a:ln>
                <a:noFill/>
              </a:ln>
              <a:solidFill>
                <a:schemeClr val="bg1"/>
              </a:solidFill>
              <a:effectLst/>
              <a:uFillTx/>
              <a:latin typeface="+mj-lt"/>
              <a:ea typeface="+mj-ea"/>
              <a:cs typeface="+mj-cs"/>
              <a:sym typeface="Helvetica Neue Light"/>
            </a:endParaRPr>
          </a:p>
        </p:txBody>
      </p:sp>
      <p:sp>
        <p:nvSpPr>
          <p:cNvPr id="10" name="Rounded Rectangle 9">
            <a:extLst>
              <a:ext uri="{FF2B5EF4-FFF2-40B4-BE49-F238E27FC236}">
                <a16:creationId xmlns:a16="http://schemas.microsoft.com/office/drawing/2014/main" id="{37056B99-0EFE-F685-D3D8-F1FF07B3A8F9}"/>
              </a:ext>
            </a:extLst>
          </p:cNvPr>
          <p:cNvSpPr/>
          <p:nvPr/>
        </p:nvSpPr>
        <p:spPr>
          <a:xfrm>
            <a:off x="548641" y="3760236"/>
            <a:ext cx="11973041" cy="4991877"/>
          </a:xfrm>
          <a:prstGeom prst="roundRect">
            <a:avLst>
              <a:gd name="adj" fmla="val 6252"/>
            </a:avLst>
          </a:prstGeom>
          <a:ln>
            <a:noFill/>
          </a:ln>
        </p:spPr>
        <p:style>
          <a:lnRef idx="2">
            <a:schemeClr val="dk1">
              <a:shade val="15000"/>
            </a:schemeClr>
          </a:lnRef>
          <a:fillRef idx="1">
            <a:schemeClr val="dk1"/>
          </a:fillRef>
          <a:effectRef idx="0">
            <a:schemeClr val="dk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s-ES_tradnl" sz="4000" b="0" i="0" u="none" strike="noStrike" cap="none" spc="0" normalizeH="0" baseline="0" noProof="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pic>
        <p:nvPicPr>
          <p:cNvPr id="13" name="Picture 12">
            <a:extLst>
              <a:ext uri="{FF2B5EF4-FFF2-40B4-BE49-F238E27FC236}">
                <a16:creationId xmlns:a16="http://schemas.microsoft.com/office/drawing/2014/main" id="{BFC84CBB-1AAE-F002-3332-87A120942E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222996" y="5858588"/>
            <a:ext cx="902996" cy="902996"/>
          </a:xfrm>
          <a:prstGeom prst="rect">
            <a:avLst/>
          </a:prstGeom>
        </p:spPr>
      </p:pic>
      <p:sp>
        <p:nvSpPr>
          <p:cNvPr id="14" name="TextBox 13">
            <a:extLst>
              <a:ext uri="{FF2B5EF4-FFF2-40B4-BE49-F238E27FC236}">
                <a16:creationId xmlns:a16="http://schemas.microsoft.com/office/drawing/2014/main" id="{62E9C371-9302-16F6-4F28-B899CFFA8B7C}"/>
              </a:ext>
            </a:extLst>
          </p:cNvPr>
          <p:cNvSpPr txBox="1"/>
          <p:nvPr/>
        </p:nvSpPr>
        <p:spPr>
          <a:xfrm>
            <a:off x="2298493" y="5951014"/>
            <a:ext cx="2329164"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s-ES_tradnl" sz="4000" b="1" i="0" u="none" strike="noStrike" cap="none" spc="0" normalizeH="0" baseline="0" noProof="0">
                <a:ln>
                  <a:noFill/>
                </a:ln>
                <a:solidFill>
                  <a:schemeClr val="tx2">
                    <a:lumMod val="10000"/>
                  </a:schemeClr>
                </a:solidFill>
                <a:effectLst/>
                <a:uFillTx/>
                <a:latin typeface="+mn-ea"/>
                <a:ea typeface="+mn-ea"/>
                <a:cs typeface="+mj-cs"/>
                <a:sym typeface="Helvetica Neue Light"/>
              </a:rPr>
              <a:t>ChatGPT</a:t>
            </a:r>
          </a:p>
        </p:txBody>
      </p:sp>
      <p:pic>
        <p:nvPicPr>
          <p:cNvPr id="16" name="Picture 15">
            <a:extLst>
              <a:ext uri="{FF2B5EF4-FFF2-40B4-BE49-F238E27FC236}">
                <a16:creationId xmlns:a16="http://schemas.microsoft.com/office/drawing/2014/main" id="{D7AC2333-838D-F4B6-91A6-F3DD156372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9801" y="4252795"/>
            <a:ext cx="5822303" cy="4210835"/>
          </a:xfrm>
          <a:prstGeom prst="rect">
            <a:avLst/>
          </a:prstGeom>
        </p:spPr>
      </p:pic>
      <p:sp>
        <p:nvSpPr>
          <p:cNvPr id="17" name="TextBox 16">
            <a:extLst>
              <a:ext uri="{FF2B5EF4-FFF2-40B4-BE49-F238E27FC236}">
                <a16:creationId xmlns:a16="http://schemas.microsoft.com/office/drawing/2014/main" id="{688B9D08-CF67-7367-279E-34A2E6645837}"/>
              </a:ext>
            </a:extLst>
          </p:cNvPr>
          <p:cNvSpPr txBox="1"/>
          <p:nvPr/>
        </p:nvSpPr>
        <p:spPr>
          <a:xfrm>
            <a:off x="6502400" y="4899883"/>
            <a:ext cx="4250095" cy="687368"/>
          </a:xfrm>
          <a:prstGeom prst="rect">
            <a:avLst/>
          </a:prstGeom>
          <a:solidFill>
            <a:schemeClr val="dk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spcAft>
                <a:spcPts val="600"/>
              </a:spcAft>
            </a:pPr>
            <a:r>
              <a:rPr lang="en-US" sz="1100" noProof="0">
                <a:solidFill>
                  <a:schemeClr val="tx2">
                    <a:lumMod val="10000"/>
                  </a:schemeClr>
                </a:solidFill>
              </a:rPr>
              <a:t>This tool generates written data. </a:t>
            </a:r>
            <a:r>
              <a:rPr lang="en-US" sz="1100" noProof="0" dirty="0">
                <a:solidFill>
                  <a:schemeClr val="tx2">
                    <a:lumMod val="10000"/>
                  </a:schemeClr>
                </a:solidFill>
              </a:rPr>
              <a:t>After receiving a substantial amount of natural human language, it uses what it has learned to generate a response.</a:t>
            </a:r>
            <a:endParaRPr kumimoji="0" lang="en-US" sz="1100" b="0" i="0" u="none" strike="noStrike" cap="none" spc="0" normalizeH="0" baseline="0" noProof="0" dirty="0">
              <a:ln>
                <a:noFill/>
              </a:ln>
              <a:solidFill>
                <a:schemeClr val="tx2">
                  <a:lumMod val="10000"/>
                </a:schemeClr>
              </a:solidFill>
              <a:effectLst/>
              <a:uFillTx/>
              <a:latin typeface="+mj-lt"/>
              <a:ea typeface="+mj-ea"/>
              <a:cs typeface="+mj-cs"/>
              <a:sym typeface="Helvetica Neue Light"/>
            </a:endParaRPr>
          </a:p>
        </p:txBody>
      </p:sp>
      <p:sp>
        <p:nvSpPr>
          <p:cNvPr id="18" name="TextBox 17">
            <a:extLst>
              <a:ext uri="{FF2B5EF4-FFF2-40B4-BE49-F238E27FC236}">
                <a16:creationId xmlns:a16="http://schemas.microsoft.com/office/drawing/2014/main" id="{C824B6BE-B457-5C5B-4D9F-4522FF216EC5}"/>
              </a:ext>
            </a:extLst>
          </p:cNvPr>
          <p:cNvSpPr txBox="1"/>
          <p:nvPr/>
        </p:nvSpPr>
        <p:spPr>
          <a:xfrm>
            <a:off x="6535161" y="6325475"/>
            <a:ext cx="4217333" cy="687368"/>
          </a:xfrm>
          <a:prstGeom prst="rect">
            <a:avLst/>
          </a:prstGeom>
          <a:solidFill>
            <a:schemeClr val="dk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spcAft>
                <a:spcPts val="600"/>
              </a:spcAft>
            </a:pPr>
            <a:r>
              <a:rPr lang="en-US" sz="1100" noProof="0">
                <a:solidFill>
                  <a:schemeClr val="tx2">
                    <a:lumMod val="10000"/>
                  </a:schemeClr>
                </a:solidFill>
              </a:rPr>
              <a:t>ChatGPT is pre-trained on human language patterns to produce written content that makes sense and is as accurate as possible, similar to how we would write it.</a:t>
            </a:r>
          </a:p>
        </p:txBody>
      </p:sp>
      <p:sp>
        <p:nvSpPr>
          <p:cNvPr id="19" name="TextBox 18">
            <a:extLst>
              <a:ext uri="{FF2B5EF4-FFF2-40B4-BE49-F238E27FC236}">
                <a16:creationId xmlns:a16="http://schemas.microsoft.com/office/drawing/2014/main" id="{4A22CA6E-CFE2-7E80-16F1-1513B45C37EB}"/>
              </a:ext>
            </a:extLst>
          </p:cNvPr>
          <p:cNvSpPr txBox="1"/>
          <p:nvPr/>
        </p:nvSpPr>
        <p:spPr>
          <a:xfrm>
            <a:off x="6535161" y="7697664"/>
            <a:ext cx="4250095" cy="584775"/>
          </a:xfrm>
          <a:prstGeom prst="rect">
            <a:avLst/>
          </a:prstGeom>
          <a:solidFill>
            <a:schemeClr val="dk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400" tIns="0" rIns="50800" bIns="0" numCol="1" spcCol="38100" rtlCol="0" anchor="ctr">
            <a:spAutoFit/>
          </a:bodyPr>
          <a:lstStyle/>
          <a:p>
            <a:pPr algn="just">
              <a:spcAft>
                <a:spcPts val="600"/>
              </a:spcAft>
            </a:pPr>
            <a:r>
              <a:rPr lang="en-US" sz="1100" noProof="0" dirty="0">
                <a:solidFill>
                  <a:schemeClr val="tx2">
                    <a:lumMod val="10000"/>
                  </a:schemeClr>
                </a:solidFill>
              </a:rPr>
              <a:t>The ‘transformer’ algorithm allows ChatGPT to process incredibly large volumes of data and condense them into simple conversational text.</a:t>
            </a:r>
            <a:endParaRPr kumimoji="0" lang="en-US" sz="1100" b="0" i="0" u="none" strike="noStrike" cap="none" spc="0" normalizeH="0" baseline="0" noProof="0" dirty="0">
              <a:ln>
                <a:noFill/>
              </a:ln>
              <a:solidFill>
                <a:schemeClr val="tx2">
                  <a:lumMod val="10000"/>
                </a:schemeClr>
              </a:solidFill>
              <a:effectLst/>
              <a:uFillTx/>
              <a:latin typeface="+mj-lt"/>
              <a:ea typeface="+mj-ea"/>
              <a:cs typeface="+mj-cs"/>
              <a:sym typeface="Helvetica Neue Light"/>
            </a:endParaRPr>
          </a:p>
        </p:txBody>
      </p:sp>
    </p:spTree>
    <p:extLst>
      <p:ext uri="{BB962C8B-B14F-4D97-AF65-F5344CB8AC3E}">
        <p14:creationId xmlns:p14="http://schemas.microsoft.com/office/powerpoint/2010/main" val="338565881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DF31B0-5113-0FC2-B4BC-0F454562C207}"/>
              </a:ext>
            </a:extLst>
          </p:cNvPr>
          <p:cNvSpPr txBox="1"/>
          <p:nvPr/>
        </p:nvSpPr>
        <p:spPr>
          <a:xfrm>
            <a:off x="5281128" y="5876767"/>
            <a:ext cx="7585788"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s-ES_tradnl" sz="6600" b="1" i="1">
                <a:solidFill>
                  <a:srgbClr val="FFFFFF"/>
                </a:solidFill>
                <a:latin typeface="Helvetica" pitchFamily="2" charset="0"/>
                <a:ea typeface="Helvetica Neue Light"/>
              </a:rPr>
              <a:t>AI in </a:t>
            </a:r>
            <a:r>
              <a:rPr lang="es-ES_tradnl" sz="6600" b="1" i="1" err="1">
                <a:solidFill>
                  <a:srgbClr val="FFFFFF"/>
                </a:solidFill>
                <a:latin typeface="Helvetica" pitchFamily="2" charset="0"/>
                <a:ea typeface="Helvetica Neue Light"/>
              </a:rPr>
              <a:t>Our</a:t>
            </a:r>
            <a:r>
              <a:rPr lang="es-ES_tradnl" sz="6600" b="1" i="1">
                <a:solidFill>
                  <a:srgbClr val="FFFFFF"/>
                </a:solidFill>
                <a:latin typeface="Helvetica" pitchFamily="2" charset="0"/>
                <a:ea typeface="Helvetica Neue Light"/>
              </a:rPr>
              <a:t> </a:t>
            </a:r>
            <a:r>
              <a:rPr lang="es-ES_tradnl" sz="6600" b="1" i="1" err="1">
                <a:solidFill>
                  <a:srgbClr val="FFFFFF"/>
                </a:solidFill>
                <a:latin typeface="Helvetica" pitchFamily="2" charset="0"/>
                <a:ea typeface="Helvetica Neue Light"/>
              </a:rPr>
              <a:t>Life</a:t>
            </a:r>
            <a:endParaRPr kumimoji="0" lang="es-ES_tradnl" sz="6600" b="1" i="1" u="none" strike="noStrike" kern="0" cap="none" spc="0" normalizeH="0" baseline="0" noProof="0">
              <a:ln>
                <a:noFill/>
              </a:ln>
              <a:solidFill>
                <a:srgbClr val="FFFFFF"/>
              </a:solidFill>
              <a:effectLst/>
              <a:uLnTx/>
              <a:uFillTx/>
              <a:latin typeface="Helvetica Neue Light"/>
              <a:ea typeface="Helvetica Neue Light"/>
              <a:sym typeface="Helvetica Neue Light"/>
            </a:endParaRPr>
          </a:p>
        </p:txBody>
      </p:sp>
      <p:sp>
        <p:nvSpPr>
          <p:cNvPr id="4" name="Title 3">
            <a:extLst>
              <a:ext uri="{FF2B5EF4-FFF2-40B4-BE49-F238E27FC236}">
                <a16:creationId xmlns:a16="http://schemas.microsoft.com/office/drawing/2014/main" id="{67E75170-2946-138D-3E9A-FE9E16A2B351}"/>
              </a:ext>
            </a:extLst>
          </p:cNvPr>
          <p:cNvSpPr>
            <a:spLocks noGrp="1"/>
          </p:cNvSpPr>
          <p:nvPr>
            <p:ph type="title"/>
          </p:nvPr>
        </p:nvSpPr>
        <p:spPr/>
        <p:txBody>
          <a:bodyPr/>
          <a:lstStyle/>
          <a:p>
            <a:endParaRPr lang="en-ES"/>
          </a:p>
        </p:txBody>
      </p:sp>
    </p:spTree>
    <p:extLst>
      <p:ext uri="{BB962C8B-B14F-4D97-AF65-F5344CB8AC3E}">
        <p14:creationId xmlns:p14="http://schemas.microsoft.com/office/powerpoint/2010/main" val="275281146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ounded Rectangle 32">
            <a:extLst>
              <a:ext uri="{FF2B5EF4-FFF2-40B4-BE49-F238E27FC236}">
                <a16:creationId xmlns:a16="http://schemas.microsoft.com/office/drawing/2014/main" id="{89883645-329E-2EC0-4C09-69610876A68C}"/>
              </a:ext>
            </a:extLst>
          </p:cNvPr>
          <p:cNvSpPr/>
          <p:nvPr/>
        </p:nvSpPr>
        <p:spPr>
          <a:xfrm>
            <a:off x="9890897" y="2476958"/>
            <a:ext cx="2917171" cy="5758249"/>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31" name="Rounded Rectangle 30">
            <a:extLst>
              <a:ext uri="{FF2B5EF4-FFF2-40B4-BE49-F238E27FC236}">
                <a16:creationId xmlns:a16="http://schemas.microsoft.com/office/drawing/2014/main" id="{0E559259-C1F2-1180-5CF8-8401D828FC2E}"/>
              </a:ext>
            </a:extLst>
          </p:cNvPr>
          <p:cNvSpPr/>
          <p:nvPr/>
        </p:nvSpPr>
        <p:spPr>
          <a:xfrm>
            <a:off x="6726590" y="1336552"/>
            <a:ext cx="2917171" cy="5758249"/>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5" name="Rounded Rectangle 24">
            <a:extLst>
              <a:ext uri="{FF2B5EF4-FFF2-40B4-BE49-F238E27FC236}">
                <a16:creationId xmlns:a16="http://schemas.microsoft.com/office/drawing/2014/main" id="{156A77B7-42DD-80F8-452F-16C0A893ECA0}"/>
              </a:ext>
            </a:extLst>
          </p:cNvPr>
          <p:cNvSpPr/>
          <p:nvPr/>
        </p:nvSpPr>
        <p:spPr>
          <a:xfrm>
            <a:off x="3438366" y="2425508"/>
            <a:ext cx="2917171" cy="5758249"/>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17" name="Rounded Rectangle 16">
            <a:extLst>
              <a:ext uri="{FF2B5EF4-FFF2-40B4-BE49-F238E27FC236}">
                <a16:creationId xmlns:a16="http://schemas.microsoft.com/office/drawing/2014/main" id="{9DEA7976-8D89-0A7C-EEF6-F7041466E8AB}"/>
              </a:ext>
            </a:extLst>
          </p:cNvPr>
          <p:cNvSpPr/>
          <p:nvPr/>
        </p:nvSpPr>
        <p:spPr>
          <a:xfrm>
            <a:off x="196732" y="1285102"/>
            <a:ext cx="2917171" cy="5758249"/>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 name="Title 1">
            <a:extLst>
              <a:ext uri="{FF2B5EF4-FFF2-40B4-BE49-F238E27FC236}">
                <a16:creationId xmlns:a16="http://schemas.microsoft.com/office/drawing/2014/main" id="{67804ED4-9A8B-01B4-E909-65BA20DFDBC1}"/>
              </a:ext>
            </a:extLst>
          </p:cNvPr>
          <p:cNvSpPr>
            <a:spLocks noGrp="1"/>
          </p:cNvSpPr>
          <p:nvPr>
            <p:ph type="title"/>
          </p:nvPr>
        </p:nvSpPr>
        <p:spPr/>
        <p:txBody>
          <a:bodyPr>
            <a:noAutofit/>
          </a:bodyPr>
          <a:lstStyle/>
          <a:p>
            <a:r>
              <a:rPr lang="en-ES" sz="2800"/>
              <a:t>AI in Our Life</a:t>
            </a:r>
          </a:p>
        </p:txBody>
      </p:sp>
      <p:sp>
        <p:nvSpPr>
          <p:cNvPr id="4" name="Text 1">
            <a:extLst>
              <a:ext uri="{FF2B5EF4-FFF2-40B4-BE49-F238E27FC236}">
                <a16:creationId xmlns:a16="http://schemas.microsoft.com/office/drawing/2014/main" id="{F1B95776-6D5C-4C50-2A9B-268FE95C1F9E}"/>
              </a:ext>
            </a:extLst>
          </p:cNvPr>
          <p:cNvSpPr/>
          <p:nvPr/>
        </p:nvSpPr>
        <p:spPr>
          <a:xfrm>
            <a:off x="565974" y="4582670"/>
            <a:ext cx="2371362" cy="1634988"/>
          </a:xfrm>
          <a:prstGeom prst="rect">
            <a:avLst/>
          </a:prstGeom>
          <a:noFill/>
          <a:ln/>
        </p:spPr>
        <p:txBody>
          <a:bodyPr wrap="square" lIns="0" tIns="0" rIns="0" bIns="0" rtlCol="0" anchor="t"/>
          <a:lstStyle/>
          <a:p>
            <a:pPr marL="0" indent="0" algn="l">
              <a:lnSpc>
                <a:spcPts val="2850"/>
              </a:lnSpc>
              <a:buNone/>
            </a:pPr>
            <a:r>
              <a:rPr lang="en-US" sz="1750">
                <a:solidFill>
                  <a:schemeClr val="tx1"/>
                </a:solidFill>
                <a:latin typeface="Roboto" pitchFamily="34" charset="0"/>
                <a:ea typeface="Roboto" pitchFamily="34" charset="-122"/>
                <a:cs typeface="Roboto" pitchFamily="34" charset="-120"/>
              </a:rPr>
              <a:t>Virtual assistants like </a:t>
            </a:r>
            <a:r>
              <a:rPr lang="en-US" sz="1750">
                <a:solidFill>
                  <a:schemeClr val="tx1">
                    <a:lumMod val="50000"/>
                  </a:schemeClr>
                </a:solidFill>
                <a:latin typeface="Roboto" pitchFamily="34" charset="0"/>
                <a:ea typeface="Roboto" pitchFamily="34" charset="-122"/>
                <a:cs typeface="Roboto" pitchFamily="34" charset="-120"/>
              </a:rPr>
              <a:t>Siri, Alexa</a:t>
            </a:r>
            <a:r>
              <a:rPr lang="en-US" sz="1750">
                <a:solidFill>
                  <a:schemeClr val="tx1"/>
                </a:solidFill>
                <a:latin typeface="Roboto" pitchFamily="34" charset="0"/>
                <a:ea typeface="Roboto" pitchFamily="34" charset="-122"/>
                <a:cs typeface="Roboto" pitchFamily="34" charset="-120"/>
              </a:rPr>
              <a:t>, and </a:t>
            </a:r>
            <a:r>
              <a:rPr lang="en-US" sz="1750">
                <a:solidFill>
                  <a:schemeClr val="tx1">
                    <a:lumMod val="50000"/>
                  </a:schemeClr>
                </a:solidFill>
                <a:latin typeface="Roboto" pitchFamily="34" charset="0"/>
                <a:ea typeface="Roboto" pitchFamily="34" charset="-122"/>
                <a:cs typeface="Roboto" pitchFamily="34" charset="-120"/>
              </a:rPr>
              <a:t>Google</a:t>
            </a:r>
            <a:r>
              <a:rPr lang="en-US" sz="1750">
                <a:solidFill>
                  <a:schemeClr val="tx1"/>
                </a:solidFill>
                <a:latin typeface="Roboto" pitchFamily="34" charset="0"/>
                <a:ea typeface="Roboto" pitchFamily="34" charset="-122"/>
                <a:cs typeface="Roboto" pitchFamily="34" charset="-120"/>
              </a:rPr>
              <a:t> Assistant manage voice commands, reminders, and smart home control.</a:t>
            </a:r>
            <a:endParaRPr lang="en-US" sz="1750">
              <a:solidFill>
                <a:schemeClr val="tx1"/>
              </a:solidFill>
            </a:endParaRPr>
          </a:p>
        </p:txBody>
      </p:sp>
      <p:sp>
        <p:nvSpPr>
          <p:cNvPr id="6" name="Text 2">
            <a:extLst>
              <a:ext uri="{FF2B5EF4-FFF2-40B4-BE49-F238E27FC236}">
                <a16:creationId xmlns:a16="http://schemas.microsoft.com/office/drawing/2014/main" id="{5688054B-518A-9DA2-23BD-991F64DD3F9A}"/>
              </a:ext>
            </a:extLst>
          </p:cNvPr>
          <p:cNvSpPr/>
          <p:nvPr/>
        </p:nvSpPr>
        <p:spPr>
          <a:xfrm>
            <a:off x="3694209" y="5798721"/>
            <a:ext cx="2371455" cy="1307990"/>
          </a:xfrm>
          <a:prstGeom prst="rect">
            <a:avLst/>
          </a:prstGeom>
          <a:noFill/>
          <a:ln/>
        </p:spPr>
        <p:txBody>
          <a:bodyPr wrap="square" lIns="0" tIns="0" rIns="0" bIns="0" rtlCol="0" anchor="t"/>
          <a:lstStyle/>
          <a:p>
            <a:pPr marL="0" indent="0" algn="l">
              <a:lnSpc>
                <a:spcPts val="2850"/>
              </a:lnSpc>
              <a:buNone/>
            </a:pPr>
            <a:r>
              <a:rPr lang="en-US" sz="1750">
                <a:solidFill>
                  <a:schemeClr val="tx1">
                    <a:lumMod val="50000"/>
                  </a:schemeClr>
                </a:solidFill>
                <a:latin typeface="Roboto" pitchFamily="34" charset="0"/>
                <a:ea typeface="Roboto" pitchFamily="34" charset="-122"/>
                <a:cs typeface="Roboto" pitchFamily="34" charset="-120"/>
              </a:rPr>
              <a:t>Netflix, Amazon</a:t>
            </a:r>
            <a:r>
              <a:rPr lang="en-US" sz="1750">
                <a:solidFill>
                  <a:schemeClr val="tx1"/>
                </a:solidFill>
                <a:latin typeface="Roboto" pitchFamily="34" charset="0"/>
                <a:ea typeface="Roboto" pitchFamily="34" charset="-122"/>
                <a:cs typeface="Roboto" pitchFamily="34" charset="-120"/>
              </a:rPr>
              <a:t>, and </a:t>
            </a:r>
            <a:r>
              <a:rPr lang="en-US" sz="1750">
                <a:solidFill>
                  <a:schemeClr val="tx1">
                    <a:lumMod val="50000"/>
                  </a:schemeClr>
                </a:solidFill>
                <a:latin typeface="Roboto" pitchFamily="34" charset="0"/>
                <a:ea typeface="Roboto" pitchFamily="34" charset="-122"/>
                <a:cs typeface="Roboto" pitchFamily="34" charset="-120"/>
              </a:rPr>
              <a:t>Spotify</a:t>
            </a:r>
            <a:r>
              <a:rPr lang="en-US" sz="1750">
                <a:solidFill>
                  <a:schemeClr val="tx1"/>
                </a:solidFill>
                <a:latin typeface="Roboto" pitchFamily="34" charset="0"/>
                <a:ea typeface="Roboto" pitchFamily="34" charset="-122"/>
                <a:cs typeface="Roboto" pitchFamily="34" charset="-120"/>
              </a:rPr>
              <a:t> provide personalized content recommendations based on user preferences.</a:t>
            </a:r>
            <a:endParaRPr lang="en-US" sz="1750">
              <a:solidFill>
                <a:schemeClr val="tx1"/>
              </a:solidFill>
            </a:endParaRPr>
          </a:p>
        </p:txBody>
      </p:sp>
      <p:sp>
        <p:nvSpPr>
          <p:cNvPr id="8" name="Text 3">
            <a:extLst>
              <a:ext uri="{FF2B5EF4-FFF2-40B4-BE49-F238E27FC236}">
                <a16:creationId xmlns:a16="http://schemas.microsoft.com/office/drawing/2014/main" id="{FD0E72D5-AE30-E981-E36B-D61A88DEFAE6}"/>
              </a:ext>
            </a:extLst>
          </p:cNvPr>
          <p:cNvSpPr/>
          <p:nvPr/>
        </p:nvSpPr>
        <p:spPr>
          <a:xfrm>
            <a:off x="7103169" y="4531220"/>
            <a:ext cx="2371455" cy="1307990"/>
          </a:xfrm>
          <a:prstGeom prst="rect">
            <a:avLst/>
          </a:prstGeom>
          <a:noFill/>
          <a:ln/>
        </p:spPr>
        <p:txBody>
          <a:bodyPr wrap="square" lIns="0" tIns="0" rIns="0" bIns="0" rtlCol="0" anchor="t"/>
          <a:lstStyle/>
          <a:p>
            <a:pPr marL="0" indent="0" algn="l">
              <a:lnSpc>
                <a:spcPts val="2850"/>
              </a:lnSpc>
              <a:buNone/>
            </a:pPr>
            <a:r>
              <a:rPr lang="en-US" sz="1750">
                <a:solidFill>
                  <a:schemeClr val="tx1"/>
                </a:solidFill>
                <a:latin typeface="Roboto" pitchFamily="34" charset="0"/>
                <a:ea typeface="Roboto" pitchFamily="34" charset="-122"/>
                <a:cs typeface="Roboto" pitchFamily="34" charset="-120"/>
              </a:rPr>
              <a:t>Smart devices like Nest thermostats and Philips Hue enable home automation and energy management.</a:t>
            </a:r>
            <a:endParaRPr lang="en-US" sz="1750">
              <a:solidFill>
                <a:schemeClr val="tx1"/>
              </a:solidFill>
            </a:endParaRPr>
          </a:p>
        </p:txBody>
      </p:sp>
      <p:sp>
        <p:nvSpPr>
          <p:cNvPr id="10" name="Text 4">
            <a:extLst>
              <a:ext uri="{FF2B5EF4-FFF2-40B4-BE49-F238E27FC236}">
                <a16:creationId xmlns:a16="http://schemas.microsoft.com/office/drawing/2014/main" id="{D935AFBB-3172-B228-03B3-B85404B79F32}"/>
              </a:ext>
            </a:extLst>
          </p:cNvPr>
          <p:cNvSpPr/>
          <p:nvPr/>
        </p:nvSpPr>
        <p:spPr>
          <a:xfrm>
            <a:off x="10307169" y="5735361"/>
            <a:ext cx="2371455" cy="1307990"/>
          </a:xfrm>
          <a:prstGeom prst="rect">
            <a:avLst/>
          </a:prstGeom>
          <a:noFill/>
          <a:ln/>
        </p:spPr>
        <p:txBody>
          <a:bodyPr wrap="square" lIns="0" tIns="0" rIns="0" bIns="0" rtlCol="0" anchor="t"/>
          <a:lstStyle/>
          <a:p>
            <a:pPr marL="0" indent="0" algn="l">
              <a:lnSpc>
                <a:spcPts val="2850"/>
              </a:lnSpc>
              <a:buNone/>
            </a:pPr>
            <a:r>
              <a:rPr lang="en-US" sz="1750">
                <a:solidFill>
                  <a:schemeClr val="tx1"/>
                </a:solidFill>
                <a:latin typeface="Roboto" pitchFamily="34" charset="0"/>
                <a:ea typeface="Roboto" pitchFamily="34" charset="-122"/>
                <a:cs typeface="Roboto" pitchFamily="34" charset="-120"/>
              </a:rPr>
              <a:t>Navigation tools such as </a:t>
            </a:r>
            <a:r>
              <a:rPr lang="en-US" sz="1750">
                <a:solidFill>
                  <a:schemeClr val="tx1">
                    <a:lumMod val="50000"/>
                  </a:schemeClr>
                </a:solidFill>
                <a:latin typeface="Roboto" pitchFamily="34" charset="0"/>
                <a:ea typeface="Roboto" pitchFamily="34" charset="-122"/>
                <a:cs typeface="Roboto" pitchFamily="34" charset="-120"/>
              </a:rPr>
              <a:t>Google Maps </a:t>
            </a:r>
            <a:r>
              <a:rPr lang="en-US" sz="1750">
                <a:solidFill>
                  <a:schemeClr val="tx1"/>
                </a:solidFill>
                <a:latin typeface="Roboto" pitchFamily="34" charset="0"/>
                <a:ea typeface="Roboto" pitchFamily="34" charset="-122"/>
                <a:cs typeface="Roboto" pitchFamily="34" charset="-120"/>
              </a:rPr>
              <a:t>and </a:t>
            </a:r>
            <a:r>
              <a:rPr lang="en-US" sz="1750">
                <a:solidFill>
                  <a:schemeClr val="tx1">
                    <a:lumMod val="50000"/>
                  </a:schemeClr>
                </a:solidFill>
                <a:latin typeface="Roboto" pitchFamily="34" charset="0"/>
                <a:ea typeface="Roboto" pitchFamily="34" charset="-122"/>
                <a:cs typeface="Roboto" pitchFamily="34" charset="-120"/>
              </a:rPr>
              <a:t>Waze</a:t>
            </a:r>
            <a:r>
              <a:rPr lang="en-US" sz="1750">
                <a:solidFill>
                  <a:schemeClr val="tx1"/>
                </a:solidFill>
                <a:latin typeface="Roboto" pitchFamily="34" charset="0"/>
                <a:ea typeface="Roboto" pitchFamily="34" charset="-122"/>
                <a:cs typeface="Roboto" pitchFamily="34" charset="-120"/>
              </a:rPr>
              <a:t> offer real-time traffic updates and optimized routes.</a:t>
            </a:r>
            <a:endParaRPr lang="en-US" sz="1750">
              <a:solidFill>
                <a:schemeClr val="tx1"/>
              </a:solidFill>
            </a:endParaRPr>
          </a:p>
        </p:txBody>
      </p:sp>
      <p:pic>
        <p:nvPicPr>
          <p:cNvPr id="11" name="Picture 10">
            <a:extLst>
              <a:ext uri="{FF2B5EF4-FFF2-40B4-BE49-F238E27FC236}">
                <a16:creationId xmlns:a16="http://schemas.microsoft.com/office/drawing/2014/main" id="{04B87089-F1F1-6598-EBEF-E768D0C82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974" y="2180397"/>
            <a:ext cx="2267207" cy="2267207"/>
          </a:xfrm>
          <a:prstGeom prst="rect">
            <a:avLst/>
          </a:prstGeom>
        </p:spPr>
      </p:pic>
      <p:pic>
        <p:nvPicPr>
          <p:cNvPr id="12" name="Picture 11">
            <a:extLst>
              <a:ext uri="{FF2B5EF4-FFF2-40B4-BE49-F238E27FC236}">
                <a16:creationId xmlns:a16="http://schemas.microsoft.com/office/drawing/2014/main" id="{9F78A30F-BE6C-3D3B-215E-52281C8FCE85}"/>
              </a:ext>
            </a:extLst>
          </p:cNvPr>
          <p:cNvPicPr>
            <a:picLocks noChangeAspect="1"/>
          </p:cNvPicPr>
          <p:nvPr/>
        </p:nvPicPr>
        <p:blipFill>
          <a:blip r:embed="rId4">
            <a:extLst>
              <a:ext uri="{28A0092B-C50C-407E-A947-70E740481C1C}">
                <a14:useLocalDpi xmlns:a14="http://schemas.microsoft.com/office/drawing/2010/main" val="0"/>
              </a:ext>
            </a:extLst>
          </a:blip>
          <a:srcRect l="4108" r="28027"/>
          <a:stretch>
            <a:fillRect/>
          </a:stretch>
        </p:blipFill>
        <p:spPr>
          <a:xfrm>
            <a:off x="3694209" y="3336002"/>
            <a:ext cx="2371455" cy="2267207"/>
          </a:xfrm>
          <a:prstGeom prst="rect">
            <a:avLst/>
          </a:prstGeom>
        </p:spPr>
      </p:pic>
      <p:pic>
        <p:nvPicPr>
          <p:cNvPr id="13" name="Picture 12">
            <a:extLst>
              <a:ext uri="{FF2B5EF4-FFF2-40B4-BE49-F238E27FC236}">
                <a16:creationId xmlns:a16="http://schemas.microsoft.com/office/drawing/2014/main" id="{07DA5463-ABD5-692B-0223-74C2C4D281E6}"/>
              </a:ext>
            </a:extLst>
          </p:cNvPr>
          <p:cNvPicPr>
            <a:picLocks noChangeAspect="1"/>
          </p:cNvPicPr>
          <p:nvPr/>
        </p:nvPicPr>
        <p:blipFill>
          <a:blip r:embed="rId5">
            <a:extLst>
              <a:ext uri="{28A0092B-C50C-407E-A947-70E740481C1C}">
                <a14:useLocalDpi xmlns:a14="http://schemas.microsoft.com/office/drawing/2010/main" val="0"/>
              </a:ext>
            </a:extLst>
          </a:blip>
          <a:srcRect l="4752" r="36584"/>
          <a:stretch>
            <a:fillRect/>
          </a:stretch>
        </p:blipFill>
        <p:spPr>
          <a:xfrm>
            <a:off x="7002911" y="2180397"/>
            <a:ext cx="2364527" cy="2267207"/>
          </a:xfrm>
          <a:prstGeom prst="rect">
            <a:avLst/>
          </a:prstGeom>
        </p:spPr>
      </p:pic>
      <p:pic>
        <p:nvPicPr>
          <p:cNvPr id="14" name="Picture 13">
            <a:extLst>
              <a:ext uri="{FF2B5EF4-FFF2-40B4-BE49-F238E27FC236}">
                <a16:creationId xmlns:a16="http://schemas.microsoft.com/office/drawing/2014/main" id="{20350BEC-EB9D-7F2D-107A-B9781465853E}"/>
              </a:ext>
            </a:extLst>
          </p:cNvPr>
          <p:cNvPicPr>
            <a:picLocks noChangeAspect="1"/>
          </p:cNvPicPr>
          <p:nvPr/>
        </p:nvPicPr>
        <p:blipFill>
          <a:blip r:embed="rId6">
            <a:extLst>
              <a:ext uri="{28A0092B-C50C-407E-A947-70E740481C1C}">
                <a14:useLocalDpi xmlns:a14="http://schemas.microsoft.com/office/drawing/2010/main" val="0"/>
              </a:ext>
            </a:extLst>
          </a:blip>
          <a:srcRect l="22007" r="13884"/>
          <a:stretch>
            <a:fillRect/>
          </a:stretch>
        </p:blipFill>
        <p:spPr>
          <a:xfrm>
            <a:off x="10307169" y="3336002"/>
            <a:ext cx="2084626" cy="2170510"/>
          </a:xfrm>
          <a:prstGeom prst="rect">
            <a:avLst/>
          </a:prstGeom>
        </p:spPr>
      </p:pic>
      <p:sp>
        <p:nvSpPr>
          <p:cNvPr id="16" name="Text 0">
            <a:extLst>
              <a:ext uri="{FF2B5EF4-FFF2-40B4-BE49-F238E27FC236}">
                <a16:creationId xmlns:a16="http://schemas.microsoft.com/office/drawing/2014/main" id="{8D95D92B-9E41-9682-0B2F-942E7F91D63D}"/>
              </a:ext>
            </a:extLst>
          </p:cNvPr>
          <p:cNvSpPr/>
          <p:nvPr/>
        </p:nvSpPr>
        <p:spPr>
          <a:xfrm>
            <a:off x="196733" y="1336552"/>
            <a:ext cx="2917170" cy="708779"/>
          </a:xfrm>
          <a:prstGeom prst="rect">
            <a:avLst/>
          </a:prstGeom>
          <a:noFill/>
          <a:ln/>
        </p:spPr>
        <p:txBody>
          <a:bodyPr wrap="none" lIns="0" tIns="0" rIns="0" bIns="0" rtlCol="0" anchor="t"/>
          <a:lstStyle/>
          <a:p>
            <a:pPr marL="0" indent="0" algn="ctr">
              <a:lnSpc>
                <a:spcPts val="5550"/>
              </a:lnSpc>
              <a:buNone/>
            </a:pPr>
            <a:r>
              <a:rPr lang="en-US" sz="2000" b="1" dirty="0">
                <a:solidFill>
                  <a:srgbClr val="76B9FF"/>
                </a:solidFill>
                <a:latin typeface="Roboto Slab" pitchFamily="34" charset="0"/>
                <a:ea typeface="Roboto Slab" pitchFamily="34" charset="-122"/>
                <a:cs typeface="Roboto Slab" pitchFamily="34" charset="-120"/>
              </a:rPr>
              <a:t>Virtual Assistants</a:t>
            </a:r>
            <a:endParaRPr lang="en-US" sz="2000" b="1" dirty="0"/>
          </a:p>
        </p:txBody>
      </p:sp>
      <p:sp>
        <p:nvSpPr>
          <p:cNvPr id="24" name="Text 0">
            <a:extLst>
              <a:ext uri="{FF2B5EF4-FFF2-40B4-BE49-F238E27FC236}">
                <a16:creationId xmlns:a16="http://schemas.microsoft.com/office/drawing/2014/main" id="{E57BF3FC-E8D3-18CD-8D7E-FADA417E8FD0}"/>
              </a:ext>
            </a:extLst>
          </p:cNvPr>
          <p:cNvSpPr/>
          <p:nvPr/>
        </p:nvSpPr>
        <p:spPr>
          <a:xfrm>
            <a:off x="3421351" y="2586114"/>
            <a:ext cx="2917170" cy="708779"/>
          </a:xfrm>
          <a:prstGeom prst="rect">
            <a:avLst/>
          </a:prstGeom>
          <a:noFill/>
          <a:ln/>
        </p:spPr>
        <p:txBody>
          <a:bodyPr wrap="none" lIns="0" tIns="0" rIns="0" bIns="0" rtlCol="0" anchor="t"/>
          <a:lstStyle/>
          <a:p>
            <a:pPr marL="0" indent="0" algn="ctr">
              <a:buNone/>
            </a:pPr>
            <a:r>
              <a:rPr lang="en-US" sz="2000" b="1">
                <a:solidFill>
                  <a:srgbClr val="76B9FF"/>
                </a:solidFill>
                <a:latin typeface="Roboto Slab" pitchFamily="34" charset="0"/>
                <a:ea typeface="Roboto Slab" pitchFamily="34" charset="-122"/>
                <a:cs typeface="Roboto Slab" pitchFamily="34" charset="-120"/>
              </a:rPr>
              <a:t>Recommendation</a:t>
            </a:r>
          </a:p>
          <a:p>
            <a:pPr marL="0" indent="0" algn="ctr">
              <a:buNone/>
            </a:pPr>
            <a:r>
              <a:rPr lang="en-US" sz="2000" b="1">
                <a:solidFill>
                  <a:srgbClr val="76B9FF"/>
                </a:solidFill>
                <a:latin typeface="Roboto Slab" pitchFamily="34" charset="0"/>
                <a:ea typeface="Roboto Slab" pitchFamily="34" charset="-122"/>
                <a:cs typeface="Roboto Slab" pitchFamily="34" charset="-120"/>
              </a:rPr>
              <a:t> Systems </a:t>
            </a:r>
            <a:endParaRPr lang="en-US" sz="2000" b="1"/>
          </a:p>
        </p:txBody>
      </p:sp>
      <p:sp>
        <p:nvSpPr>
          <p:cNvPr id="30" name="Text 0">
            <a:extLst>
              <a:ext uri="{FF2B5EF4-FFF2-40B4-BE49-F238E27FC236}">
                <a16:creationId xmlns:a16="http://schemas.microsoft.com/office/drawing/2014/main" id="{56263FE2-B342-C6A8-5A42-243341FEE813}"/>
              </a:ext>
            </a:extLst>
          </p:cNvPr>
          <p:cNvSpPr/>
          <p:nvPr/>
        </p:nvSpPr>
        <p:spPr>
          <a:xfrm>
            <a:off x="6726591" y="1388002"/>
            <a:ext cx="2917170" cy="708779"/>
          </a:xfrm>
          <a:prstGeom prst="rect">
            <a:avLst/>
          </a:prstGeom>
          <a:noFill/>
          <a:ln/>
        </p:spPr>
        <p:txBody>
          <a:bodyPr wrap="none" lIns="0" tIns="0" rIns="0" bIns="0" rtlCol="0" anchor="t"/>
          <a:lstStyle/>
          <a:p>
            <a:pPr marL="0" indent="0" algn="ctr">
              <a:lnSpc>
                <a:spcPts val="5550"/>
              </a:lnSpc>
              <a:buNone/>
            </a:pPr>
            <a:r>
              <a:rPr lang="en-US" sz="2000" b="1">
                <a:solidFill>
                  <a:srgbClr val="76B9FF"/>
                </a:solidFill>
                <a:latin typeface="Roboto Slab" pitchFamily="34" charset="0"/>
                <a:ea typeface="Roboto Slab" pitchFamily="34" charset="-122"/>
                <a:cs typeface="Roboto Slab" pitchFamily="34" charset="-120"/>
              </a:rPr>
              <a:t>Smart Home</a:t>
            </a:r>
            <a:endParaRPr lang="en-US" sz="2000" b="1"/>
          </a:p>
        </p:txBody>
      </p:sp>
      <p:sp>
        <p:nvSpPr>
          <p:cNvPr id="32" name="Text 0">
            <a:extLst>
              <a:ext uri="{FF2B5EF4-FFF2-40B4-BE49-F238E27FC236}">
                <a16:creationId xmlns:a16="http://schemas.microsoft.com/office/drawing/2014/main" id="{4C684017-827B-8DE7-C1F9-07972A32F424}"/>
              </a:ext>
            </a:extLst>
          </p:cNvPr>
          <p:cNvSpPr/>
          <p:nvPr/>
        </p:nvSpPr>
        <p:spPr>
          <a:xfrm>
            <a:off x="9890898" y="2528408"/>
            <a:ext cx="2917170" cy="708779"/>
          </a:xfrm>
          <a:prstGeom prst="rect">
            <a:avLst/>
          </a:prstGeom>
          <a:noFill/>
          <a:ln/>
        </p:spPr>
        <p:txBody>
          <a:bodyPr wrap="none" lIns="0" tIns="0" rIns="0" bIns="0" rtlCol="0" anchor="t"/>
          <a:lstStyle/>
          <a:p>
            <a:pPr marL="0" indent="0" algn="ctr">
              <a:lnSpc>
                <a:spcPts val="5550"/>
              </a:lnSpc>
              <a:buNone/>
            </a:pPr>
            <a:r>
              <a:rPr lang="en-US" sz="2000" b="1">
                <a:solidFill>
                  <a:srgbClr val="76B9FF"/>
                </a:solidFill>
                <a:latin typeface="Roboto Slab" pitchFamily="34" charset="0"/>
                <a:ea typeface="Roboto Slab" pitchFamily="34" charset="-122"/>
                <a:cs typeface="Roboto Slab" pitchFamily="34" charset="-120"/>
              </a:rPr>
              <a:t>Navigation</a:t>
            </a:r>
            <a:endParaRPr lang="en-US" sz="2000" b="1"/>
          </a:p>
        </p:txBody>
      </p:sp>
    </p:spTree>
    <p:extLst>
      <p:ext uri="{BB962C8B-B14F-4D97-AF65-F5344CB8AC3E}">
        <p14:creationId xmlns:p14="http://schemas.microsoft.com/office/powerpoint/2010/main" val="415583703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9B69E-52DD-86A0-44BA-4604D7E61D95}"/>
            </a:ext>
          </a:extLst>
        </p:cNvPr>
        <p:cNvGrpSpPr/>
        <p:nvPr/>
      </p:nvGrpSpPr>
      <p:grpSpPr>
        <a:xfrm>
          <a:off x="0" y="0"/>
          <a:ext cx="0" cy="0"/>
          <a:chOff x="0" y="0"/>
          <a:chExt cx="0" cy="0"/>
        </a:xfrm>
      </p:grpSpPr>
      <p:sp>
        <p:nvSpPr>
          <p:cNvPr id="33" name="Rounded Rectangle 32">
            <a:extLst>
              <a:ext uri="{FF2B5EF4-FFF2-40B4-BE49-F238E27FC236}">
                <a16:creationId xmlns:a16="http://schemas.microsoft.com/office/drawing/2014/main" id="{45710E1C-04FD-7F54-D2A8-A7439A559140}"/>
              </a:ext>
            </a:extLst>
          </p:cNvPr>
          <p:cNvSpPr/>
          <p:nvPr/>
        </p:nvSpPr>
        <p:spPr>
          <a:xfrm>
            <a:off x="9890897" y="2476958"/>
            <a:ext cx="2917171" cy="5758249"/>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31" name="Rounded Rectangle 30">
            <a:extLst>
              <a:ext uri="{FF2B5EF4-FFF2-40B4-BE49-F238E27FC236}">
                <a16:creationId xmlns:a16="http://schemas.microsoft.com/office/drawing/2014/main" id="{0BA8C48F-4198-04ED-D8E3-6B7A9FE0F89B}"/>
              </a:ext>
            </a:extLst>
          </p:cNvPr>
          <p:cNvSpPr/>
          <p:nvPr/>
        </p:nvSpPr>
        <p:spPr>
          <a:xfrm>
            <a:off x="6726590" y="1336552"/>
            <a:ext cx="2917171" cy="5758249"/>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5" name="Rounded Rectangle 24">
            <a:extLst>
              <a:ext uri="{FF2B5EF4-FFF2-40B4-BE49-F238E27FC236}">
                <a16:creationId xmlns:a16="http://schemas.microsoft.com/office/drawing/2014/main" id="{EE7D746A-54FA-7C3A-8177-AFFC73FD1DA0}"/>
              </a:ext>
            </a:extLst>
          </p:cNvPr>
          <p:cNvSpPr/>
          <p:nvPr/>
        </p:nvSpPr>
        <p:spPr>
          <a:xfrm>
            <a:off x="3438366" y="2425508"/>
            <a:ext cx="2917171" cy="5758249"/>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17" name="Rounded Rectangle 16">
            <a:extLst>
              <a:ext uri="{FF2B5EF4-FFF2-40B4-BE49-F238E27FC236}">
                <a16:creationId xmlns:a16="http://schemas.microsoft.com/office/drawing/2014/main" id="{AA4B9DD5-843B-74A1-2CD2-C3E5EBE7AFEE}"/>
              </a:ext>
            </a:extLst>
          </p:cNvPr>
          <p:cNvSpPr/>
          <p:nvPr/>
        </p:nvSpPr>
        <p:spPr>
          <a:xfrm>
            <a:off x="196732" y="1285102"/>
            <a:ext cx="2917171" cy="5758249"/>
          </a:xfrm>
          <a:prstGeom prst="roundRect">
            <a:avLst>
              <a:gd name="adj" fmla="val 3126"/>
            </a:avLst>
          </a:prstGeom>
          <a:solidFill>
            <a:schemeClr val="bg1"/>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pic>
        <p:nvPicPr>
          <p:cNvPr id="3" name="Picture 2">
            <a:extLst>
              <a:ext uri="{FF2B5EF4-FFF2-40B4-BE49-F238E27FC236}">
                <a16:creationId xmlns:a16="http://schemas.microsoft.com/office/drawing/2014/main" id="{1521C336-7074-6205-3476-29F686CA783E}"/>
              </a:ext>
            </a:extLst>
          </p:cNvPr>
          <p:cNvPicPr>
            <a:picLocks noChangeAspect="1"/>
          </p:cNvPicPr>
          <p:nvPr/>
        </p:nvPicPr>
        <p:blipFill>
          <a:blip r:embed="rId3">
            <a:extLst>
              <a:ext uri="{28A0092B-C50C-407E-A947-70E740481C1C}">
                <a14:useLocalDpi xmlns:a14="http://schemas.microsoft.com/office/drawing/2010/main" val="0"/>
              </a:ext>
            </a:extLst>
          </a:blip>
          <a:srcRect l="20002" r="22903"/>
          <a:stretch>
            <a:fillRect/>
          </a:stretch>
        </p:blipFill>
        <p:spPr>
          <a:xfrm>
            <a:off x="565973" y="2180397"/>
            <a:ext cx="2267207" cy="2267207"/>
          </a:xfrm>
          <a:prstGeom prst="rect">
            <a:avLst/>
          </a:prstGeom>
        </p:spPr>
      </p:pic>
      <p:pic>
        <p:nvPicPr>
          <p:cNvPr id="5" name="Picture 4">
            <a:extLst>
              <a:ext uri="{FF2B5EF4-FFF2-40B4-BE49-F238E27FC236}">
                <a16:creationId xmlns:a16="http://schemas.microsoft.com/office/drawing/2014/main" id="{04B6FFC9-7A64-C7F4-2F44-FE4C2DB96437}"/>
              </a:ext>
            </a:extLst>
          </p:cNvPr>
          <p:cNvPicPr>
            <a:picLocks noChangeAspect="1"/>
          </p:cNvPicPr>
          <p:nvPr/>
        </p:nvPicPr>
        <p:blipFill>
          <a:blip r:embed="rId4">
            <a:extLst>
              <a:ext uri="{28A0092B-C50C-407E-A947-70E740481C1C}">
                <a14:useLocalDpi xmlns:a14="http://schemas.microsoft.com/office/drawing/2010/main" val="0"/>
              </a:ext>
            </a:extLst>
          </a:blip>
          <a:srcRect l="17055" r="13278"/>
          <a:stretch>
            <a:fillRect/>
          </a:stretch>
        </p:blipFill>
        <p:spPr>
          <a:xfrm>
            <a:off x="3694210" y="3314000"/>
            <a:ext cx="2388470" cy="2286847"/>
          </a:xfrm>
          <a:prstGeom prst="rect">
            <a:avLst/>
          </a:prstGeom>
        </p:spPr>
      </p:pic>
      <p:pic>
        <p:nvPicPr>
          <p:cNvPr id="7" name="Picture 6">
            <a:extLst>
              <a:ext uri="{FF2B5EF4-FFF2-40B4-BE49-F238E27FC236}">
                <a16:creationId xmlns:a16="http://schemas.microsoft.com/office/drawing/2014/main" id="{A08DBC78-9D5B-688C-C26C-2687BA68C077}"/>
              </a:ext>
            </a:extLst>
          </p:cNvPr>
          <p:cNvPicPr>
            <a:picLocks noChangeAspect="1"/>
          </p:cNvPicPr>
          <p:nvPr/>
        </p:nvPicPr>
        <p:blipFill>
          <a:blip r:embed="rId5">
            <a:extLst>
              <a:ext uri="{28A0092B-C50C-407E-A947-70E740481C1C}">
                <a14:useLocalDpi xmlns:a14="http://schemas.microsoft.com/office/drawing/2010/main" val="0"/>
              </a:ext>
            </a:extLst>
          </a:blip>
          <a:srcRect l="11881" r="33539"/>
          <a:stretch>
            <a:fillRect/>
          </a:stretch>
        </p:blipFill>
        <p:spPr>
          <a:xfrm>
            <a:off x="7002911" y="2161289"/>
            <a:ext cx="2364527" cy="2267207"/>
          </a:xfrm>
          <a:prstGeom prst="rect">
            <a:avLst/>
          </a:prstGeom>
        </p:spPr>
      </p:pic>
      <p:pic>
        <p:nvPicPr>
          <p:cNvPr id="9" name="Picture 8">
            <a:extLst>
              <a:ext uri="{FF2B5EF4-FFF2-40B4-BE49-F238E27FC236}">
                <a16:creationId xmlns:a16="http://schemas.microsoft.com/office/drawing/2014/main" id="{3143C17A-1505-B08B-0634-4F2A549838F1}"/>
              </a:ext>
            </a:extLst>
          </p:cNvPr>
          <p:cNvPicPr>
            <a:picLocks noChangeAspect="1"/>
          </p:cNvPicPr>
          <p:nvPr/>
        </p:nvPicPr>
        <p:blipFill>
          <a:blip r:embed="rId6">
            <a:extLst>
              <a:ext uri="{28A0092B-C50C-407E-A947-70E740481C1C}">
                <a14:useLocalDpi xmlns:a14="http://schemas.microsoft.com/office/drawing/2010/main" val="0"/>
              </a:ext>
            </a:extLst>
          </a:blip>
          <a:srcRect l="14039" r="30564"/>
          <a:stretch>
            <a:fillRect/>
          </a:stretch>
        </p:blipFill>
        <p:spPr>
          <a:xfrm>
            <a:off x="10233027" y="3336002"/>
            <a:ext cx="2131658" cy="2164448"/>
          </a:xfrm>
          <a:prstGeom prst="rect">
            <a:avLst/>
          </a:prstGeom>
        </p:spPr>
      </p:pic>
      <p:sp>
        <p:nvSpPr>
          <p:cNvPr id="2" name="Title 1">
            <a:extLst>
              <a:ext uri="{FF2B5EF4-FFF2-40B4-BE49-F238E27FC236}">
                <a16:creationId xmlns:a16="http://schemas.microsoft.com/office/drawing/2014/main" id="{C926332A-F1A7-2CA2-54C2-C34C93D95115}"/>
              </a:ext>
            </a:extLst>
          </p:cNvPr>
          <p:cNvSpPr>
            <a:spLocks noGrp="1"/>
          </p:cNvSpPr>
          <p:nvPr>
            <p:ph type="title"/>
          </p:nvPr>
        </p:nvSpPr>
        <p:spPr/>
        <p:txBody>
          <a:bodyPr>
            <a:noAutofit/>
          </a:bodyPr>
          <a:lstStyle/>
          <a:p>
            <a:r>
              <a:rPr lang="en-ES" sz="2800"/>
              <a:t>AI in Our Life</a:t>
            </a:r>
          </a:p>
        </p:txBody>
      </p:sp>
      <p:sp>
        <p:nvSpPr>
          <p:cNvPr id="4" name="Text 1">
            <a:extLst>
              <a:ext uri="{FF2B5EF4-FFF2-40B4-BE49-F238E27FC236}">
                <a16:creationId xmlns:a16="http://schemas.microsoft.com/office/drawing/2014/main" id="{F843F4AD-6AEB-8DCF-2DF4-D6861AA16748}"/>
              </a:ext>
            </a:extLst>
          </p:cNvPr>
          <p:cNvSpPr/>
          <p:nvPr/>
        </p:nvSpPr>
        <p:spPr>
          <a:xfrm>
            <a:off x="565974" y="4582670"/>
            <a:ext cx="2371362" cy="1634988"/>
          </a:xfrm>
          <a:prstGeom prst="rect">
            <a:avLst/>
          </a:prstGeom>
          <a:noFill/>
          <a:ln/>
        </p:spPr>
        <p:txBody>
          <a:bodyPr wrap="square" lIns="0" tIns="0" rIns="0" bIns="0" rtlCol="0" anchor="t"/>
          <a:lstStyle/>
          <a:p>
            <a:pPr>
              <a:lnSpc>
                <a:spcPts val="2850"/>
              </a:lnSpc>
            </a:pPr>
            <a:r>
              <a:rPr lang="en-US" sz="1750">
                <a:solidFill>
                  <a:schemeClr val="tx1"/>
                </a:solidFill>
                <a:latin typeface="Roboto" pitchFamily="34" charset="0"/>
                <a:ea typeface="Roboto" pitchFamily="34" charset="-122"/>
                <a:cs typeface="Roboto" pitchFamily="34" charset="-120"/>
              </a:rPr>
              <a:t>Wearables (</a:t>
            </a:r>
            <a:r>
              <a:rPr lang="en-US" sz="1750">
                <a:solidFill>
                  <a:schemeClr val="tx1">
                    <a:lumMod val="50000"/>
                  </a:schemeClr>
                </a:solidFill>
                <a:latin typeface="Roboto" pitchFamily="34" charset="0"/>
                <a:ea typeface="Roboto" pitchFamily="34" charset="-122"/>
                <a:cs typeface="Roboto" pitchFamily="34" charset="-120"/>
              </a:rPr>
              <a:t>Fitbit, Apple Watch,…</a:t>
            </a:r>
            <a:r>
              <a:rPr lang="en-US" sz="1750">
                <a:solidFill>
                  <a:schemeClr val="tx1"/>
                </a:solidFill>
                <a:latin typeface="Roboto" pitchFamily="34" charset="0"/>
                <a:ea typeface="Roboto" pitchFamily="34" charset="-122"/>
                <a:cs typeface="Roboto" pitchFamily="34" charset="-120"/>
              </a:rPr>
              <a:t>) track health and enable virtual doctor visits.</a:t>
            </a:r>
            <a:endParaRPr lang="en-US" sz="1750">
              <a:solidFill>
                <a:schemeClr val="tx1"/>
              </a:solidFill>
            </a:endParaRPr>
          </a:p>
          <a:p>
            <a:pPr>
              <a:lnSpc>
                <a:spcPts val="2850"/>
              </a:lnSpc>
            </a:pPr>
            <a:endParaRPr lang="en-US" sz="1750"/>
          </a:p>
        </p:txBody>
      </p:sp>
      <p:sp>
        <p:nvSpPr>
          <p:cNvPr id="6" name="Text 2">
            <a:extLst>
              <a:ext uri="{FF2B5EF4-FFF2-40B4-BE49-F238E27FC236}">
                <a16:creationId xmlns:a16="http://schemas.microsoft.com/office/drawing/2014/main" id="{C3B17535-6406-2CD9-F6B2-C62599DF3182}"/>
              </a:ext>
            </a:extLst>
          </p:cNvPr>
          <p:cNvSpPr/>
          <p:nvPr/>
        </p:nvSpPr>
        <p:spPr>
          <a:xfrm>
            <a:off x="3694209" y="5798721"/>
            <a:ext cx="2371455" cy="1307990"/>
          </a:xfrm>
          <a:prstGeom prst="rect">
            <a:avLst/>
          </a:prstGeom>
          <a:noFill/>
          <a:ln/>
        </p:spPr>
        <p:txBody>
          <a:bodyPr wrap="square" lIns="0" tIns="0" rIns="0" bIns="0" rtlCol="0" anchor="t"/>
          <a:lstStyle/>
          <a:p>
            <a:pPr>
              <a:lnSpc>
                <a:spcPts val="2850"/>
              </a:lnSpc>
            </a:pPr>
            <a:r>
              <a:rPr lang="en-US" sz="1750">
                <a:solidFill>
                  <a:schemeClr val="tx1"/>
                </a:solidFill>
                <a:latin typeface="Roboto" pitchFamily="34" charset="0"/>
                <a:ea typeface="Roboto" pitchFamily="34" charset="-122"/>
                <a:cs typeface="Roboto" pitchFamily="34" charset="-120"/>
              </a:rPr>
              <a:t>Chatbots provide instant help and resolve inquiries.</a:t>
            </a:r>
            <a:endParaRPr lang="en-US" sz="1750">
              <a:solidFill>
                <a:schemeClr val="tx1"/>
              </a:solidFill>
            </a:endParaRPr>
          </a:p>
        </p:txBody>
      </p:sp>
      <p:sp>
        <p:nvSpPr>
          <p:cNvPr id="8" name="Text 3">
            <a:extLst>
              <a:ext uri="{FF2B5EF4-FFF2-40B4-BE49-F238E27FC236}">
                <a16:creationId xmlns:a16="http://schemas.microsoft.com/office/drawing/2014/main" id="{8BA77623-C381-6F96-E92E-FA5416A46270}"/>
              </a:ext>
            </a:extLst>
          </p:cNvPr>
          <p:cNvSpPr/>
          <p:nvPr/>
        </p:nvSpPr>
        <p:spPr>
          <a:xfrm>
            <a:off x="7103169" y="4531220"/>
            <a:ext cx="2371455" cy="1307990"/>
          </a:xfrm>
          <a:prstGeom prst="rect">
            <a:avLst/>
          </a:prstGeom>
          <a:noFill/>
          <a:ln/>
        </p:spPr>
        <p:txBody>
          <a:bodyPr wrap="square" lIns="0" tIns="0" rIns="0" bIns="0" rtlCol="0" anchor="t"/>
          <a:lstStyle/>
          <a:p>
            <a:pPr>
              <a:lnSpc>
                <a:spcPts val="2850"/>
              </a:lnSpc>
            </a:pPr>
            <a:r>
              <a:rPr lang="en-US" sz="1750">
                <a:solidFill>
                  <a:schemeClr val="tx1"/>
                </a:solidFill>
                <a:latin typeface="Roboto" pitchFamily="34" charset="0"/>
                <a:ea typeface="Roboto" pitchFamily="34" charset="-122"/>
                <a:cs typeface="Roboto" pitchFamily="34" charset="-120"/>
              </a:rPr>
              <a:t>Apps monitor transactions and guide budgeting.</a:t>
            </a:r>
            <a:endParaRPr lang="en-US" sz="1750">
              <a:solidFill>
                <a:schemeClr val="tx1"/>
              </a:solidFill>
            </a:endParaRPr>
          </a:p>
        </p:txBody>
      </p:sp>
      <p:sp>
        <p:nvSpPr>
          <p:cNvPr id="10" name="Text 4">
            <a:extLst>
              <a:ext uri="{FF2B5EF4-FFF2-40B4-BE49-F238E27FC236}">
                <a16:creationId xmlns:a16="http://schemas.microsoft.com/office/drawing/2014/main" id="{8C156186-E54B-9601-2375-CBA26161D422}"/>
              </a:ext>
            </a:extLst>
          </p:cNvPr>
          <p:cNvSpPr/>
          <p:nvPr/>
        </p:nvSpPr>
        <p:spPr>
          <a:xfrm>
            <a:off x="10233027" y="5735361"/>
            <a:ext cx="2371455" cy="1307990"/>
          </a:xfrm>
          <a:prstGeom prst="rect">
            <a:avLst/>
          </a:prstGeom>
          <a:noFill/>
          <a:ln/>
        </p:spPr>
        <p:txBody>
          <a:bodyPr wrap="square" lIns="0" tIns="0" rIns="0" bIns="0" rtlCol="0" anchor="t"/>
          <a:lstStyle/>
          <a:p>
            <a:pPr>
              <a:lnSpc>
                <a:spcPts val="2850"/>
              </a:lnSpc>
            </a:pPr>
            <a:r>
              <a:rPr lang="en-US" sz="1750">
                <a:solidFill>
                  <a:schemeClr val="tx1"/>
                </a:solidFill>
                <a:latin typeface="Roboto" pitchFamily="34" charset="0"/>
                <a:ea typeface="Roboto" pitchFamily="34" charset="-122"/>
                <a:cs typeface="Roboto" pitchFamily="34" charset="-120"/>
              </a:rPr>
              <a:t>AI-driven video games, interactive storytelling.  Creating immersive experiences, adapting content based on user interactions</a:t>
            </a:r>
            <a:endParaRPr lang="en-US" sz="1750">
              <a:solidFill>
                <a:schemeClr val="tx1"/>
              </a:solidFill>
            </a:endParaRPr>
          </a:p>
        </p:txBody>
      </p:sp>
      <p:sp>
        <p:nvSpPr>
          <p:cNvPr id="16" name="Text 0">
            <a:extLst>
              <a:ext uri="{FF2B5EF4-FFF2-40B4-BE49-F238E27FC236}">
                <a16:creationId xmlns:a16="http://schemas.microsoft.com/office/drawing/2014/main" id="{5A200B2A-122D-CE3B-4C92-FE57BDCDD511}"/>
              </a:ext>
            </a:extLst>
          </p:cNvPr>
          <p:cNvSpPr/>
          <p:nvPr/>
        </p:nvSpPr>
        <p:spPr>
          <a:xfrm>
            <a:off x="196733" y="1336552"/>
            <a:ext cx="2917170" cy="708779"/>
          </a:xfrm>
          <a:prstGeom prst="rect">
            <a:avLst/>
          </a:prstGeom>
          <a:noFill/>
          <a:ln/>
        </p:spPr>
        <p:txBody>
          <a:bodyPr wrap="none" lIns="0" tIns="0" rIns="0" bIns="0" rtlCol="0" anchor="t"/>
          <a:lstStyle/>
          <a:p>
            <a:pPr marL="0" indent="0" algn="ctr">
              <a:lnSpc>
                <a:spcPts val="5550"/>
              </a:lnSpc>
              <a:buNone/>
            </a:pPr>
            <a:r>
              <a:rPr lang="en-US" sz="2000" b="1" dirty="0">
                <a:solidFill>
                  <a:srgbClr val="76B9FF"/>
                </a:solidFill>
                <a:latin typeface="Roboto Slab" pitchFamily="34" charset="0"/>
                <a:ea typeface="Roboto Slab" pitchFamily="34" charset="-122"/>
                <a:cs typeface="Roboto Slab" pitchFamily="34" charset="-120"/>
              </a:rPr>
              <a:t>Healthcare &amp; Fitness</a:t>
            </a:r>
          </a:p>
        </p:txBody>
      </p:sp>
      <p:sp>
        <p:nvSpPr>
          <p:cNvPr id="24" name="Text 0">
            <a:extLst>
              <a:ext uri="{FF2B5EF4-FFF2-40B4-BE49-F238E27FC236}">
                <a16:creationId xmlns:a16="http://schemas.microsoft.com/office/drawing/2014/main" id="{6C9CC27A-602E-A339-2281-6E123A1EE040}"/>
              </a:ext>
            </a:extLst>
          </p:cNvPr>
          <p:cNvSpPr/>
          <p:nvPr/>
        </p:nvSpPr>
        <p:spPr>
          <a:xfrm>
            <a:off x="3421351" y="2761737"/>
            <a:ext cx="2917170" cy="378754"/>
          </a:xfrm>
          <a:prstGeom prst="rect">
            <a:avLst/>
          </a:prstGeom>
          <a:noFill/>
          <a:ln/>
        </p:spPr>
        <p:txBody>
          <a:bodyPr wrap="none" lIns="0" tIns="0" rIns="0" bIns="0" rtlCol="0" anchor="t"/>
          <a:lstStyle/>
          <a:p>
            <a:pPr algn="ctr"/>
            <a:r>
              <a:rPr lang="en-US" sz="2000" b="1">
                <a:solidFill>
                  <a:srgbClr val="76B9FF"/>
                </a:solidFill>
                <a:latin typeface="Roboto Slab" pitchFamily="34" charset="0"/>
                <a:ea typeface="Roboto Slab" pitchFamily="34" charset="-122"/>
                <a:cs typeface="Roboto Slab" pitchFamily="34" charset="-120"/>
              </a:rPr>
              <a:t>Customer Service</a:t>
            </a:r>
          </a:p>
        </p:txBody>
      </p:sp>
      <p:sp>
        <p:nvSpPr>
          <p:cNvPr id="30" name="Text 0">
            <a:extLst>
              <a:ext uri="{FF2B5EF4-FFF2-40B4-BE49-F238E27FC236}">
                <a16:creationId xmlns:a16="http://schemas.microsoft.com/office/drawing/2014/main" id="{5A7FE701-E23E-B74A-0EBF-A8B57EA79447}"/>
              </a:ext>
            </a:extLst>
          </p:cNvPr>
          <p:cNvSpPr/>
          <p:nvPr/>
        </p:nvSpPr>
        <p:spPr>
          <a:xfrm>
            <a:off x="6726591" y="1388002"/>
            <a:ext cx="2917170" cy="708779"/>
          </a:xfrm>
          <a:prstGeom prst="rect">
            <a:avLst/>
          </a:prstGeom>
          <a:noFill/>
          <a:ln/>
        </p:spPr>
        <p:txBody>
          <a:bodyPr wrap="none" lIns="0" tIns="0" rIns="0" bIns="0" rtlCol="0" anchor="t"/>
          <a:lstStyle/>
          <a:p>
            <a:pPr marL="0" indent="0" algn="ctr">
              <a:lnSpc>
                <a:spcPts val="5550"/>
              </a:lnSpc>
              <a:buNone/>
            </a:pPr>
            <a:r>
              <a:rPr lang="en-US" sz="2000" b="1">
                <a:solidFill>
                  <a:srgbClr val="76B9FF"/>
                </a:solidFill>
                <a:latin typeface="Roboto Slab" pitchFamily="34" charset="0"/>
                <a:ea typeface="Roboto Slab" pitchFamily="34" charset="-122"/>
                <a:cs typeface="Roboto Slab" pitchFamily="34" charset="-120"/>
              </a:rPr>
              <a:t>Finance &amp; Banking</a:t>
            </a:r>
          </a:p>
        </p:txBody>
      </p:sp>
      <p:sp>
        <p:nvSpPr>
          <p:cNvPr id="32" name="Text 0">
            <a:extLst>
              <a:ext uri="{FF2B5EF4-FFF2-40B4-BE49-F238E27FC236}">
                <a16:creationId xmlns:a16="http://schemas.microsoft.com/office/drawing/2014/main" id="{CEC68158-C521-DD4C-74EB-A8B91CC497B4}"/>
              </a:ext>
            </a:extLst>
          </p:cNvPr>
          <p:cNvSpPr/>
          <p:nvPr/>
        </p:nvSpPr>
        <p:spPr>
          <a:xfrm>
            <a:off x="9890898" y="2528408"/>
            <a:ext cx="2917170" cy="708779"/>
          </a:xfrm>
          <a:prstGeom prst="rect">
            <a:avLst/>
          </a:prstGeom>
          <a:noFill/>
          <a:ln/>
        </p:spPr>
        <p:txBody>
          <a:bodyPr wrap="none" lIns="0" tIns="0" rIns="0" bIns="0" rtlCol="0" anchor="t"/>
          <a:lstStyle/>
          <a:p>
            <a:pPr algn="ctr">
              <a:lnSpc>
                <a:spcPts val="5550"/>
              </a:lnSpc>
            </a:pPr>
            <a:r>
              <a:rPr lang="en-US" sz="2000" b="1">
                <a:solidFill>
                  <a:srgbClr val="76B9FF"/>
                </a:solidFill>
                <a:latin typeface="Roboto Slab" pitchFamily="34" charset="0"/>
                <a:ea typeface="Roboto Slab" pitchFamily="34" charset="-122"/>
                <a:cs typeface="Roboto Slab" pitchFamily="34" charset="-120"/>
              </a:rPr>
              <a:t>Entertainment</a:t>
            </a:r>
          </a:p>
          <a:p>
            <a:pPr algn="ctr">
              <a:lnSpc>
                <a:spcPts val="5550"/>
              </a:lnSpc>
            </a:pPr>
            <a:endParaRPr lang="en-US" sz="2000" b="1"/>
          </a:p>
        </p:txBody>
      </p:sp>
    </p:spTree>
    <p:extLst>
      <p:ext uri="{BB962C8B-B14F-4D97-AF65-F5344CB8AC3E}">
        <p14:creationId xmlns:p14="http://schemas.microsoft.com/office/powerpoint/2010/main" val="27472310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27A2BF6-C361-C741-86ED-7DBB03AE44C1}"/>
              </a:ext>
            </a:extLst>
          </p:cNvPr>
          <p:cNvSpPr>
            <a:spLocks noGrp="1"/>
          </p:cNvSpPr>
          <p:nvPr>
            <p:ph type="title"/>
          </p:nvPr>
        </p:nvSpPr>
        <p:spPr/>
        <p:txBody>
          <a:bodyPr/>
          <a:lstStyle/>
          <a:p>
            <a:endParaRPr lang="en-ES"/>
          </a:p>
        </p:txBody>
      </p:sp>
      <p:sp>
        <p:nvSpPr>
          <p:cNvPr id="2" name="TextBox 1">
            <a:extLst>
              <a:ext uri="{FF2B5EF4-FFF2-40B4-BE49-F238E27FC236}">
                <a16:creationId xmlns:a16="http://schemas.microsoft.com/office/drawing/2014/main" id="{A97C8A0E-9256-4753-4674-EA4314DE654B}"/>
              </a:ext>
            </a:extLst>
          </p:cNvPr>
          <p:cNvSpPr txBox="1"/>
          <p:nvPr/>
        </p:nvSpPr>
        <p:spPr>
          <a:xfrm>
            <a:off x="5281128" y="5876767"/>
            <a:ext cx="7585788"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s-ES_tradnl" sz="6600" b="1" i="1" dirty="0">
                <a:solidFill>
                  <a:srgbClr val="FFFFFF"/>
                </a:solidFill>
                <a:latin typeface="Helvetica" pitchFamily="2" charset="0"/>
                <a:ea typeface="Helvetica Neue Light"/>
              </a:rPr>
              <a:t>AI in </a:t>
            </a:r>
            <a:r>
              <a:rPr lang="es-ES_tradnl" sz="6600" b="1" i="1" dirty="0" err="1">
                <a:solidFill>
                  <a:srgbClr val="FFFFFF"/>
                </a:solidFill>
                <a:latin typeface="Helvetica" pitchFamily="2" charset="0"/>
                <a:ea typeface="Helvetica Neue Light"/>
              </a:rPr>
              <a:t>Science</a:t>
            </a:r>
            <a:endParaRPr kumimoji="0" lang="es-ES_tradnl" sz="6600" b="1" i="1" u="none" strike="noStrike" kern="0" cap="none" spc="0" normalizeH="0" baseline="0" noProof="0" dirty="0">
              <a:ln>
                <a:noFill/>
              </a:ln>
              <a:solidFill>
                <a:srgbClr val="FFFFFF"/>
              </a:solidFill>
              <a:effectLst/>
              <a:uLnTx/>
              <a:uFillTx/>
              <a:latin typeface="Helvetica Neue Light"/>
              <a:ea typeface="Helvetica Neue Light"/>
              <a:sym typeface="Helvetica Neue Light"/>
            </a:endParaRPr>
          </a:p>
        </p:txBody>
      </p:sp>
    </p:spTree>
    <p:extLst>
      <p:ext uri="{BB962C8B-B14F-4D97-AF65-F5344CB8AC3E}">
        <p14:creationId xmlns:p14="http://schemas.microsoft.com/office/powerpoint/2010/main" val="152524959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noAutofit/>
          </a:bodyPr>
          <a:lstStyle/>
          <a:p>
            <a:pPr rtl="0"/>
            <a:r>
              <a:rPr lang="en-ES" sz="2800"/>
              <a:t>AI in Science</a:t>
            </a:r>
            <a:endParaRPr lang="en-ES" sz="2800">
              <a:solidFill>
                <a:schemeClr val="bg1"/>
              </a:solidFill>
            </a:endParaRPr>
          </a:p>
        </p:txBody>
      </p:sp>
      <p:pic>
        <p:nvPicPr>
          <p:cNvPr id="1029" name="Picture 5" descr="page8image30195072">
            <a:extLst>
              <a:ext uri="{FF2B5EF4-FFF2-40B4-BE49-F238E27FC236}">
                <a16:creationId xmlns:a16="http://schemas.microsoft.com/office/drawing/2014/main" id="{73EA2E75-5A45-4540-9292-14BBD9EE85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6">
            <a:extLst>
              <a:ext uri="{FF2B5EF4-FFF2-40B4-BE49-F238E27FC236}">
                <a16:creationId xmlns:a16="http://schemas.microsoft.com/office/drawing/2014/main" id="{9E8CC1C0-23AE-B94E-B936-517DE8461464}"/>
              </a:ext>
            </a:extLst>
          </p:cNvPr>
          <p:cNvSpPr>
            <a:spLocks noChangeArrowheads="1"/>
          </p:cNvSpPr>
          <p:nvPr/>
        </p:nvSpPr>
        <p:spPr bwMode="auto">
          <a:xfrm>
            <a:off x="24976" y="8956189"/>
            <a:ext cx="13004793"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ES" altLang="en-ES" sz="1200" b="0" i="0" u="none" strike="noStrike" cap="none" normalizeH="0" baseline="0">
                <a:ln>
                  <a:noFill/>
                </a:ln>
                <a:solidFill>
                  <a:srgbClr val="B5B5B5"/>
                </a:solidFill>
                <a:effectLst/>
                <a:latin typeface="Arial" panose="020B0604020202020204" pitchFamily="34" charset="0"/>
                <a:ea typeface="ArialMT"/>
              </a:rPr>
              <a:t>image sources: wikipedia / medium.com </a:t>
            </a:r>
            <a:endParaRPr kumimoji="0" lang="en-ES" altLang="en-ES" sz="1200" b="0" i="0" u="none" strike="noStrike" cap="none" normalizeH="0" baseline="0">
              <a:ln>
                <a:noFill/>
              </a:ln>
              <a:solidFill>
                <a:schemeClr val="tx1"/>
              </a:solidFill>
              <a:effectLst/>
              <a:latin typeface="Arial" panose="020B0604020202020204" pitchFamily="34" charset="0"/>
            </a:endParaRPr>
          </a:p>
        </p:txBody>
      </p:sp>
      <p:pic>
        <p:nvPicPr>
          <p:cNvPr id="4" name="Picture 3">
            <a:extLst>
              <a:ext uri="{FF2B5EF4-FFF2-40B4-BE49-F238E27FC236}">
                <a16:creationId xmlns:a16="http://schemas.microsoft.com/office/drawing/2014/main" id="{7A5FCF27-59C9-FC46-9DBF-6C369F5AC7C0}"/>
              </a:ext>
            </a:extLst>
          </p:cNvPr>
          <p:cNvPicPr>
            <a:picLocks noChangeAspect="1"/>
          </p:cNvPicPr>
          <p:nvPr/>
        </p:nvPicPr>
        <p:blipFill rotWithShape="1">
          <a:blip r:embed="rId4">
            <a:extLst>
              <a:ext uri="{28A0092B-C50C-407E-A947-70E740481C1C}">
                <a14:useLocalDpi xmlns:a14="http://schemas.microsoft.com/office/drawing/2010/main" val="0"/>
              </a:ext>
            </a:extLst>
          </a:blip>
          <a:srcRect l="-1" r="-3595"/>
          <a:stretch/>
        </p:blipFill>
        <p:spPr>
          <a:xfrm>
            <a:off x="864792" y="5042062"/>
            <a:ext cx="6472801" cy="3748866"/>
          </a:xfrm>
          <a:prstGeom prst="rect">
            <a:avLst/>
          </a:prstGeom>
        </p:spPr>
      </p:pic>
      <p:pic>
        <p:nvPicPr>
          <p:cNvPr id="6" name="Picture 5">
            <a:extLst>
              <a:ext uri="{FF2B5EF4-FFF2-40B4-BE49-F238E27FC236}">
                <a16:creationId xmlns:a16="http://schemas.microsoft.com/office/drawing/2014/main" id="{7A49E45C-F2BF-A248-9655-ADC800B631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1343" y="4191496"/>
            <a:ext cx="3931139" cy="4599432"/>
          </a:xfrm>
          <a:prstGeom prst="rect">
            <a:avLst/>
          </a:prstGeom>
        </p:spPr>
      </p:pic>
      <p:pic>
        <p:nvPicPr>
          <p:cNvPr id="8" name="Picture 7">
            <a:extLst>
              <a:ext uri="{FF2B5EF4-FFF2-40B4-BE49-F238E27FC236}">
                <a16:creationId xmlns:a16="http://schemas.microsoft.com/office/drawing/2014/main" id="{A04A9FD7-3DE8-354F-9AAD-1CBA3B5BCF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2196" y="1530717"/>
            <a:ext cx="7130986" cy="2353225"/>
          </a:xfrm>
          <a:prstGeom prst="rect">
            <a:avLst/>
          </a:prstGeom>
        </p:spPr>
      </p:pic>
      <p:pic>
        <p:nvPicPr>
          <p:cNvPr id="12" name="Picture 11">
            <a:extLst>
              <a:ext uri="{FF2B5EF4-FFF2-40B4-BE49-F238E27FC236}">
                <a16:creationId xmlns:a16="http://schemas.microsoft.com/office/drawing/2014/main" id="{ADEC722A-D1B7-2441-A878-1DE6E14E5E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8320" y="1302578"/>
            <a:ext cx="4255138" cy="3347375"/>
          </a:xfrm>
          <a:prstGeom prst="rect">
            <a:avLst/>
          </a:prstGeom>
        </p:spPr>
      </p:pic>
      <p:sp>
        <p:nvSpPr>
          <p:cNvPr id="3" name="TextBox 2">
            <a:extLst>
              <a:ext uri="{FF2B5EF4-FFF2-40B4-BE49-F238E27FC236}">
                <a16:creationId xmlns:a16="http://schemas.microsoft.com/office/drawing/2014/main" id="{F0888177-6D16-FC4C-8FB6-869EDBCF2315}"/>
              </a:ext>
            </a:extLst>
          </p:cNvPr>
          <p:cNvSpPr txBox="1"/>
          <p:nvPr/>
        </p:nvSpPr>
        <p:spPr>
          <a:xfrm>
            <a:off x="758320" y="3949762"/>
            <a:ext cx="227145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bg1"/>
                </a:solidFill>
                <a:effectLst/>
                <a:uFillTx/>
                <a:latin typeface="+mj-lt"/>
                <a:ea typeface="+mj-ea"/>
                <a:cs typeface="+mj-cs"/>
                <a:sym typeface="Helvetica Neue Light"/>
              </a:rPr>
              <a:t>Satellite Imaging</a:t>
            </a:r>
          </a:p>
        </p:txBody>
      </p:sp>
      <p:sp>
        <p:nvSpPr>
          <p:cNvPr id="10" name="TextBox 9">
            <a:extLst>
              <a:ext uri="{FF2B5EF4-FFF2-40B4-BE49-F238E27FC236}">
                <a16:creationId xmlns:a16="http://schemas.microsoft.com/office/drawing/2014/main" id="{B235E2D0-4FB5-B14C-B08D-333384BD1ABC}"/>
              </a:ext>
            </a:extLst>
          </p:cNvPr>
          <p:cNvSpPr txBox="1"/>
          <p:nvPr/>
        </p:nvSpPr>
        <p:spPr>
          <a:xfrm>
            <a:off x="10901093" y="3412018"/>
            <a:ext cx="154208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400" b="1" i="0" u="none" strike="noStrike" cap="none" spc="0" normalizeH="0" baseline="0">
                <a:ln>
                  <a:noFill/>
                </a:ln>
                <a:solidFill>
                  <a:schemeClr val="bg1"/>
                </a:solidFill>
                <a:effectLst/>
                <a:uFillTx/>
                <a:latin typeface="+mj-lt"/>
                <a:ea typeface="+mj-ea"/>
                <a:cs typeface="+mj-cs"/>
                <a:sym typeface="Helvetica Neue Light"/>
              </a:rPr>
              <a:t>Astronomy</a:t>
            </a:r>
          </a:p>
        </p:txBody>
      </p:sp>
      <p:sp>
        <p:nvSpPr>
          <p:cNvPr id="11" name="TextBox 10">
            <a:extLst>
              <a:ext uri="{FF2B5EF4-FFF2-40B4-BE49-F238E27FC236}">
                <a16:creationId xmlns:a16="http://schemas.microsoft.com/office/drawing/2014/main" id="{EBA21D06-B307-7640-9ED3-5DD8C92594B4}"/>
              </a:ext>
            </a:extLst>
          </p:cNvPr>
          <p:cNvSpPr txBox="1"/>
          <p:nvPr/>
        </p:nvSpPr>
        <p:spPr>
          <a:xfrm>
            <a:off x="5792764" y="8334393"/>
            <a:ext cx="1274388"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400" b="1" i="0" u="none" strike="noStrike" cap="none" spc="0" normalizeH="0" baseline="0">
                <a:ln>
                  <a:noFill/>
                </a:ln>
                <a:solidFill>
                  <a:schemeClr val="bg1"/>
                </a:solidFill>
                <a:effectLst/>
                <a:uFillTx/>
                <a:latin typeface="+mj-lt"/>
                <a:ea typeface="+mj-ea"/>
                <a:cs typeface="+mj-cs"/>
                <a:sym typeface="Helvetica Neue Light"/>
              </a:rPr>
              <a:t>Genetics</a:t>
            </a:r>
          </a:p>
        </p:txBody>
      </p:sp>
      <p:sp>
        <p:nvSpPr>
          <p:cNvPr id="13" name="TextBox 12">
            <a:extLst>
              <a:ext uri="{FF2B5EF4-FFF2-40B4-BE49-F238E27FC236}">
                <a16:creationId xmlns:a16="http://schemas.microsoft.com/office/drawing/2014/main" id="{E192E89E-DD40-7247-9F41-F30C8877B469}"/>
              </a:ext>
            </a:extLst>
          </p:cNvPr>
          <p:cNvSpPr txBox="1"/>
          <p:nvPr/>
        </p:nvSpPr>
        <p:spPr>
          <a:xfrm>
            <a:off x="9670476" y="4341489"/>
            <a:ext cx="222817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400" b="1" i="0" u="none" strike="noStrike" cap="none" spc="0" normalizeH="0" baseline="0">
                <a:ln>
                  <a:noFill/>
                </a:ln>
                <a:solidFill>
                  <a:schemeClr val="bg1"/>
                </a:solidFill>
                <a:effectLst/>
                <a:uFillTx/>
                <a:latin typeface="+mj-lt"/>
                <a:ea typeface="+mj-ea"/>
                <a:cs typeface="+mj-cs"/>
                <a:sym typeface="Helvetica Neue Light"/>
              </a:rPr>
              <a:t>Climate Change</a:t>
            </a:r>
          </a:p>
        </p:txBody>
      </p:sp>
    </p:spTree>
    <p:extLst>
      <p:ext uri="{BB962C8B-B14F-4D97-AF65-F5344CB8AC3E}">
        <p14:creationId xmlns:p14="http://schemas.microsoft.com/office/powerpoint/2010/main" val="68328835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CD791A3E-E0A4-7C94-2DE4-682BDCE2A34F}"/>
              </a:ext>
            </a:extLst>
          </p:cNvPr>
          <p:cNvPicPr>
            <a:picLocks noChangeAspect="1"/>
          </p:cNvPicPr>
          <p:nvPr/>
        </p:nvPicPr>
        <p:blipFill>
          <a:blip r:embed="rId3">
            <a:extLst>
              <a:ext uri="{28A0092B-C50C-407E-A947-70E740481C1C}">
                <a14:useLocalDpi xmlns:a14="http://schemas.microsoft.com/office/drawing/2010/main" val="0"/>
              </a:ext>
            </a:extLst>
          </a:blip>
          <a:srcRect l="17040" r="15911"/>
          <a:stretch>
            <a:fillRect/>
          </a:stretch>
        </p:blipFill>
        <p:spPr>
          <a:xfrm>
            <a:off x="9165832" y="6302494"/>
            <a:ext cx="1376676" cy="1404826"/>
          </a:xfrm>
          <a:prstGeom prst="rect">
            <a:avLst/>
          </a:prstGeom>
        </p:spPr>
      </p:pic>
      <p:pic>
        <p:nvPicPr>
          <p:cNvPr id="51" name="Picture 50">
            <a:extLst>
              <a:ext uri="{FF2B5EF4-FFF2-40B4-BE49-F238E27FC236}">
                <a16:creationId xmlns:a16="http://schemas.microsoft.com/office/drawing/2014/main" id="{F428DE7E-7A2C-E0C5-305D-5826E57EAC64}"/>
              </a:ext>
            </a:extLst>
          </p:cNvPr>
          <p:cNvPicPr>
            <a:picLocks noChangeAspect="1"/>
          </p:cNvPicPr>
          <p:nvPr/>
        </p:nvPicPr>
        <p:blipFill>
          <a:blip r:embed="rId4">
            <a:extLst>
              <a:ext uri="{28A0092B-C50C-407E-A947-70E740481C1C}">
                <a14:useLocalDpi xmlns:a14="http://schemas.microsoft.com/office/drawing/2010/main" val="0"/>
              </a:ext>
            </a:extLst>
          </a:blip>
          <a:srcRect l="18270" r="20089" b="8830"/>
          <a:stretch>
            <a:fillRect/>
          </a:stretch>
        </p:blipFill>
        <p:spPr>
          <a:xfrm>
            <a:off x="8242900" y="1161138"/>
            <a:ext cx="1443961" cy="1461263"/>
          </a:xfrm>
          <a:prstGeom prst="rect">
            <a:avLst/>
          </a:prstGeom>
        </p:spPr>
      </p:pic>
      <p:pic>
        <p:nvPicPr>
          <p:cNvPr id="49" name="Picture 48">
            <a:extLst>
              <a:ext uri="{FF2B5EF4-FFF2-40B4-BE49-F238E27FC236}">
                <a16:creationId xmlns:a16="http://schemas.microsoft.com/office/drawing/2014/main" id="{E50B138D-290D-FBF0-B86A-13047C82D914}"/>
              </a:ext>
            </a:extLst>
          </p:cNvPr>
          <p:cNvPicPr>
            <a:picLocks noChangeAspect="1"/>
          </p:cNvPicPr>
          <p:nvPr/>
        </p:nvPicPr>
        <p:blipFill>
          <a:blip r:embed="rId5">
            <a:extLst>
              <a:ext uri="{28A0092B-C50C-407E-A947-70E740481C1C}">
                <a14:useLocalDpi xmlns:a14="http://schemas.microsoft.com/office/drawing/2010/main" val="0"/>
              </a:ext>
            </a:extLst>
          </a:blip>
          <a:srcRect l="16615" r="15655"/>
          <a:stretch>
            <a:fillRect/>
          </a:stretch>
        </p:blipFill>
        <p:spPr>
          <a:xfrm>
            <a:off x="7137855" y="5801161"/>
            <a:ext cx="1408407" cy="1422790"/>
          </a:xfrm>
          <a:prstGeom prst="rect">
            <a:avLst/>
          </a:prstGeom>
        </p:spPr>
      </p:pic>
      <p:pic>
        <p:nvPicPr>
          <p:cNvPr id="47" name="Picture 46">
            <a:extLst>
              <a:ext uri="{FF2B5EF4-FFF2-40B4-BE49-F238E27FC236}">
                <a16:creationId xmlns:a16="http://schemas.microsoft.com/office/drawing/2014/main" id="{54163341-3567-B554-EDBD-27B1889A09CD}"/>
              </a:ext>
            </a:extLst>
          </p:cNvPr>
          <p:cNvPicPr>
            <a:picLocks noChangeAspect="1"/>
          </p:cNvPicPr>
          <p:nvPr/>
        </p:nvPicPr>
        <p:blipFill>
          <a:blip r:embed="rId6">
            <a:extLst>
              <a:ext uri="{28A0092B-C50C-407E-A947-70E740481C1C}">
                <a14:useLocalDpi xmlns:a14="http://schemas.microsoft.com/office/drawing/2010/main" val="0"/>
              </a:ext>
            </a:extLst>
          </a:blip>
          <a:srcRect l="15307" r="16942"/>
          <a:stretch>
            <a:fillRect/>
          </a:stretch>
        </p:blipFill>
        <p:spPr>
          <a:xfrm>
            <a:off x="2445752" y="2169756"/>
            <a:ext cx="1359520" cy="1372952"/>
          </a:xfrm>
          <a:prstGeom prst="rect">
            <a:avLst/>
          </a:prstGeom>
        </p:spPr>
      </p:pic>
      <p:pic>
        <p:nvPicPr>
          <p:cNvPr id="45" name="Picture 44">
            <a:extLst>
              <a:ext uri="{FF2B5EF4-FFF2-40B4-BE49-F238E27FC236}">
                <a16:creationId xmlns:a16="http://schemas.microsoft.com/office/drawing/2014/main" id="{1E715B4D-D2B6-B3FE-07C3-9F555A9EF6E4}"/>
              </a:ext>
            </a:extLst>
          </p:cNvPr>
          <p:cNvPicPr>
            <a:picLocks noChangeAspect="1"/>
          </p:cNvPicPr>
          <p:nvPr/>
        </p:nvPicPr>
        <p:blipFill>
          <a:blip r:embed="rId7">
            <a:extLst>
              <a:ext uri="{28A0092B-C50C-407E-A947-70E740481C1C}">
                <a14:useLocalDpi xmlns:a14="http://schemas.microsoft.com/office/drawing/2010/main" val="0"/>
              </a:ext>
            </a:extLst>
          </a:blip>
          <a:srcRect l="13940" r="18917"/>
          <a:stretch>
            <a:fillRect/>
          </a:stretch>
        </p:blipFill>
        <p:spPr>
          <a:xfrm>
            <a:off x="5298563" y="6024818"/>
            <a:ext cx="1372914" cy="1399044"/>
          </a:xfrm>
          <a:prstGeom prst="rect">
            <a:avLst/>
          </a:prstGeom>
        </p:spPr>
      </p:pic>
      <p:pic>
        <p:nvPicPr>
          <p:cNvPr id="43" name="Picture 42">
            <a:extLst>
              <a:ext uri="{FF2B5EF4-FFF2-40B4-BE49-F238E27FC236}">
                <a16:creationId xmlns:a16="http://schemas.microsoft.com/office/drawing/2014/main" id="{7DEB55EE-8838-B45A-705D-DF724435F16E}"/>
              </a:ext>
            </a:extLst>
          </p:cNvPr>
          <p:cNvPicPr>
            <a:picLocks noChangeAspect="1"/>
          </p:cNvPicPr>
          <p:nvPr/>
        </p:nvPicPr>
        <p:blipFill>
          <a:blip r:embed="rId8">
            <a:extLst>
              <a:ext uri="{28A0092B-C50C-407E-A947-70E740481C1C}">
                <a14:useLocalDpi xmlns:a14="http://schemas.microsoft.com/office/drawing/2010/main" val="0"/>
              </a:ext>
            </a:extLst>
          </a:blip>
          <a:srcRect l="12434" r="18089"/>
          <a:stretch>
            <a:fillRect/>
          </a:stretch>
        </p:blipFill>
        <p:spPr>
          <a:xfrm>
            <a:off x="1184599" y="5837357"/>
            <a:ext cx="1376677" cy="1355756"/>
          </a:xfrm>
          <a:prstGeom prst="rect">
            <a:avLst/>
          </a:prstGeom>
        </p:spPr>
      </p:pic>
      <p:pic>
        <p:nvPicPr>
          <p:cNvPr id="41" name="Picture 40">
            <a:extLst>
              <a:ext uri="{FF2B5EF4-FFF2-40B4-BE49-F238E27FC236}">
                <a16:creationId xmlns:a16="http://schemas.microsoft.com/office/drawing/2014/main" id="{FBE654E7-E54A-A70D-71A4-82807FE349EC}"/>
              </a:ext>
            </a:extLst>
          </p:cNvPr>
          <p:cNvPicPr>
            <a:picLocks noChangeAspect="1"/>
          </p:cNvPicPr>
          <p:nvPr/>
        </p:nvPicPr>
        <p:blipFill>
          <a:blip r:embed="rId9">
            <a:extLst>
              <a:ext uri="{28A0092B-C50C-407E-A947-70E740481C1C}">
                <a14:useLocalDpi xmlns:a14="http://schemas.microsoft.com/office/drawing/2010/main" val="0"/>
              </a:ext>
            </a:extLst>
          </a:blip>
          <a:srcRect t="15465" b="10163"/>
          <a:stretch>
            <a:fillRect/>
          </a:stretch>
        </p:blipFill>
        <p:spPr>
          <a:xfrm rot="5400000">
            <a:off x="10138772" y="2412696"/>
            <a:ext cx="1358758" cy="1399242"/>
          </a:xfrm>
          <a:prstGeom prst="rect">
            <a:avLst/>
          </a:prstGeom>
        </p:spPr>
      </p:pic>
      <p:pic>
        <p:nvPicPr>
          <p:cNvPr id="21" name="Picture 20">
            <a:extLst>
              <a:ext uri="{FF2B5EF4-FFF2-40B4-BE49-F238E27FC236}">
                <a16:creationId xmlns:a16="http://schemas.microsoft.com/office/drawing/2014/main" id="{A06843EB-247E-5ADE-93CE-DE6D7EB48E9E}"/>
              </a:ext>
            </a:extLst>
          </p:cNvPr>
          <p:cNvPicPr>
            <a:picLocks noChangeAspect="1"/>
          </p:cNvPicPr>
          <p:nvPr/>
        </p:nvPicPr>
        <p:blipFill>
          <a:blip r:embed="rId10">
            <a:extLst>
              <a:ext uri="{28A0092B-C50C-407E-A947-70E740481C1C}">
                <a14:useLocalDpi xmlns:a14="http://schemas.microsoft.com/office/drawing/2010/main" val="0"/>
              </a:ext>
            </a:extLst>
          </a:blip>
          <a:srcRect l="25207" r="21410"/>
          <a:stretch>
            <a:fillRect/>
          </a:stretch>
        </p:blipFill>
        <p:spPr>
          <a:xfrm>
            <a:off x="4282806" y="1140249"/>
            <a:ext cx="1316384" cy="1392409"/>
          </a:xfrm>
          <a:prstGeom prst="rect">
            <a:avLst/>
          </a:prstGeom>
        </p:spPr>
      </p:pic>
      <p:pic>
        <p:nvPicPr>
          <p:cNvPr id="17" name="Picture 16">
            <a:extLst>
              <a:ext uri="{FF2B5EF4-FFF2-40B4-BE49-F238E27FC236}">
                <a16:creationId xmlns:a16="http://schemas.microsoft.com/office/drawing/2014/main" id="{A5F7F3DB-48AA-4C76-4915-A79B69975F4F}"/>
              </a:ext>
            </a:extLst>
          </p:cNvPr>
          <p:cNvPicPr>
            <a:picLocks noChangeAspect="1"/>
          </p:cNvPicPr>
          <p:nvPr/>
        </p:nvPicPr>
        <p:blipFill>
          <a:blip r:embed="rId11">
            <a:extLst>
              <a:ext uri="{28A0092B-C50C-407E-A947-70E740481C1C}">
                <a14:useLocalDpi xmlns:a14="http://schemas.microsoft.com/office/drawing/2010/main" val="0"/>
              </a:ext>
            </a:extLst>
          </a:blip>
          <a:srcRect l="26103" t="8049" r="24753"/>
          <a:stretch>
            <a:fillRect/>
          </a:stretch>
        </p:blipFill>
        <p:spPr>
          <a:xfrm>
            <a:off x="11096086" y="5723269"/>
            <a:ext cx="1376675" cy="1448933"/>
          </a:xfrm>
          <a:prstGeom prst="rect">
            <a:avLst/>
          </a:prstGeom>
        </p:spPr>
      </p:pic>
      <p:pic>
        <p:nvPicPr>
          <p:cNvPr id="3" name="Picture 2">
            <a:extLst>
              <a:ext uri="{FF2B5EF4-FFF2-40B4-BE49-F238E27FC236}">
                <a16:creationId xmlns:a16="http://schemas.microsoft.com/office/drawing/2014/main" id="{D7FEBE61-CB7A-AD00-46C1-B0E4B82F31CF}"/>
              </a:ext>
            </a:extLst>
          </p:cNvPr>
          <p:cNvPicPr>
            <a:picLocks noChangeAspect="1"/>
          </p:cNvPicPr>
          <p:nvPr/>
        </p:nvPicPr>
        <p:blipFill>
          <a:blip r:embed="rId12">
            <a:extLst>
              <a:ext uri="{28A0092B-C50C-407E-A947-70E740481C1C}">
                <a14:useLocalDpi xmlns:a14="http://schemas.microsoft.com/office/drawing/2010/main" val="0"/>
              </a:ext>
            </a:extLst>
          </a:blip>
          <a:srcRect l="23189" r="23858" b="6307"/>
          <a:stretch>
            <a:fillRect/>
          </a:stretch>
        </p:blipFill>
        <p:spPr>
          <a:xfrm>
            <a:off x="495828" y="1130517"/>
            <a:ext cx="1401000" cy="1395332"/>
          </a:xfrm>
          <a:prstGeom prst="rect">
            <a:avLst/>
          </a:prstGeom>
        </p:spPr>
      </p:pic>
      <p:cxnSp>
        <p:nvCxnSpPr>
          <p:cNvPr id="5" name="Straight Arrow Connector 4">
            <a:extLst>
              <a:ext uri="{FF2B5EF4-FFF2-40B4-BE49-F238E27FC236}">
                <a16:creationId xmlns:a16="http://schemas.microsoft.com/office/drawing/2014/main" id="{ED5E6549-AB0E-EAB0-95F9-B13E6CF7ED57}"/>
              </a:ext>
            </a:extLst>
          </p:cNvPr>
          <p:cNvCxnSpPr>
            <a:cxnSpLocks/>
          </p:cNvCxnSpPr>
          <p:nvPr/>
        </p:nvCxnSpPr>
        <p:spPr>
          <a:xfrm>
            <a:off x="320673" y="4876800"/>
            <a:ext cx="11753500" cy="10892"/>
          </a:xfrm>
          <a:prstGeom prst="straightConnector1">
            <a:avLst/>
          </a:prstGeom>
          <a:noFill/>
          <a:ln w="63500" cap="flat">
            <a:solidFill>
              <a:schemeClr val="bg1"/>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7" name="Straight Connector 6">
            <a:extLst>
              <a:ext uri="{FF2B5EF4-FFF2-40B4-BE49-F238E27FC236}">
                <a16:creationId xmlns:a16="http://schemas.microsoft.com/office/drawing/2014/main" id="{B3D7A3D1-9431-361F-3E4B-DE093C0D6EF3}"/>
              </a:ext>
            </a:extLst>
          </p:cNvPr>
          <p:cNvCxnSpPr>
            <a:cxnSpLocks/>
          </p:cNvCxnSpPr>
          <p:nvPr/>
        </p:nvCxnSpPr>
        <p:spPr>
          <a:xfrm flipV="1">
            <a:off x="357744" y="4783262"/>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8" name="Straight Connector 7">
            <a:extLst>
              <a:ext uri="{FF2B5EF4-FFF2-40B4-BE49-F238E27FC236}">
                <a16:creationId xmlns:a16="http://schemas.microsoft.com/office/drawing/2014/main" id="{73C3CF66-59F3-6A42-A751-7B3632288DAC}"/>
              </a:ext>
            </a:extLst>
          </p:cNvPr>
          <p:cNvCxnSpPr>
            <a:cxnSpLocks/>
          </p:cNvCxnSpPr>
          <p:nvPr/>
        </p:nvCxnSpPr>
        <p:spPr>
          <a:xfrm flipV="1">
            <a:off x="1041486" y="4787379"/>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9" name="Straight Connector 8">
            <a:extLst>
              <a:ext uri="{FF2B5EF4-FFF2-40B4-BE49-F238E27FC236}">
                <a16:creationId xmlns:a16="http://schemas.microsoft.com/office/drawing/2014/main" id="{57E190F3-12CB-B068-CCA9-C644B143268E}"/>
              </a:ext>
            </a:extLst>
          </p:cNvPr>
          <p:cNvCxnSpPr>
            <a:cxnSpLocks/>
          </p:cNvCxnSpPr>
          <p:nvPr/>
        </p:nvCxnSpPr>
        <p:spPr>
          <a:xfrm flipV="1">
            <a:off x="1848797" y="4791496"/>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0" name="Straight Connector 9">
            <a:extLst>
              <a:ext uri="{FF2B5EF4-FFF2-40B4-BE49-F238E27FC236}">
                <a16:creationId xmlns:a16="http://schemas.microsoft.com/office/drawing/2014/main" id="{EF86D262-6ACF-FBCD-FDFB-D1A0AEBAFCBA}"/>
              </a:ext>
            </a:extLst>
          </p:cNvPr>
          <p:cNvCxnSpPr>
            <a:cxnSpLocks/>
          </p:cNvCxnSpPr>
          <p:nvPr/>
        </p:nvCxnSpPr>
        <p:spPr>
          <a:xfrm flipV="1">
            <a:off x="3212161" y="4795612"/>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1" name="Straight Connector 10">
            <a:extLst>
              <a:ext uri="{FF2B5EF4-FFF2-40B4-BE49-F238E27FC236}">
                <a16:creationId xmlns:a16="http://schemas.microsoft.com/office/drawing/2014/main" id="{0DDDEDF8-3C47-86EE-23A9-6CF2D1B2FADE}"/>
              </a:ext>
            </a:extLst>
          </p:cNvPr>
          <p:cNvCxnSpPr>
            <a:cxnSpLocks/>
          </p:cNvCxnSpPr>
          <p:nvPr/>
        </p:nvCxnSpPr>
        <p:spPr>
          <a:xfrm flipV="1">
            <a:off x="4303677" y="4787373"/>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2" name="Straight Connector 11">
            <a:extLst>
              <a:ext uri="{FF2B5EF4-FFF2-40B4-BE49-F238E27FC236}">
                <a16:creationId xmlns:a16="http://schemas.microsoft.com/office/drawing/2014/main" id="{808A3E71-E125-EA0F-8223-79084A3C8B26}"/>
              </a:ext>
            </a:extLst>
          </p:cNvPr>
          <p:cNvCxnSpPr>
            <a:cxnSpLocks/>
          </p:cNvCxnSpPr>
          <p:nvPr/>
        </p:nvCxnSpPr>
        <p:spPr>
          <a:xfrm flipV="1">
            <a:off x="5119223" y="4787373"/>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3" name="Straight Connector 12">
            <a:extLst>
              <a:ext uri="{FF2B5EF4-FFF2-40B4-BE49-F238E27FC236}">
                <a16:creationId xmlns:a16="http://schemas.microsoft.com/office/drawing/2014/main" id="{AC8F6DCA-4918-4110-BB5E-BE727958895A}"/>
              </a:ext>
            </a:extLst>
          </p:cNvPr>
          <p:cNvCxnSpPr>
            <a:cxnSpLocks/>
          </p:cNvCxnSpPr>
          <p:nvPr/>
        </p:nvCxnSpPr>
        <p:spPr>
          <a:xfrm flipV="1">
            <a:off x="5922416" y="4787373"/>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4" name="Straight Connector 13">
            <a:extLst>
              <a:ext uri="{FF2B5EF4-FFF2-40B4-BE49-F238E27FC236}">
                <a16:creationId xmlns:a16="http://schemas.microsoft.com/office/drawing/2014/main" id="{7C8DF173-B756-B7B8-ED6A-9930A72440D6}"/>
              </a:ext>
            </a:extLst>
          </p:cNvPr>
          <p:cNvCxnSpPr>
            <a:cxnSpLocks/>
          </p:cNvCxnSpPr>
          <p:nvPr/>
        </p:nvCxnSpPr>
        <p:spPr>
          <a:xfrm flipV="1">
            <a:off x="6050701" y="4783262"/>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5" name="Straight Connector 14">
            <a:extLst>
              <a:ext uri="{FF2B5EF4-FFF2-40B4-BE49-F238E27FC236}">
                <a16:creationId xmlns:a16="http://schemas.microsoft.com/office/drawing/2014/main" id="{B86496B7-2285-A503-F078-B0BCD1FCBA25}"/>
              </a:ext>
            </a:extLst>
          </p:cNvPr>
          <p:cNvCxnSpPr>
            <a:cxnSpLocks/>
          </p:cNvCxnSpPr>
          <p:nvPr/>
        </p:nvCxnSpPr>
        <p:spPr>
          <a:xfrm flipV="1">
            <a:off x="7055818" y="4776010"/>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6" name="Straight Connector 15">
            <a:extLst>
              <a:ext uri="{FF2B5EF4-FFF2-40B4-BE49-F238E27FC236}">
                <a16:creationId xmlns:a16="http://schemas.microsoft.com/office/drawing/2014/main" id="{AA4AB6B7-632D-9A3C-42E6-6F19FB359F35}"/>
              </a:ext>
            </a:extLst>
          </p:cNvPr>
          <p:cNvCxnSpPr>
            <a:cxnSpLocks/>
          </p:cNvCxnSpPr>
          <p:nvPr/>
        </p:nvCxnSpPr>
        <p:spPr>
          <a:xfrm flipV="1">
            <a:off x="7613684" y="4783262"/>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22" name="Straight Connector 21">
            <a:extLst>
              <a:ext uri="{FF2B5EF4-FFF2-40B4-BE49-F238E27FC236}">
                <a16:creationId xmlns:a16="http://schemas.microsoft.com/office/drawing/2014/main" id="{F7F138A5-FAC9-BC48-5F10-F0269AC6D371}"/>
              </a:ext>
            </a:extLst>
          </p:cNvPr>
          <p:cNvCxnSpPr>
            <a:cxnSpLocks/>
          </p:cNvCxnSpPr>
          <p:nvPr/>
        </p:nvCxnSpPr>
        <p:spPr>
          <a:xfrm flipV="1">
            <a:off x="9628033" y="4768758"/>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3308C0DA-A294-2B2E-E666-994EF66DEAF7}"/>
              </a:ext>
            </a:extLst>
          </p:cNvPr>
          <p:cNvCxnSpPr>
            <a:cxnSpLocks/>
          </p:cNvCxnSpPr>
          <p:nvPr/>
        </p:nvCxnSpPr>
        <p:spPr>
          <a:xfrm flipV="1">
            <a:off x="10185899" y="4776010"/>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24" name="Straight Connector 23">
            <a:extLst>
              <a:ext uri="{FF2B5EF4-FFF2-40B4-BE49-F238E27FC236}">
                <a16:creationId xmlns:a16="http://schemas.microsoft.com/office/drawing/2014/main" id="{E058203B-6B8D-A106-93DB-3DB1F75F7648}"/>
              </a:ext>
            </a:extLst>
          </p:cNvPr>
          <p:cNvCxnSpPr>
            <a:cxnSpLocks/>
          </p:cNvCxnSpPr>
          <p:nvPr/>
        </p:nvCxnSpPr>
        <p:spPr>
          <a:xfrm flipV="1">
            <a:off x="10321267" y="4768758"/>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25" name="Straight Connector 24">
            <a:extLst>
              <a:ext uri="{FF2B5EF4-FFF2-40B4-BE49-F238E27FC236}">
                <a16:creationId xmlns:a16="http://schemas.microsoft.com/office/drawing/2014/main" id="{B2C4F348-582C-B686-4606-99FC8BDC102D}"/>
              </a:ext>
            </a:extLst>
          </p:cNvPr>
          <p:cNvCxnSpPr>
            <a:cxnSpLocks/>
          </p:cNvCxnSpPr>
          <p:nvPr/>
        </p:nvCxnSpPr>
        <p:spPr>
          <a:xfrm flipV="1">
            <a:off x="10973919" y="4783262"/>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26" name="Straight Connector 25">
            <a:extLst>
              <a:ext uri="{FF2B5EF4-FFF2-40B4-BE49-F238E27FC236}">
                <a16:creationId xmlns:a16="http://schemas.microsoft.com/office/drawing/2014/main" id="{75C61F5F-44C4-EACC-DA12-B012F151D801}"/>
              </a:ext>
            </a:extLst>
          </p:cNvPr>
          <p:cNvCxnSpPr>
            <a:cxnSpLocks/>
          </p:cNvCxnSpPr>
          <p:nvPr/>
        </p:nvCxnSpPr>
        <p:spPr>
          <a:xfrm flipV="1">
            <a:off x="12074173" y="4791496"/>
            <a:ext cx="0" cy="192392"/>
          </a:xfrm>
          <a:prstGeom prst="line">
            <a:avLst/>
          </a:prstGeom>
          <a:noFill/>
          <a:ln w="635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27" name="TextBox 26">
            <a:extLst>
              <a:ext uri="{FF2B5EF4-FFF2-40B4-BE49-F238E27FC236}">
                <a16:creationId xmlns:a16="http://schemas.microsoft.com/office/drawing/2014/main" id="{DF16E59E-7772-A2E8-C811-448DE72F5375}"/>
              </a:ext>
            </a:extLst>
          </p:cNvPr>
          <p:cNvSpPr txBox="1"/>
          <p:nvPr/>
        </p:nvSpPr>
        <p:spPr>
          <a:xfrm>
            <a:off x="691657" y="4374948"/>
            <a:ext cx="673261" cy="410369"/>
          </a:xfrm>
          <a:prstGeom prst="rect">
            <a:avLst/>
          </a:prstGeom>
          <a:noFill/>
          <a:ln w="635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1950</a:t>
            </a:r>
          </a:p>
        </p:txBody>
      </p:sp>
      <p:sp>
        <p:nvSpPr>
          <p:cNvPr id="28" name="TextBox 27">
            <a:extLst>
              <a:ext uri="{FF2B5EF4-FFF2-40B4-BE49-F238E27FC236}">
                <a16:creationId xmlns:a16="http://schemas.microsoft.com/office/drawing/2014/main" id="{C1048745-D034-2EAB-4B8E-9D7367BD4A8E}"/>
              </a:ext>
            </a:extLst>
          </p:cNvPr>
          <p:cNvSpPr txBox="1"/>
          <p:nvPr/>
        </p:nvSpPr>
        <p:spPr>
          <a:xfrm>
            <a:off x="1512166" y="5214275"/>
            <a:ext cx="67326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1956</a:t>
            </a:r>
          </a:p>
        </p:txBody>
      </p:sp>
      <p:sp>
        <p:nvSpPr>
          <p:cNvPr id="29" name="TextBox 28">
            <a:extLst>
              <a:ext uri="{FF2B5EF4-FFF2-40B4-BE49-F238E27FC236}">
                <a16:creationId xmlns:a16="http://schemas.microsoft.com/office/drawing/2014/main" id="{CBA2D2C0-89DB-06AE-CC8E-5C796506DA25}"/>
              </a:ext>
            </a:extLst>
          </p:cNvPr>
          <p:cNvSpPr txBox="1"/>
          <p:nvPr/>
        </p:nvSpPr>
        <p:spPr>
          <a:xfrm>
            <a:off x="2817237" y="4381127"/>
            <a:ext cx="673261" cy="410369"/>
          </a:xfrm>
          <a:prstGeom prst="rect">
            <a:avLst/>
          </a:prstGeom>
          <a:noFill/>
          <a:ln w="635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1966</a:t>
            </a:r>
          </a:p>
        </p:txBody>
      </p:sp>
      <p:sp>
        <p:nvSpPr>
          <p:cNvPr id="30" name="TextBox 29">
            <a:extLst>
              <a:ext uri="{FF2B5EF4-FFF2-40B4-BE49-F238E27FC236}">
                <a16:creationId xmlns:a16="http://schemas.microsoft.com/office/drawing/2014/main" id="{20C03580-8EB8-1EF6-2B03-09126EB4B1A8}"/>
              </a:ext>
            </a:extLst>
          </p:cNvPr>
          <p:cNvSpPr txBox="1"/>
          <p:nvPr/>
        </p:nvSpPr>
        <p:spPr>
          <a:xfrm>
            <a:off x="3967046" y="5213522"/>
            <a:ext cx="67326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1974</a:t>
            </a:r>
          </a:p>
        </p:txBody>
      </p:sp>
      <p:sp>
        <p:nvSpPr>
          <p:cNvPr id="32" name="TextBox 31">
            <a:extLst>
              <a:ext uri="{FF2B5EF4-FFF2-40B4-BE49-F238E27FC236}">
                <a16:creationId xmlns:a16="http://schemas.microsoft.com/office/drawing/2014/main" id="{E62D244F-C07B-EBDC-C8B5-82D7C071233F}"/>
              </a:ext>
            </a:extLst>
          </p:cNvPr>
          <p:cNvSpPr txBox="1"/>
          <p:nvPr/>
        </p:nvSpPr>
        <p:spPr>
          <a:xfrm>
            <a:off x="4775144" y="4381126"/>
            <a:ext cx="673261" cy="410369"/>
          </a:xfrm>
          <a:prstGeom prst="rect">
            <a:avLst/>
          </a:prstGeom>
          <a:noFill/>
          <a:ln w="635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1980</a:t>
            </a:r>
          </a:p>
        </p:txBody>
      </p:sp>
      <p:sp>
        <p:nvSpPr>
          <p:cNvPr id="33" name="TextBox 32">
            <a:extLst>
              <a:ext uri="{FF2B5EF4-FFF2-40B4-BE49-F238E27FC236}">
                <a16:creationId xmlns:a16="http://schemas.microsoft.com/office/drawing/2014/main" id="{E425F3BB-12CA-9A3B-0806-D46C264B2EA5}"/>
              </a:ext>
            </a:extLst>
          </p:cNvPr>
          <p:cNvSpPr txBox="1"/>
          <p:nvPr/>
        </p:nvSpPr>
        <p:spPr>
          <a:xfrm>
            <a:off x="5598138" y="5218041"/>
            <a:ext cx="67326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1986</a:t>
            </a:r>
          </a:p>
        </p:txBody>
      </p:sp>
      <p:sp>
        <p:nvSpPr>
          <p:cNvPr id="34" name="TextBox 33">
            <a:extLst>
              <a:ext uri="{FF2B5EF4-FFF2-40B4-BE49-F238E27FC236}">
                <a16:creationId xmlns:a16="http://schemas.microsoft.com/office/drawing/2014/main" id="{36EB2D76-8682-31D6-6B93-46C2F8B922B8}"/>
              </a:ext>
            </a:extLst>
          </p:cNvPr>
          <p:cNvSpPr txBox="1"/>
          <p:nvPr/>
        </p:nvSpPr>
        <p:spPr>
          <a:xfrm>
            <a:off x="5671653" y="4381126"/>
            <a:ext cx="673261" cy="410369"/>
          </a:xfrm>
          <a:prstGeom prst="rect">
            <a:avLst/>
          </a:prstGeom>
          <a:noFill/>
          <a:ln w="635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1987</a:t>
            </a:r>
          </a:p>
        </p:txBody>
      </p:sp>
      <p:sp>
        <p:nvSpPr>
          <p:cNvPr id="35" name="TextBox 34">
            <a:extLst>
              <a:ext uri="{FF2B5EF4-FFF2-40B4-BE49-F238E27FC236}">
                <a16:creationId xmlns:a16="http://schemas.microsoft.com/office/drawing/2014/main" id="{E13308A7-ABA3-764B-7AD7-A6DA8B6BE9F3}"/>
              </a:ext>
            </a:extLst>
          </p:cNvPr>
          <p:cNvSpPr txBox="1"/>
          <p:nvPr/>
        </p:nvSpPr>
        <p:spPr>
          <a:xfrm>
            <a:off x="6671477" y="4373920"/>
            <a:ext cx="673261" cy="410369"/>
          </a:xfrm>
          <a:prstGeom prst="rect">
            <a:avLst/>
          </a:prstGeom>
          <a:noFill/>
          <a:ln w="635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1993</a:t>
            </a:r>
          </a:p>
        </p:txBody>
      </p:sp>
      <p:sp>
        <p:nvSpPr>
          <p:cNvPr id="36" name="TextBox 35">
            <a:extLst>
              <a:ext uri="{FF2B5EF4-FFF2-40B4-BE49-F238E27FC236}">
                <a16:creationId xmlns:a16="http://schemas.microsoft.com/office/drawing/2014/main" id="{178966CE-03A2-4974-7F79-DD7D2ED0E500}"/>
              </a:ext>
            </a:extLst>
          </p:cNvPr>
          <p:cNvSpPr txBox="1"/>
          <p:nvPr/>
        </p:nvSpPr>
        <p:spPr>
          <a:xfrm>
            <a:off x="7331077" y="5213520"/>
            <a:ext cx="67326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1997</a:t>
            </a:r>
          </a:p>
        </p:txBody>
      </p:sp>
      <p:sp>
        <p:nvSpPr>
          <p:cNvPr id="37" name="TextBox 36">
            <a:extLst>
              <a:ext uri="{FF2B5EF4-FFF2-40B4-BE49-F238E27FC236}">
                <a16:creationId xmlns:a16="http://schemas.microsoft.com/office/drawing/2014/main" id="{4DA86F37-3A4A-FE9C-CAC9-5135446A39B7}"/>
              </a:ext>
            </a:extLst>
          </p:cNvPr>
          <p:cNvSpPr txBox="1"/>
          <p:nvPr/>
        </p:nvSpPr>
        <p:spPr>
          <a:xfrm>
            <a:off x="9253996" y="4373920"/>
            <a:ext cx="673261" cy="410369"/>
          </a:xfrm>
          <a:prstGeom prst="rect">
            <a:avLst/>
          </a:prstGeom>
          <a:noFill/>
          <a:ln w="635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2012</a:t>
            </a:r>
          </a:p>
        </p:txBody>
      </p:sp>
      <p:sp>
        <p:nvSpPr>
          <p:cNvPr id="38" name="TextBox 37">
            <a:extLst>
              <a:ext uri="{FF2B5EF4-FFF2-40B4-BE49-F238E27FC236}">
                <a16:creationId xmlns:a16="http://schemas.microsoft.com/office/drawing/2014/main" id="{81876870-58D9-9B53-688C-D6F48289A00C}"/>
              </a:ext>
            </a:extLst>
          </p:cNvPr>
          <p:cNvSpPr txBox="1"/>
          <p:nvPr/>
        </p:nvSpPr>
        <p:spPr>
          <a:xfrm>
            <a:off x="9849268" y="5219512"/>
            <a:ext cx="67326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2016</a:t>
            </a:r>
          </a:p>
        </p:txBody>
      </p:sp>
      <p:sp>
        <p:nvSpPr>
          <p:cNvPr id="39" name="TextBox 38">
            <a:extLst>
              <a:ext uri="{FF2B5EF4-FFF2-40B4-BE49-F238E27FC236}">
                <a16:creationId xmlns:a16="http://schemas.microsoft.com/office/drawing/2014/main" id="{CE00E7D0-D46B-349F-5056-BA7DDFECD2D2}"/>
              </a:ext>
            </a:extLst>
          </p:cNvPr>
          <p:cNvSpPr txBox="1"/>
          <p:nvPr/>
        </p:nvSpPr>
        <p:spPr>
          <a:xfrm>
            <a:off x="10002071" y="4358124"/>
            <a:ext cx="673261" cy="410369"/>
          </a:xfrm>
          <a:prstGeom prst="rect">
            <a:avLst/>
          </a:prstGeom>
          <a:noFill/>
          <a:ln w="635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2017</a:t>
            </a:r>
          </a:p>
        </p:txBody>
      </p:sp>
      <p:sp>
        <p:nvSpPr>
          <p:cNvPr id="40" name="TextBox 39">
            <a:extLst>
              <a:ext uri="{FF2B5EF4-FFF2-40B4-BE49-F238E27FC236}">
                <a16:creationId xmlns:a16="http://schemas.microsoft.com/office/drawing/2014/main" id="{37EEFA3B-FFC0-3ADA-EE59-4E4B7881F237}"/>
              </a:ext>
            </a:extLst>
          </p:cNvPr>
          <p:cNvSpPr txBox="1"/>
          <p:nvPr/>
        </p:nvSpPr>
        <p:spPr>
          <a:xfrm>
            <a:off x="10664814" y="5213521"/>
            <a:ext cx="67326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000" b="0" i="0" u="none" strike="noStrike" cap="none" spc="0" normalizeH="0" baseline="0">
                <a:ln>
                  <a:noFill/>
                </a:ln>
                <a:solidFill>
                  <a:schemeClr val="bg1"/>
                </a:solidFill>
                <a:effectLst/>
                <a:uFillTx/>
                <a:latin typeface="+mj-lt"/>
                <a:ea typeface="+mj-ea"/>
                <a:cs typeface="+mj-cs"/>
                <a:sym typeface="Helvetica Neue Light"/>
              </a:rPr>
              <a:t>2022</a:t>
            </a:r>
          </a:p>
        </p:txBody>
      </p:sp>
      <p:sp>
        <p:nvSpPr>
          <p:cNvPr id="108" name="Text 1">
            <a:extLst>
              <a:ext uri="{FF2B5EF4-FFF2-40B4-BE49-F238E27FC236}">
                <a16:creationId xmlns:a16="http://schemas.microsoft.com/office/drawing/2014/main" id="{0E7045A2-654B-F9B4-72F7-27510E625D4D}"/>
              </a:ext>
            </a:extLst>
          </p:cNvPr>
          <p:cNvSpPr/>
          <p:nvPr/>
        </p:nvSpPr>
        <p:spPr>
          <a:xfrm>
            <a:off x="534125" y="2580739"/>
            <a:ext cx="1443961" cy="1163204"/>
          </a:xfrm>
          <a:prstGeom prst="rect">
            <a:avLst/>
          </a:prstGeom>
          <a:noFill/>
          <a:ln/>
        </p:spPr>
        <p:txBody>
          <a:bodyPr wrap="square" lIns="0" tIns="0" rIns="0" bIns="0" rtlCol="0" anchor="t">
            <a:spAutoFit/>
          </a:bodyPr>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1950 — </a:t>
            </a:r>
          </a:p>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Alan Turing's AI paper</a:t>
            </a:r>
            <a:endParaRPr lang="en-US" sz="1850">
              <a:solidFill>
                <a:schemeClr val="bg1"/>
              </a:solidFill>
            </a:endParaRPr>
          </a:p>
        </p:txBody>
      </p:sp>
      <p:sp>
        <p:nvSpPr>
          <p:cNvPr id="111" name="Text 2">
            <a:extLst>
              <a:ext uri="{FF2B5EF4-FFF2-40B4-BE49-F238E27FC236}">
                <a16:creationId xmlns:a16="http://schemas.microsoft.com/office/drawing/2014/main" id="{86732263-CAE6-0353-F111-EFA500D70C78}"/>
              </a:ext>
            </a:extLst>
          </p:cNvPr>
          <p:cNvSpPr/>
          <p:nvPr/>
        </p:nvSpPr>
        <p:spPr>
          <a:xfrm>
            <a:off x="1177374" y="7326620"/>
            <a:ext cx="1563342" cy="1163204"/>
          </a:xfrm>
          <a:prstGeom prst="rect">
            <a:avLst/>
          </a:prstGeom>
          <a:noFill/>
          <a:ln/>
        </p:spPr>
        <p:txBody>
          <a:bodyPr wrap="square" lIns="0" tIns="0" rIns="0" bIns="0" rtlCol="0" anchor="t">
            <a:spAutoFit/>
          </a:bodyPr>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1956 — </a:t>
            </a:r>
          </a:p>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The Dartmouth workshop</a:t>
            </a:r>
            <a:endParaRPr lang="en-US" sz="1850">
              <a:solidFill>
                <a:schemeClr val="bg1"/>
              </a:solidFill>
            </a:endParaRPr>
          </a:p>
        </p:txBody>
      </p:sp>
      <p:sp>
        <p:nvSpPr>
          <p:cNvPr id="113" name="Text 3">
            <a:extLst>
              <a:ext uri="{FF2B5EF4-FFF2-40B4-BE49-F238E27FC236}">
                <a16:creationId xmlns:a16="http://schemas.microsoft.com/office/drawing/2014/main" id="{19E6421E-C3D4-B8A6-6781-E2AAFFE60ACD}"/>
              </a:ext>
            </a:extLst>
          </p:cNvPr>
          <p:cNvSpPr/>
          <p:nvPr/>
        </p:nvSpPr>
        <p:spPr>
          <a:xfrm>
            <a:off x="2494471" y="1142233"/>
            <a:ext cx="1359520" cy="868251"/>
          </a:xfrm>
          <a:prstGeom prst="rect">
            <a:avLst/>
          </a:prstGeom>
          <a:noFill/>
          <a:ln/>
        </p:spPr>
        <p:txBody>
          <a:bodyPr wrap="square" lIns="0" tIns="0" rIns="0" bIns="0" rtlCol="0" anchor="t">
            <a:spAutoFit/>
          </a:bodyPr>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1966 — </a:t>
            </a:r>
          </a:p>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First AI chatbot</a:t>
            </a:r>
            <a:endParaRPr lang="en-US" sz="1850">
              <a:solidFill>
                <a:schemeClr val="bg1"/>
              </a:solidFill>
            </a:endParaRPr>
          </a:p>
        </p:txBody>
      </p:sp>
      <p:sp>
        <p:nvSpPr>
          <p:cNvPr id="115" name="Text 4">
            <a:extLst>
              <a:ext uri="{FF2B5EF4-FFF2-40B4-BE49-F238E27FC236}">
                <a16:creationId xmlns:a16="http://schemas.microsoft.com/office/drawing/2014/main" id="{37F5894D-AB7E-E29E-F49A-A4B5FAFE7D52}"/>
              </a:ext>
            </a:extLst>
          </p:cNvPr>
          <p:cNvSpPr/>
          <p:nvPr/>
        </p:nvSpPr>
        <p:spPr>
          <a:xfrm rot="16200000">
            <a:off x="3007073" y="6912751"/>
            <a:ext cx="3317202" cy="278346"/>
          </a:xfrm>
          <a:prstGeom prst="rect">
            <a:avLst/>
          </a:prstGeom>
          <a:noFill/>
          <a:ln/>
        </p:spPr>
        <p:txBody>
          <a:bodyPr wrap="square" lIns="0" tIns="0" rIns="0" bIns="0" rtlCol="0" anchor="t">
            <a:spAutoFit/>
          </a:bodyPr>
          <a:lstStyle/>
          <a:p>
            <a:pPr marL="0" indent="0" algn="l">
              <a:lnSpc>
                <a:spcPts val="2300"/>
              </a:lnSpc>
              <a:buNone/>
            </a:pPr>
            <a:r>
              <a:rPr lang="en-US" sz="1850">
                <a:solidFill>
                  <a:srgbClr val="498ECE"/>
                </a:solidFill>
                <a:latin typeface="Roboto Slab" pitchFamily="34" charset="0"/>
                <a:ea typeface="Roboto Slab" pitchFamily="34" charset="-122"/>
                <a:cs typeface="Roboto Slab" pitchFamily="34" charset="-120"/>
              </a:rPr>
              <a:t>1974-1980 — First AI winter</a:t>
            </a:r>
            <a:endParaRPr lang="en-US" sz="1850">
              <a:solidFill>
                <a:srgbClr val="498ECE"/>
              </a:solidFill>
            </a:endParaRPr>
          </a:p>
        </p:txBody>
      </p:sp>
      <p:sp>
        <p:nvSpPr>
          <p:cNvPr id="117" name="Text 5">
            <a:extLst>
              <a:ext uri="{FF2B5EF4-FFF2-40B4-BE49-F238E27FC236}">
                <a16:creationId xmlns:a16="http://schemas.microsoft.com/office/drawing/2014/main" id="{93D25D15-4AFE-483B-0D6C-2AD7DFF22867}"/>
              </a:ext>
            </a:extLst>
          </p:cNvPr>
          <p:cNvSpPr/>
          <p:nvPr/>
        </p:nvSpPr>
        <p:spPr>
          <a:xfrm>
            <a:off x="4292675" y="2735782"/>
            <a:ext cx="1618738" cy="1163204"/>
          </a:xfrm>
          <a:prstGeom prst="rect">
            <a:avLst/>
          </a:prstGeom>
          <a:noFill/>
          <a:ln/>
        </p:spPr>
        <p:txBody>
          <a:bodyPr wrap="square" lIns="0" tIns="0" rIns="0" bIns="0" rtlCol="0" anchor="t">
            <a:spAutoFit/>
          </a:bodyPr>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1980 — </a:t>
            </a:r>
          </a:p>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Flurry of expert systems</a:t>
            </a:r>
            <a:endParaRPr lang="en-US" sz="1850">
              <a:solidFill>
                <a:schemeClr val="bg1"/>
              </a:solidFill>
            </a:endParaRPr>
          </a:p>
        </p:txBody>
      </p:sp>
      <p:sp>
        <p:nvSpPr>
          <p:cNvPr id="119" name="Text 6">
            <a:extLst>
              <a:ext uri="{FF2B5EF4-FFF2-40B4-BE49-F238E27FC236}">
                <a16:creationId xmlns:a16="http://schemas.microsoft.com/office/drawing/2014/main" id="{DD8CBCAE-7114-AFAD-09A4-8D5C2EC77606}"/>
              </a:ext>
            </a:extLst>
          </p:cNvPr>
          <p:cNvSpPr/>
          <p:nvPr/>
        </p:nvSpPr>
        <p:spPr>
          <a:xfrm>
            <a:off x="5265931" y="7509739"/>
            <a:ext cx="1488850" cy="1163204"/>
          </a:xfrm>
          <a:prstGeom prst="rect">
            <a:avLst/>
          </a:prstGeom>
          <a:noFill/>
          <a:ln/>
        </p:spPr>
        <p:txBody>
          <a:bodyPr wrap="square" lIns="0" tIns="0" rIns="0" bIns="0" rtlCol="0" anchor="t">
            <a:spAutoFit/>
          </a:bodyPr>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1986 — Foundations of Deep Learning</a:t>
            </a:r>
            <a:endParaRPr lang="en-US" sz="1850">
              <a:solidFill>
                <a:schemeClr val="bg1"/>
              </a:solidFill>
            </a:endParaRPr>
          </a:p>
        </p:txBody>
      </p:sp>
      <p:sp>
        <p:nvSpPr>
          <p:cNvPr id="121" name="Text 7">
            <a:extLst>
              <a:ext uri="{FF2B5EF4-FFF2-40B4-BE49-F238E27FC236}">
                <a16:creationId xmlns:a16="http://schemas.microsoft.com/office/drawing/2014/main" id="{B34AC386-0F03-8560-7376-C432CA4D7F7C}"/>
              </a:ext>
            </a:extLst>
          </p:cNvPr>
          <p:cNvSpPr/>
          <p:nvPr/>
        </p:nvSpPr>
        <p:spPr>
          <a:xfrm rot="16200000">
            <a:off x="4688098" y="2390539"/>
            <a:ext cx="3688413" cy="278346"/>
          </a:xfrm>
          <a:prstGeom prst="rect">
            <a:avLst/>
          </a:prstGeom>
          <a:noFill/>
          <a:ln/>
        </p:spPr>
        <p:txBody>
          <a:bodyPr wrap="square" lIns="0" tIns="0" rIns="0" bIns="0" rtlCol="0" anchor="t">
            <a:spAutoFit/>
          </a:bodyPr>
          <a:lstStyle/>
          <a:p>
            <a:pPr marL="0" indent="0" algn="l">
              <a:lnSpc>
                <a:spcPts val="2300"/>
              </a:lnSpc>
              <a:buNone/>
            </a:pPr>
            <a:r>
              <a:rPr lang="en-US" sz="1850">
                <a:solidFill>
                  <a:srgbClr val="498ECE"/>
                </a:solidFill>
                <a:latin typeface="Roboto Slab" pitchFamily="34" charset="0"/>
                <a:ea typeface="Roboto Slab" pitchFamily="34" charset="-122"/>
                <a:cs typeface="Roboto Slab" pitchFamily="34" charset="-120"/>
              </a:rPr>
              <a:t>1987-1993 — Second AI winter</a:t>
            </a:r>
            <a:endParaRPr lang="en-US" sz="1850">
              <a:solidFill>
                <a:srgbClr val="498ECE"/>
              </a:solidFill>
            </a:endParaRPr>
          </a:p>
        </p:txBody>
      </p:sp>
      <p:sp>
        <p:nvSpPr>
          <p:cNvPr id="125" name="Text 8">
            <a:extLst>
              <a:ext uri="{FF2B5EF4-FFF2-40B4-BE49-F238E27FC236}">
                <a16:creationId xmlns:a16="http://schemas.microsoft.com/office/drawing/2014/main" id="{900C662D-CA89-455A-E20E-4B867B1254F3}"/>
              </a:ext>
            </a:extLst>
          </p:cNvPr>
          <p:cNvSpPr/>
          <p:nvPr/>
        </p:nvSpPr>
        <p:spPr>
          <a:xfrm>
            <a:off x="7137856" y="7381973"/>
            <a:ext cx="1764649" cy="1163204"/>
          </a:xfrm>
          <a:prstGeom prst="rect">
            <a:avLst/>
          </a:prstGeom>
          <a:noFill/>
          <a:ln/>
        </p:spPr>
        <p:txBody>
          <a:bodyPr wrap="square" lIns="0" tIns="0" rIns="0" bIns="0" rtlCol="0" anchor="t">
            <a:spAutoFit/>
          </a:bodyPr>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1997 — </a:t>
            </a:r>
          </a:p>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Deep Blue defeats Garry Kasparov</a:t>
            </a:r>
            <a:endParaRPr lang="en-US" sz="1850">
              <a:solidFill>
                <a:schemeClr val="bg1"/>
              </a:solidFill>
            </a:endParaRPr>
          </a:p>
        </p:txBody>
      </p:sp>
      <p:sp>
        <p:nvSpPr>
          <p:cNvPr id="127" name="Text 9">
            <a:extLst>
              <a:ext uri="{FF2B5EF4-FFF2-40B4-BE49-F238E27FC236}">
                <a16:creationId xmlns:a16="http://schemas.microsoft.com/office/drawing/2014/main" id="{324F440E-2BC4-1B7D-8367-8DD7C993DFFB}"/>
              </a:ext>
            </a:extLst>
          </p:cNvPr>
          <p:cNvSpPr/>
          <p:nvPr/>
        </p:nvSpPr>
        <p:spPr>
          <a:xfrm>
            <a:off x="8217507" y="2763931"/>
            <a:ext cx="1399242" cy="1163204"/>
          </a:xfrm>
          <a:prstGeom prst="rect">
            <a:avLst/>
          </a:prstGeom>
          <a:noFill/>
          <a:ln/>
        </p:spPr>
        <p:txBody>
          <a:bodyPr wrap="square" lIns="0" tIns="0" rIns="0" bIns="0" rtlCol="0" anchor="t">
            <a:spAutoFit/>
          </a:bodyPr>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2012 — AlexNet begins deep learning era</a:t>
            </a:r>
            <a:endParaRPr lang="en-US" sz="1850">
              <a:solidFill>
                <a:schemeClr val="bg1"/>
              </a:solidFill>
            </a:endParaRPr>
          </a:p>
        </p:txBody>
      </p:sp>
      <p:sp>
        <p:nvSpPr>
          <p:cNvPr id="129" name="Text 10">
            <a:extLst>
              <a:ext uri="{FF2B5EF4-FFF2-40B4-BE49-F238E27FC236}">
                <a16:creationId xmlns:a16="http://schemas.microsoft.com/office/drawing/2014/main" id="{47B758EC-69FC-D10B-362C-1EB3E7BA8A51}"/>
              </a:ext>
            </a:extLst>
          </p:cNvPr>
          <p:cNvSpPr/>
          <p:nvPr/>
        </p:nvSpPr>
        <p:spPr>
          <a:xfrm>
            <a:off x="9136342" y="7825537"/>
            <a:ext cx="1748769" cy="1163204"/>
          </a:xfrm>
          <a:prstGeom prst="rect">
            <a:avLst/>
          </a:prstGeom>
          <a:noFill/>
          <a:ln/>
        </p:spPr>
        <p:txBody>
          <a:bodyPr wrap="square" lIns="0" tIns="0" rIns="0" bIns="0" rtlCol="0" anchor="t">
            <a:spAutoFit/>
          </a:bodyPr>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2016 — </a:t>
            </a:r>
          </a:p>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AlphaGo defeats Lee Sedol</a:t>
            </a:r>
            <a:endParaRPr lang="en-US" sz="1850">
              <a:solidFill>
                <a:schemeClr val="bg1"/>
              </a:solidFill>
            </a:endParaRPr>
          </a:p>
        </p:txBody>
      </p:sp>
      <p:sp>
        <p:nvSpPr>
          <p:cNvPr id="131" name="Text 11">
            <a:extLst>
              <a:ext uri="{FF2B5EF4-FFF2-40B4-BE49-F238E27FC236}">
                <a16:creationId xmlns:a16="http://schemas.microsoft.com/office/drawing/2014/main" id="{4A774330-1869-2D61-1F0B-CBC94A4A8B9E}"/>
              </a:ext>
            </a:extLst>
          </p:cNvPr>
          <p:cNvSpPr/>
          <p:nvPr/>
        </p:nvSpPr>
        <p:spPr>
          <a:xfrm>
            <a:off x="10118530" y="1069881"/>
            <a:ext cx="1710777" cy="422932"/>
          </a:xfrm>
          <a:prstGeom prst="rect">
            <a:avLst/>
          </a:prstGeom>
          <a:noFill/>
          <a:ln/>
        </p:spPr>
        <p:txBody>
          <a:bodyPr wrap="square" lIns="0" tIns="0" rIns="0" bIns="0" rtlCol="0" anchor="t"/>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2017 — Invention of transformer architecture</a:t>
            </a:r>
            <a:endParaRPr lang="en-US" sz="1850">
              <a:solidFill>
                <a:schemeClr val="bg1"/>
              </a:solidFill>
            </a:endParaRPr>
          </a:p>
        </p:txBody>
      </p:sp>
      <p:sp>
        <p:nvSpPr>
          <p:cNvPr id="133" name="Text 12">
            <a:extLst>
              <a:ext uri="{FF2B5EF4-FFF2-40B4-BE49-F238E27FC236}">
                <a16:creationId xmlns:a16="http://schemas.microsoft.com/office/drawing/2014/main" id="{B54032C5-BA3C-1F7F-1A05-7A1901E7E4DA}"/>
              </a:ext>
            </a:extLst>
          </p:cNvPr>
          <p:cNvSpPr/>
          <p:nvPr/>
        </p:nvSpPr>
        <p:spPr>
          <a:xfrm>
            <a:off x="11139274" y="7205050"/>
            <a:ext cx="1494704" cy="868251"/>
          </a:xfrm>
          <a:prstGeom prst="rect">
            <a:avLst/>
          </a:prstGeom>
          <a:noFill/>
          <a:ln/>
        </p:spPr>
        <p:txBody>
          <a:bodyPr wrap="square" lIns="0" tIns="0" rIns="0" bIns="0" rtlCol="0" anchor="t">
            <a:spAutoFit/>
          </a:bodyPr>
          <a:lstStyle/>
          <a:p>
            <a:pPr marL="0" indent="0" algn="l">
              <a:lnSpc>
                <a:spcPts val="2300"/>
              </a:lnSpc>
              <a:buNone/>
            </a:pPr>
            <a:r>
              <a:rPr lang="en-US" sz="1850">
                <a:solidFill>
                  <a:schemeClr val="bg1"/>
                </a:solidFill>
                <a:latin typeface="Roboto Slab" pitchFamily="34" charset="0"/>
                <a:ea typeface="Roboto Slab" pitchFamily="34" charset="-122"/>
                <a:cs typeface="Roboto Slab" pitchFamily="34" charset="-120"/>
              </a:rPr>
              <a:t>2022 — Launch of ChatGPT</a:t>
            </a:r>
            <a:endParaRPr lang="en-US" sz="1850">
              <a:solidFill>
                <a:schemeClr val="bg1"/>
              </a:solidFill>
            </a:endParaRPr>
          </a:p>
        </p:txBody>
      </p:sp>
      <p:cxnSp>
        <p:nvCxnSpPr>
          <p:cNvPr id="164" name="Straight Connector 163">
            <a:extLst>
              <a:ext uri="{FF2B5EF4-FFF2-40B4-BE49-F238E27FC236}">
                <a16:creationId xmlns:a16="http://schemas.microsoft.com/office/drawing/2014/main" id="{05DC4DA8-95FA-B77D-7CB4-AC7B63533FB6}"/>
              </a:ext>
            </a:extLst>
          </p:cNvPr>
          <p:cNvCxnSpPr>
            <a:cxnSpLocks/>
          </p:cNvCxnSpPr>
          <p:nvPr/>
        </p:nvCxnSpPr>
        <p:spPr>
          <a:xfrm>
            <a:off x="6110715" y="4875855"/>
            <a:ext cx="891721" cy="3603"/>
          </a:xfrm>
          <a:prstGeom prst="line">
            <a:avLst/>
          </a:prstGeom>
          <a:noFill/>
          <a:ln w="127000" cap="flat">
            <a:solidFill>
              <a:srgbClr val="498ECE"/>
            </a:solidFill>
            <a:prstDash val="solid"/>
            <a:miter lim="400000"/>
          </a:ln>
          <a:effectLst/>
          <a:sp3d/>
        </p:spPr>
        <p:style>
          <a:lnRef idx="0">
            <a:scrgbClr r="0" g="0" b="0"/>
          </a:lnRef>
          <a:fillRef idx="0">
            <a:scrgbClr r="0" g="0" b="0"/>
          </a:fillRef>
          <a:effectRef idx="0">
            <a:scrgbClr r="0" g="0" b="0"/>
          </a:effectRef>
          <a:fontRef idx="none"/>
        </p:style>
      </p:cxnSp>
      <p:cxnSp>
        <p:nvCxnSpPr>
          <p:cNvPr id="166" name="Straight Connector 165">
            <a:extLst>
              <a:ext uri="{FF2B5EF4-FFF2-40B4-BE49-F238E27FC236}">
                <a16:creationId xmlns:a16="http://schemas.microsoft.com/office/drawing/2014/main" id="{F6960C21-319E-E5BB-C5CB-5DF289698C5E}"/>
              </a:ext>
            </a:extLst>
          </p:cNvPr>
          <p:cNvCxnSpPr>
            <a:cxnSpLocks/>
          </p:cNvCxnSpPr>
          <p:nvPr/>
        </p:nvCxnSpPr>
        <p:spPr>
          <a:xfrm>
            <a:off x="4380096" y="4887692"/>
            <a:ext cx="665489" cy="0"/>
          </a:xfrm>
          <a:prstGeom prst="line">
            <a:avLst/>
          </a:prstGeom>
          <a:noFill/>
          <a:ln w="127000" cap="flat">
            <a:solidFill>
              <a:srgbClr val="498ECE"/>
            </a:solidFill>
            <a:prstDash val="solid"/>
            <a:miter lim="400000"/>
          </a:ln>
          <a:effectLst/>
          <a:sp3d/>
        </p:spPr>
        <p:style>
          <a:lnRef idx="0">
            <a:scrgbClr r="0" g="0" b="0"/>
          </a:lnRef>
          <a:fillRef idx="0">
            <a:scrgbClr r="0" g="0" b="0"/>
          </a:fillRef>
          <a:effectRef idx="0">
            <a:scrgbClr r="0" g="0" b="0"/>
          </a:effectRef>
          <a:fontRef idx="none"/>
        </p:style>
      </p:cxnSp>
      <p:sp>
        <p:nvSpPr>
          <p:cNvPr id="193" name="Title 1">
            <a:extLst>
              <a:ext uri="{FF2B5EF4-FFF2-40B4-BE49-F238E27FC236}">
                <a16:creationId xmlns:a16="http://schemas.microsoft.com/office/drawing/2014/main" id="{BE33975E-3AD6-7A4D-6B70-801F859321A5}"/>
              </a:ext>
            </a:extLst>
          </p:cNvPr>
          <p:cNvSpPr>
            <a:spLocks noGrp="1"/>
          </p:cNvSpPr>
          <p:nvPr>
            <p:ph type="title"/>
          </p:nvPr>
        </p:nvSpPr>
        <p:spPr>
          <a:xfrm>
            <a:off x="1880233" y="242792"/>
            <a:ext cx="7790243" cy="491072"/>
          </a:xfrm>
        </p:spPr>
        <p:txBody>
          <a:bodyPr>
            <a:noAutofit/>
          </a:bodyPr>
          <a:lstStyle/>
          <a:p>
            <a:r>
              <a:rPr lang="en-ES" sz="2800"/>
              <a:t>AI Timeline</a:t>
            </a:r>
          </a:p>
        </p:txBody>
      </p:sp>
    </p:spTree>
    <p:extLst>
      <p:ext uri="{BB962C8B-B14F-4D97-AF65-F5344CB8AC3E}">
        <p14:creationId xmlns:p14="http://schemas.microsoft.com/office/powerpoint/2010/main" val="84735437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noAutofit/>
          </a:bodyPr>
          <a:lstStyle/>
          <a:p>
            <a:pPr rtl="0"/>
            <a:r>
              <a:rPr lang="en-ES" sz="2800"/>
              <a:t>AI in Science</a:t>
            </a:r>
            <a:endParaRPr lang="en-ES" sz="2800">
              <a:solidFill>
                <a:schemeClr val="bg1"/>
              </a:solidFill>
            </a:endParaRPr>
          </a:p>
        </p:txBody>
      </p:sp>
      <p:pic>
        <p:nvPicPr>
          <p:cNvPr id="1029" name="Picture 5" descr="page8image30195072">
            <a:extLst>
              <a:ext uri="{FF2B5EF4-FFF2-40B4-BE49-F238E27FC236}">
                <a16:creationId xmlns:a16="http://schemas.microsoft.com/office/drawing/2014/main" id="{73EA2E75-5A45-4540-9292-14BBD9EE85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6">
            <a:extLst>
              <a:ext uri="{FF2B5EF4-FFF2-40B4-BE49-F238E27FC236}">
                <a16:creationId xmlns:a16="http://schemas.microsoft.com/office/drawing/2014/main" id="{9E8CC1C0-23AE-B94E-B936-517DE8461464}"/>
              </a:ext>
            </a:extLst>
          </p:cNvPr>
          <p:cNvSpPr>
            <a:spLocks noChangeArrowheads="1"/>
          </p:cNvSpPr>
          <p:nvPr/>
        </p:nvSpPr>
        <p:spPr bwMode="auto">
          <a:xfrm>
            <a:off x="24976" y="8956189"/>
            <a:ext cx="13004793"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ES" altLang="en-ES" sz="1200" b="0" i="0" u="none" strike="noStrike" cap="none" normalizeH="0" baseline="0">
                <a:ln>
                  <a:noFill/>
                </a:ln>
                <a:solidFill>
                  <a:srgbClr val="B5B5B5"/>
                </a:solidFill>
                <a:effectLst/>
                <a:latin typeface="Arial" panose="020B0604020202020204" pitchFamily="34" charset="0"/>
                <a:ea typeface="ArialMT"/>
              </a:rPr>
              <a:t>image sources: wikipedia / medium.com </a:t>
            </a:r>
            <a:endParaRPr kumimoji="0" lang="en-ES" altLang="en-ES" sz="1200" b="0" i="0" u="none" strike="noStrike" cap="none" normalizeH="0" baseline="0">
              <a:ln>
                <a:noFill/>
              </a:ln>
              <a:solidFill>
                <a:schemeClr val="tx1"/>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5A941DBF-1332-E24F-8C3E-BCCBAFB9E5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8347" y="5253790"/>
            <a:ext cx="5359400" cy="3540154"/>
          </a:xfrm>
          <a:prstGeom prst="rect">
            <a:avLst/>
          </a:prstGeom>
        </p:spPr>
      </p:pic>
      <p:pic>
        <p:nvPicPr>
          <p:cNvPr id="14" name="Picture 13">
            <a:extLst>
              <a:ext uri="{FF2B5EF4-FFF2-40B4-BE49-F238E27FC236}">
                <a16:creationId xmlns:a16="http://schemas.microsoft.com/office/drawing/2014/main" id="{1EA6680D-C2AE-D146-84FE-9969A26FCA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3244" y="1628986"/>
            <a:ext cx="4475480" cy="4475480"/>
          </a:xfrm>
          <a:prstGeom prst="rect">
            <a:avLst/>
          </a:prstGeom>
        </p:spPr>
      </p:pic>
      <p:pic>
        <p:nvPicPr>
          <p:cNvPr id="16" name="Picture 15">
            <a:extLst>
              <a:ext uri="{FF2B5EF4-FFF2-40B4-BE49-F238E27FC236}">
                <a16:creationId xmlns:a16="http://schemas.microsoft.com/office/drawing/2014/main" id="{77CF7891-2666-C047-8FF8-4870327769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7677" y="1257300"/>
            <a:ext cx="5334000" cy="3619500"/>
          </a:xfrm>
          <a:prstGeom prst="rect">
            <a:avLst/>
          </a:prstGeom>
        </p:spPr>
      </p:pic>
      <p:sp>
        <p:nvSpPr>
          <p:cNvPr id="8" name="TextBox 7">
            <a:extLst>
              <a:ext uri="{FF2B5EF4-FFF2-40B4-BE49-F238E27FC236}">
                <a16:creationId xmlns:a16="http://schemas.microsoft.com/office/drawing/2014/main" id="{9388435B-E53D-A44D-AAC7-50DB7C27E087}"/>
              </a:ext>
            </a:extLst>
          </p:cNvPr>
          <p:cNvSpPr txBox="1"/>
          <p:nvPr/>
        </p:nvSpPr>
        <p:spPr>
          <a:xfrm>
            <a:off x="2717483" y="1502272"/>
            <a:ext cx="953787"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400" b="1" i="0" u="none" strike="noStrike" cap="none" spc="0" normalizeH="0" baseline="0">
                <a:ln>
                  <a:noFill/>
                </a:ln>
                <a:solidFill>
                  <a:schemeClr val="bg1"/>
                </a:solidFill>
                <a:effectLst/>
                <a:uFillTx/>
                <a:latin typeface="+mj-lt"/>
                <a:ea typeface="+mj-ea"/>
                <a:cs typeface="+mj-cs"/>
                <a:sym typeface="Helvetica Neue Light"/>
              </a:rPr>
              <a:t>Health</a:t>
            </a:r>
          </a:p>
        </p:txBody>
      </p:sp>
      <p:sp>
        <p:nvSpPr>
          <p:cNvPr id="9" name="TextBox 8">
            <a:extLst>
              <a:ext uri="{FF2B5EF4-FFF2-40B4-BE49-F238E27FC236}">
                <a16:creationId xmlns:a16="http://schemas.microsoft.com/office/drawing/2014/main" id="{238B38E3-5E86-0A45-9374-832A375921CF}"/>
              </a:ext>
            </a:extLst>
          </p:cNvPr>
          <p:cNvSpPr txBox="1"/>
          <p:nvPr/>
        </p:nvSpPr>
        <p:spPr>
          <a:xfrm>
            <a:off x="7943244" y="1628986"/>
            <a:ext cx="1439497"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400" b="1" i="0" u="none" strike="noStrike" cap="none" spc="0" normalizeH="0" baseline="0">
                <a:ln>
                  <a:noFill/>
                </a:ln>
                <a:solidFill>
                  <a:schemeClr val="bg1"/>
                </a:solidFill>
                <a:effectLst/>
                <a:uFillTx/>
                <a:latin typeface="+mj-lt"/>
                <a:ea typeface="+mj-ea"/>
                <a:cs typeface="+mj-cs"/>
                <a:sym typeface="Helvetica Neue Light"/>
              </a:rPr>
              <a:t>Chemistry</a:t>
            </a:r>
          </a:p>
        </p:txBody>
      </p:sp>
      <p:sp>
        <p:nvSpPr>
          <p:cNvPr id="10" name="TextBox 9">
            <a:extLst>
              <a:ext uri="{FF2B5EF4-FFF2-40B4-BE49-F238E27FC236}">
                <a16:creationId xmlns:a16="http://schemas.microsoft.com/office/drawing/2014/main" id="{1D06258D-3965-A249-9077-773AEC505396}"/>
              </a:ext>
            </a:extLst>
          </p:cNvPr>
          <p:cNvSpPr txBox="1"/>
          <p:nvPr/>
        </p:nvSpPr>
        <p:spPr>
          <a:xfrm>
            <a:off x="2038347" y="8322020"/>
            <a:ext cx="218649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ES" sz="2400" b="1" i="0" u="none" strike="noStrike" cap="none" spc="0" normalizeH="0" baseline="0">
                <a:ln>
                  <a:noFill/>
                </a:ln>
                <a:solidFill>
                  <a:schemeClr val="bg1"/>
                </a:solidFill>
                <a:effectLst/>
                <a:uFillTx/>
                <a:latin typeface="+mj-lt"/>
                <a:ea typeface="+mj-ea"/>
                <a:cs typeface="+mj-cs"/>
                <a:sym typeface="Helvetica Neue Light"/>
              </a:rPr>
              <a:t>Particle Physics</a:t>
            </a:r>
          </a:p>
        </p:txBody>
      </p:sp>
    </p:spTree>
    <p:extLst>
      <p:ext uri="{BB962C8B-B14F-4D97-AF65-F5344CB8AC3E}">
        <p14:creationId xmlns:p14="http://schemas.microsoft.com/office/powerpoint/2010/main" val="275375666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F934C-0E08-B511-1163-A41DB4FF5A8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56FEBCD-965C-42C6-9324-70F54956CF17}"/>
              </a:ext>
            </a:extLst>
          </p:cNvPr>
          <p:cNvSpPr>
            <a:spLocks noGrp="1"/>
          </p:cNvSpPr>
          <p:nvPr>
            <p:ph type="title"/>
          </p:nvPr>
        </p:nvSpPr>
        <p:spPr/>
        <p:txBody>
          <a:bodyPr/>
          <a:lstStyle/>
          <a:p>
            <a:endParaRPr lang="en-ES"/>
          </a:p>
        </p:txBody>
      </p:sp>
      <p:pic>
        <p:nvPicPr>
          <p:cNvPr id="3" name="Picture 2">
            <a:extLst>
              <a:ext uri="{FF2B5EF4-FFF2-40B4-BE49-F238E27FC236}">
                <a16:creationId xmlns:a16="http://schemas.microsoft.com/office/drawing/2014/main" id="{87F59F36-E807-66AF-1156-B76307C3EC06}"/>
              </a:ext>
            </a:extLst>
          </p:cNvPr>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b="29005"/>
          <a:stretch/>
        </p:blipFill>
        <p:spPr>
          <a:xfrm>
            <a:off x="5857548" y="4876800"/>
            <a:ext cx="6129242" cy="1780158"/>
          </a:xfrm>
          <a:prstGeom prst="rect">
            <a:avLst/>
          </a:prstGeom>
        </p:spPr>
      </p:pic>
      <p:sp>
        <p:nvSpPr>
          <p:cNvPr id="4" name="TextBox 3">
            <a:extLst>
              <a:ext uri="{FF2B5EF4-FFF2-40B4-BE49-F238E27FC236}">
                <a16:creationId xmlns:a16="http://schemas.microsoft.com/office/drawing/2014/main" id="{E2C657A3-AFCF-EBDD-B09D-5A71EA36E40E}"/>
              </a:ext>
            </a:extLst>
          </p:cNvPr>
          <p:cNvSpPr txBox="1"/>
          <p:nvPr/>
        </p:nvSpPr>
        <p:spPr>
          <a:xfrm>
            <a:off x="5775354" y="6628630"/>
            <a:ext cx="662681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s-ES_tradnl" sz="2400" b="1" i="0" u="none" strike="noStrike" kern="0" cap="none" spc="0" normalizeH="0" baseline="0" noProof="0">
                <a:ln>
                  <a:noFill/>
                </a:ln>
                <a:solidFill>
                  <a:srgbClr val="FFFFFF"/>
                </a:solidFill>
                <a:effectLst/>
                <a:uLnTx/>
                <a:uFillTx/>
                <a:latin typeface=""/>
                <a:ea typeface="Helvetica Neue Light"/>
                <a:sym typeface="Helvetica Neue Light"/>
              </a:rPr>
              <a:t>Artificial </a:t>
            </a:r>
            <a:r>
              <a:rPr kumimoji="0" lang="es-ES_tradnl" sz="2400" b="1" i="0" u="none" strike="noStrike" kern="0" cap="none" spc="0" normalizeH="0" baseline="0" noProof="0" err="1">
                <a:ln>
                  <a:noFill/>
                </a:ln>
                <a:solidFill>
                  <a:srgbClr val="FFFFFF"/>
                </a:solidFill>
                <a:effectLst/>
                <a:uLnTx/>
                <a:uFillTx/>
                <a:latin typeface=""/>
                <a:ea typeface="Helvetica Neue Light"/>
                <a:sym typeface="Helvetica Neue Light"/>
              </a:rPr>
              <a:t>Environment</a:t>
            </a:r>
            <a:r>
              <a:rPr kumimoji="0" lang="es-ES_tradnl" sz="2400" b="1" i="0" u="none" strike="noStrike" kern="0" cap="none" spc="0" normalizeH="0" baseline="0" noProof="0">
                <a:ln>
                  <a:noFill/>
                </a:ln>
                <a:solidFill>
                  <a:srgbClr val="FFFFFF"/>
                </a:solidFill>
                <a:effectLst/>
                <a:uLnTx/>
                <a:uFillTx/>
                <a:latin typeface=""/>
                <a:ea typeface="Helvetica Neue Light"/>
                <a:sym typeface="Helvetica Neue Light"/>
              </a:rPr>
              <a:t> </a:t>
            </a:r>
            <a:r>
              <a:rPr kumimoji="0" lang="es-ES_tradnl" sz="2400" b="1" i="0" u="none" strike="noStrike" kern="0" cap="none" spc="0" normalizeH="0" baseline="0" noProof="0" err="1">
                <a:ln>
                  <a:noFill/>
                </a:ln>
                <a:solidFill>
                  <a:srgbClr val="FFFFFF"/>
                </a:solidFill>
                <a:effectLst/>
                <a:uLnTx/>
                <a:uFillTx/>
                <a:latin typeface=""/>
                <a:ea typeface="Helvetica Neue Light"/>
                <a:sym typeface="Helvetica Neue Light"/>
              </a:rPr>
              <a:t>For</a:t>
            </a:r>
            <a:r>
              <a:rPr kumimoji="0" lang="es-ES_tradnl" sz="2400" b="1" i="0" u="none" strike="noStrike" kern="0" cap="none" spc="0" normalizeH="0" baseline="0" noProof="0">
                <a:ln>
                  <a:noFill/>
                </a:ln>
                <a:solidFill>
                  <a:srgbClr val="FFFFFF"/>
                </a:solidFill>
                <a:effectLst/>
                <a:uLnTx/>
                <a:uFillTx/>
                <a:latin typeface=""/>
                <a:ea typeface="Helvetica Neue Light"/>
                <a:sym typeface="Helvetica Neue Light"/>
              </a:rPr>
              <a:t> Ml And </a:t>
            </a:r>
            <a:r>
              <a:rPr kumimoji="0" lang="es-ES_tradnl" sz="2400" b="1" i="0" u="none" strike="noStrike" kern="0" cap="none" spc="0" normalizeH="0" baseline="0" noProof="0" err="1">
                <a:ln>
                  <a:noFill/>
                </a:ln>
                <a:solidFill>
                  <a:srgbClr val="FFFFFF"/>
                </a:solidFill>
                <a:effectLst/>
                <a:uLnTx/>
                <a:uFillTx/>
                <a:latin typeface=""/>
                <a:ea typeface="Helvetica Neue Light"/>
                <a:sym typeface="Helvetica Neue Light"/>
              </a:rPr>
              <a:t>Innovation</a:t>
            </a:r>
            <a:endParaRPr kumimoji="0" lang="es-ES_tradnl" sz="2400" b="1" i="0" u="none" strike="noStrike" kern="0" cap="none" spc="0" normalizeH="0" baseline="0" noProof="0">
              <a:ln>
                <a:noFill/>
              </a:ln>
              <a:solidFill>
                <a:srgbClr val="FFFFFF"/>
              </a:solidFill>
              <a:effectLst/>
              <a:uLnTx/>
              <a:uFillTx/>
              <a:latin typeface=""/>
              <a:ea typeface="Helvetica Neue Light"/>
              <a:sym typeface="Helvetica Neue Light"/>
            </a:endParaRPr>
          </a:p>
          <a:p>
            <a:pPr marL="0" marR="0" lvl="0" indent="0" algn="l" defTabSz="584200" rtl="0" eaLnBrk="1" fontAlgn="auto" latinLnBrk="0" hangingPunct="0">
              <a:lnSpc>
                <a:spcPct val="100000"/>
              </a:lnSpc>
              <a:spcBef>
                <a:spcPts val="0"/>
              </a:spcBef>
              <a:spcAft>
                <a:spcPts val="0"/>
              </a:spcAft>
              <a:buClrTx/>
              <a:buSzTx/>
              <a:buFontTx/>
              <a:buNone/>
              <a:tabLst/>
              <a:defRPr/>
            </a:pPr>
            <a:r>
              <a:rPr kumimoji="0" lang="es-ES_tradnl" sz="2400" b="1" i="0" u="none" strike="noStrike" kern="0" cap="none" spc="0" normalizeH="0" baseline="0" noProof="0">
                <a:ln>
                  <a:noFill/>
                </a:ln>
                <a:solidFill>
                  <a:srgbClr val="FFFFFF"/>
                </a:solidFill>
                <a:effectLst/>
                <a:uLnTx/>
                <a:uFillTx/>
                <a:latin typeface=""/>
                <a:ea typeface="Helvetica Neue Light"/>
                <a:sym typeface="Helvetica Neue Light"/>
              </a:rPr>
              <a:t>In </a:t>
            </a:r>
            <a:r>
              <a:rPr kumimoji="0" lang="es-ES_tradnl" sz="2400" b="1" i="0" u="none" strike="noStrike" kern="0" cap="none" spc="0" normalizeH="0" baseline="0" noProof="0" err="1">
                <a:ln>
                  <a:noFill/>
                </a:ln>
                <a:solidFill>
                  <a:srgbClr val="FFFFFF"/>
                </a:solidFill>
                <a:effectLst/>
                <a:uLnTx/>
                <a:uFillTx/>
                <a:latin typeface=""/>
                <a:ea typeface="Helvetica Neue Light"/>
                <a:sym typeface="Helvetica Neue Light"/>
              </a:rPr>
              <a:t>Scientific</a:t>
            </a:r>
            <a:r>
              <a:rPr kumimoji="0" lang="es-ES_tradnl" sz="2400" b="1" i="0" u="none" strike="noStrike" kern="0" cap="none" spc="0" normalizeH="0" baseline="0" noProof="0">
                <a:ln>
                  <a:noFill/>
                </a:ln>
                <a:solidFill>
                  <a:srgbClr val="FFFFFF"/>
                </a:solidFill>
                <a:effectLst/>
                <a:uLnTx/>
                <a:uFillTx/>
                <a:latin typeface=""/>
                <a:ea typeface="Helvetica Neue Light"/>
                <a:sym typeface="Helvetica Neue Light"/>
              </a:rPr>
              <a:t> </a:t>
            </a:r>
            <a:r>
              <a:rPr kumimoji="0" lang="es-ES_tradnl" sz="2400" b="1" i="0" u="none" strike="noStrike" kern="0" cap="none" spc="0" normalizeH="0" baseline="0" noProof="0" err="1">
                <a:ln>
                  <a:noFill/>
                </a:ln>
                <a:solidFill>
                  <a:srgbClr val="FFFFFF"/>
                </a:solidFill>
                <a:effectLst/>
                <a:uLnTx/>
                <a:uFillTx/>
                <a:latin typeface=""/>
                <a:ea typeface="Helvetica Neue Light"/>
                <a:sym typeface="Helvetica Neue Light"/>
              </a:rPr>
              <a:t>Advanced</a:t>
            </a:r>
            <a:r>
              <a:rPr kumimoji="0" lang="es-ES_tradnl" sz="2400" b="1" i="0" u="none" strike="noStrike" kern="0" cap="none" spc="0" normalizeH="0" baseline="0" noProof="0">
                <a:ln>
                  <a:noFill/>
                </a:ln>
                <a:solidFill>
                  <a:srgbClr val="FFFFFF"/>
                </a:solidFill>
                <a:effectLst/>
                <a:uLnTx/>
                <a:uFillTx/>
                <a:latin typeface=""/>
                <a:ea typeface="Helvetica Neue Light"/>
                <a:sym typeface="Helvetica Neue Light"/>
              </a:rPr>
              <a:t> Computing </a:t>
            </a:r>
            <a:endParaRPr kumimoji="0" lang="es-ES_tradnl" sz="3600" b="1" i="0" u="none" strike="noStrike" kern="0" cap="none" spc="0" normalizeH="0" baseline="0" noProof="0">
              <a:ln>
                <a:noFill/>
              </a:ln>
              <a:solidFill>
                <a:srgbClr val="FFFFFF"/>
              </a:solidFill>
              <a:effectLst/>
              <a:uLnTx/>
              <a:uFillTx/>
              <a:latin typeface=""/>
              <a:ea typeface="Helvetica Neue Light"/>
              <a:sym typeface="Helvetica Neue Light"/>
            </a:endParaRPr>
          </a:p>
        </p:txBody>
      </p:sp>
      <p:pic>
        <p:nvPicPr>
          <p:cNvPr id="6" name="Picture 5">
            <a:extLst>
              <a:ext uri="{FF2B5EF4-FFF2-40B4-BE49-F238E27FC236}">
                <a16:creationId xmlns:a16="http://schemas.microsoft.com/office/drawing/2014/main" id="{0BF6F374-8E36-7721-1655-672A7B979221}"/>
              </a:ext>
            </a:extLst>
          </p:cNvPr>
          <p:cNvPicPr>
            <a:picLocks noChangeAspect="1"/>
          </p:cNvPicPr>
          <p:nvPr/>
        </p:nvPicPr>
        <p:blipFill>
          <a:blip r:embed="rId3">
            <a:extLst>
              <a:ext uri="{28A0092B-C50C-407E-A947-70E740481C1C}">
                <a14:useLocalDpi xmlns:a14="http://schemas.microsoft.com/office/drawing/2010/main" val="0"/>
              </a:ext>
            </a:extLst>
          </a:blip>
          <a:srcRect l="13378" r="18601"/>
          <a:stretch>
            <a:fillRect/>
          </a:stretch>
        </p:blipFill>
        <p:spPr>
          <a:xfrm>
            <a:off x="0" y="0"/>
            <a:ext cx="4975809" cy="9753600"/>
          </a:xfrm>
          <a:prstGeom prst="rect">
            <a:avLst/>
          </a:prstGeom>
        </p:spPr>
      </p:pic>
    </p:spTree>
    <p:extLst>
      <p:ext uri="{BB962C8B-B14F-4D97-AF65-F5344CB8AC3E}">
        <p14:creationId xmlns:p14="http://schemas.microsoft.com/office/powerpoint/2010/main" val="70406757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CDEFE-EC97-4025-EA4D-77A38A37E93A}"/>
            </a:ext>
          </a:extLst>
        </p:cNvPr>
        <p:cNvGrpSpPr/>
        <p:nvPr/>
      </p:nvGrpSpPr>
      <p:grpSpPr>
        <a:xfrm>
          <a:off x="0" y="0"/>
          <a:ext cx="0" cy="0"/>
          <a:chOff x="0" y="0"/>
          <a:chExt cx="0" cy="0"/>
        </a:xfrm>
      </p:grpSpPr>
      <p:pic>
        <p:nvPicPr>
          <p:cNvPr id="2" name="video_Artemisa">
            <a:hlinkClick r:id="" action="ppaction://media"/>
            <a:extLst>
              <a:ext uri="{FF2B5EF4-FFF2-40B4-BE49-F238E27FC236}">
                <a16:creationId xmlns:a16="http://schemas.microsoft.com/office/drawing/2014/main" id="{7586C9DD-E65D-F169-6A02-18754888B34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476375"/>
            <a:ext cx="13004800" cy="7315200"/>
          </a:xfrm>
          <a:prstGeom prst="rect">
            <a:avLst/>
          </a:prstGeom>
        </p:spPr>
      </p:pic>
      <p:pic>
        <p:nvPicPr>
          <p:cNvPr id="5" name="Picture 4">
            <a:extLst>
              <a:ext uri="{FF2B5EF4-FFF2-40B4-BE49-F238E27FC236}">
                <a16:creationId xmlns:a16="http://schemas.microsoft.com/office/drawing/2014/main" id="{BBC6C3CF-356F-2983-0C74-3A60EA4F7145}"/>
              </a:ext>
            </a:extLst>
          </p:cNvPr>
          <p:cNvPicPr>
            <a:picLocks noChangeAspect="1"/>
          </p:cNvPicPr>
          <p:nvPr/>
        </p:nvPicPr>
        <p:blipFill rotWithShape="1">
          <a:blip r:embed="rId5">
            <a:lum bright="70000" contrast="-70000"/>
            <a:extLst>
              <a:ext uri="{28A0092B-C50C-407E-A947-70E740481C1C}">
                <a14:useLocalDpi xmlns:a14="http://schemas.microsoft.com/office/drawing/2010/main" val="0"/>
              </a:ext>
            </a:extLst>
          </a:blip>
          <a:srcRect b="29005"/>
          <a:stretch/>
        </p:blipFill>
        <p:spPr>
          <a:xfrm>
            <a:off x="514023" y="262126"/>
            <a:ext cx="3343603" cy="971106"/>
          </a:xfrm>
          <a:prstGeom prst="rect">
            <a:avLst/>
          </a:prstGeom>
        </p:spPr>
      </p:pic>
    </p:spTree>
    <p:extLst>
      <p:ext uri="{BB962C8B-B14F-4D97-AF65-F5344CB8AC3E}">
        <p14:creationId xmlns:p14="http://schemas.microsoft.com/office/powerpoint/2010/main" val="410264013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noAutofit/>
          </a:bodyPr>
          <a:lstStyle/>
          <a:p>
            <a:pPr rtl="0"/>
            <a:r>
              <a:rPr lang="en-ES" sz="2800"/>
              <a:t>Artemisa</a:t>
            </a:r>
            <a:endParaRPr lang="es-ES_tradnl" sz="2800" noProof="0">
              <a:solidFill>
                <a:schemeClr val="bg1"/>
              </a:solidFill>
            </a:endParaRPr>
          </a:p>
        </p:txBody>
      </p:sp>
      <p:sp>
        <p:nvSpPr>
          <p:cNvPr id="5" name="TextBox 4">
            <a:extLst>
              <a:ext uri="{FF2B5EF4-FFF2-40B4-BE49-F238E27FC236}">
                <a16:creationId xmlns:a16="http://schemas.microsoft.com/office/drawing/2014/main" id="{E2431DF5-9FA7-BB48-9BFB-EC5B109144C2}"/>
              </a:ext>
            </a:extLst>
          </p:cNvPr>
          <p:cNvSpPr txBox="1"/>
          <p:nvPr/>
        </p:nvSpPr>
        <p:spPr>
          <a:xfrm>
            <a:off x="1083455" y="1448189"/>
            <a:ext cx="8663860" cy="3449406"/>
          </a:xfrm>
          <a:prstGeom prst="rect">
            <a:avLst/>
          </a:prstGeom>
          <a:noFill/>
        </p:spPr>
        <p:txBody>
          <a:bodyPr wrap="square" rtlCol="0">
            <a:spAutoFit/>
          </a:bodyPr>
          <a:lstStyle/>
          <a:p>
            <a:pPr algn="just">
              <a:lnSpc>
                <a:spcPts val="3000"/>
              </a:lnSpc>
              <a:spcBef>
                <a:spcPts val="600"/>
              </a:spcBef>
            </a:pPr>
            <a:r>
              <a:rPr lang="en-GB" sz="2000" b="1" dirty="0">
                <a:solidFill>
                  <a:schemeClr val="bg2">
                    <a:lumMod val="75000"/>
                  </a:schemeClr>
                </a:solidFill>
                <a:latin typeface="Arial" panose="020B0604020202020204" pitchFamily="34" charset="0"/>
                <a:cs typeface="Arial" panose="020B0604020202020204" pitchFamily="34" charset="0"/>
              </a:rPr>
              <a:t>Artemisa</a:t>
            </a:r>
            <a:r>
              <a:rPr lang="en-GB" sz="2000" dirty="0">
                <a:solidFill>
                  <a:schemeClr val="bg2">
                    <a:lumMod val="75000"/>
                  </a:schemeClr>
                </a:solidFill>
                <a:latin typeface="Nunito Sans" pitchFamily="2" charset="77"/>
                <a:cs typeface="Arial" panose="020B0604020202020204" pitchFamily="34" charset="0"/>
              </a:rPr>
              <a:t> created from using funds of the FEDER 2014-2020 Comunidad Valenciana (</a:t>
            </a:r>
            <a:r>
              <a:rPr lang="en-GB" sz="2000" b="1" dirty="0">
                <a:solidFill>
                  <a:schemeClr val="bg2">
                    <a:lumMod val="75000"/>
                  </a:schemeClr>
                </a:solidFill>
                <a:latin typeface="Nunito Sans SemiBold" pitchFamily="2" charset="77"/>
                <a:cs typeface="Arial" panose="020B0604020202020204" pitchFamily="34" charset="0"/>
              </a:rPr>
              <a:t>IDEFEDER/2018/048</a:t>
            </a:r>
            <a:r>
              <a:rPr lang="en-GB" sz="2000" dirty="0">
                <a:solidFill>
                  <a:schemeClr val="bg2">
                    <a:lumMod val="75000"/>
                  </a:schemeClr>
                </a:solidFill>
                <a:latin typeface="Nunito Sans" pitchFamily="2" charset="77"/>
                <a:cs typeface="Arial" panose="020B0604020202020204" pitchFamily="34" charset="0"/>
              </a:rPr>
              <a:t>, </a:t>
            </a:r>
            <a:r>
              <a:rPr lang="en-GB" sz="2000" dirty="0" err="1">
                <a:solidFill>
                  <a:schemeClr val="bg2">
                    <a:lumMod val="75000"/>
                  </a:schemeClr>
                </a:solidFill>
                <a:latin typeface="Nunito Sans" pitchFamily="2" charset="77"/>
                <a:cs typeface="Arial" panose="020B0604020202020204" pitchFamily="34" charset="0"/>
              </a:rPr>
              <a:t>bugdet</a:t>
            </a:r>
            <a:r>
              <a:rPr lang="en-GB" sz="2000" dirty="0">
                <a:solidFill>
                  <a:schemeClr val="bg2">
                    <a:lumMod val="75000"/>
                  </a:schemeClr>
                </a:solidFill>
                <a:latin typeface="Nunito Sans" pitchFamily="2" charset="77"/>
                <a:cs typeface="Arial" panose="020B0604020202020204" pitchFamily="34" charset="0"/>
              </a:rPr>
              <a:t>: </a:t>
            </a:r>
            <a:r>
              <a:rPr lang="en-GB" sz="2000" b="1" dirty="0">
                <a:solidFill>
                  <a:schemeClr val="bg2">
                    <a:lumMod val="75000"/>
                  </a:schemeClr>
                </a:solidFill>
                <a:latin typeface="Nunito Sans SemiBold" pitchFamily="2" charset="77"/>
                <a:cs typeface="Arial" panose="020B0604020202020204" pitchFamily="34" charset="0"/>
              </a:rPr>
              <a:t>1 M€</a:t>
            </a:r>
            <a:r>
              <a:rPr lang="en-GB" sz="2000" dirty="0">
                <a:solidFill>
                  <a:schemeClr val="bg2">
                    <a:lumMod val="75000"/>
                  </a:schemeClr>
                </a:solidFill>
                <a:latin typeface="Nunito Sans" pitchFamily="2" charset="77"/>
                <a:cs typeface="Arial" panose="020B0604020202020204" pitchFamily="34" charset="0"/>
              </a:rPr>
              <a:t>).</a:t>
            </a:r>
          </a:p>
          <a:p>
            <a:pPr algn="just">
              <a:lnSpc>
                <a:spcPts val="3000"/>
              </a:lnSpc>
              <a:spcBef>
                <a:spcPts val="600"/>
              </a:spcBef>
            </a:pPr>
            <a:endParaRPr lang="en-GB" sz="2000" dirty="0">
              <a:solidFill>
                <a:schemeClr val="bg2">
                  <a:lumMod val="75000"/>
                </a:schemeClr>
              </a:solidFill>
              <a:latin typeface="Nunito Sans" pitchFamily="2" charset="77"/>
              <a:cs typeface="Arial" panose="020B0604020202020204" pitchFamily="34" charset="0"/>
            </a:endParaRPr>
          </a:p>
          <a:p>
            <a:pPr algn="just">
              <a:lnSpc>
                <a:spcPts val="3000"/>
              </a:lnSpc>
              <a:spcBef>
                <a:spcPts val="600"/>
              </a:spcBef>
            </a:pPr>
            <a:r>
              <a:rPr lang="en-GB" sz="2000" dirty="0">
                <a:solidFill>
                  <a:schemeClr val="bg2">
                    <a:lumMod val="75000"/>
                  </a:schemeClr>
                </a:solidFill>
                <a:latin typeface="Nunito Sans" pitchFamily="2" charset="77"/>
                <a:cs typeface="Arial" panose="020B0604020202020204" pitchFamily="34" charset="0"/>
              </a:rPr>
              <a:t>Granted a new project within the call “</a:t>
            </a:r>
            <a:r>
              <a:rPr lang="en-GB" sz="2000" dirty="0" err="1">
                <a:solidFill>
                  <a:schemeClr val="bg2">
                    <a:lumMod val="75000"/>
                  </a:schemeClr>
                </a:solidFill>
                <a:latin typeface="Nunito Sans" pitchFamily="2" charset="77"/>
                <a:cs typeface="Arial" panose="020B0604020202020204" pitchFamily="34" charset="0"/>
              </a:rPr>
              <a:t>Recuperación</a:t>
            </a:r>
            <a:r>
              <a:rPr lang="en-GB" sz="2000" dirty="0">
                <a:solidFill>
                  <a:schemeClr val="bg2">
                    <a:lumMod val="75000"/>
                  </a:schemeClr>
                </a:solidFill>
                <a:latin typeface="Nunito Sans" pitchFamily="2" charset="77"/>
                <a:cs typeface="Arial" panose="020B0604020202020204" pitchFamily="34" charset="0"/>
              </a:rPr>
              <a:t> y </a:t>
            </a:r>
            <a:r>
              <a:rPr lang="en-GB" sz="2000" dirty="0" err="1">
                <a:solidFill>
                  <a:schemeClr val="bg2">
                    <a:lumMod val="75000"/>
                  </a:schemeClr>
                </a:solidFill>
                <a:latin typeface="Nunito Sans" pitchFamily="2" charset="77"/>
                <a:cs typeface="Arial" panose="020B0604020202020204" pitchFamily="34" charset="0"/>
              </a:rPr>
              <a:t>Resiliencia</a:t>
            </a:r>
            <a:r>
              <a:rPr lang="en-GB" sz="2000" dirty="0">
                <a:solidFill>
                  <a:schemeClr val="bg2">
                    <a:lumMod val="75000"/>
                  </a:schemeClr>
                </a:solidFill>
                <a:latin typeface="Nunito Sans" pitchFamily="2" charset="77"/>
                <a:cs typeface="Arial" panose="020B0604020202020204" pitchFamily="34" charset="0"/>
              </a:rPr>
              <a:t>” (ASFAE/2022/024).</a:t>
            </a:r>
          </a:p>
          <a:p>
            <a:pPr algn="just">
              <a:lnSpc>
                <a:spcPts val="3000"/>
              </a:lnSpc>
              <a:spcBef>
                <a:spcPts val="600"/>
              </a:spcBef>
            </a:pPr>
            <a:endParaRPr lang="en-GB" sz="2000" dirty="0">
              <a:solidFill>
                <a:schemeClr val="bg2">
                  <a:lumMod val="75000"/>
                </a:schemeClr>
              </a:solidFill>
              <a:latin typeface="Nunito Sans" pitchFamily="2" charset="77"/>
              <a:cs typeface="Arial" panose="020B0604020202020204" pitchFamily="34" charset="0"/>
            </a:endParaRPr>
          </a:p>
          <a:p>
            <a:pPr algn="just">
              <a:lnSpc>
                <a:spcPts val="3000"/>
              </a:lnSpc>
              <a:spcBef>
                <a:spcPts val="600"/>
              </a:spcBef>
            </a:pPr>
            <a:r>
              <a:rPr lang="en-GB" sz="2000" b="1" dirty="0">
                <a:solidFill>
                  <a:schemeClr val="bg2">
                    <a:lumMod val="75000"/>
                  </a:schemeClr>
                </a:solidFill>
                <a:latin typeface="Arial" panose="020B0604020202020204" pitchFamily="34" charset="0"/>
                <a:cs typeface="Arial" panose="020B0604020202020204" pitchFamily="34" charset="0"/>
              </a:rPr>
              <a:t>Artemisa</a:t>
            </a:r>
            <a:r>
              <a:rPr lang="en-GB" sz="2000" dirty="0">
                <a:solidFill>
                  <a:schemeClr val="bg2">
                    <a:lumMod val="75000"/>
                  </a:schemeClr>
                </a:solidFill>
                <a:latin typeface="Nunito Sans" pitchFamily="2" charset="77"/>
                <a:cs typeface="Arial" panose="020B0604020202020204" pitchFamily="34" charset="0"/>
              </a:rPr>
              <a:t> (IFIC) was part of the </a:t>
            </a:r>
            <a:r>
              <a:rPr lang="en-GB" sz="2000" dirty="0">
                <a:solidFill>
                  <a:schemeClr val="bg2">
                    <a:lumMod val="75000"/>
                  </a:schemeClr>
                </a:solidFill>
                <a:latin typeface="Nunito Sans" pitchFamily="2" charset="77"/>
                <a:cs typeface="Arial" panose="020B0604020202020204" pitchFamily="34" charset="0"/>
                <a:hlinkClick r:id="rId3"/>
              </a:rPr>
              <a:t>InnDIH</a:t>
            </a:r>
            <a:r>
              <a:rPr lang="en-GB" sz="2000" dirty="0">
                <a:solidFill>
                  <a:schemeClr val="bg2">
                    <a:lumMod val="75000"/>
                  </a:schemeClr>
                </a:solidFill>
                <a:latin typeface="Nunito Sans" pitchFamily="2" charset="77"/>
                <a:cs typeface="Arial" panose="020B0604020202020204" pitchFamily="34" charset="0"/>
              </a:rPr>
              <a:t>  (Digital Innovation Hubs) as part of CSIC and </a:t>
            </a:r>
            <a:r>
              <a:rPr lang="en-GB" sz="2000" dirty="0" err="1">
                <a:solidFill>
                  <a:schemeClr val="bg2">
                    <a:lumMod val="75000"/>
                  </a:schemeClr>
                </a:solidFill>
                <a:latin typeface="Nunito Sans" pitchFamily="2" charset="77"/>
                <a:cs typeface="Arial" panose="020B0604020202020204" pitchFamily="34" charset="0"/>
              </a:rPr>
              <a:t>Universitat</a:t>
            </a:r>
            <a:r>
              <a:rPr lang="en-GB" sz="2000" dirty="0">
                <a:solidFill>
                  <a:schemeClr val="bg2">
                    <a:lumMod val="75000"/>
                  </a:schemeClr>
                </a:solidFill>
                <a:latin typeface="Nunito Sans" pitchFamily="2" charset="77"/>
                <a:cs typeface="Arial" panose="020B0604020202020204" pitchFamily="34" charset="0"/>
              </a:rPr>
              <a:t> de Valencia.</a:t>
            </a:r>
          </a:p>
        </p:txBody>
      </p:sp>
      <p:pic>
        <p:nvPicPr>
          <p:cNvPr id="4" name="Picture 3">
            <a:extLst>
              <a:ext uri="{FF2B5EF4-FFF2-40B4-BE49-F238E27FC236}">
                <a16:creationId xmlns:a16="http://schemas.microsoft.com/office/drawing/2014/main" id="{067CF381-85A5-6F4E-831A-FA5C85B077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51501" y="1448189"/>
            <a:ext cx="2523703" cy="807585"/>
          </a:xfrm>
          <a:prstGeom prst="rect">
            <a:avLst/>
          </a:prstGeom>
        </p:spPr>
      </p:pic>
      <p:pic>
        <p:nvPicPr>
          <p:cNvPr id="10" name="Picture 9">
            <a:extLst>
              <a:ext uri="{FF2B5EF4-FFF2-40B4-BE49-F238E27FC236}">
                <a16:creationId xmlns:a16="http://schemas.microsoft.com/office/drawing/2014/main" id="{7481F579-4FB2-AC42-801D-3C0DD754F7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1501" y="3838787"/>
            <a:ext cx="2166516" cy="1158484"/>
          </a:xfrm>
          <a:prstGeom prst="rect">
            <a:avLst/>
          </a:prstGeom>
        </p:spPr>
      </p:pic>
      <p:pic>
        <p:nvPicPr>
          <p:cNvPr id="3" name="Picture 2">
            <a:extLst>
              <a:ext uri="{FF2B5EF4-FFF2-40B4-BE49-F238E27FC236}">
                <a16:creationId xmlns:a16="http://schemas.microsoft.com/office/drawing/2014/main" id="{3C25B122-A851-5C5A-19B3-82B5A2809D46}"/>
              </a:ext>
            </a:extLst>
          </p:cNvPr>
          <p:cNvPicPr>
            <a:picLocks noChangeAspect="1"/>
          </p:cNvPicPr>
          <p:nvPr/>
        </p:nvPicPr>
        <p:blipFill rotWithShape="1">
          <a:blip r:embed="rId6">
            <a:alphaModFix/>
          </a:blip>
          <a:srcRect t="48015"/>
          <a:stretch/>
        </p:blipFill>
        <p:spPr>
          <a:xfrm>
            <a:off x="0" y="5335571"/>
            <a:ext cx="13004800" cy="3949603"/>
          </a:xfrm>
          <a:prstGeom prst="rect">
            <a:avLst/>
          </a:prstGeom>
        </p:spPr>
      </p:pic>
      <p:pic>
        <p:nvPicPr>
          <p:cNvPr id="6" name="Picture 5">
            <a:extLst>
              <a:ext uri="{FF2B5EF4-FFF2-40B4-BE49-F238E27FC236}">
                <a16:creationId xmlns:a16="http://schemas.microsoft.com/office/drawing/2014/main" id="{097C2A5E-F820-C6F3-2F23-BF7F5241C01F}"/>
              </a:ext>
            </a:extLst>
          </p:cNvPr>
          <p:cNvPicPr>
            <a:picLocks noChangeAspect="1"/>
          </p:cNvPicPr>
          <p:nvPr/>
        </p:nvPicPr>
        <p:blipFill>
          <a:blip r:embed="rId7"/>
          <a:stretch>
            <a:fillRect/>
          </a:stretch>
        </p:blipFill>
        <p:spPr>
          <a:xfrm>
            <a:off x="5549" y="8721113"/>
            <a:ext cx="7093542" cy="548169"/>
          </a:xfrm>
          <a:prstGeom prst="rect">
            <a:avLst/>
          </a:prstGeom>
        </p:spPr>
      </p:pic>
    </p:spTree>
    <p:extLst>
      <p:ext uri="{BB962C8B-B14F-4D97-AF65-F5344CB8AC3E}">
        <p14:creationId xmlns:p14="http://schemas.microsoft.com/office/powerpoint/2010/main" val="348320531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82ED8-1418-72B2-3D31-65B7F89A8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B97718-E7F4-0C88-FF8F-8F4F93653F7C}"/>
              </a:ext>
            </a:extLst>
          </p:cNvPr>
          <p:cNvSpPr>
            <a:spLocks noGrp="1"/>
          </p:cNvSpPr>
          <p:nvPr>
            <p:ph type="title"/>
          </p:nvPr>
        </p:nvSpPr>
        <p:spPr/>
        <p:txBody>
          <a:bodyPr>
            <a:noAutofit/>
          </a:bodyPr>
          <a:lstStyle/>
          <a:p>
            <a:r>
              <a:rPr lang="en-ES" sz="2800"/>
              <a:t>Artemisa</a:t>
            </a:r>
          </a:p>
        </p:txBody>
      </p:sp>
      <p:sp>
        <p:nvSpPr>
          <p:cNvPr id="3" name="TextBox 2">
            <a:extLst>
              <a:ext uri="{FF2B5EF4-FFF2-40B4-BE49-F238E27FC236}">
                <a16:creationId xmlns:a16="http://schemas.microsoft.com/office/drawing/2014/main" id="{51A024C9-B305-3347-E1A7-BC78EEA7FB8A}"/>
              </a:ext>
            </a:extLst>
          </p:cNvPr>
          <p:cNvSpPr txBox="1"/>
          <p:nvPr/>
        </p:nvSpPr>
        <p:spPr>
          <a:xfrm>
            <a:off x="5086350" y="1271621"/>
            <a:ext cx="7129463" cy="1854354"/>
          </a:xfrm>
          <a:prstGeom prst="rect">
            <a:avLst/>
          </a:prstGeom>
          <a:noFill/>
        </p:spPr>
        <p:txBody>
          <a:bodyPr wrap="square" rtlCol="0">
            <a:spAutoFit/>
          </a:bodyPr>
          <a:lstStyle/>
          <a:p>
            <a:pPr algn="just">
              <a:lnSpc>
                <a:spcPts val="3500"/>
              </a:lnSpc>
              <a:spcBef>
                <a:spcPts val="600"/>
              </a:spcBef>
            </a:pPr>
            <a:r>
              <a:rPr lang="en-GB" dirty="0">
                <a:solidFill>
                  <a:schemeClr val="bg1"/>
                </a:solidFill>
                <a:latin typeface="Arial" panose="020B0604020202020204" pitchFamily="34" charset="0"/>
                <a:cs typeface="Arial" panose="020B0604020202020204" pitchFamily="34" charset="0"/>
              </a:rPr>
              <a:t>A €1.2 Million grant for </a:t>
            </a:r>
            <a:r>
              <a:rPr lang="en-GB" b="1" dirty="0">
                <a:solidFill>
                  <a:schemeClr val="bg1"/>
                </a:solidFill>
                <a:latin typeface="Arial" panose="020B0604020202020204" pitchFamily="34" charset="0"/>
                <a:cs typeface="Arial" panose="020B0604020202020204" pitchFamily="34" charset="0"/>
              </a:rPr>
              <a:t>Artemisa </a:t>
            </a:r>
            <a:r>
              <a:rPr lang="en-GB" dirty="0">
                <a:solidFill>
                  <a:schemeClr val="bg1"/>
                </a:solidFill>
                <a:latin typeface="Arial" panose="020B0604020202020204" pitchFamily="34" charset="0"/>
                <a:cs typeface="Arial" panose="020B0604020202020204" pitchFamily="34" charset="0"/>
              </a:rPr>
              <a:t>from the program ”</a:t>
            </a:r>
            <a:r>
              <a:rPr lang="en-GB" dirty="0" err="1">
                <a:solidFill>
                  <a:schemeClr val="bg1"/>
                </a:solidFill>
                <a:latin typeface="Arial" panose="020B0604020202020204" pitchFamily="34" charset="0"/>
                <a:cs typeface="Arial" panose="020B0604020202020204" pitchFamily="34" charset="0"/>
              </a:rPr>
              <a:t>Equipamiento</a:t>
            </a:r>
            <a:r>
              <a:rPr lang="en-GB" dirty="0">
                <a:solidFill>
                  <a:schemeClr val="bg1"/>
                </a:solidFill>
                <a:latin typeface="Arial" panose="020B0604020202020204" pitchFamily="34" charset="0"/>
                <a:cs typeface="Arial" panose="020B0604020202020204" pitchFamily="34" charset="0"/>
              </a:rPr>
              <a:t> </a:t>
            </a:r>
            <a:r>
              <a:rPr lang="en-GB" dirty="0" err="1">
                <a:solidFill>
                  <a:schemeClr val="bg1"/>
                </a:solidFill>
                <a:latin typeface="Arial" panose="020B0604020202020204" pitchFamily="34" charset="0"/>
                <a:cs typeface="Arial" panose="020B0604020202020204" pitchFamily="34" charset="0"/>
              </a:rPr>
              <a:t>Científico</a:t>
            </a:r>
            <a:r>
              <a:rPr lang="en-GB" dirty="0">
                <a:solidFill>
                  <a:schemeClr val="bg1"/>
                </a:solidFill>
                <a:latin typeface="Arial" panose="020B0604020202020204" pitchFamily="34" charset="0"/>
                <a:cs typeface="Arial" panose="020B0604020202020204" pitchFamily="34" charset="0"/>
              </a:rPr>
              <a:t>-Técnico”, co-financed by the </a:t>
            </a:r>
            <a:r>
              <a:rPr lang="en-GB" b="1" dirty="0">
                <a:solidFill>
                  <a:schemeClr val="bg1"/>
                </a:solidFill>
                <a:latin typeface="Arial" panose="020B0604020202020204" pitchFamily="34" charset="0"/>
                <a:cs typeface="Arial" panose="020B0604020202020204" pitchFamily="34" charset="0"/>
              </a:rPr>
              <a:t>Ministry of Science and Universities, CSIC, and IFIC.</a:t>
            </a:r>
            <a:endParaRPr lang="en-GB" b="1" dirty="0">
              <a:solidFill>
                <a:schemeClr val="bg1"/>
              </a:solidFill>
              <a:latin typeface="Nunito Sans Light" pitchFamily="2" charset="77"/>
            </a:endParaRPr>
          </a:p>
        </p:txBody>
      </p:sp>
      <p:sp>
        <p:nvSpPr>
          <p:cNvPr id="4" name="TextBox 3">
            <a:extLst>
              <a:ext uri="{FF2B5EF4-FFF2-40B4-BE49-F238E27FC236}">
                <a16:creationId xmlns:a16="http://schemas.microsoft.com/office/drawing/2014/main" id="{D2718E33-2A2C-5674-83E1-B85B460D1908}"/>
              </a:ext>
            </a:extLst>
          </p:cNvPr>
          <p:cNvSpPr txBox="1"/>
          <p:nvPr/>
        </p:nvSpPr>
        <p:spPr>
          <a:xfrm>
            <a:off x="5086350" y="3512733"/>
            <a:ext cx="7129463" cy="48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ts val="3500"/>
              </a:lnSpc>
              <a:spcBef>
                <a:spcPts val="600"/>
              </a:spcBef>
            </a:pPr>
            <a:r>
              <a:rPr lang="en-GB">
                <a:solidFill>
                  <a:schemeClr val="bg1"/>
                </a:solidFill>
                <a:latin typeface="Arial" panose="020B0604020202020204" pitchFamily="34" charset="0"/>
                <a:cs typeface="Arial" panose="020B0604020202020204" pitchFamily="34" charset="0"/>
              </a:rPr>
              <a:t>With this grant, Artemisa will double its current computing capacity.</a:t>
            </a:r>
          </a:p>
          <a:p>
            <a:pPr algn="just">
              <a:lnSpc>
                <a:spcPts val="3500"/>
              </a:lnSpc>
              <a:spcBef>
                <a:spcPts val="600"/>
              </a:spcBef>
            </a:pPr>
            <a:endParaRPr lang="en-GB">
              <a:solidFill>
                <a:schemeClr val="bg1"/>
              </a:solidFill>
              <a:latin typeface="Arial" panose="020B0604020202020204" pitchFamily="34" charset="0"/>
              <a:cs typeface="Arial" panose="020B0604020202020204" pitchFamily="34" charset="0"/>
            </a:endParaRPr>
          </a:p>
          <a:p>
            <a:pPr algn="just">
              <a:lnSpc>
                <a:spcPts val="3500"/>
              </a:lnSpc>
              <a:spcBef>
                <a:spcPts val="600"/>
              </a:spcBef>
            </a:pPr>
            <a:r>
              <a:rPr lang="en-GB">
                <a:solidFill>
                  <a:schemeClr val="bg1"/>
                </a:solidFill>
                <a:latin typeface="Arial" panose="020B0604020202020204" pitchFamily="34" charset="0"/>
                <a:cs typeface="Arial" panose="020B0604020202020204" pitchFamily="34" charset="0"/>
              </a:rPr>
              <a:t>Plan is to acquire new high-performance GPU servers and improving its storage and data connectivity infrastructure.</a:t>
            </a:r>
          </a:p>
          <a:p>
            <a:pPr algn="just">
              <a:lnSpc>
                <a:spcPts val="3500"/>
              </a:lnSpc>
              <a:spcBef>
                <a:spcPts val="600"/>
              </a:spcBef>
            </a:pPr>
            <a:endParaRPr lang="en-GB">
              <a:solidFill>
                <a:schemeClr val="bg1"/>
              </a:solidFill>
              <a:latin typeface="Arial" panose="020B0604020202020204" pitchFamily="34" charset="0"/>
              <a:cs typeface="Arial" panose="020B0604020202020204" pitchFamily="34" charset="0"/>
            </a:endParaRPr>
          </a:p>
          <a:p>
            <a:pPr algn="just">
              <a:lnSpc>
                <a:spcPts val="3500"/>
              </a:lnSpc>
              <a:spcBef>
                <a:spcPts val="600"/>
              </a:spcBef>
            </a:pPr>
            <a:r>
              <a:rPr lang="en-GB">
                <a:solidFill>
                  <a:schemeClr val="bg1"/>
                </a:solidFill>
                <a:latin typeface="Arial" panose="020B0604020202020204" pitchFamily="34" charset="0"/>
                <a:cs typeface="Arial" panose="020B0604020202020204" pitchFamily="34" charset="0"/>
              </a:rPr>
              <a:t>The upgrades will strengthen Artemisa’s role as a leading facility for AI and machine learning applied to particle physics and other scientific domains.</a:t>
            </a:r>
          </a:p>
        </p:txBody>
      </p:sp>
      <p:pic>
        <p:nvPicPr>
          <p:cNvPr id="9" name="Picture 8">
            <a:extLst>
              <a:ext uri="{FF2B5EF4-FFF2-40B4-BE49-F238E27FC236}">
                <a16:creationId xmlns:a16="http://schemas.microsoft.com/office/drawing/2014/main" id="{5B8BD533-332E-8FA8-1380-4FBC032F79A4}"/>
              </a:ext>
            </a:extLst>
          </p:cNvPr>
          <p:cNvPicPr>
            <a:picLocks noChangeAspect="1"/>
          </p:cNvPicPr>
          <p:nvPr/>
        </p:nvPicPr>
        <p:blipFill>
          <a:blip r:embed="rId2">
            <a:extLst>
              <a:ext uri="{28A0092B-C50C-407E-A947-70E740481C1C}">
                <a14:useLocalDpi xmlns:a14="http://schemas.microsoft.com/office/drawing/2010/main" val="0"/>
              </a:ext>
            </a:extLst>
          </a:blip>
          <a:srcRect l="54272" r="8289"/>
          <a:stretch>
            <a:fillRect/>
          </a:stretch>
        </p:blipFill>
        <p:spPr>
          <a:xfrm>
            <a:off x="0" y="0"/>
            <a:ext cx="4868797" cy="9753600"/>
          </a:xfrm>
          <a:prstGeom prst="rect">
            <a:avLst/>
          </a:prstGeom>
        </p:spPr>
      </p:pic>
    </p:spTree>
    <p:extLst>
      <p:ext uri="{BB962C8B-B14F-4D97-AF65-F5344CB8AC3E}">
        <p14:creationId xmlns:p14="http://schemas.microsoft.com/office/powerpoint/2010/main" val="73152536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F412D-6995-6149-9878-450ADCF7F9F2}"/>
              </a:ext>
            </a:extLst>
          </p:cNvPr>
          <p:cNvSpPr>
            <a:spLocks noGrp="1"/>
          </p:cNvSpPr>
          <p:nvPr>
            <p:ph type="title"/>
          </p:nvPr>
        </p:nvSpPr>
        <p:spPr/>
        <p:txBody>
          <a:bodyPr>
            <a:noAutofit/>
          </a:bodyPr>
          <a:lstStyle/>
          <a:p>
            <a:r>
              <a:rPr lang="en-ES" sz="2800"/>
              <a:t>Artemisa</a:t>
            </a:r>
          </a:p>
        </p:txBody>
      </p:sp>
      <p:sp>
        <p:nvSpPr>
          <p:cNvPr id="3" name="TextBox 2">
            <a:extLst>
              <a:ext uri="{FF2B5EF4-FFF2-40B4-BE49-F238E27FC236}">
                <a16:creationId xmlns:a16="http://schemas.microsoft.com/office/drawing/2014/main" id="{0601B0A5-6563-8949-8CC0-DA9303A1479C}"/>
              </a:ext>
            </a:extLst>
          </p:cNvPr>
          <p:cNvSpPr txBox="1"/>
          <p:nvPr/>
        </p:nvSpPr>
        <p:spPr>
          <a:xfrm>
            <a:off x="364743" y="1271621"/>
            <a:ext cx="12223965" cy="6584495"/>
          </a:xfrm>
          <a:prstGeom prst="rect">
            <a:avLst/>
          </a:prstGeom>
          <a:noFill/>
        </p:spPr>
        <p:txBody>
          <a:bodyPr wrap="square" rtlCol="0">
            <a:spAutoFit/>
          </a:bodyPr>
          <a:lstStyle/>
          <a:p>
            <a:pPr algn="just">
              <a:lnSpc>
                <a:spcPts val="3500"/>
              </a:lnSpc>
              <a:spcBef>
                <a:spcPts val="600"/>
              </a:spcBef>
            </a:pPr>
            <a:r>
              <a:rPr lang="en-GB" b="1" err="1">
                <a:solidFill>
                  <a:schemeClr val="bg1"/>
                </a:solidFill>
                <a:latin typeface="Arial" panose="020B0604020202020204" pitchFamily="34" charset="0"/>
                <a:cs typeface="Arial" panose="020B0604020202020204" pitchFamily="34" charset="0"/>
              </a:rPr>
              <a:t>Artemisa</a:t>
            </a:r>
            <a:r>
              <a:rPr lang="en-GB">
                <a:solidFill>
                  <a:schemeClr val="bg1"/>
                </a:solidFill>
                <a:latin typeface="Nunito Sans Light" pitchFamily="2" charset="77"/>
              </a:rPr>
              <a:t> is a GPU-intensive computing infrastructure dedicated to artificial intelligence and machine learning located at IFIC´s data centre. Its advanced features and excellent performance make possible the accelerated development of projects involving artificial intelligence areas. </a:t>
            </a:r>
          </a:p>
          <a:p>
            <a:pPr algn="just">
              <a:lnSpc>
                <a:spcPts val="3500"/>
              </a:lnSpc>
              <a:spcBef>
                <a:spcPts val="600"/>
              </a:spcBef>
            </a:pPr>
            <a:endParaRPr lang="en-GB">
              <a:solidFill>
                <a:schemeClr val="tx1"/>
              </a:solidFill>
              <a:latin typeface="Nunito Sans Light" pitchFamily="2" charset="77"/>
            </a:endParaRPr>
          </a:p>
          <a:p>
            <a:pPr algn="just">
              <a:lnSpc>
                <a:spcPts val="3500"/>
              </a:lnSpc>
              <a:spcBef>
                <a:spcPts val="600"/>
              </a:spcBef>
            </a:pPr>
            <a:endParaRPr lang="en-GB">
              <a:solidFill>
                <a:schemeClr val="tx1"/>
              </a:solidFill>
              <a:latin typeface="Nunito Sans Light" pitchFamily="2" charset="77"/>
            </a:endParaRPr>
          </a:p>
          <a:p>
            <a:pPr algn="just">
              <a:lnSpc>
                <a:spcPts val="3500"/>
              </a:lnSpc>
              <a:spcBef>
                <a:spcPts val="600"/>
              </a:spcBef>
            </a:pPr>
            <a:endParaRPr lang="en-GB">
              <a:solidFill>
                <a:schemeClr val="tx1"/>
              </a:solidFill>
              <a:latin typeface="Nunito Sans Light" pitchFamily="2" charset="77"/>
            </a:endParaRPr>
          </a:p>
          <a:p>
            <a:pPr algn="just">
              <a:lnSpc>
                <a:spcPts val="3500"/>
              </a:lnSpc>
              <a:spcBef>
                <a:spcPts val="600"/>
              </a:spcBef>
            </a:pPr>
            <a:endParaRPr lang="en-GB">
              <a:solidFill>
                <a:schemeClr val="tx1"/>
              </a:solidFill>
              <a:latin typeface="Nunito Sans Light" pitchFamily="2" charset="77"/>
            </a:endParaRPr>
          </a:p>
          <a:p>
            <a:pPr algn="just">
              <a:lnSpc>
                <a:spcPts val="3500"/>
              </a:lnSpc>
              <a:spcBef>
                <a:spcPts val="600"/>
              </a:spcBef>
            </a:pPr>
            <a:endParaRPr lang="en-GB">
              <a:solidFill>
                <a:schemeClr val="tx1"/>
              </a:solidFill>
              <a:latin typeface="Nunito Sans Light" pitchFamily="2" charset="77"/>
            </a:endParaRPr>
          </a:p>
          <a:p>
            <a:pPr algn="just">
              <a:lnSpc>
                <a:spcPts val="3500"/>
              </a:lnSpc>
              <a:spcBef>
                <a:spcPts val="600"/>
              </a:spcBef>
            </a:pPr>
            <a:endParaRPr lang="en-GB">
              <a:solidFill>
                <a:schemeClr val="tx1"/>
              </a:solidFill>
              <a:latin typeface="Nunito Sans Light" pitchFamily="2" charset="77"/>
            </a:endParaRPr>
          </a:p>
          <a:p>
            <a:pPr algn="just">
              <a:lnSpc>
                <a:spcPts val="3500"/>
              </a:lnSpc>
              <a:spcBef>
                <a:spcPts val="600"/>
              </a:spcBef>
            </a:pPr>
            <a:endParaRPr lang="en-GB">
              <a:solidFill>
                <a:schemeClr val="tx1"/>
              </a:solidFill>
              <a:latin typeface="Nunito Sans Light" pitchFamily="2" charset="77"/>
            </a:endParaRPr>
          </a:p>
          <a:p>
            <a:pPr algn="just">
              <a:lnSpc>
                <a:spcPts val="3500"/>
              </a:lnSpc>
              <a:spcBef>
                <a:spcPts val="600"/>
              </a:spcBef>
            </a:pPr>
            <a:endParaRPr lang="en-GB">
              <a:solidFill>
                <a:schemeClr val="tx1"/>
              </a:solidFill>
              <a:latin typeface="Nunito Sans Light" pitchFamily="2" charset="77"/>
            </a:endParaRPr>
          </a:p>
          <a:p>
            <a:pPr algn="just">
              <a:lnSpc>
                <a:spcPts val="3500"/>
              </a:lnSpc>
              <a:spcBef>
                <a:spcPts val="600"/>
              </a:spcBef>
            </a:pPr>
            <a:endParaRPr lang="en-GB" sz="2000">
              <a:solidFill>
                <a:schemeClr val="tx1"/>
              </a:solidFill>
              <a:latin typeface="Nunito Sans Light" pitchFamily="2" charset="77"/>
            </a:endParaRPr>
          </a:p>
        </p:txBody>
      </p:sp>
      <p:sp>
        <p:nvSpPr>
          <p:cNvPr id="4" name="TextBox 3">
            <a:extLst>
              <a:ext uri="{FF2B5EF4-FFF2-40B4-BE49-F238E27FC236}">
                <a16:creationId xmlns:a16="http://schemas.microsoft.com/office/drawing/2014/main" id="{77D47153-ACB3-6748-9DC0-C71F40A86E2D}"/>
              </a:ext>
            </a:extLst>
          </p:cNvPr>
          <p:cNvSpPr txBox="1"/>
          <p:nvPr/>
        </p:nvSpPr>
        <p:spPr>
          <a:xfrm>
            <a:off x="416091" y="3531340"/>
            <a:ext cx="6619710" cy="47147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ts val="3500"/>
              </a:lnSpc>
              <a:spcBef>
                <a:spcPts val="600"/>
              </a:spcBef>
            </a:pPr>
            <a:r>
              <a:rPr lang="en-GB" b="1" err="1">
                <a:solidFill>
                  <a:schemeClr val="bg1"/>
                </a:solidFill>
                <a:latin typeface="Arial" panose="020B0604020202020204" pitchFamily="34" charset="0"/>
                <a:cs typeface="Arial" panose="020B0604020202020204" pitchFamily="34" charset="0"/>
              </a:rPr>
              <a:t>Artemisa</a:t>
            </a:r>
            <a:r>
              <a:rPr lang="en-GB" b="1">
                <a:solidFill>
                  <a:schemeClr val="bg1"/>
                </a:solidFill>
                <a:latin typeface="Arial" panose="020B0604020202020204" pitchFamily="34" charset="0"/>
                <a:cs typeface="Arial" panose="020B0604020202020204" pitchFamily="34" charset="0"/>
              </a:rPr>
              <a:t> </a:t>
            </a:r>
            <a:r>
              <a:rPr lang="en-GB">
                <a:solidFill>
                  <a:schemeClr val="bg1"/>
                </a:solidFill>
                <a:latin typeface="Nunito Sans Light" pitchFamily="2" charset="77"/>
              </a:rPr>
              <a:t>has machine learning capacity for handling large amounts of data to produce empirical models in physics, chemistry, biology and social studies. </a:t>
            </a:r>
          </a:p>
          <a:p>
            <a:pPr algn="just">
              <a:lnSpc>
                <a:spcPts val="3500"/>
              </a:lnSpc>
              <a:spcBef>
                <a:spcPts val="600"/>
              </a:spcBef>
            </a:pPr>
            <a:endParaRPr lang="en-GB">
              <a:solidFill>
                <a:schemeClr val="bg1"/>
              </a:solidFill>
              <a:latin typeface="Nunito Sans Light" pitchFamily="2" charset="77"/>
            </a:endParaRPr>
          </a:p>
          <a:p>
            <a:pPr algn="just">
              <a:lnSpc>
                <a:spcPts val="3500"/>
              </a:lnSpc>
              <a:spcBef>
                <a:spcPts val="600"/>
              </a:spcBef>
            </a:pPr>
            <a:r>
              <a:rPr lang="en-GB">
                <a:solidFill>
                  <a:schemeClr val="bg1"/>
                </a:solidFill>
                <a:latin typeface="Nunito Sans Light" pitchFamily="2" charset="77"/>
              </a:rPr>
              <a:t>The facility is very well endowed with last generation GPUs plus ancillary CPU and disk space. It features some specific equipment such a modern 8-GPU (A100) Server for special applications. </a:t>
            </a:r>
          </a:p>
        </p:txBody>
      </p:sp>
      <p:grpSp>
        <p:nvGrpSpPr>
          <p:cNvPr id="5" name="Group 4">
            <a:extLst>
              <a:ext uri="{FF2B5EF4-FFF2-40B4-BE49-F238E27FC236}">
                <a16:creationId xmlns:a16="http://schemas.microsoft.com/office/drawing/2014/main" id="{8FE68141-8EAB-A046-8B81-FBEB8B4D6245}"/>
              </a:ext>
            </a:extLst>
          </p:cNvPr>
          <p:cNvGrpSpPr/>
          <p:nvPr/>
        </p:nvGrpSpPr>
        <p:grpSpPr>
          <a:xfrm>
            <a:off x="7183693" y="3176324"/>
            <a:ext cx="5650822" cy="5069768"/>
            <a:chOff x="7704665" y="2777067"/>
            <a:chExt cx="4926924" cy="4529666"/>
          </a:xfrm>
        </p:grpSpPr>
        <p:sp>
          <p:nvSpPr>
            <p:cNvPr id="6" name="Doughnut 5">
              <a:extLst>
                <a:ext uri="{FF2B5EF4-FFF2-40B4-BE49-F238E27FC236}">
                  <a16:creationId xmlns:a16="http://schemas.microsoft.com/office/drawing/2014/main" id="{BA7C0C9D-D303-D744-9ADF-D51950373C87}"/>
                </a:ext>
              </a:extLst>
            </p:cNvPr>
            <p:cNvSpPr>
              <a:spLocks noChangeAspect="1"/>
            </p:cNvSpPr>
            <p:nvPr/>
          </p:nvSpPr>
          <p:spPr>
            <a:xfrm>
              <a:off x="8080647" y="2856416"/>
              <a:ext cx="4389529" cy="4389529"/>
            </a:xfrm>
            <a:prstGeom prst="donut">
              <a:avLst/>
            </a:prstGeom>
            <a:solidFill>
              <a:schemeClr val="bg1"/>
            </a:solid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pic>
          <p:nvPicPr>
            <p:cNvPr id="7" name="Picture 6">
              <a:extLst>
                <a:ext uri="{FF2B5EF4-FFF2-40B4-BE49-F238E27FC236}">
                  <a16:creationId xmlns:a16="http://schemas.microsoft.com/office/drawing/2014/main" id="{99AB95E8-00DF-A844-8C02-963251D1D3F1}"/>
                </a:ext>
              </a:extLst>
            </p:cNvPr>
            <p:cNvPicPr>
              <a:picLocks/>
            </p:cNvPicPr>
            <p:nvPr/>
          </p:nvPicPr>
          <p:blipFill>
            <a:blip r:embed="rId2">
              <a:clrChange>
                <a:clrFrom>
                  <a:srgbClr val="FFFFFF"/>
                </a:clrFrom>
                <a:clrTo>
                  <a:srgbClr val="FFFFFF">
                    <a:alpha val="0"/>
                  </a:srgbClr>
                </a:clrTo>
              </a:clrChange>
            </a:blip>
            <a:stretch>
              <a:fillRect/>
            </a:stretch>
          </p:blipFill>
          <p:spPr>
            <a:xfrm>
              <a:off x="7704665" y="2777067"/>
              <a:ext cx="4926924" cy="4529666"/>
            </a:xfrm>
            <a:prstGeom prst="rect">
              <a:avLst/>
            </a:prstGeom>
          </p:spPr>
        </p:pic>
      </p:grpSp>
    </p:spTree>
    <p:extLst>
      <p:ext uri="{BB962C8B-B14F-4D97-AF65-F5344CB8AC3E}">
        <p14:creationId xmlns:p14="http://schemas.microsoft.com/office/powerpoint/2010/main" val="155230360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1700E-339B-1B4B-8598-131662F432EF}"/>
              </a:ext>
            </a:extLst>
          </p:cNvPr>
          <p:cNvSpPr>
            <a:spLocks noGrp="1"/>
          </p:cNvSpPr>
          <p:nvPr>
            <p:ph type="title"/>
          </p:nvPr>
        </p:nvSpPr>
        <p:spPr/>
        <p:txBody>
          <a:bodyPr>
            <a:noAutofit/>
          </a:bodyPr>
          <a:lstStyle/>
          <a:p>
            <a:r>
              <a:rPr lang="en-ES" sz="2800" dirty="0"/>
              <a:t>Artemisa ISO 27001</a:t>
            </a:r>
            <a:endParaRPr lang="en-ES" sz="2800" dirty="0">
              <a:latin typeface="+mn-lt"/>
            </a:endParaRPr>
          </a:p>
        </p:txBody>
      </p:sp>
      <p:sp>
        <p:nvSpPr>
          <p:cNvPr id="3" name="TextBox 2">
            <a:extLst>
              <a:ext uri="{FF2B5EF4-FFF2-40B4-BE49-F238E27FC236}">
                <a16:creationId xmlns:a16="http://schemas.microsoft.com/office/drawing/2014/main" id="{D9E0417D-9E9D-3745-A2D4-BFBD7D0F962E}"/>
              </a:ext>
            </a:extLst>
          </p:cNvPr>
          <p:cNvSpPr txBox="1"/>
          <p:nvPr/>
        </p:nvSpPr>
        <p:spPr>
          <a:xfrm>
            <a:off x="3396437" y="5252370"/>
            <a:ext cx="8979762" cy="34827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just"/>
            <a:r>
              <a:rPr lang="en-GB" i="1">
                <a:solidFill>
                  <a:schemeClr val="bg1"/>
                </a:solidFill>
              </a:rPr>
              <a:t>“The ISO 27001 standard helps organisations to establish and maintain an effective Information Security Management System (ISMS), using a continual improvement approach. </a:t>
            </a:r>
            <a:r>
              <a:rPr lang="en-GB" i="1">
                <a:solidFill>
                  <a:schemeClr val="bg1"/>
                </a:solidFill>
                <a:latin typeface="+mn-lt"/>
              </a:rPr>
              <a:t>You will systematically assess any risks to the organisation’s information security and put in place policies and procedures to manage those risks.”</a:t>
            </a:r>
          </a:p>
          <a:p>
            <a:pPr marL="0" marR="0" indent="0" algn="l" defTabSz="584200" rtl="0" fontAlgn="auto" latinLnBrk="0" hangingPunct="0">
              <a:lnSpc>
                <a:spcPct val="100000"/>
              </a:lnSpc>
              <a:spcBef>
                <a:spcPts val="0"/>
              </a:spcBef>
              <a:spcAft>
                <a:spcPts val="0"/>
              </a:spcAft>
              <a:buClrTx/>
              <a:buSzTx/>
              <a:buFontTx/>
              <a:buNone/>
              <a:tabLst/>
            </a:pPr>
            <a:endParaRPr kumimoji="0" lang="en-ES" sz="2400" b="0" i="0" u="none" strike="noStrike" cap="none" spc="0" normalizeH="0" baseline="0">
              <a:ln>
                <a:noFill/>
              </a:ln>
              <a:solidFill>
                <a:schemeClr val="bg1"/>
              </a:solidFill>
              <a:effectLst/>
              <a:uFillTx/>
              <a:latin typeface="+mj-lt"/>
              <a:ea typeface="+mj-ea"/>
              <a:cs typeface="+mj-cs"/>
              <a:sym typeface="Helvetica Neue Light"/>
            </a:endParaRPr>
          </a:p>
        </p:txBody>
      </p:sp>
      <p:grpSp>
        <p:nvGrpSpPr>
          <p:cNvPr id="11" name="Group 10">
            <a:extLst>
              <a:ext uri="{FF2B5EF4-FFF2-40B4-BE49-F238E27FC236}">
                <a16:creationId xmlns:a16="http://schemas.microsoft.com/office/drawing/2014/main" id="{BB0B5A69-C63A-9F4B-A9A7-73A41AED6D3D}"/>
              </a:ext>
            </a:extLst>
          </p:cNvPr>
          <p:cNvGrpSpPr/>
          <p:nvPr/>
        </p:nvGrpSpPr>
        <p:grpSpPr>
          <a:xfrm>
            <a:off x="493674" y="1578965"/>
            <a:ext cx="11879207" cy="3475697"/>
            <a:chOff x="448704" y="1578965"/>
            <a:chExt cx="11879207" cy="3475697"/>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DADD1205-68FE-2348-9230-3E40E9EBAF68}"/>
                </a:ext>
              </a:extLst>
            </p:cNvPr>
            <p:cNvSpPr/>
            <p:nvPr/>
          </p:nvSpPr>
          <p:spPr>
            <a:xfrm>
              <a:off x="448704" y="1578965"/>
              <a:ext cx="11757119" cy="3211034"/>
            </a:xfrm>
            <a:prstGeom prst="rect">
              <a:avLst/>
            </a:prstGeom>
            <a:ln>
              <a:noFill/>
            </a:ln>
          </p:spPr>
          <p:style>
            <a:lnRef idx="3">
              <a:schemeClr val="lt1"/>
            </a:lnRef>
            <a:fillRef idx="1">
              <a:schemeClr val="dk1"/>
            </a:fillRef>
            <a:effectRef idx="1">
              <a:schemeClr val="dk1"/>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7" name="TextBox 6">
              <a:extLst>
                <a:ext uri="{FF2B5EF4-FFF2-40B4-BE49-F238E27FC236}">
                  <a16:creationId xmlns:a16="http://schemas.microsoft.com/office/drawing/2014/main" id="{DB6A5CBD-8212-1647-9E5B-651399DE0F36}"/>
                </a:ext>
              </a:extLst>
            </p:cNvPr>
            <p:cNvSpPr txBox="1"/>
            <p:nvPr/>
          </p:nvSpPr>
          <p:spPr>
            <a:xfrm>
              <a:off x="676889" y="1689638"/>
              <a:ext cx="5349157" cy="33650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r>
                <a:rPr lang="en-GB" b="1">
                  <a:solidFill>
                    <a:schemeClr val="bg2">
                      <a:lumMod val="50000"/>
                    </a:schemeClr>
                  </a:solidFill>
                </a:rPr>
                <a:t>What is ISO 27001?</a:t>
              </a:r>
            </a:p>
            <a:p>
              <a:pPr algn="just"/>
              <a:endParaRPr lang="en-GB">
                <a:solidFill>
                  <a:schemeClr val="bg2">
                    <a:lumMod val="50000"/>
                  </a:schemeClr>
                </a:solidFill>
              </a:endParaRPr>
            </a:p>
            <a:p>
              <a:pPr algn="just">
                <a:lnSpc>
                  <a:spcPts val="2800"/>
                </a:lnSpc>
              </a:pPr>
              <a:r>
                <a:rPr lang="en-GB" sz="2000" b="1">
                  <a:solidFill>
                    <a:schemeClr val="bg2">
                      <a:lumMod val="50000"/>
                    </a:schemeClr>
                  </a:solidFill>
                </a:rPr>
                <a:t>ISO 27001 </a:t>
              </a:r>
              <a:r>
                <a:rPr lang="en-GB" sz="2000">
                  <a:solidFill>
                    <a:schemeClr val="bg2">
                      <a:lumMod val="50000"/>
                    </a:schemeClr>
                  </a:solidFill>
                </a:rPr>
                <a:t>is the standard created by the International Organisation for Standardization (ISO) which deals with Information Security Management. It is a way of making sure that an entity is managing information security risks and data effectively.</a:t>
              </a:r>
            </a:p>
            <a:p>
              <a:pPr marL="0" marR="0" indent="0" algn="l" defTabSz="584200" rtl="0" fontAlgn="auto" latinLnBrk="0" hangingPunct="0">
                <a:lnSpc>
                  <a:spcPct val="100000"/>
                </a:lnSpc>
                <a:spcBef>
                  <a:spcPts val="0"/>
                </a:spcBef>
                <a:spcAft>
                  <a:spcPts val="0"/>
                </a:spcAft>
                <a:buClrTx/>
                <a:buSzTx/>
                <a:buFontTx/>
                <a:buNone/>
                <a:tabLst/>
              </a:pPr>
              <a:endParaRPr kumimoji="0" lang="en-ES" sz="2400" b="0" i="0" u="none" strike="noStrike" cap="none" spc="0" normalizeH="0" baseline="0">
                <a:ln>
                  <a:noFill/>
                </a:ln>
                <a:solidFill>
                  <a:srgbClr val="376894"/>
                </a:solidFill>
                <a:effectLst/>
                <a:uFillTx/>
                <a:latin typeface="+mj-lt"/>
                <a:ea typeface="+mj-ea"/>
                <a:cs typeface="+mj-cs"/>
                <a:sym typeface="Helvetica Neue Light"/>
              </a:endParaRPr>
            </a:p>
          </p:txBody>
        </p:sp>
        <p:pic>
          <p:nvPicPr>
            <p:cNvPr id="10" name="Picture 9">
              <a:extLst>
                <a:ext uri="{FF2B5EF4-FFF2-40B4-BE49-F238E27FC236}">
                  <a16:creationId xmlns:a16="http://schemas.microsoft.com/office/drawing/2014/main" id="{1F95DA9C-0581-194A-A566-1D6315F6D62D}"/>
                </a:ext>
              </a:extLst>
            </p:cNvPr>
            <p:cNvPicPr>
              <a:picLocks noChangeAspect="1"/>
            </p:cNvPicPr>
            <p:nvPr/>
          </p:nvPicPr>
          <p:blipFill rotWithShape="1">
            <a:blip r:embed="rId2">
              <a:extLst>
                <a:ext uri="{28A0092B-C50C-407E-A947-70E740481C1C}">
                  <a14:useLocalDpi xmlns:a14="http://schemas.microsoft.com/office/drawing/2010/main" val="0"/>
                </a:ext>
              </a:extLst>
            </a:blip>
            <a:srcRect l="2845" r="5580"/>
            <a:stretch/>
          </p:blipFill>
          <p:spPr>
            <a:xfrm>
              <a:off x="6387977" y="1578966"/>
              <a:ext cx="5939934" cy="3211033"/>
            </a:xfrm>
            <a:prstGeom prst="rect">
              <a:avLst/>
            </a:prstGeom>
          </p:spPr>
        </p:pic>
      </p:grpSp>
      <p:pic>
        <p:nvPicPr>
          <p:cNvPr id="1026" name="Picture 2">
            <a:extLst>
              <a:ext uri="{FF2B5EF4-FFF2-40B4-BE49-F238E27FC236}">
                <a16:creationId xmlns:a16="http://schemas.microsoft.com/office/drawing/2014/main" id="{A02DA08F-AB9F-5DC8-6011-B2A0F22F6F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01" y="5461687"/>
            <a:ext cx="2530200" cy="253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060582"/>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noAutofit/>
          </a:bodyPr>
          <a:lstStyle/>
          <a:p>
            <a:pPr rtl="0"/>
            <a:r>
              <a:rPr lang="en-ES" sz="2800"/>
              <a:t>Artemisa Management</a:t>
            </a:r>
            <a:endParaRPr lang="en-ES" sz="2800">
              <a:solidFill>
                <a:schemeClr val="bg1"/>
              </a:solidFill>
            </a:endParaRPr>
          </a:p>
        </p:txBody>
      </p:sp>
      <p:sp>
        <p:nvSpPr>
          <p:cNvPr id="5" name="TextBox 4">
            <a:extLst>
              <a:ext uri="{FF2B5EF4-FFF2-40B4-BE49-F238E27FC236}">
                <a16:creationId xmlns:a16="http://schemas.microsoft.com/office/drawing/2014/main" id="{EE521A9B-BCB6-7946-B381-D0F9E759AB99}"/>
              </a:ext>
            </a:extLst>
          </p:cNvPr>
          <p:cNvSpPr txBox="1"/>
          <p:nvPr/>
        </p:nvSpPr>
        <p:spPr>
          <a:xfrm>
            <a:off x="379222" y="1465943"/>
            <a:ext cx="10787542" cy="6558847"/>
          </a:xfrm>
          <a:prstGeom prst="rect">
            <a:avLst/>
          </a:prstGeom>
          <a:noFill/>
        </p:spPr>
        <p:txBody>
          <a:bodyPr wrap="square" rtlCol="0">
            <a:spAutoFit/>
          </a:bodyPr>
          <a:lstStyle/>
          <a:p>
            <a:pPr marL="342900" marR="0" lvl="0" indent="-342900" algn="just" defTabSz="584200" rtl="0" eaLnBrk="1" fontAlgn="auto" latinLnBrk="0" hangingPunct="0">
              <a:lnSpc>
                <a:spcPts val="3500"/>
              </a:lnSpc>
              <a:spcBef>
                <a:spcPts val="60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rPr>
              <a:t>Project applications :</a:t>
            </a:r>
          </a:p>
          <a:p>
            <a:pPr marL="1060450" marR="0" lvl="2" indent="-342900" algn="just" defTabSz="584200" rtl="0" eaLnBrk="1" fontAlgn="auto" latinLnBrk="0" hangingPunct="0">
              <a:lnSpc>
                <a:spcPts val="3500"/>
              </a:lnSpc>
              <a:spcBef>
                <a:spcPts val="600"/>
              </a:spcBef>
              <a:spcAft>
                <a:spcPts val="0"/>
              </a:spcAft>
              <a:buClrTx/>
              <a:buSzTx/>
              <a:buFont typeface="Arial" panose="020B0604020202020204" pitchFamily="34" charset="0"/>
              <a:buChar char="•"/>
              <a:tabLst/>
              <a:defRPr/>
            </a:pPr>
            <a:r>
              <a:rPr kumimoji="0" lang="en-GB" sz="2000" b="1"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rPr>
              <a:t>3 Calls per year, 4 months each</a:t>
            </a:r>
          </a:p>
          <a:p>
            <a:pPr marL="1060450" marR="0" lvl="2" indent="-342900" algn="just" defTabSz="584200" rtl="0" eaLnBrk="1" fontAlgn="auto" latinLnBrk="0" hangingPunct="0">
              <a:lnSpc>
                <a:spcPts val="3500"/>
              </a:lnSpc>
              <a:spcBef>
                <a:spcPts val="600"/>
              </a:spcBef>
              <a:spcAft>
                <a:spcPts val="0"/>
              </a:spcAft>
              <a:buClrTx/>
              <a:buSzTx/>
              <a:buFont typeface="Arial" panose="020B0604020202020204" pitchFamily="34" charset="0"/>
              <a:buChar char="•"/>
              <a:tabLst/>
              <a:defRPr/>
            </a:pPr>
            <a:r>
              <a:rPr kumimoji="0" lang="en-GB" sz="2000" b="1"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rPr>
              <a:t>Call is open for a month, accepting projects during that period.</a:t>
            </a:r>
            <a:endParaRPr kumimoji="0" lang="en-GB" sz="2000" b="0"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endParaRPr>
          </a:p>
          <a:p>
            <a:pPr marL="354013" marR="0" lvl="2" indent="-342900" algn="just" defTabSz="584200" rtl="0" eaLnBrk="1" fontAlgn="auto" latinLnBrk="0" hangingPunct="0">
              <a:lnSpc>
                <a:spcPts val="3500"/>
              </a:lnSpc>
              <a:spcBef>
                <a:spcPts val="300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rPr>
              <a:t>Projects are discussed and evaluated by a committee.</a:t>
            </a:r>
          </a:p>
          <a:p>
            <a:pPr marL="354013" marR="0" lvl="2" indent="-342900" algn="just" defTabSz="584200" rtl="0" eaLnBrk="1" fontAlgn="auto" latinLnBrk="0" hangingPunct="0">
              <a:lnSpc>
                <a:spcPts val="3500"/>
              </a:lnSpc>
              <a:spcBef>
                <a:spcPts val="3000"/>
              </a:spcBef>
              <a:spcAft>
                <a:spcPts val="0"/>
              </a:spcAft>
              <a:buClrTx/>
              <a:buSzTx/>
              <a:buFont typeface="Arial" panose="020B0604020202020204" pitchFamily="34" charset="0"/>
              <a:buChar char="•"/>
              <a:tabLst/>
              <a:defRPr/>
            </a:pPr>
            <a:r>
              <a:rPr kumimoji="0" lang="en-GB" sz="2000" b="0"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rPr>
              <a:t>Access through </a:t>
            </a:r>
            <a:r>
              <a:rPr kumimoji="0" lang="en-GB" sz="2000" b="1" i="0" u="none" strike="noStrike" kern="0" cap="none" spc="0" normalizeH="0" baseline="0" noProof="0" dirty="0">
                <a:ln>
                  <a:noFill/>
                </a:ln>
                <a:solidFill>
                  <a:srgbClr val="53585F">
                    <a:lumMod val="75000"/>
                  </a:srgbClr>
                </a:solidFill>
                <a:effectLst/>
                <a:uLnTx/>
                <a:uFillTx/>
                <a:latin typeface="Arial" panose="020B0604020202020204" pitchFamily="34" charset="0"/>
                <a:ea typeface="Helvetica Neue Light"/>
                <a:cs typeface="Arial" panose="020B0604020202020204" pitchFamily="34" charset="0"/>
                <a:sym typeface="Helvetica Neue Light"/>
              </a:rPr>
              <a:t>Artemisa</a:t>
            </a:r>
            <a:r>
              <a:rPr kumimoji="0" lang="en-GB" sz="2000" b="0"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rPr>
              <a:t> Intranet.</a:t>
            </a:r>
          </a:p>
          <a:p>
            <a:pPr marL="354013" marR="0" lvl="2" indent="-342900" algn="just" defTabSz="584200" rtl="0" eaLnBrk="1" fontAlgn="auto" latinLnBrk="0" hangingPunct="0">
              <a:lnSpc>
                <a:spcPts val="3500"/>
              </a:lnSpc>
              <a:spcBef>
                <a:spcPts val="3000"/>
              </a:spcBef>
              <a:spcAft>
                <a:spcPts val="0"/>
              </a:spcAft>
              <a:buClrTx/>
              <a:buSzTx/>
              <a:buFont typeface="Arial" panose="020B0604020202020204" pitchFamily="34" charset="0"/>
              <a:buChar char="•"/>
              <a:tabLst/>
              <a:defRPr/>
            </a:pPr>
            <a:endParaRPr kumimoji="0" lang="en-GB" sz="2000" b="0"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endParaRPr>
          </a:p>
          <a:p>
            <a:pPr marL="354013" marR="0" lvl="2" indent="-342900" algn="just" defTabSz="584200" rtl="0" eaLnBrk="1" fontAlgn="auto" latinLnBrk="0" hangingPunct="0">
              <a:lnSpc>
                <a:spcPts val="3500"/>
              </a:lnSpc>
              <a:spcBef>
                <a:spcPts val="3000"/>
              </a:spcBef>
              <a:spcAft>
                <a:spcPts val="0"/>
              </a:spcAft>
              <a:buClrTx/>
              <a:buSzTx/>
              <a:buFont typeface="Arial" panose="020B0604020202020204" pitchFamily="34" charset="0"/>
              <a:buChar char="•"/>
              <a:tabLst/>
              <a:defRPr/>
            </a:pPr>
            <a:endParaRPr kumimoji="0" lang="en-GB" sz="2000" b="0"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endParaRPr>
          </a:p>
          <a:p>
            <a:pPr marL="354013" marR="0" lvl="2" indent="-342900" algn="just" defTabSz="584200" rtl="0" eaLnBrk="1" fontAlgn="auto" latinLnBrk="0" hangingPunct="0">
              <a:lnSpc>
                <a:spcPts val="3500"/>
              </a:lnSpc>
              <a:spcBef>
                <a:spcPts val="3000"/>
              </a:spcBef>
              <a:spcAft>
                <a:spcPts val="0"/>
              </a:spcAft>
              <a:buClrTx/>
              <a:buSzTx/>
              <a:buFont typeface="Arial" panose="020B0604020202020204" pitchFamily="34" charset="0"/>
              <a:buChar char="•"/>
              <a:tabLst/>
              <a:defRPr/>
            </a:pPr>
            <a:endParaRPr kumimoji="0" lang="en-GB" sz="2000" b="0"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endParaRPr>
          </a:p>
          <a:p>
            <a:pPr marL="354013" marR="0" lvl="2" indent="-342900" algn="just" defTabSz="584200" rtl="0" eaLnBrk="1" fontAlgn="auto" latinLnBrk="0" hangingPunct="0">
              <a:lnSpc>
                <a:spcPts val="3500"/>
              </a:lnSpc>
              <a:spcBef>
                <a:spcPts val="3000"/>
              </a:spcBef>
              <a:spcAft>
                <a:spcPts val="0"/>
              </a:spcAft>
              <a:buClrTx/>
              <a:buSzTx/>
              <a:buFont typeface="Arial" panose="020B0604020202020204" pitchFamily="34" charset="0"/>
              <a:buChar char="•"/>
              <a:tabLst/>
              <a:defRPr/>
            </a:pPr>
            <a:endParaRPr kumimoji="0" lang="en-GB" sz="2000" b="0" i="0" u="none" strike="noStrike" kern="0" cap="none" spc="0" normalizeH="0" baseline="0" noProof="0" dirty="0">
              <a:ln>
                <a:noFill/>
              </a:ln>
              <a:solidFill>
                <a:srgbClr val="53585F">
                  <a:lumMod val="75000"/>
                </a:srgbClr>
              </a:solidFill>
              <a:effectLst/>
              <a:uLnTx/>
              <a:uFillTx/>
              <a:latin typeface="Nunito Sans Light" pitchFamily="2" charset="77"/>
              <a:ea typeface="Helvetica Neue Light"/>
              <a:cs typeface="Arial" panose="020B0604020202020204" pitchFamily="34" charset="0"/>
              <a:sym typeface="Helvetica Neue Light"/>
            </a:endParaRPr>
          </a:p>
        </p:txBody>
      </p:sp>
      <p:grpSp>
        <p:nvGrpSpPr>
          <p:cNvPr id="4" name="Group 3">
            <a:extLst>
              <a:ext uri="{FF2B5EF4-FFF2-40B4-BE49-F238E27FC236}">
                <a16:creationId xmlns:a16="http://schemas.microsoft.com/office/drawing/2014/main" id="{3F533DC6-6FA5-1747-B4CA-61C6A3EF4542}"/>
              </a:ext>
            </a:extLst>
          </p:cNvPr>
          <p:cNvGrpSpPr/>
          <p:nvPr/>
        </p:nvGrpSpPr>
        <p:grpSpPr>
          <a:xfrm>
            <a:off x="7245928" y="3190575"/>
            <a:ext cx="5509491" cy="3760276"/>
            <a:chOff x="6059318" y="1465944"/>
            <a:chExt cx="6073061" cy="3984780"/>
          </a:xfrm>
        </p:grpSpPr>
        <p:pic>
          <p:nvPicPr>
            <p:cNvPr id="6" name="Picture 5">
              <a:extLst>
                <a:ext uri="{FF2B5EF4-FFF2-40B4-BE49-F238E27FC236}">
                  <a16:creationId xmlns:a16="http://schemas.microsoft.com/office/drawing/2014/main" id="{93171CBF-E421-9945-97CE-D4D2E4DB51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9318" y="1465944"/>
              <a:ext cx="6073061" cy="3915526"/>
            </a:xfrm>
            <a:prstGeom prst="rect">
              <a:avLst/>
            </a:prstGeom>
          </p:spPr>
        </p:pic>
        <p:sp>
          <p:nvSpPr>
            <p:cNvPr id="7" name="Rectangle 6">
              <a:extLst>
                <a:ext uri="{FF2B5EF4-FFF2-40B4-BE49-F238E27FC236}">
                  <a16:creationId xmlns:a16="http://schemas.microsoft.com/office/drawing/2014/main" id="{02B45047-EBB9-BB4C-8052-76B98EE3388D}"/>
                </a:ext>
              </a:extLst>
            </p:cNvPr>
            <p:cNvSpPr/>
            <p:nvPr/>
          </p:nvSpPr>
          <p:spPr>
            <a:xfrm>
              <a:off x="9090559" y="2854018"/>
              <a:ext cx="2980707" cy="1298353"/>
            </a:xfrm>
            <a:prstGeom prst="rect">
              <a:avLst/>
            </a:prstGeom>
            <a:solidFill>
              <a:schemeClr val="accent2">
                <a:alpha val="22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E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sp>
          <p:nvSpPr>
            <p:cNvPr id="12" name="Rectangle 11">
              <a:extLst>
                <a:ext uri="{FF2B5EF4-FFF2-40B4-BE49-F238E27FC236}">
                  <a16:creationId xmlns:a16="http://schemas.microsoft.com/office/drawing/2014/main" id="{BA5916B8-D412-634D-98B7-BDC1D2EBAE04}"/>
                </a:ext>
              </a:extLst>
            </p:cNvPr>
            <p:cNvSpPr/>
            <p:nvPr/>
          </p:nvSpPr>
          <p:spPr>
            <a:xfrm>
              <a:off x="9090558" y="4152371"/>
              <a:ext cx="2980707" cy="1298353"/>
            </a:xfrm>
            <a:prstGeom prst="rect">
              <a:avLst/>
            </a:prstGeom>
            <a:solidFill>
              <a:srgbClr val="FF0000">
                <a:alpha val="22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E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sp>
          <p:nvSpPr>
            <p:cNvPr id="13" name="Rectangle 12">
              <a:extLst>
                <a:ext uri="{FF2B5EF4-FFF2-40B4-BE49-F238E27FC236}">
                  <a16:creationId xmlns:a16="http://schemas.microsoft.com/office/drawing/2014/main" id="{1FFAAAAF-88B9-7D44-95D9-E4E5E4C2628A}"/>
                </a:ext>
              </a:extLst>
            </p:cNvPr>
            <p:cNvSpPr/>
            <p:nvPr/>
          </p:nvSpPr>
          <p:spPr>
            <a:xfrm>
              <a:off x="9090557" y="1555665"/>
              <a:ext cx="2980707" cy="1298353"/>
            </a:xfrm>
            <a:prstGeom prst="rect">
              <a:avLst/>
            </a:prstGeom>
            <a:solidFill>
              <a:schemeClr val="accent4">
                <a:alpha val="22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E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sp>
          <p:nvSpPr>
            <p:cNvPr id="14" name="Rectangle 13">
              <a:extLst>
                <a:ext uri="{FF2B5EF4-FFF2-40B4-BE49-F238E27FC236}">
                  <a16:creationId xmlns:a16="http://schemas.microsoft.com/office/drawing/2014/main" id="{2368E0ED-E5B6-2D4A-99C3-64C52F20F0D5}"/>
                </a:ext>
              </a:extLst>
            </p:cNvPr>
            <p:cNvSpPr/>
            <p:nvPr/>
          </p:nvSpPr>
          <p:spPr>
            <a:xfrm>
              <a:off x="6109848" y="2854018"/>
              <a:ext cx="2980707" cy="1298353"/>
            </a:xfrm>
            <a:prstGeom prst="rect">
              <a:avLst/>
            </a:prstGeom>
            <a:solidFill>
              <a:schemeClr val="accent4">
                <a:alpha val="22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E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sp>
          <p:nvSpPr>
            <p:cNvPr id="15" name="Rectangle 14">
              <a:extLst>
                <a:ext uri="{FF2B5EF4-FFF2-40B4-BE49-F238E27FC236}">
                  <a16:creationId xmlns:a16="http://schemas.microsoft.com/office/drawing/2014/main" id="{789CD69D-5750-4848-8C96-87572BED7FA3}"/>
                </a:ext>
              </a:extLst>
            </p:cNvPr>
            <p:cNvSpPr/>
            <p:nvPr/>
          </p:nvSpPr>
          <p:spPr>
            <a:xfrm>
              <a:off x="6109847" y="4152371"/>
              <a:ext cx="2980707" cy="1298353"/>
            </a:xfrm>
            <a:prstGeom prst="rect">
              <a:avLst/>
            </a:prstGeom>
            <a:solidFill>
              <a:schemeClr val="accent2">
                <a:alpha val="22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E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sp>
          <p:nvSpPr>
            <p:cNvPr id="16" name="Rectangle 15">
              <a:extLst>
                <a:ext uri="{FF2B5EF4-FFF2-40B4-BE49-F238E27FC236}">
                  <a16:creationId xmlns:a16="http://schemas.microsoft.com/office/drawing/2014/main" id="{E0A26305-066D-D940-BFC5-49A4D7DB2C15}"/>
                </a:ext>
              </a:extLst>
            </p:cNvPr>
            <p:cNvSpPr/>
            <p:nvPr/>
          </p:nvSpPr>
          <p:spPr>
            <a:xfrm>
              <a:off x="6109846" y="1555665"/>
              <a:ext cx="2980707" cy="1298353"/>
            </a:xfrm>
            <a:prstGeom prst="rect">
              <a:avLst/>
            </a:prstGeom>
            <a:solidFill>
              <a:srgbClr val="FF0000">
                <a:alpha val="22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E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sp>
          <p:nvSpPr>
            <p:cNvPr id="8" name="TextBox 7">
              <a:extLst>
                <a:ext uri="{FF2B5EF4-FFF2-40B4-BE49-F238E27FC236}">
                  <a16:creationId xmlns:a16="http://schemas.microsoft.com/office/drawing/2014/main" id="{71126853-8FC3-0349-A360-FEB9D6A86269}"/>
                </a:ext>
              </a:extLst>
            </p:cNvPr>
            <p:cNvSpPr txBox="1"/>
            <p:nvPr/>
          </p:nvSpPr>
          <p:spPr>
            <a:xfrm>
              <a:off x="9851223" y="1587625"/>
              <a:ext cx="620363"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ES" sz="1200" b="0" i="0" u="none" strike="noStrike" kern="0" cap="none" spc="0" normalizeH="0" baseline="0" noProof="0">
                  <a:ln>
                    <a:noFill/>
                  </a:ln>
                  <a:solidFill>
                    <a:srgbClr val="DE6A10"/>
                  </a:solidFill>
                  <a:effectLst/>
                  <a:uLnTx/>
                  <a:uFillTx/>
                  <a:latin typeface="Helvetica Neue Medium"/>
                  <a:ea typeface="Helvetica Neue Light"/>
                  <a:cs typeface="+mj-cs"/>
                  <a:sym typeface="Helvetica Neue Light"/>
                </a:rPr>
                <a:t>CALL 1</a:t>
              </a:r>
            </a:p>
          </p:txBody>
        </p:sp>
        <p:sp>
          <p:nvSpPr>
            <p:cNvPr id="17" name="TextBox 16">
              <a:extLst>
                <a:ext uri="{FF2B5EF4-FFF2-40B4-BE49-F238E27FC236}">
                  <a16:creationId xmlns:a16="http://schemas.microsoft.com/office/drawing/2014/main" id="{E502D384-C004-EA42-8518-09BE43B6A89F}"/>
                </a:ext>
              </a:extLst>
            </p:cNvPr>
            <p:cNvSpPr txBox="1"/>
            <p:nvPr/>
          </p:nvSpPr>
          <p:spPr>
            <a:xfrm>
              <a:off x="9839192" y="2873944"/>
              <a:ext cx="620363"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ES" sz="1200" b="0" i="0" u="none" strike="noStrike" kern="0" cap="none" spc="0" normalizeH="0" baseline="0" noProof="0">
                  <a:ln>
                    <a:noFill/>
                  </a:ln>
                  <a:solidFill>
                    <a:srgbClr val="00882B">
                      <a:lumMod val="75000"/>
                    </a:srgbClr>
                  </a:solidFill>
                  <a:effectLst/>
                  <a:uLnTx/>
                  <a:uFillTx/>
                  <a:latin typeface="Helvetica Neue Medium"/>
                  <a:ea typeface="Helvetica Neue Light"/>
                  <a:cs typeface="+mj-cs"/>
                  <a:sym typeface="Helvetica Neue Light"/>
                </a:rPr>
                <a:t>CALL 2</a:t>
              </a:r>
            </a:p>
          </p:txBody>
        </p:sp>
        <p:sp>
          <p:nvSpPr>
            <p:cNvPr id="18" name="TextBox 17">
              <a:extLst>
                <a:ext uri="{FF2B5EF4-FFF2-40B4-BE49-F238E27FC236}">
                  <a16:creationId xmlns:a16="http://schemas.microsoft.com/office/drawing/2014/main" id="{C4EA8765-452F-C544-91A8-2F84DC4F3929}"/>
                </a:ext>
              </a:extLst>
            </p:cNvPr>
            <p:cNvSpPr txBox="1"/>
            <p:nvPr/>
          </p:nvSpPr>
          <p:spPr>
            <a:xfrm>
              <a:off x="9851223" y="4197836"/>
              <a:ext cx="620363"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ES" sz="1200" b="0" i="0" u="none" strike="noStrike" kern="0" cap="none" spc="0" normalizeH="0" baseline="0" noProof="0">
                  <a:ln>
                    <a:noFill/>
                  </a:ln>
                  <a:solidFill>
                    <a:srgbClr val="FF0000"/>
                  </a:solidFill>
                  <a:effectLst/>
                  <a:uLnTx/>
                  <a:uFillTx/>
                  <a:latin typeface="Helvetica Neue Medium"/>
                  <a:ea typeface="Helvetica Neue Light"/>
                  <a:cs typeface="+mj-cs"/>
                  <a:sym typeface="Helvetica Neue Light"/>
                </a:rPr>
                <a:t>CALL 3</a:t>
              </a:r>
            </a:p>
          </p:txBody>
        </p:sp>
      </p:grpSp>
      <p:pic>
        <p:nvPicPr>
          <p:cNvPr id="10" name="Picture 9">
            <a:extLst>
              <a:ext uri="{FF2B5EF4-FFF2-40B4-BE49-F238E27FC236}">
                <a16:creationId xmlns:a16="http://schemas.microsoft.com/office/drawing/2014/main" id="{E70DA9F4-0242-5596-B396-5C14FF48B6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892" y="5056518"/>
            <a:ext cx="5619647" cy="2968272"/>
          </a:xfrm>
          <a:prstGeom prst="rect">
            <a:avLst/>
          </a:prstGeom>
        </p:spPr>
      </p:pic>
    </p:spTree>
    <p:extLst>
      <p:ext uri="{BB962C8B-B14F-4D97-AF65-F5344CB8AC3E}">
        <p14:creationId xmlns:p14="http://schemas.microsoft.com/office/powerpoint/2010/main" val="330281548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C4D76-39D4-C753-939A-5CCD64C4D90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8B81722-4005-F666-02B9-26FB804C4F77}"/>
              </a:ext>
            </a:extLst>
          </p:cNvPr>
          <p:cNvSpPr/>
          <p:nvPr/>
        </p:nvSpPr>
        <p:spPr>
          <a:xfrm>
            <a:off x="528394" y="2226365"/>
            <a:ext cx="11950700" cy="438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 name="Title 1">
            <a:extLst>
              <a:ext uri="{FF2B5EF4-FFF2-40B4-BE49-F238E27FC236}">
                <a16:creationId xmlns:a16="http://schemas.microsoft.com/office/drawing/2014/main" id="{29FD2986-6B6F-E587-F07B-C12A5D4B4763}"/>
              </a:ext>
            </a:extLst>
          </p:cNvPr>
          <p:cNvSpPr>
            <a:spLocks noGrp="1"/>
          </p:cNvSpPr>
          <p:nvPr>
            <p:ph type="title"/>
          </p:nvPr>
        </p:nvSpPr>
        <p:spPr/>
        <p:txBody>
          <a:bodyPr>
            <a:noAutofit/>
          </a:bodyPr>
          <a:lstStyle/>
          <a:p>
            <a:r>
              <a:rPr lang="en-ES" sz="2800" dirty="0"/>
              <a:t>Artemisa</a:t>
            </a:r>
          </a:p>
        </p:txBody>
      </p:sp>
      <p:sp>
        <p:nvSpPr>
          <p:cNvPr id="7" name="TextBox 6">
            <a:extLst>
              <a:ext uri="{FF2B5EF4-FFF2-40B4-BE49-F238E27FC236}">
                <a16:creationId xmlns:a16="http://schemas.microsoft.com/office/drawing/2014/main" id="{CFE1B9CE-22B5-AF60-4AC2-EABA728705EC}"/>
              </a:ext>
            </a:extLst>
          </p:cNvPr>
          <p:cNvSpPr txBox="1"/>
          <p:nvPr/>
        </p:nvSpPr>
        <p:spPr>
          <a:xfrm>
            <a:off x="261694" y="7221193"/>
            <a:ext cx="12217400" cy="15645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lnSpc>
                <a:spcPts val="3600"/>
              </a:lnSpc>
              <a:spcBef>
                <a:spcPts val="600"/>
              </a:spcBef>
            </a:pPr>
            <a:r>
              <a:rPr lang="en-GB">
                <a:solidFill>
                  <a:schemeClr val="bg1"/>
                </a:solidFill>
                <a:latin typeface="Nunito Sans Light" pitchFamily="2" charset="77"/>
              </a:rPr>
              <a:t>Breakdown by </a:t>
            </a:r>
            <a:r>
              <a:rPr lang="en-GB" b="1">
                <a:solidFill>
                  <a:schemeClr val="bg1"/>
                </a:solidFill>
                <a:latin typeface="Nunito Sans Light" pitchFamily="2" charset="77"/>
              </a:rPr>
              <a:t>region</a:t>
            </a:r>
            <a:r>
              <a:rPr lang="en-GB">
                <a:solidFill>
                  <a:schemeClr val="bg1"/>
                </a:solidFill>
                <a:latin typeface="Nunito Sans Light" pitchFamily="2" charset="77"/>
              </a:rPr>
              <a:t> and </a:t>
            </a:r>
            <a:r>
              <a:rPr lang="en-GB" b="1">
                <a:solidFill>
                  <a:schemeClr val="bg1"/>
                </a:solidFill>
                <a:latin typeface="Nunito Sans Light" pitchFamily="2" charset="77"/>
              </a:rPr>
              <a:t>research area </a:t>
            </a:r>
            <a:r>
              <a:rPr lang="en-GB">
                <a:solidFill>
                  <a:schemeClr val="bg1"/>
                </a:solidFill>
                <a:latin typeface="Nunito Sans Light" pitchFamily="2" charset="77"/>
              </a:rPr>
              <a:t>for the projects in </a:t>
            </a:r>
            <a:r>
              <a:rPr lang="en-GB" b="1" err="1">
                <a:solidFill>
                  <a:schemeClr val="bg1"/>
                </a:solidFill>
                <a:latin typeface="Arial" panose="020B0604020202020204" pitchFamily="34" charset="0"/>
                <a:cs typeface="Arial" panose="020B0604020202020204" pitchFamily="34" charset="0"/>
              </a:rPr>
              <a:t>Artemisa</a:t>
            </a:r>
            <a:r>
              <a:rPr lang="en-GB">
                <a:solidFill>
                  <a:schemeClr val="bg1"/>
                </a:solidFill>
                <a:latin typeface="Nunito Sans Light" pitchFamily="2" charset="77"/>
              </a:rPr>
              <a:t>. Most of the projects are from “</a:t>
            </a:r>
            <a:r>
              <a:rPr lang="en-GB" err="1">
                <a:solidFill>
                  <a:schemeClr val="bg1"/>
                </a:solidFill>
                <a:latin typeface="Nunito Sans Light" pitchFamily="2" charset="77"/>
              </a:rPr>
              <a:t>Comunidad</a:t>
            </a:r>
            <a:r>
              <a:rPr lang="en-GB">
                <a:solidFill>
                  <a:schemeClr val="bg1"/>
                </a:solidFill>
                <a:latin typeface="Nunito Sans Light" pitchFamily="2" charset="77"/>
              </a:rPr>
              <a:t> </a:t>
            </a:r>
            <a:r>
              <a:rPr lang="en-GB" err="1">
                <a:solidFill>
                  <a:schemeClr val="bg1"/>
                </a:solidFill>
                <a:latin typeface="Nunito Sans Light" pitchFamily="2" charset="77"/>
              </a:rPr>
              <a:t>Valenciana</a:t>
            </a:r>
            <a:r>
              <a:rPr lang="en-GB">
                <a:solidFill>
                  <a:schemeClr val="bg1"/>
                </a:solidFill>
                <a:latin typeface="Nunito Sans Light" pitchFamily="2" charset="77"/>
              </a:rPr>
              <a:t>” and ”</a:t>
            </a:r>
            <a:r>
              <a:rPr lang="en-GB" i="1">
                <a:solidFill>
                  <a:schemeClr val="bg1"/>
                </a:solidFill>
                <a:latin typeface="Nunito Sans Light" pitchFamily="2" charset="77"/>
              </a:rPr>
              <a:t>Mathematics, Physics and Engineering</a:t>
            </a:r>
            <a:r>
              <a:rPr lang="en-GB">
                <a:solidFill>
                  <a:schemeClr val="bg1"/>
                </a:solidFill>
                <a:latin typeface="Nunito Sans Light" pitchFamily="2" charset="77"/>
              </a:rPr>
              <a:t>” but other regions and fields growing.</a:t>
            </a:r>
            <a:endParaRPr kumimoji="0" lang="en-ES" sz="2400" b="0" i="0" u="none" strike="noStrike" cap="none" spc="0" normalizeH="0" baseline="0">
              <a:ln>
                <a:noFill/>
              </a:ln>
              <a:solidFill>
                <a:srgbClr val="376894"/>
              </a:solidFill>
              <a:effectLst/>
              <a:uFillTx/>
              <a:latin typeface="+mj-lt"/>
              <a:ea typeface="+mj-ea"/>
              <a:cs typeface="+mj-cs"/>
              <a:sym typeface="Helvetica Neue Light"/>
            </a:endParaRPr>
          </a:p>
        </p:txBody>
      </p:sp>
      <p:pic>
        <p:nvPicPr>
          <p:cNvPr id="6" name="Picture 5">
            <a:extLst>
              <a:ext uri="{FF2B5EF4-FFF2-40B4-BE49-F238E27FC236}">
                <a16:creationId xmlns:a16="http://schemas.microsoft.com/office/drawing/2014/main" id="{8B2CD185-C960-DB47-E093-2D0B71004A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2400" y="2226365"/>
            <a:ext cx="5842000" cy="4381500"/>
          </a:xfrm>
          <a:prstGeom prst="rect">
            <a:avLst/>
          </a:prstGeom>
        </p:spPr>
      </p:pic>
      <p:pic>
        <p:nvPicPr>
          <p:cNvPr id="5" name="Picture 4">
            <a:extLst>
              <a:ext uri="{FF2B5EF4-FFF2-40B4-BE49-F238E27FC236}">
                <a16:creationId xmlns:a16="http://schemas.microsoft.com/office/drawing/2014/main" id="{92D5D294-029D-E158-70AC-162B89C853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06" y="2226365"/>
            <a:ext cx="5842000" cy="4381500"/>
          </a:xfrm>
          <a:prstGeom prst="rect">
            <a:avLst/>
          </a:prstGeom>
        </p:spPr>
      </p:pic>
      <p:pic>
        <p:nvPicPr>
          <p:cNvPr id="10" name="Picture 9">
            <a:extLst>
              <a:ext uri="{FF2B5EF4-FFF2-40B4-BE49-F238E27FC236}">
                <a16:creationId xmlns:a16="http://schemas.microsoft.com/office/drawing/2014/main" id="{3640F129-3B2D-5041-246C-60E837B6E5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4406" y="2226365"/>
            <a:ext cx="5842000" cy="4381500"/>
          </a:xfrm>
          <a:prstGeom prst="rect">
            <a:avLst/>
          </a:prstGeom>
        </p:spPr>
      </p:pic>
    </p:spTree>
    <p:extLst>
      <p:ext uri="{BB962C8B-B14F-4D97-AF65-F5344CB8AC3E}">
        <p14:creationId xmlns:p14="http://schemas.microsoft.com/office/powerpoint/2010/main" val="290945305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9E923-BD59-C9D5-4963-8ACF566E97CB}"/>
            </a:ext>
          </a:extLst>
        </p:cNvPr>
        <p:cNvGrpSpPr/>
        <p:nvPr/>
      </p:nvGrpSpPr>
      <p:grpSpPr>
        <a:xfrm>
          <a:off x="0" y="0"/>
          <a:ext cx="0" cy="0"/>
          <a:chOff x="0" y="0"/>
          <a:chExt cx="0" cy="0"/>
        </a:xfrm>
      </p:grpSpPr>
      <p:sp>
        <p:nvSpPr>
          <p:cNvPr id="17" name="Rounded Rectangle 16">
            <a:extLst>
              <a:ext uri="{FF2B5EF4-FFF2-40B4-BE49-F238E27FC236}">
                <a16:creationId xmlns:a16="http://schemas.microsoft.com/office/drawing/2014/main" id="{5F1811BE-8540-7CC7-E3BF-3DF5B90E5FAA}"/>
              </a:ext>
            </a:extLst>
          </p:cNvPr>
          <p:cNvSpPr/>
          <p:nvPr/>
        </p:nvSpPr>
        <p:spPr>
          <a:xfrm>
            <a:off x="871850" y="1007331"/>
            <a:ext cx="9673665" cy="1929635"/>
          </a:xfrm>
          <a:prstGeom prst="roundRect">
            <a:avLst>
              <a:gd name="adj" fmla="val 0"/>
            </a:avLst>
          </a:prstGeom>
          <a:solidFill>
            <a:srgbClr val="FFFFFF"/>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 name="Title 1">
            <a:extLst>
              <a:ext uri="{FF2B5EF4-FFF2-40B4-BE49-F238E27FC236}">
                <a16:creationId xmlns:a16="http://schemas.microsoft.com/office/drawing/2014/main" id="{35FD08BF-A0A1-F78A-4043-80B7290EAC10}"/>
              </a:ext>
            </a:extLst>
          </p:cNvPr>
          <p:cNvSpPr>
            <a:spLocks noGrp="1"/>
          </p:cNvSpPr>
          <p:nvPr>
            <p:ph type="title"/>
          </p:nvPr>
        </p:nvSpPr>
        <p:spPr/>
        <p:txBody>
          <a:bodyPr>
            <a:noAutofit/>
          </a:bodyPr>
          <a:lstStyle/>
          <a:p>
            <a:r>
              <a:rPr lang="en-ES" sz="2800" dirty="0"/>
              <a:t>AI in Artemisa</a:t>
            </a:r>
          </a:p>
        </p:txBody>
      </p:sp>
      <p:sp>
        <p:nvSpPr>
          <p:cNvPr id="4" name="Text 1">
            <a:extLst>
              <a:ext uri="{FF2B5EF4-FFF2-40B4-BE49-F238E27FC236}">
                <a16:creationId xmlns:a16="http://schemas.microsoft.com/office/drawing/2014/main" id="{B835B7C5-B4FA-4D45-9789-C53EBE7278F0}"/>
              </a:ext>
            </a:extLst>
          </p:cNvPr>
          <p:cNvSpPr/>
          <p:nvPr/>
        </p:nvSpPr>
        <p:spPr>
          <a:xfrm>
            <a:off x="1054034" y="1686359"/>
            <a:ext cx="7124289" cy="1105178"/>
          </a:xfrm>
          <a:prstGeom prst="rect">
            <a:avLst/>
          </a:prstGeom>
          <a:noFill/>
          <a:ln/>
        </p:spPr>
        <p:txBody>
          <a:bodyPr wrap="square" lIns="0" tIns="0" rIns="0" bIns="0" rtlCol="0" anchor="t"/>
          <a:lstStyle/>
          <a:p>
            <a:pPr marL="0" indent="0" algn="just">
              <a:lnSpc>
                <a:spcPts val="2000"/>
              </a:lnSpc>
              <a:buNone/>
            </a:pPr>
            <a:r>
              <a:rPr lang="en-US" sz="1400" dirty="0">
                <a:solidFill>
                  <a:srgbClr val="002060"/>
                </a:solidFill>
                <a:ea typeface="Roboto" pitchFamily="34" charset="-122"/>
                <a:cs typeface="Roboto" pitchFamily="34" charset="-120"/>
              </a:rPr>
              <a:t>Physics-based machine learning models to replace expensive quantum calculations in molecular simulations. This allows accurate and efficient study of large and complex systems, such as chemical reactions in enzymes, which are otherwise too costly to model.</a:t>
            </a:r>
          </a:p>
        </p:txBody>
      </p:sp>
      <p:pic>
        <p:nvPicPr>
          <p:cNvPr id="3" name="Picture 2">
            <a:extLst>
              <a:ext uri="{FF2B5EF4-FFF2-40B4-BE49-F238E27FC236}">
                <a16:creationId xmlns:a16="http://schemas.microsoft.com/office/drawing/2014/main" id="{E8F1DA7C-9AB9-928D-1798-4BEECE341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885" y="999016"/>
            <a:ext cx="2888479" cy="1937223"/>
          </a:xfrm>
          <a:prstGeom prst="rect">
            <a:avLst/>
          </a:prstGeom>
        </p:spPr>
      </p:pic>
      <p:sp>
        <p:nvSpPr>
          <p:cNvPr id="22" name="TextBox 21">
            <a:extLst>
              <a:ext uri="{FF2B5EF4-FFF2-40B4-BE49-F238E27FC236}">
                <a16:creationId xmlns:a16="http://schemas.microsoft.com/office/drawing/2014/main" id="{B6A666F6-0262-ECD9-F164-28115A8A4DC8}"/>
              </a:ext>
            </a:extLst>
          </p:cNvPr>
          <p:cNvSpPr txBox="1"/>
          <p:nvPr/>
        </p:nvSpPr>
        <p:spPr>
          <a:xfrm>
            <a:off x="1054035" y="1110883"/>
            <a:ext cx="712428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chemeClr val="accent1">
                    <a:lumMod val="40000"/>
                    <a:lumOff val="60000"/>
                  </a:schemeClr>
                </a:solidFill>
                <a:effectLst/>
                <a:uFillTx/>
                <a:latin typeface="Muna" pitchFamily="2" charset="-78"/>
                <a:cs typeface="Muna" pitchFamily="2" charset="-78"/>
                <a:sym typeface="Helvetica Neue Light"/>
              </a:rPr>
              <a:t>Faster and Smarter Molecular Simulations</a:t>
            </a:r>
          </a:p>
        </p:txBody>
      </p:sp>
      <p:sp>
        <p:nvSpPr>
          <p:cNvPr id="41" name="Rounded Rectangle 40">
            <a:extLst>
              <a:ext uri="{FF2B5EF4-FFF2-40B4-BE49-F238E27FC236}">
                <a16:creationId xmlns:a16="http://schemas.microsoft.com/office/drawing/2014/main" id="{3E3E37D1-96DA-11C6-21E5-5A28D33CC904}"/>
              </a:ext>
            </a:extLst>
          </p:cNvPr>
          <p:cNvSpPr/>
          <p:nvPr/>
        </p:nvSpPr>
        <p:spPr>
          <a:xfrm>
            <a:off x="871850" y="3048107"/>
            <a:ext cx="9673665" cy="1929635"/>
          </a:xfrm>
          <a:prstGeom prst="roundRect">
            <a:avLst>
              <a:gd name="adj" fmla="val 0"/>
            </a:avLst>
          </a:prstGeom>
          <a:solidFill>
            <a:srgbClr val="FFFFFF"/>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42" name="Text 1">
            <a:extLst>
              <a:ext uri="{FF2B5EF4-FFF2-40B4-BE49-F238E27FC236}">
                <a16:creationId xmlns:a16="http://schemas.microsoft.com/office/drawing/2014/main" id="{5C672CD1-6E37-648A-9241-D0C6A07547BD}"/>
              </a:ext>
            </a:extLst>
          </p:cNvPr>
          <p:cNvSpPr/>
          <p:nvPr/>
        </p:nvSpPr>
        <p:spPr>
          <a:xfrm>
            <a:off x="1054034" y="3727135"/>
            <a:ext cx="7124289" cy="1105178"/>
          </a:xfrm>
          <a:prstGeom prst="rect">
            <a:avLst/>
          </a:prstGeom>
          <a:noFill/>
          <a:ln/>
        </p:spPr>
        <p:txBody>
          <a:bodyPr wrap="square" lIns="0" tIns="0" rIns="0" bIns="0" rtlCol="0" anchor="t"/>
          <a:lstStyle/>
          <a:p>
            <a:pPr marL="0" indent="0" algn="just">
              <a:lnSpc>
                <a:spcPts val="2000"/>
              </a:lnSpc>
              <a:buNone/>
            </a:pPr>
            <a:r>
              <a:rPr lang="en-US" sz="1400" dirty="0">
                <a:solidFill>
                  <a:srgbClr val="002060"/>
                </a:solidFill>
                <a:ea typeface="Roboto" pitchFamily="34" charset="-122"/>
                <a:cs typeface="Roboto" pitchFamily="34" charset="-120"/>
              </a:rPr>
              <a:t>Submarine cables are essential for global communication but are vulnerable to damage and sabotage. This work explores using existing cables as large-scale acoustic sensors, combined with machine learning, to detect and track vessels in real time. High detection accuracy and distance estimation, with strong potential for practical maritime surveillance.</a:t>
            </a:r>
          </a:p>
        </p:txBody>
      </p:sp>
      <p:pic>
        <p:nvPicPr>
          <p:cNvPr id="43" name="Picture 42">
            <a:extLst>
              <a:ext uri="{FF2B5EF4-FFF2-40B4-BE49-F238E27FC236}">
                <a16:creationId xmlns:a16="http://schemas.microsoft.com/office/drawing/2014/main" id="{1DE629F6-17FA-7225-4A22-B226C21B14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885" y="3048105"/>
            <a:ext cx="2888479" cy="1937224"/>
          </a:xfrm>
          <a:prstGeom prst="rect">
            <a:avLst/>
          </a:prstGeom>
        </p:spPr>
      </p:pic>
      <p:sp>
        <p:nvSpPr>
          <p:cNvPr id="44" name="TextBox 43">
            <a:extLst>
              <a:ext uri="{FF2B5EF4-FFF2-40B4-BE49-F238E27FC236}">
                <a16:creationId xmlns:a16="http://schemas.microsoft.com/office/drawing/2014/main" id="{A0FFF98C-8888-4F2A-3D5B-532E83616F64}"/>
              </a:ext>
            </a:extLst>
          </p:cNvPr>
          <p:cNvSpPr txBox="1"/>
          <p:nvPr/>
        </p:nvSpPr>
        <p:spPr>
          <a:xfrm>
            <a:off x="1054035" y="3151659"/>
            <a:ext cx="712428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chemeClr val="accent1">
                    <a:lumMod val="40000"/>
                    <a:lumOff val="60000"/>
                  </a:schemeClr>
                </a:solidFill>
                <a:effectLst/>
                <a:uFillTx/>
                <a:latin typeface="Muna" pitchFamily="2" charset="-78"/>
                <a:cs typeface="Muna" pitchFamily="2" charset="-78"/>
                <a:sym typeface="Helvetica Neue Light"/>
              </a:rPr>
              <a:t>Protecting Submarine Cables</a:t>
            </a:r>
          </a:p>
        </p:txBody>
      </p:sp>
      <p:sp>
        <p:nvSpPr>
          <p:cNvPr id="45" name="Rounded Rectangle 44">
            <a:extLst>
              <a:ext uri="{FF2B5EF4-FFF2-40B4-BE49-F238E27FC236}">
                <a16:creationId xmlns:a16="http://schemas.microsoft.com/office/drawing/2014/main" id="{6998FAFC-8A30-A5DA-AAFC-D13140E86027}"/>
              </a:ext>
            </a:extLst>
          </p:cNvPr>
          <p:cNvSpPr/>
          <p:nvPr/>
        </p:nvSpPr>
        <p:spPr>
          <a:xfrm>
            <a:off x="871850" y="5135551"/>
            <a:ext cx="9673665" cy="1929635"/>
          </a:xfrm>
          <a:prstGeom prst="roundRect">
            <a:avLst>
              <a:gd name="adj" fmla="val 0"/>
            </a:avLst>
          </a:prstGeom>
          <a:solidFill>
            <a:srgbClr val="FFFFFF"/>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46" name="Text 1">
            <a:extLst>
              <a:ext uri="{FF2B5EF4-FFF2-40B4-BE49-F238E27FC236}">
                <a16:creationId xmlns:a16="http://schemas.microsoft.com/office/drawing/2014/main" id="{E1D71D15-5179-3B8F-BDF7-22C58A38738C}"/>
              </a:ext>
            </a:extLst>
          </p:cNvPr>
          <p:cNvSpPr/>
          <p:nvPr/>
        </p:nvSpPr>
        <p:spPr>
          <a:xfrm>
            <a:off x="1054034" y="5814579"/>
            <a:ext cx="7124289" cy="1105178"/>
          </a:xfrm>
          <a:prstGeom prst="rect">
            <a:avLst/>
          </a:prstGeom>
          <a:noFill/>
          <a:ln/>
        </p:spPr>
        <p:txBody>
          <a:bodyPr wrap="square" lIns="0" tIns="0" rIns="0" bIns="0" rtlCol="0" anchor="t"/>
          <a:lstStyle/>
          <a:p>
            <a:pPr marL="0" indent="0" algn="just">
              <a:lnSpc>
                <a:spcPts val="2000"/>
              </a:lnSpc>
              <a:buNone/>
            </a:pPr>
            <a:r>
              <a:rPr lang="en-US" sz="1400" dirty="0">
                <a:solidFill>
                  <a:srgbClr val="002060"/>
                </a:solidFill>
                <a:ea typeface="Roboto" pitchFamily="34" charset="-122"/>
                <a:cs typeface="Roboto" pitchFamily="34" charset="-120"/>
              </a:rPr>
              <a:t>Machine learning approach that adapts speech emotion recognition systems to new speakers with limited data. By incrementally selecting and refining the most informative samples, the method improves accuracy and generalization, outperforming traditional approaches in challenging, data-scarce scenarios.</a:t>
            </a:r>
          </a:p>
        </p:txBody>
      </p:sp>
      <p:sp>
        <p:nvSpPr>
          <p:cNvPr id="48" name="TextBox 47">
            <a:extLst>
              <a:ext uri="{FF2B5EF4-FFF2-40B4-BE49-F238E27FC236}">
                <a16:creationId xmlns:a16="http://schemas.microsoft.com/office/drawing/2014/main" id="{81B8EDEE-7ACB-4F66-6EB8-5B1E187CDA27}"/>
              </a:ext>
            </a:extLst>
          </p:cNvPr>
          <p:cNvSpPr txBox="1"/>
          <p:nvPr/>
        </p:nvSpPr>
        <p:spPr>
          <a:xfrm>
            <a:off x="1054035" y="5239103"/>
            <a:ext cx="712428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n-GB" sz="2400" b="0" i="0" u="none" strike="noStrike" cap="none" spc="0" normalizeH="0" baseline="0" dirty="0">
                <a:ln>
                  <a:noFill/>
                </a:ln>
                <a:solidFill>
                  <a:schemeClr val="accent1">
                    <a:lumMod val="40000"/>
                    <a:lumOff val="60000"/>
                  </a:schemeClr>
                </a:solidFill>
                <a:effectLst/>
                <a:uFillTx/>
                <a:latin typeface="Muna" pitchFamily="2" charset="-78"/>
                <a:cs typeface="Muna" pitchFamily="2" charset="-78"/>
                <a:sym typeface="Helvetica Neue Light"/>
              </a:rPr>
              <a:t>Emotion Recognition</a:t>
            </a:r>
          </a:p>
        </p:txBody>
      </p:sp>
      <p:sp>
        <p:nvSpPr>
          <p:cNvPr id="49" name="Rounded Rectangle 48">
            <a:extLst>
              <a:ext uri="{FF2B5EF4-FFF2-40B4-BE49-F238E27FC236}">
                <a16:creationId xmlns:a16="http://schemas.microsoft.com/office/drawing/2014/main" id="{09738124-D310-9B8D-0341-CC778C9DA62D}"/>
              </a:ext>
            </a:extLst>
          </p:cNvPr>
          <p:cNvSpPr/>
          <p:nvPr/>
        </p:nvSpPr>
        <p:spPr>
          <a:xfrm>
            <a:off x="871850" y="7230584"/>
            <a:ext cx="9673665" cy="1929635"/>
          </a:xfrm>
          <a:prstGeom prst="roundRect">
            <a:avLst>
              <a:gd name="adj" fmla="val 0"/>
            </a:avLst>
          </a:prstGeom>
          <a:solidFill>
            <a:srgbClr val="FFFFFF"/>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50" name="Text 1">
            <a:extLst>
              <a:ext uri="{FF2B5EF4-FFF2-40B4-BE49-F238E27FC236}">
                <a16:creationId xmlns:a16="http://schemas.microsoft.com/office/drawing/2014/main" id="{F914EC36-4079-058D-825D-71EEB8A96608}"/>
              </a:ext>
            </a:extLst>
          </p:cNvPr>
          <p:cNvSpPr/>
          <p:nvPr/>
        </p:nvSpPr>
        <p:spPr>
          <a:xfrm>
            <a:off x="1054034" y="7909612"/>
            <a:ext cx="7124289" cy="1105178"/>
          </a:xfrm>
          <a:prstGeom prst="rect">
            <a:avLst/>
          </a:prstGeom>
          <a:noFill/>
          <a:ln/>
        </p:spPr>
        <p:txBody>
          <a:bodyPr wrap="square" lIns="0" tIns="0" rIns="0" bIns="0" rtlCol="0" anchor="t"/>
          <a:lstStyle/>
          <a:p>
            <a:pPr algn="just">
              <a:lnSpc>
                <a:spcPts val="2000"/>
              </a:lnSpc>
            </a:pPr>
            <a:r>
              <a:rPr lang="en-GB" sz="1400" dirty="0"/>
              <a:t>Advanced machine learning to </a:t>
            </a:r>
            <a:r>
              <a:rPr lang="en-GB" sz="1400" dirty="0" err="1"/>
              <a:t>analyze</a:t>
            </a:r>
            <a:r>
              <a:rPr lang="en-GB" sz="1400" dirty="0"/>
              <a:t> large-scale Earth observation data and predict how extreme climate events affect ecosystems. Trained on a global satellite dataset, the model accurately forecasts vegetation changes and identifies key environmental drivers before and during extreme events, improving understanding and early warning of climate impacts.</a:t>
            </a:r>
            <a:endParaRPr lang="en-US" sz="1400" dirty="0">
              <a:solidFill>
                <a:srgbClr val="002060"/>
              </a:solidFill>
              <a:ea typeface="Roboto" pitchFamily="34" charset="-122"/>
              <a:cs typeface="Roboto" pitchFamily="34" charset="-120"/>
            </a:endParaRPr>
          </a:p>
        </p:txBody>
      </p:sp>
      <p:pic>
        <p:nvPicPr>
          <p:cNvPr id="51" name="Picture 50">
            <a:extLst>
              <a:ext uri="{FF2B5EF4-FFF2-40B4-BE49-F238E27FC236}">
                <a16:creationId xmlns:a16="http://schemas.microsoft.com/office/drawing/2014/main" id="{11A7EBD2-127E-117A-6EF4-2EBB7E09C7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885" y="7230582"/>
            <a:ext cx="2888479" cy="1937224"/>
          </a:xfrm>
          <a:prstGeom prst="rect">
            <a:avLst/>
          </a:prstGeom>
        </p:spPr>
      </p:pic>
      <p:sp>
        <p:nvSpPr>
          <p:cNvPr id="52" name="TextBox 51">
            <a:extLst>
              <a:ext uri="{FF2B5EF4-FFF2-40B4-BE49-F238E27FC236}">
                <a16:creationId xmlns:a16="http://schemas.microsoft.com/office/drawing/2014/main" id="{828A4C1C-6F59-CBDB-A2FF-6E5539C58ED6}"/>
              </a:ext>
            </a:extLst>
          </p:cNvPr>
          <p:cNvSpPr txBox="1"/>
          <p:nvPr/>
        </p:nvSpPr>
        <p:spPr>
          <a:xfrm>
            <a:off x="1054035" y="7334136"/>
            <a:ext cx="712428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kumimoji="0" lang="en-GB" sz="2400" b="0" i="0" u="none" strike="noStrike" cap="none" spc="0" normalizeH="0" baseline="0" dirty="0">
                <a:ln>
                  <a:noFill/>
                </a:ln>
                <a:solidFill>
                  <a:schemeClr val="accent1">
                    <a:lumMod val="40000"/>
                    <a:lumOff val="60000"/>
                  </a:schemeClr>
                </a:solidFill>
                <a:effectLst/>
                <a:uFillTx/>
                <a:latin typeface="Muna" pitchFamily="2" charset="-78"/>
                <a:cs typeface="Muna" pitchFamily="2" charset="-78"/>
                <a:sym typeface="Helvetica Neue Light"/>
              </a:rPr>
              <a:t>Predicting Climate Impacts with AI</a:t>
            </a:r>
          </a:p>
        </p:txBody>
      </p:sp>
      <p:pic>
        <p:nvPicPr>
          <p:cNvPr id="53" name="Picture 52">
            <a:extLst>
              <a:ext uri="{FF2B5EF4-FFF2-40B4-BE49-F238E27FC236}">
                <a16:creationId xmlns:a16="http://schemas.microsoft.com/office/drawing/2014/main" id="{73C172E2-9D3D-0093-C6EF-A70A5DC5A5D1}"/>
              </a:ext>
            </a:extLst>
          </p:cNvPr>
          <p:cNvPicPr>
            <a:picLocks noChangeAspect="1"/>
          </p:cNvPicPr>
          <p:nvPr/>
        </p:nvPicPr>
        <p:blipFill>
          <a:blip r:embed="rId4">
            <a:extLst>
              <a:ext uri="{28A0092B-C50C-407E-A947-70E740481C1C}">
                <a14:useLocalDpi xmlns:a14="http://schemas.microsoft.com/office/drawing/2010/main" val="0"/>
              </a:ext>
            </a:extLst>
          </a:blip>
          <a:srcRect t="18762" b="36527"/>
          <a:stretch>
            <a:fillRect/>
          </a:stretch>
        </p:blipFill>
        <p:spPr>
          <a:xfrm>
            <a:off x="8562883" y="3048105"/>
            <a:ext cx="2888480" cy="1937224"/>
          </a:xfrm>
          <a:prstGeom prst="rect">
            <a:avLst/>
          </a:prstGeom>
        </p:spPr>
      </p:pic>
      <p:pic>
        <p:nvPicPr>
          <p:cNvPr id="54" name="Picture 53">
            <a:extLst>
              <a:ext uri="{FF2B5EF4-FFF2-40B4-BE49-F238E27FC236}">
                <a16:creationId xmlns:a16="http://schemas.microsoft.com/office/drawing/2014/main" id="{73897314-FCDD-D0C2-D0F4-69E401D371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2165" y="5135551"/>
            <a:ext cx="2899198" cy="1940400"/>
          </a:xfrm>
          <a:prstGeom prst="rect">
            <a:avLst/>
          </a:prstGeom>
        </p:spPr>
      </p:pic>
      <p:sp>
        <p:nvSpPr>
          <p:cNvPr id="57" name="Rounded Rectangle 56">
            <a:extLst>
              <a:ext uri="{FF2B5EF4-FFF2-40B4-BE49-F238E27FC236}">
                <a16:creationId xmlns:a16="http://schemas.microsoft.com/office/drawing/2014/main" id="{25C86262-55BB-2D86-A2F7-2D5CEC3F93D9}"/>
              </a:ext>
            </a:extLst>
          </p:cNvPr>
          <p:cNvSpPr/>
          <p:nvPr/>
        </p:nvSpPr>
        <p:spPr>
          <a:xfrm>
            <a:off x="7175744" y="3157419"/>
            <a:ext cx="1267500" cy="293281"/>
          </a:xfrm>
          <a:prstGeom prst="roundRect">
            <a:avLst>
              <a:gd name="adj" fmla="val 46245"/>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r>
              <a:rPr lang="en-ES" sz="1200" dirty="0">
                <a:solidFill>
                  <a:srgbClr val="FFFFFF"/>
                </a:solidFill>
                <a:effectLst>
                  <a:outerShdw blurRad="38100" dist="12700" dir="5400000" rotWithShape="0">
                    <a:srgbClr val="000000">
                      <a:alpha val="50000"/>
                    </a:srgbClr>
                  </a:outerShdw>
                </a:effectLst>
                <a:latin typeface="Gill Sans"/>
                <a:ea typeface="Gill Sans"/>
                <a:cs typeface="Gill Sans"/>
                <a:sym typeface="Gill Sans"/>
              </a:rPr>
              <a:t>Earth Sciences</a:t>
            </a:r>
            <a:endParaRPr kumimoji="0" lang="en-ES" sz="12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59" name="Rounded Rectangle 58">
            <a:extLst>
              <a:ext uri="{FF2B5EF4-FFF2-40B4-BE49-F238E27FC236}">
                <a16:creationId xmlns:a16="http://schemas.microsoft.com/office/drawing/2014/main" id="{BA87DFD9-F0E6-C1C2-0C81-17F037B6F330}"/>
              </a:ext>
            </a:extLst>
          </p:cNvPr>
          <p:cNvSpPr/>
          <p:nvPr/>
        </p:nvSpPr>
        <p:spPr>
          <a:xfrm>
            <a:off x="7175744" y="1146679"/>
            <a:ext cx="1267500" cy="293281"/>
          </a:xfrm>
          <a:prstGeom prst="roundRect">
            <a:avLst>
              <a:gd name="adj" fmla="val 46245"/>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r>
              <a:rPr lang="en-ES" sz="1200" dirty="0">
                <a:solidFill>
                  <a:srgbClr val="FFFFFF"/>
                </a:solidFill>
                <a:effectLst>
                  <a:outerShdw blurRad="38100" dist="12700" dir="5400000" rotWithShape="0">
                    <a:srgbClr val="000000">
                      <a:alpha val="50000"/>
                    </a:srgbClr>
                  </a:outerShdw>
                </a:effectLst>
                <a:latin typeface="Gill Sans"/>
                <a:ea typeface="Gill Sans"/>
                <a:cs typeface="Gill Sans"/>
                <a:sym typeface="Gill Sans"/>
              </a:rPr>
              <a:t>Chemistry</a:t>
            </a:r>
            <a:endParaRPr kumimoji="0" lang="en-ES" sz="12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60" name="Rounded Rectangle 59">
            <a:extLst>
              <a:ext uri="{FF2B5EF4-FFF2-40B4-BE49-F238E27FC236}">
                <a16:creationId xmlns:a16="http://schemas.microsoft.com/office/drawing/2014/main" id="{9B6EF409-418E-37A7-C2CE-453DA58C548E}"/>
              </a:ext>
            </a:extLst>
          </p:cNvPr>
          <p:cNvSpPr/>
          <p:nvPr/>
        </p:nvSpPr>
        <p:spPr>
          <a:xfrm>
            <a:off x="7175744" y="5239103"/>
            <a:ext cx="1267500" cy="293281"/>
          </a:xfrm>
          <a:prstGeom prst="roundRect">
            <a:avLst>
              <a:gd name="adj" fmla="val 46245"/>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r>
              <a:rPr lang="en-ES" sz="1200" dirty="0">
                <a:solidFill>
                  <a:srgbClr val="FFFFFF"/>
                </a:solidFill>
                <a:effectLst>
                  <a:outerShdw blurRad="38100" dist="12700" dir="5400000" rotWithShape="0">
                    <a:srgbClr val="000000">
                      <a:alpha val="50000"/>
                    </a:srgbClr>
                  </a:outerShdw>
                </a:effectLst>
                <a:latin typeface="Gill Sans"/>
                <a:ea typeface="Gill Sans"/>
                <a:cs typeface="Gill Sans"/>
                <a:sym typeface="Gill Sans"/>
              </a:rPr>
              <a:t>Technology</a:t>
            </a:r>
            <a:endParaRPr kumimoji="0" lang="en-ES" sz="12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63" name="Rounded Rectangle 62">
            <a:extLst>
              <a:ext uri="{FF2B5EF4-FFF2-40B4-BE49-F238E27FC236}">
                <a16:creationId xmlns:a16="http://schemas.microsoft.com/office/drawing/2014/main" id="{1DFF6BCD-9383-5840-B98F-E08BD7A7D8BF}"/>
              </a:ext>
            </a:extLst>
          </p:cNvPr>
          <p:cNvSpPr/>
          <p:nvPr/>
        </p:nvSpPr>
        <p:spPr>
          <a:xfrm>
            <a:off x="7175744" y="7334136"/>
            <a:ext cx="1267500" cy="293281"/>
          </a:xfrm>
          <a:prstGeom prst="roundRect">
            <a:avLst>
              <a:gd name="adj" fmla="val 46245"/>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r>
              <a:rPr lang="en-ES" sz="1200" dirty="0">
                <a:solidFill>
                  <a:srgbClr val="FFFFFF"/>
                </a:solidFill>
                <a:effectLst>
                  <a:outerShdw blurRad="38100" dist="12700" dir="5400000" rotWithShape="0">
                    <a:srgbClr val="000000">
                      <a:alpha val="50000"/>
                    </a:srgbClr>
                  </a:outerShdw>
                </a:effectLst>
                <a:latin typeface="Gill Sans"/>
                <a:ea typeface="Gill Sans"/>
                <a:cs typeface="Gill Sans"/>
                <a:sym typeface="Gill Sans"/>
              </a:rPr>
              <a:t>Climate</a:t>
            </a:r>
            <a:endParaRPr kumimoji="0" lang="en-ES" sz="12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pic>
        <p:nvPicPr>
          <p:cNvPr id="64" name="Picture 63">
            <a:extLst>
              <a:ext uri="{FF2B5EF4-FFF2-40B4-BE49-F238E27FC236}">
                <a16:creationId xmlns:a16="http://schemas.microsoft.com/office/drawing/2014/main" id="{ED315464-6316-D992-9A16-090A441BD196}"/>
              </a:ext>
            </a:extLst>
          </p:cNvPr>
          <p:cNvPicPr>
            <a:picLocks noChangeAspect="1"/>
          </p:cNvPicPr>
          <p:nvPr/>
        </p:nvPicPr>
        <p:blipFill>
          <a:blip r:embed="rId6">
            <a:extLst>
              <a:ext uri="{28A0092B-C50C-407E-A947-70E740481C1C}">
                <a14:useLocalDpi xmlns:a14="http://schemas.microsoft.com/office/drawing/2010/main" val="0"/>
              </a:ext>
            </a:extLst>
          </a:blip>
          <a:srcRect l="367" t="-6622" r="-367" b="17034"/>
          <a:stretch>
            <a:fillRect/>
          </a:stretch>
        </p:blipFill>
        <p:spPr>
          <a:xfrm>
            <a:off x="8562883" y="7075951"/>
            <a:ext cx="2920279" cy="2091855"/>
          </a:xfrm>
          <a:prstGeom prst="rect">
            <a:avLst/>
          </a:prstGeom>
        </p:spPr>
      </p:pic>
    </p:spTree>
    <p:extLst>
      <p:ext uri="{BB962C8B-B14F-4D97-AF65-F5344CB8AC3E}">
        <p14:creationId xmlns:p14="http://schemas.microsoft.com/office/powerpoint/2010/main" val="271573012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lstStyle/>
          <a:p>
            <a:pPr marL="0" marR="0" indent="0" algn="l" defTabSz="584200" rtl="0" latinLnBrk="0">
              <a:lnSpc>
                <a:spcPct val="100000"/>
              </a:lnSpc>
              <a:spcBef>
                <a:spcPts val="0"/>
              </a:spcBef>
              <a:spcAft>
                <a:spcPts val="0"/>
              </a:spcAft>
              <a:buClrTx/>
              <a:buSzTx/>
              <a:buFontTx/>
              <a:buNone/>
              <a:tabLst/>
            </a:pPr>
            <a:r>
              <a:rPr lang="en-ES">
                <a:solidFill>
                  <a:schemeClr val="bg1"/>
                </a:solidFill>
              </a:rPr>
              <a:t>Artificial Intelligence</a:t>
            </a:r>
          </a:p>
        </p:txBody>
      </p:sp>
      <p:pic>
        <p:nvPicPr>
          <p:cNvPr id="12" name="Picture 11">
            <a:extLst>
              <a:ext uri="{FF2B5EF4-FFF2-40B4-BE49-F238E27FC236}">
                <a16:creationId xmlns:a16="http://schemas.microsoft.com/office/drawing/2014/main" id="{D80DFCB4-8899-4D4A-A871-A851AD7DF4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214" y="2963328"/>
            <a:ext cx="7145143" cy="4684038"/>
          </a:xfrm>
          <a:prstGeom prst="rect">
            <a:avLst/>
          </a:prstGeom>
        </p:spPr>
      </p:pic>
      <p:pic>
        <p:nvPicPr>
          <p:cNvPr id="1029" name="Picture 5" descr="page8image30195072">
            <a:extLst>
              <a:ext uri="{FF2B5EF4-FFF2-40B4-BE49-F238E27FC236}">
                <a16:creationId xmlns:a16="http://schemas.microsoft.com/office/drawing/2014/main" id="{73EA2E75-5A45-4540-9292-14BBD9EE85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6">
            <a:extLst>
              <a:ext uri="{FF2B5EF4-FFF2-40B4-BE49-F238E27FC236}">
                <a16:creationId xmlns:a16="http://schemas.microsoft.com/office/drawing/2014/main" id="{9E8CC1C0-23AE-B94E-B936-517DE8461464}"/>
              </a:ext>
            </a:extLst>
          </p:cNvPr>
          <p:cNvSpPr>
            <a:spLocks noChangeArrowheads="1"/>
          </p:cNvSpPr>
          <p:nvPr/>
        </p:nvSpPr>
        <p:spPr bwMode="auto">
          <a:xfrm>
            <a:off x="24976" y="8956189"/>
            <a:ext cx="3243157" cy="276999"/>
          </a:xfrm>
          <a:prstGeom prst="rect">
            <a:avLst/>
          </a:prstGeom>
          <a:solidFill>
            <a:srgbClr val="FFFFFF"/>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ES" altLang="en-ES" sz="1200" b="0" i="0" u="none" strike="noStrike" cap="none" normalizeH="0" baseline="0" dirty="0">
                <a:ln>
                  <a:noFill/>
                </a:ln>
                <a:solidFill>
                  <a:schemeClr val="tx2">
                    <a:lumMod val="75000"/>
                  </a:schemeClr>
                </a:solidFill>
                <a:effectLst/>
                <a:latin typeface="Arial" panose="020B0604020202020204" pitchFamily="34" charset="0"/>
                <a:ea typeface="ArialMT"/>
              </a:rPr>
              <a:t>image sources: </a:t>
            </a:r>
            <a:r>
              <a:rPr kumimoji="0" lang="en-ES" altLang="en-ES" sz="1200" b="0" i="0" strike="noStrike" cap="none" normalizeH="0" baseline="0" dirty="0">
                <a:solidFill>
                  <a:schemeClr val="tx2">
                    <a:lumMod val="75000"/>
                  </a:schemeClr>
                </a:solidFill>
                <a:effectLst/>
                <a:latin typeface="Arial" panose="020B0604020202020204" pitchFamily="34" charset="0"/>
                <a:ea typeface="ArialMT"/>
                <a:hlinkClick r:id="rId5">
                  <a:extLst>
                    <a:ext uri="{A12FA001-AC4F-418D-AE19-62706E023703}">
                      <ahyp:hlinkClr xmlns:ahyp="http://schemas.microsoft.com/office/drawing/2018/hyperlinkcolor" val="tx"/>
                    </a:ext>
                  </a:extLst>
                </a:hlinkClick>
              </a:rPr>
              <a:t>data36.com</a:t>
            </a:r>
            <a:r>
              <a:rPr kumimoji="0" lang="en-ES" altLang="en-ES" sz="1200" b="0" i="0" strike="noStrike" cap="none" normalizeH="0" baseline="0" dirty="0">
                <a:solidFill>
                  <a:schemeClr val="tx2">
                    <a:lumMod val="75000"/>
                  </a:schemeClr>
                </a:solidFill>
                <a:effectLst/>
                <a:latin typeface="Arial" panose="020B0604020202020204" pitchFamily="34" charset="0"/>
                <a:ea typeface="ArialMT"/>
              </a:rPr>
              <a:t> </a:t>
            </a:r>
            <a:r>
              <a:rPr kumimoji="0" lang="en-ES" altLang="en-ES" sz="1200" b="0" i="0" u="none" strike="noStrike" cap="none" normalizeH="0" baseline="0" dirty="0">
                <a:ln>
                  <a:noFill/>
                </a:ln>
                <a:solidFill>
                  <a:schemeClr val="tx2">
                    <a:lumMod val="75000"/>
                  </a:schemeClr>
                </a:solidFill>
                <a:effectLst/>
                <a:latin typeface="Arial" panose="020B0604020202020204" pitchFamily="34" charset="0"/>
                <a:ea typeface="ArialMT"/>
              </a:rPr>
              <a:t>/ medium.com </a:t>
            </a:r>
            <a:endParaRPr kumimoji="0" lang="en-ES" altLang="en-ES" sz="1200" b="0" i="0" u="none" strike="noStrike" cap="none" normalizeH="0" baseline="0" dirty="0">
              <a:ln>
                <a:noFill/>
              </a:ln>
              <a:solidFill>
                <a:schemeClr val="tx2">
                  <a:lumMod val="75000"/>
                </a:schemeClr>
              </a:solidFill>
              <a:effectLst/>
              <a:latin typeface="Arial" panose="020B0604020202020204" pitchFamily="34" charset="0"/>
            </a:endParaRPr>
          </a:p>
        </p:txBody>
      </p:sp>
      <p:pic>
        <p:nvPicPr>
          <p:cNvPr id="4" name="Picture 3">
            <a:extLst>
              <a:ext uri="{FF2B5EF4-FFF2-40B4-BE49-F238E27FC236}">
                <a16:creationId xmlns:a16="http://schemas.microsoft.com/office/drawing/2014/main" id="{D53BC9A0-0637-5949-B192-F3717FBD31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3043" y="3853722"/>
            <a:ext cx="4773779" cy="2381377"/>
          </a:xfrm>
          <a:prstGeom prst="rect">
            <a:avLst/>
          </a:prstGeom>
        </p:spPr>
      </p:pic>
      <p:sp>
        <p:nvSpPr>
          <p:cNvPr id="3" name="Rectangle 2">
            <a:extLst>
              <a:ext uri="{FF2B5EF4-FFF2-40B4-BE49-F238E27FC236}">
                <a16:creationId xmlns:a16="http://schemas.microsoft.com/office/drawing/2014/main" id="{C4C11FEF-225C-8347-B4E0-BAD865EB5ED5}"/>
              </a:ext>
            </a:extLst>
          </p:cNvPr>
          <p:cNvSpPr/>
          <p:nvPr/>
        </p:nvSpPr>
        <p:spPr>
          <a:xfrm>
            <a:off x="7879580" y="2854961"/>
            <a:ext cx="4894684" cy="4104000"/>
          </a:xfrm>
          <a:prstGeom prst="rect">
            <a:avLst/>
          </a:prstGeom>
          <a:solidFill>
            <a:schemeClr val="bg1">
              <a:alpha val="78000"/>
            </a:schemeClr>
          </a:solidFill>
          <a:ln/>
          <a:effectLst/>
        </p:spPr>
        <p:style>
          <a:lnRef idx="0">
            <a:schemeClr val="dk1"/>
          </a:lnRef>
          <a:fillRef idx="3">
            <a:schemeClr val="dk1"/>
          </a:fillRef>
          <a:effectRef idx="3">
            <a:schemeClr val="dk1"/>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8" name="TextBox 7">
            <a:extLst>
              <a:ext uri="{FF2B5EF4-FFF2-40B4-BE49-F238E27FC236}">
                <a16:creationId xmlns:a16="http://schemas.microsoft.com/office/drawing/2014/main" id="{3A30F4B4-A781-0D41-A672-EFC1BBEA467F}"/>
              </a:ext>
            </a:extLst>
          </p:cNvPr>
          <p:cNvSpPr txBox="1"/>
          <p:nvPr/>
        </p:nvSpPr>
        <p:spPr>
          <a:xfrm>
            <a:off x="5618282" y="7955336"/>
            <a:ext cx="6734586"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1600" b="1" i="1" dirty="0">
                <a:solidFill>
                  <a:schemeClr val="bg2"/>
                </a:solidFill>
                <a:latin typeface="Nunito Sans Light" pitchFamily="2" charset="77"/>
              </a:rPr>
              <a:t>“In three to eight years, we will get a machine with average human intelligence.“</a:t>
            </a:r>
            <a:endParaRPr lang="en-GB" sz="1600" b="1" i="1" dirty="0">
              <a:solidFill>
                <a:schemeClr val="bg2"/>
              </a:solidFill>
              <a:effectLst/>
              <a:latin typeface="Nunito Sans Light" pitchFamily="2" charset="77"/>
            </a:endParaRPr>
          </a:p>
          <a:p>
            <a:pPr algn="r"/>
            <a:r>
              <a:rPr lang="en-GB" sz="1600" b="1" i="1" dirty="0">
                <a:solidFill>
                  <a:srgbClr val="498ECE"/>
                </a:solidFill>
                <a:latin typeface="Nunito Sans Light" pitchFamily="2" charset="77"/>
              </a:rPr>
              <a:t>Marvin Minsky, 1970</a:t>
            </a:r>
            <a:endParaRPr lang="en-GB" sz="1600" b="1" i="1" dirty="0">
              <a:solidFill>
                <a:schemeClr val="bg2"/>
              </a:solidFill>
              <a:latin typeface="Nunito Sans Light" pitchFamily="2" charset="77"/>
            </a:endParaRPr>
          </a:p>
        </p:txBody>
      </p:sp>
    </p:spTree>
    <p:extLst>
      <p:ext uri="{BB962C8B-B14F-4D97-AF65-F5344CB8AC3E}">
        <p14:creationId xmlns:p14="http://schemas.microsoft.com/office/powerpoint/2010/main" val="72820270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67FCB-4446-AA45-8BDD-3791BC8DB069}"/>
              </a:ext>
            </a:extLst>
          </p:cNvPr>
          <p:cNvSpPr>
            <a:spLocks noGrp="1"/>
          </p:cNvSpPr>
          <p:nvPr>
            <p:ph type="title"/>
          </p:nvPr>
        </p:nvSpPr>
        <p:spPr/>
        <p:txBody>
          <a:bodyPr>
            <a:noAutofit/>
          </a:bodyPr>
          <a:lstStyle/>
          <a:p>
            <a:r>
              <a:rPr lang="en-ES" sz="2800" dirty="0"/>
              <a:t>AI in Artemisa</a:t>
            </a:r>
          </a:p>
        </p:txBody>
      </p:sp>
      <p:grpSp>
        <p:nvGrpSpPr>
          <p:cNvPr id="3" name="Group 2">
            <a:extLst>
              <a:ext uri="{FF2B5EF4-FFF2-40B4-BE49-F238E27FC236}">
                <a16:creationId xmlns:a16="http://schemas.microsoft.com/office/drawing/2014/main" id="{C4830308-5987-F943-B4BF-7C2D7E767516}"/>
              </a:ext>
            </a:extLst>
          </p:cNvPr>
          <p:cNvGrpSpPr/>
          <p:nvPr/>
        </p:nvGrpSpPr>
        <p:grpSpPr>
          <a:xfrm>
            <a:off x="153033" y="1264996"/>
            <a:ext cx="3227045" cy="7675804"/>
            <a:chOff x="127632" y="1264996"/>
            <a:chExt cx="3227045" cy="7675804"/>
          </a:xfrm>
        </p:grpSpPr>
        <p:pic>
          <p:nvPicPr>
            <p:cNvPr id="4" name="Picture 5" descr="page8image30195072">
              <a:extLst>
                <a:ext uri="{FF2B5EF4-FFF2-40B4-BE49-F238E27FC236}">
                  <a16:creationId xmlns:a16="http://schemas.microsoft.com/office/drawing/2014/main" id="{89EECFB8-E80F-564B-8786-A4CBEADA6E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BF41470-2219-D445-8118-C77E707153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462" y="3517128"/>
              <a:ext cx="2895600" cy="2908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242AE489-A846-E543-B6FF-044DB402549E}"/>
                </a:ext>
              </a:extLst>
            </p:cNvPr>
            <p:cNvPicPr>
              <a:picLocks noChangeAspect="1"/>
            </p:cNvPicPr>
            <p:nvPr/>
          </p:nvPicPr>
          <p:blipFill rotWithShape="1">
            <a:blip r:embed="rId4">
              <a:extLst>
                <a:ext uri="{28A0092B-C50C-407E-A947-70E740481C1C}">
                  <a14:useLocalDpi xmlns:a14="http://schemas.microsoft.com/office/drawing/2010/main" val="0"/>
                </a:ext>
              </a:extLst>
            </a:blip>
            <a:srcRect b="18773"/>
            <a:stretch/>
          </p:blipFill>
          <p:spPr>
            <a:xfrm>
              <a:off x="258634" y="1264996"/>
              <a:ext cx="2895600" cy="20631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05175603-7420-494A-92BA-25D6A77F7F40}"/>
                </a:ext>
              </a:extLst>
            </p:cNvPr>
            <p:cNvPicPr>
              <a:picLocks noChangeAspect="1"/>
            </p:cNvPicPr>
            <p:nvPr/>
          </p:nvPicPr>
          <p:blipFill rotWithShape="1">
            <a:blip r:embed="rId5">
              <a:extLst>
                <a:ext uri="{28A0092B-C50C-407E-A947-70E740481C1C}">
                  <a14:useLocalDpi xmlns:a14="http://schemas.microsoft.com/office/drawing/2010/main" val="0"/>
                </a:ext>
              </a:extLst>
            </a:blip>
            <a:srcRect b="23823"/>
            <a:stretch/>
          </p:blipFill>
          <p:spPr>
            <a:xfrm>
              <a:off x="241389" y="6623705"/>
              <a:ext cx="2895600" cy="19832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nvGrpSpPr>
          <p:cNvPr id="8" name="Group 7">
            <a:extLst>
              <a:ext uri="{FF2B5EF4-FFF2-40B4-BE49-F238E27FC236}">
                <a16:creationId xmlns:a16="http://schemas.microsoft.com/office/drawing/2014/main" id="{93FE094D-B44D-294A-8F59-7477CB141B82}"/>
              </a:ext>
            </a:extLst>
          </p:cNvPr>
          <p:cNvGrpSpPr/>
          <p:nvPr/>
        </p:nvGrpSpPr>
        <p:grpSpPr>
          <a:xfrm>
            <a:off x="3431319" y="1139224"/>
            <a:ext cx="2895600" cy="7983075"/>
            <a:chOff x="3380517" y="1139224"/>
            <a:chExt cx="2895600" cy="7983075"/>
          </a:xfrm>
        </p:grpSpPr>
        <p:pic>
          <p:nvPicPr>
            <p:cNvPr id="9" name="Picture 8">
              <a:extLst>
                <a:ext uri="{FF2B5EF4-FFF2-40B4-BE49-F238E27FC236}">
                  <a16:creationId xmlns:a16="http://schemas.microsoft.com/office/drawing/2014/main" id="{6EBC6DCB-03B9-4441-8754-0307F0D60704}"/>
                </a:ext>
              </a:extLst>
            </p:cNvPr>
            <p:cNvPicPr>
              <a:picLocks noChangeAspect="1"/>
            </p:cNvPicPr>
            <p:nvPr/>
          </p:nvPicPr>
          <p:blipFill rotWithShape="1">
            <a:blip r:embed="rId6">
              <a:extLst>
                <a:ext uri="{28A0092B-C50C-407E-A947-70E740481C1C}">
                  <a14:useLocalDpi xmlns:a14="http://schemas.microsoft.com/office/drawing/2010/main" val="0"/>
                </a:ext>
              </a:extLst>
            </a:blip>
            <a:srcRect b="17010"/>
            <a:stretch/>
          </p:blipFill>
          <p:spPr>
            <a:xfrm>
              <a:off x="3380517" y="1139224"/>
              <a:ext cx="2895600" cy="24135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ADA28119-B29A-8E4F-923B-55CE2ED60E93}"/>
                </a:ext>
              </a:extLst>
            </p:cNvPr>
            <p:cNvPicPr>
              <a:picLocks noChangeAspect="1"/>
            </p:cNvPicPr>
            <p:nvPr/>
          </p:nvPicPr>
          <p:blipFill rotWithShape="1">
            <a:blip r:embed="rId7">
              <a:extLst>
                <a:ext uri="{28A0092B-C50C-407E-A947-70E740481C1C}">
                  <a14:useLocalDpi xmlns:a14="http://schemas.microsoft.com/office/drawing/2010/main" val="0"/>
                </a:ext>
              </a:extLst>
            </a:blip>
            <a:srcRect b="14993"/>
            <a:stretch/>
          </p:blipFill>
          <p:spPr>
            <a:xfrm>
              <a:off x="3380517" y="6650033"/>
              <a:ext cx="2895600" cy="2472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6F85E4D6-5286-B14B-9F75-7CEB48F39B8A}"/>
                </a:ext>
              </a:extLst>
            </p:cNvPr>
            <p:cNvPicPr>
              <a:picLocks noChangeAspect="1"/>
            </p:cNvPicPr>
            <p:nvPr/>
          </p:nvPicPr>
          <p:blipFill rotWithShape="1">
            <a:blip r:embed="rId8">
              <a:extLst>
                <a:ext uri="{28A0092B-C50C-407E-A947-70E740481C1C}">
                  <a14:useLocalDpi xmlns:a14="http://schemas.microsoft.com/office/drawing/2010/main" val="0"/>
                </a:ext>
              </a:extLst>
            </a:blip>
            <a:srcRect t="4709"/>
            <a:stretch/>
          </p:blipFill>
          <p:spPr>
            <a:xfrm>
              <a:off x="3380517" y="3715746"/>
              <a:ext cx="2895600" cy="27713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13" name="Picture 12">
            <a:extLst>
              <a:ext uri="{FF2B5EF4-FFF2-40B4-BE49-F238E27FC236}">
                <a16:creationId xmlns:a16="http://schemas.microsoft.com/office/drawing/2014/main" id="{A9D204E9-CFEA-1246-A32F-3839D1F23C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09660" y="4342331"/>
            <a:ext cx="2895600" cy="254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C07AF277-DD9B-2A4C-A7D5-0492310BBA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10359" y="1331046"/>
            <a:ext cx="2895600" cy="2908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a:extLst>
              <a:ext uri="{FF2B5EF4-FFF2-40B4-BE49-F238E27FC236}">
                <a16:creationId xmlns:a16="http://schemas.microsoft.com/office/drawing/2014/main" id="{E9CA5276-3EF3-6744-B884-3A3E6CF08037}"/>
              </a:ext>
            </a:extLst>
          </p:cNvPr>
          <p:cNvPicPr>
            <a:picLocks noChangeAspect="1"/>
          </p:cNvPicPr>
          <p:nvPr/>
        </p:nvPicPr>
        <p:blipFill rotWithShape="1">
          <a:blip r:embed="rId11">
            <a:extLst>
              <a:ext uri="{28A0092B-C50C-407E-A947-70E740481C1C}">
                <a14:useLocalDpi xmlns:a14="http://schemas.microsoft.com/office/drawing/2010/main" val="0"/>
              </a:ext>
            </a:extLst>
          </a:blip>
          <a:srcRect t="10096" b="20753"/>
          <a:stretch/>
        </p:blipFill>
        <p:spPr>
          <a:xfrm>
            <a:off x="6612470" y="7077443"/>
            <a:ext cx="2895600" cy="18003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EF03D18F-BF06-4B4E-98B5-BF117477A7B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12470" y="1264996"/>
            <a:ext cx="2895600" cy="29083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Oval 18">
            <a:extLst>
              <a:ext uri="{FF2B5EF4-FFF2-40B4-BE49-F238E27FC236}">
                <a16:creationId xmlns:a16="http://schemas.microsoft.com/office/drawing/2014/main" id="{21452387-8A90-CD41-B005-AA67748D1A38}"/>
              </a:ext>
            </a:extLst>
          </p:cNvPr>
          <p:cNvSpPr/>
          <p:nvPr/>
        </p:nvSpPr>
        <p:spPr>
          <a:xfrm>
            <a:off x="10469461" y="8089728"/>
            <a:ext cx="360726" cy="360000"/>
          </a:xfrm>
          <a:prstGeom prst="ellipse">
            <a:avLst/>
          </a:prstGeom>
          <a:solidFill>
            <a:schemeClr val="bg1"/>
          </a:solidFill>
          <a:ln>
            <a:no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0" name="Oval 19">
            <a:extLst>
              <a:ext uri="{FF2B5EF4-FFF2-40B4-BE49-F238E27FC236}">
                <a16:creationId xmlns:a16="http://schemas.microsoft.com/office/drawing/2014/main" id="{262874CB-3980-964B-8F58-B4FC4DF07B60}"/>
              </a:ext>
            </a:extLst>
          </p:cNvPr>
          <p:cNvSpPr/>
          <p:nvPr/>
        </p:nvSpPr>
        <p:spPr>
          <a:xfrm>
            <a:off x="11107158" y="8089728"/>
            <a:ext cx="360726" cy="360000"/>
          </a:xfrm>
          <a:prstGeom prst="ellipse">
            <a:avLst/>
          </a:prstGeom>
          <a:solidFill>
            <a:schemeClr val="bg1"/>
          </a:solidFill>
          <a:ln>
            <a:no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1" name="Oval 20">
            <a:extLst>
              <a:ext uri="{FF2B5EF4-FFF2-40B4-BE49-F238E27FC236}">
                <a16:creationId xmlns:a16="http://schemas.microsoft.com/office/drawing/2014/main" id="{8EB65996-BA6A-8545-8358-D714B39364C9}"/>
              </a:ext>
            </a:extLst>
          </p:cNvPr>
          <p:cNvSpPr/>
          <p:nvPr/>
        </p:nvSpPr>
        <p:spPr>
          <a:xfrm>
            <a:off x="11744855" y="8089728"/>
            <a:ext cx="360726" cy="360000"/>
          </a:xfrm>
          <a:prstGeom prst="ellipse">
            <a:avLst/>
          </a:prstGeom>
          <a:solidFill>
            <a:schemeClr val="bg1"/>
          </a:solidFill>
          <a:ln>
            <a:no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pic>
        <p:nvPicPr>
          <p:cNvPr id="29" name="Picture 28">
            <a:extLst>
              <a:ext uri="{FF2B5EF4-FFF2-40B4-BE49-F238E27FC236}">
                <a16:creationId xmlns:a16="http://schemas.microsoft.com/office/drawing/2014/main" id="{14D9CAC4-7C0E-1842-8EFC-0F5F66C8EEA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813912" y="4411606"/>
            <a:ext cx="2878192" cy="2494733"/>
          </a:xfrm>
          <a:prstGeom prst="rect">
            <a:avLst/>
          </a:prstGeom>
          <a:solidFill>
            <a:srgbClr val="FFFFFF">
              <a:shade val="85000"/>
            </a:srgbClr>
          </a:solidFill>
          <a:ln w="889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8861458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67FCB-4446-AA45-8BDD-3791BC8DB069}"/>
              </a:ext>
            </a:extLst>
          </p:cNvPr>
          <p:cNvSpPr>
            <a:spLocks noGrp="1"/>
          </p:cNvSpPr>
          <p:nvPr>
            <p:ph type="title"/>
          </p:nvPr>
        </p:nvSpPr>
        <p:spPr/>
        <p:txBody>
          <a:bodyPr>
            <a:noAutofit/>
          </a:bodyPr>
          <a:lstStyle/>
          <a:p>
            <a:r>
              <a:rPr lang="en-ES" sz="2800"/>
              <a:t>Artemisa in Numbers</a:t>
            </a:r>
          </a:p>
        </p:txBody>
      </p:sp>
      <p:sp>
        <p:nvSpPr>
          <p:cNvPr id="19" name="TextBox 18">
            <a:extLst>
              <a:ext uri="{FF2B5EF4-FFF2-40B4-BE49-F238E27FC236}">
                <a16:creationId xmlns:a16="http://schemas.microsoft.com/office/drawing/2014/main" id="{539BBAA7-74CA-BA4D-3C84-13D9A3F396F7}"/>
              </a:ext>
            </a:extLst>
          </p:cNvPr>
          <p:cNvSpPr txBox="1"/>
          <p:nvPr/>
        </p:nvSpPr>
        <p:spPr>
          <a:xfrm>
            <a:off x="261694" y="7682858"/>
            <a:ext cx="12217400" cy="64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lnSpc>
                <a:spcPts val="3600"/>
              </a:lnSpc>
              <a:spcBef>
                <a:spcPts val="600"/>
              </a:spcBef>
            </a:pPr>
            <a:r>
              <a:rPr lang="en-GB">
                <a:solidFill>
                  <a:srgbClr val="000000"/>
                </a:solidFill>
                <a:latin typeface="Nunito Sans Light" pitchFamily="2" charset="77"/>
              </a:rPr>
              <a:t>Number of </a:t>
            </a:r>
            <a:r>
              <a:rPr lang="en-GB" b="1">
                <a:solidFill>
                  <a:srgbClr val="000000"/>
                </a:solidFill>
                <a:latin typeface="Nunito Sans Light" pitchFamily="2" charset="77"/>
              </a:rPr>
              <a:t>NEW</a:t>
            </a:r>
            <a:r>
              <a:rPr lang="en-GB">
                <a:solidFill>
                  <a:srgbClr val="000000"/>
                </a:solidFill>
                <a:latin typeface="Nunito Sans Light" pitchFamily="2" charset="77"/>
              </a:rPr>
              <a:t> projects are increasing yearly </a:t>
            </a:r>
            <a:endParaRPr kumimoji="0" lang="en-ES" sz="2400" b="0" i="0" u="none" strike="noStrike" cap="none" spc="0" normalizeH="0" baseline="0">
              <a:ln>
                <a:noFill/>
              </a:ln>
              <a:solidFill>
                <a:srgbClr val="000000"/>
              </a:solidFill>
              <a:effectLst/>
              <a:uFillTx/>
              <a:latin typeface="+mj-lt"/>
              <a:ea typeface="+mj-ea"/>
              <a:cs typeface="+mj-cs"/>
              <a:sym typeface="Helvetica Neue Light"/>
            </a:endParaRPr>
          </a:p>
        </p:txBody>
      </p:sp>
      <p:pic>
        <p:nvPicPr>
          <p:cNvPr id="3" name="Google Shape;207;p24">
            <a:extLst>
              <a:ext uri="{FF2B5EF4-FFF2-40B4-BE49-F238E27FC236}">
                <a16:creationId xmlns:a16="http://schemas.microsoft.com/office/drawing/2014/main" id="{92FA1FD9-4993-286C-39DD-ACC584CAC287}"/>
              </a:ext>
            </a:extLst>
          </p:cNvPr>
          <p:cNvPicPr preferRelativeResize="0"/>
          <p:nvPr/>
        </p:nvPicPr>
        <p:blipFill>
          <a:blip r:embed="rId3">
            <a:alphaModFix/>
          </a:blip>
          <a:stretch>
            <a:fillRect/>
          </a:stretch>
        </p:blipFill>
        <p:spPr>
          <a:xfrm>
            <a:off x="2248190" y="1897166"/>
            <a:ext cx="8508419" cy="5785692"/>
          </a:xfrm>
          <a:prstGeom prst="rect">
            <a:avLst/>
          </a:prstGeom>
          <a:noFill/>
          <a:ln>
            <a:noFill/>
          </a:ln>
        </p:spPr>
      </p:pic>
    </p:spTree>
    <p:extLst>
      <p:ext uri="{BB962C8B-B14F-4D97-AF65-F5344CB8AC3E}">
        <p14:creationId xmlns:p14="http://schemas.microsoft.com/office/powerpoint/2010/main" val="178489691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C9358-EEB1-FA41-9FE9-BD70C94C12E0}"/>
              </a:ext>
            </a:extLst>
          </p:cNvPr>
          <p:cNvSpPr>
            <a:spLocks noGrp="1"/>
          </p:cNvSpPr>
          <p:nvPr>
            <p:ph type="title"/>
          </p:nvPr>
        </p:nvSpPr>
        <p:spPr/>
        <p:txBody>
          <a:bodyPr>
            <a:noAutofit/>
          </a:bodyPr>
          <a:lstStyle/>
          <a:p>
            <a:r>
              <a:rPr lang="en-ES" sz="2800"/>
              <a:t>Artemisa in Numbers</a:t>
            </a:r>
          </a:p>
        </p:txBody>
      </p:sp>
      <p:grpSp>
        <p:nvGrpSpPr>
          <p:cNvPr id="102" name="Group 101">
            <a:extLst>
              <a:ext uri="{FF2B5EF4-FFF2-40B4-BE49-F238E27FC236}">
                <a16:creationId xmlns:a16="http://schemas.microsoft.com/office/drawing/2014/main" id="{0919A625-62FE-0844-8EDF-6CFF8EBF3585}"/>
              </a:ext>
            </a:extLst>
          </p:cNvPr>
          <p:cNvGrpSpPr/>
          <p:nvPr/>
        </p:nvGrpSpPr>
        <p:grpSpPr>
          <a:xfrm>
            <a:off x="1415087" y="2056412"/>
            <a:ext cx="2870915" cy="2750125"/>
            <a:chOff x="1415087" y="2056412"/>
            <a:chExt cx="2870915" cy="2750125"/>
          </a:xfrm>
        </p:grpSpPr>
        <p:sp>
          <p:nvSpPr>
            <p:cNvPr id="7" name="Rounded Rectangle 6">
              <a:extLst>
                <a:ext uri="{FF2B5EF4-FFF2-40B4-BE49-F238E27FC236}">
                  <a16:creationId xmlns:a16="http://schemas.microsoft.com/office/drawing/2014/main" id="{522C60AC-EACB-2A45-B878-BED091A213CC}"/>
                </a:ext>
              </a:extLst>
            </p:cNvPr>
            <p:cNvSpPr/>
            <p:nvPr/>
          </p:nvSpPr>
          <p:spPr>
            <a:xfrm>
              <a:off x="2066306" y="2671948"/>
              <a:ext cx="1579419" cy="1508166"/>
            </a:xfrm>
            <a:prstGeom prst="roundRect">
              <a:avLst/>
            </a:prstGeom>
            <a:noFill/>
            <a:ln w="889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cxnSp>
          <p:nvCxnSpPr>
            <p:cNvPr id="13" name="Straight Connector 12">
              <a:extLst>
                <a:ext uri="{FF2B5EF4-FFF2-40B4-BE49-F238E27FC236}">
                  <a16:creationId xmlns:a16="http://schemas.microsoft.com/office/drawing/2014/main" id="{3AF9D3F2-8AD2-7048-9FD3-7A4D69E54351}"/>
                </a:ext>
              </a:extLst>
            </p:cNvPr>
            <p:cNvCxnSpPr>
              <a:cxnSpLocks/>
            </p:cNvCxnSpPr>
            <p:nvPr/>
          </p:nvCxnSpPr>
          <p:spPr>
            <a:xfrm>
              <a:off x="2066306" y="2919353"/>
              <a:ext cx="1246910" cy="0"/>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6" name="Straight Connector 15">
              <a:extLst>
                <a:ext uri="{FF2B5EF4-FFF2-40B4-BE49-F238E27FC236}">
                  <a16:creationId xmlns:a16="http://schemas.microsoft.com/office/drawing/2014/main" id="{5A64A980-B05C-8846-AFDC-B28616BE4254}"/>
                </a:ext>
              </a:extLst>
            </p:cNvPr>
            <p:cNvCxnSpPr>
              <a:cxnSpLocks/>
            </p:cNvCxnSpPr>
            <p:nvPr/>
          </p:nvCxnSpPr>
          <p:spPr>
            <a:xfrm>
              <a:off x="2398815" y="3950524"/>
              <a:ext cx="1246910" cy="0"/>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nvGrpSpPr>
            <p:cNvPr id="46" name="Group 45">
              <a:extLst>
                <a:ext uri="{FF2B5EF4-FFF2-40B4-BE49-F238E27FC236}">
                  <a16:creationId xmlns:a16="http://schemas.microsoft.com/office/drawing/2014/main" id="{3A2165DE-C7CA-1047-9A35-5B7EA353E731}"/>
                </a:ext>
              </a:extLst>
            </p:cNvPr>
            <p:cNvGrpSpPr/>
            <p:nvPr/>
          </p:nvGrpSpPr>
          <p:grpSpPr>
            <a:xfrm>
              <a:off x="2236463" y="2056412"/>
              <a:ext cx="1185580" cy="615536"/>
              <a:chOff x="2236463" y="2056412"/>
              <a:chExt cx="1185580" cy="615536"/>
            </a:xfrm>
          </p:grpSpPr>
          <p:cxnSp>
            <p:nvCxnSpPr>
              <p:cNvPr id="11" name="Straight Connector 10">
                <a:extLst>
                  <a:ext uri="{FF2B5EF4-FFF2-40B4-BE49-F238E27FC236}">
                    <a16:creationId xmlns:a16="http://schemas.microsoft.com/office/drawing/2014/main" id="{60030855-EC81-A540-AF42-096804E42968}"/>
                  </a:ext>
                </a:extLst>
              </p:cNvPr>
              <p:cNvCxnSpPr/>
              <p:nvPr/>
            </p:nvCxnSpPr>
            <p:spPr>
              <a:xfrm flipV="1">
                <a:off x="3127139" y="2066306"/>
                <a:ext cx="0" cy="605642"/>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nvGrpSpPr>
              <p:cNvPr id="40" name="Group 39">
                <a:extLst>
                  <a:ext uri="{FF2B5EF4-FFF2-40B4-BE49-F238E27FC236}">
                    <a16:creationId xmlns:a16="http://schemas.microsoft.com/office/drawing/2014/main" id="{BD9E0AEE-525F-E745-ACFB-9D37EF6B09E1}"/>
                  </a:ext>
                </a:extLst>
              </p:cNvPr>
              <p:cNvGrpSpPr/>
              <p:nvPr/>
            </p:nvGrpSpPr>
            <p:grpSpPr>
              <a:xfrm>
                <a:off x="2236463" y="2056412"/>
                <a:ext cx="1185580" cy="605642"/>
                <a:chOff x="2236463" y="2056412"/>
                <a:chExt cx="1185580" cy="605642"/>
              </a:xfrm>
            </p:grpSpPr>
            <p:cxnSp>
              <p:nvCxnSpPr>
                <p:cNvPr id="9" name="Straight Connector 8">
                  <a:extLst>
                    <a:ext uri="{FF2B5EF4-FFF2-40B4-BE49-F238E27FC236}">
                      <a16:creationId xmlns:a16="http://schemas.microsoft.com/office/drawing/2014/main" id="{C1B07A1C-43E5-9F48-883E-1919F35A2296}"/>
                    </a:ext>
                  </a:extLst>
                </p:cNvPr>
                <p:cNvCxnSpPr/>
                <p:nvPr/>
              </p:nvCxnSpPr>
              <p:spPr>
                <a:xfrm flipV="1">
                  <a:off x="2559102" y="2056412"/>
                  <a:ext cx="0" cy="605642"/>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0" name="Straight Connector 9">
                  <a:extLst>
                    <a:ext uri="{FF2B5EF4-FFF2-40B4-BE49-F238E27FC236}">
                      <a16:creationId xmlns:a16="http://schemas.microsoft.com/office/drawing/2014/main" id="{8D9B32F8-3D8C-4F4B-8C19-BD9F30411142}"/>
                    </a:ext>
                  </a:extLst>
                </p:cNvPr>
                <p:cNvCxnSpPr>
                  <a:cxnSpLocks/>
                </p:cNvCxnSpPr>
                <p:nvPr/>
              </p:nvCxnSpPr>
              <p:spPr>
                <a:xfrm flipV="1">
                  <a:off x="2838174"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8" name="Straight Connector 17">
                  <a:extLst>
                    <a:ext uri="{FF2B5EF4-FFF2-40B4-BE49-F238E27FC236}">
                      <a16:creationId xmlns:a16="http://schemas.microsoft.com/office/drawing/2014/main" id="{3DDCCE57-A60D-4A4D-A87A-3489F86A559F}"/>
                    </a:ext>
                  </a:extLst>
                </p:cNvPr>
                <p:cNvCxnSpPr>
                  <a:cxnSpLocks/>
                </p:cNvCxnSpPr>
                <p:nvPr/>
              </p:nvCxnSpPr>
              <p:spPr>
                <a:xfrm flipV="1">
                  <a:off x="3422043"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19" name="Straight Connector 18">
                  <a:extLst>
                    <a:ext uri="{FF2B5EF4-FFF2-40B4-BE49-F238E27FC236}">
                      <a16:creationId xmlns:a16="http://schemas.microsoft.com/office/drawing/2014/main" id="{267331ED-0756-B34D-A3F7-E0CD9839E429}"/>
                    </a:ext>
                  </a:extLst>
                </p:cNvPr>
                <p:cNvCxnSpPr>
                  <a:cxnSpLocks/>
                </p:cNvCxnSpPr>
                <p:nvPr/>
              </p:nvCxnSpPr>
              <p:spPr>
                <a:xfrm flipV="1">
                  <a:off x="2236463"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grpSp>
        <p:sp>
          <p:nvSpPr>
            <p:cNvPr id="39" name="TextBox 38">
              <a:extLst>
                <a:ext uri="{FF2B5EF4-FFF2-40B4-BE49-F238E27FC236}">
                  <a16:creationId xmlns:a16="http://schemas.microsoft.com/office/drawing/2014/main" id="{A8B73D8D-BCB6-4445-AF79-E057214AA808}"/>
                </a:ext>
              </a:extLst>
            </p:cNvPr>
            <p:cNvSpPr txBox="1"/>
            <p:nvPr/>
          </p:nvSpPr>
          <p:spPr>
            <a:xfrm>
              <a:off x="2309391" y="3088814"/>
              <a:ext cx="1093248"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rPr>
                <a:t>CPU</a:t>
              </a:r>
            </a:p>
          </p:txBody>
        </p:sp>
        <p:grpSp>
          <p:nvGrpSpPr>
            <p:cNvPr id="47" name="Group 46">
              <a:extLst>
                <a:ext uri="{FF2B5EF4-FFF2-40B4-BE49-F238E27FC236}">
                  <a16:creationId xmlns:a16="http://schemas.microsoft.com/office/drawing/2014/main" id="{97DA029E-878A-964D-B290-F7F76A30F9C7}"/>
                </a:ext>
              </a:extLst>
            </p:cNvPr>
            <p:cNvGrpSpPr/>
            <p:nvPr/>
          </p:nvGrpSpPr>
          <p:grpSpPr>
            <a:xfrm rot="5400000">
              <a:off x="3385444" y="3118263"/>
              <a:ext cx="1185580" cy="615536"/>
              <a:chOff x="2236463" y="2056412"/>
              <a:chExt cx="1185580" cy="615536"/>
            </a:xfrm>
          </p:grpSpPr>
          <p:cxnSp>
            <p:nvCxnSpPr>
              <p:cNvPr id="48" name="Straight Connector 47">
                <a:extLst>
                  <a:ext uri="{FF2B5EF4-FFF2-40B4-BE49-F238E27FC236}">
                    <a16:creationId xmlns:a16="http://schemas.microsoft.com/office/drawing/2014/main" id="{2DD6F13F-A0B9-414F-9B3F-C65903098806}"/>
                  </a:ext>
                </a:extLst>
              </p:cNvPr>
              <p:cNvCxnSpPr/>
              <p:nvPr/>
            </p:nvCxnSpPr>
            <p:spPr>
              <a:xfrm flipV="1">
                <a:off x="3127139" y="2066306"/>
                <a:ext cx="0" cy="605642"/>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nvGrpSpPr>
              <p:cNvPr id="49" name="Group 48">
                <a:extLst>
                  <a:ext uri="{FF2B5EF4-FFF2-40B4-BE49-F238E27FC236}">
                    <a16:creationId xmlns:a16="http://schemas.microsoft.com/office/drawing/2014/main" id="{EBFD9E20-F506-E545-8235-5151A93AF55D}"/>
                  </a:ext>
                </a:extLst>
              </p:cNvPr>
              <p:cNvGrpSpPr/>
              <p:nvPr/>
            </p:nvGrpSpPr>
            <p:grpSpPr>
              <a:xfrm>
                <a:off x="2236463" y="2056412"/>
                <a:ext cx="1185580" cy="605642"/>
                <a:chOff x="2236463" y="2056412"/>
                <a:chExt cx="1185580" cy="605642"/>
              </a:xfrm>
            </p:grpSpPr>
            <p:cxnSp>
              <p:nvCxnSpPr>
                <p:cNvPr id="50" name="Straight Connector 49">
                  <a:extLst>
                    <a:ext uri="{FF2B5EF4-FFF2-40B4-BE49-F238E27FC236}">
                      <a16:creationId xmlns:a16="http://schemas.microsoft.com/office/drawing/2014/main" id="{31815602-9937-384E-963E-60BA977570DB}"/>
                    </a:ext>
                  </a:extLst>
                </p:cNvPr>
                <p:cNvCxnSpPr/>
                <p:nvPr/>
              </p:nvCxnSpPr>
              <p:spPr>
                <a:xfrm flipV="1">
                  <a:off x="2559102" y="2056412"/>
                  <a:ext cx="0" cy="605642"/>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51" name="Straight Connector 50">
                  <a:extLst>
                    <a:ext uri="{FF2B5EF4-FFF2-40B4-BE49-F238E27FC236}">
                      <a16:creationId xmlns:a16="http://schemas.microsoft.com/office/drawing/2014/main" id="{7F964E21-5C80-E842-A63B-1644CDAF0B45}"/>
                    </a:ext>
                  </a:extLst>
                </p:cNvPr>
                <p:cNvCxnSpPr>
                  <a:cxnSpLocks/>
                </p:cNvCxnSpPr>
                <p:nvPr/>
              </p:nvCxnSpPr>
              <p:spPr>
                <a:xfrm flipV="1">
                  <a:off x="2838174"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C9FBD6DE-B22A-0F43-8039-A6703B4A6E1B}"/>
                    </a:ext>
                  </a:extLst>
                </p:cNvPr>
                <p:cNvCxnSpPr>
                  <a:cxnSpLocks/>
                </p:cNvCxnSpPr>
                <p:nvPr/>
              </p:nvCxnSpPr>
              <p:spPr>
                <a:xfrm flipV="1">
                  <a:off x="3422043"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53" name="Straight Connector 52">
                  <a:extLst>
                    <a:ext uri="{FF2B5EF4-FFF2-40B4-BE49-F238E27FC236}">
                      <a16:creationId xmlns:a16="http://schemas.microsoft.com/office/drawing/2014/main" id="{5434F632-6922-E94E-BABC-DD5948048FF0}"/>
                    </a:ext>
                  </a:extLst>
                </p:cNvPr>
                <p:cNvCxnSpPr>
                  <a:cxnSpLocks/>
                </p:cNvCxnSpPr>
                <p:nvPr/>
              </p:nvCxnSpPr>
              <p:spPr>
                <a:xfrm flipV="1">
                  <a:off x="2236463"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grpSp>
        <p:grpSp>
          <p:nvGrpSpPr>
            <p:cNvPr id="54" name="Group 53">
              <a:extLst>
                <a:ext uri="{FF2B5EF4-FFF2-40B4-BE49-F238E27FC236}">
                  <a16:creationId xmlns:a16="http://schemas.microsoft.com/office/drawing/2014/main" id="{BAF44C43-9FBB-0F4F-80A5-01C2F640572F}"/>
                </a:ext>
              </a:extLst>
            </p:cNvPr>
            <p:cNvGrpSpPr/>
            <p:nvPr/>
          </p:nvGrpSpPr>
          <p:grpSpPr>
            <a:xfrm rot="10800000">
              <a:off x="2236463" y="4191001"/>
              <a:ext cx="1185580" cy="615536"/>
              <a:chOff x="2236463" y="2056412"/>
              <a:chExt cx="1185580" cy="615536"/>
            </a:xfrm>
          </p:grpSpPr>
          <p:cxnSp>
            <p:nvCxnSpPr>
              <p:cNvPr id="55" name="Straight Connector 54">
                <a:extLst>
                  <a:ext uri="{FF2B5EF4-FFF2-40B4-BE49-F238E27FC236}">
                    <a16:creationId xmlns:a16="http://schemas.microsoft.com/office/drawing/2014/main" id="{EED03329-C538-964E-BC20-8C100C89EFD6}"/>
                  </a:ext>
                </a:extLst>
              </p:cNvPr>
              <p:cNvCxnSpPr/>
              <p:nvPr/>
            </p:nvCxnSpPr>
            <p:spPr>
              <a:xfrm flipV="1">
                <a:off x="3127139" y="2066306"/>
                <a:ext cx="0" cy="605642"/>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nvGrpSpPr>
              <p:cNvPr id="56" name="Group 55">
                <a:extLst>
                  <a:ext uri="{FF2B5EF4-FFF2-40B4-BE49-F238E27FC236}">
                    <a16:creationId xmlns:a16="http://schemas.microsoft.com/office/drawing/2014/main" id="{727DA958-1BCE-C441-9A10-672C4395891D}"/>
                  </a:ext>
                </a:extLst>
              </p:cNvPr>
              <p:cNvGrpSpPr/>
              <p:nvPr/>
            </p:nvGrpSpPr>
            <p:grpSpPr>
              <a:xfrm>
                <a:off x="2236463" y="2056412"/>
                <a:ext cx="1185580" cy="605642"/>
                <a:chOff x="2236463" y="2056412"/>
                <a:chExt cx="1185580" cy="605642"/>
              </a:xfrm>
            </p:grpSpPr>
            <p:cxnSp>
              <p:nvCxnSpPr>
                <p:cNvPr id="57" name="Straight Connector 56">
                  <a:extLst>
                    <a:ext uri="{FF2B5EF4-FFF2-40B4-BE49-F238E27FC236}">
                      <a16:creationId xmlns:a16="http://schemas.microsoft.com/office/drawing/2014/main" id="{7AFA6C0A-7886-6741-9795-324BB7FAF19A}"/>
                    </a:ext>
                  </a:extLst>
                </p:cNvPr>
                <p:cNvCxnSpPr/>
                <p:nvPr/>
              </p:nvCxnSpPr>
              <p:spPr>
                <a:xfrm flipV="1">
                  <a:off x="2559102" y="2056412"/>
                  <a:ext cx="0" cy="605642"/>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58" name="Straight Connector 57">
                  <a:extLst>
                    <a:ext uri="{FF2B5EF4-FFF2-40B4-BE49-F238E27FC236}">
                      <a16:creationId xmlns:a16="http://schemas.microsoft.com/office/drawing/2014/main" id="{05D2DC91-3135-9047-A252-B09CD8B6ADA7}"/>
                    </a:ext>
                  </a:extLst>
                </p:cNvPr>
                <p:cNvCxnSpPr>
                  <a:cxnSpLocks/>
                </p:cNvCxnSpPr>
                <p:nvPr/>
              </p:nvCxnSpPr>
              <p:spPr>
                <a:xfrm flipV="1">
                  <a:off x="2838174"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59" name="Straight Connector 58">
                  <a:extLst>
                    <a:ext uri="{FF2B5EF4-FFF2-40B4-BE49-F238E27FC236}">
                      <a16:creationId xmlns:a16="http://schemas.microsoft.com/office/drawing/2014/main" id="{7AE7E0F5-7EC9-1340-A074-5C99C6384652}"/>
                    </a:ext>
                  </a:extLst>
                </p:cNvPr>
                <p:cNvCxnSpPr>
                  <a:cxnSpLocks/>
                </p:cNvCxnSpPr>
                <p:nvPr/>
              </p:nvCxnSpPr>
              <p:spPr>
                <a:xfrm flipV="1">
                  <a:off x="3422043"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60" name="Straight Connector 59">
                  <a:extLst>
                    <a:ext uri="{FF2B5EF4-FFF2-40B4-BE49-F238E27FC236}">
                      <a16:creationId xmlns:a16="http://schemas.microsoft.com/office/drawing/2014/main" id="{FACBAC9D-DA25-954F-98C4-56609F229BE9}"/>
                    </a:ext>
                  </a:extLst>
                </p:cNvPr>
                <p:cNvCxnSpPr>
                  <a:cxnSpLocks/>
                </p:cNvCxnSpPr>
                <p:nvPr/>
              </p:nvCxnSpPr>
              <p:spPr>
                <a:xfrm flipV="1">
                  <a:off x="2236463"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grpSp>
        <p:grpSp>
          <p:nvGrpSpPr>
            <p:cNvPr id="61" name="Group 60">
              <a:extLst>
                <a:ext uri="{FF2B5EF4-FFF2-40B4-BE49-F238E27FC236}">
                  <a16:creationId xmlns:a16="http://schemas.microsoft.com/office/drawing/2014/main" id="{96FCA753-3148-6E44-95E1-4F7AF9E8E7EE}"/>
                </a:ext>
              </a:extLst>
            </p:cNvPr>
            <p:cNvGrpSpPr/>
            <p:nvPr/>
          </p:nvGrpSpPr>
          <p:grpSpPr>
            <a:xfrm rot="16200000">
              <a:off x="1130065" y="3118263"/>
              <a:ext cx="1185580" cy="615536"/>
              <a:chOff x="2236463" y="2056412"/>
              <a:chExt cx="1185580" cy="615536"/>
            </a:xfrm>
          </p:grpSpPr>
          <p:cxnSp>
            <p:nvCxnSpPr>
              <p:cNvPr id="62" name="Straight Connector 61">
                <a:extLst>
                  <a:ext uri="{FF2B5EF4-FFF2-40B4-BE49-F238E27FC236}">
                    <a16:creationId xmlns:a16="http://schemas.microsoft.com/office/drawing/2014/main" id="{44A269A8-FBF4-2C49-9BB6-1B1E1120A877}"/>
                  </a:ext>
                </a:extLst>
              </p:cNvPr>
              <p:cNvCxnSpPr/>
              <p:nvPr/>
            </p:nvCxnSpPr>
            <p:spPr>
              <a:xfrm flipV="1">
                <a:off x="3127139" y="2066306"/>
                <a:ext cx="0" cy="605642"/>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nvGrpSpPr>
              <p:cNvPr id="63" name="Group 62">
                <a:extLst>
                  <a:ext uri="{FF2B5EF4-FFF2-40B4-BE49-F238E27FC236}">
                    <a16:creationId xmlns:a16="http://schemas.microsoft.com/office/drawing/2014/main" id="{3D44244E-AE7B-B841-800C-F0D28196489D}"/>
                  </a:ext>
                </a:extLst>
              </p:cNvPr>
              <p:cNvGrpSpPr/>
              <p:nvPr/>
            </p:nvGrpSpPr>
            <p:grpSpPr>
              <a:xfrm>
                <a:off x="2236463" y="2056412"/>
                <a:ext cx="1185580" cy="605642"/>
                <a:chOff x="2236463" y="2056412"/>
                <a:chExt cx="1185580" cy="605642"/>
              </a:xfrm>
            </p:grpSpPr>
            <p:cxnSp>
              <p:nvCxnSpPr>
                <p:cNvPr id="64" name="Straight Connector 63">
                  <a:extLst>
                    <a:ext uri="{FF2B5EF4-FFF2-40B4-BE49-F238E27FC236}">
                      <a16:creationId xmlns:a16="http://schemas.microsoft.com/office/drawing/2014/main" id="{43356A59-9BF6-1146-A36F-8C862CDF363C}"/>
                    </a:ext>
                  </a:extLst>
                </p:cNvPr>
                <p:cNvCxnSpPr/>
                <p:nvPr/>
              </p:nvCxnSpPr>
              <p:spPr>
                <a:xfrm flipV="1">
                  <a:off x="2559102" y="2056412"/>
                  <a:ext cx="0" cy="605642"/>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65" name="Straight Connector 64">
                  <a:extLst>
                    <a:ext uri="{FF2B5EF4-FFF2-40B4-BE49-F238E27FC236}">
                      <a16:creationId xmlns:a16="http://schemas.microsoft.com/office/drawing/2014/main" id="{EB2906B6-281D-DF43-BB27-98221A4ED9DF}"/>
                    </a:ext>
                  </a:extLst>
                </p:cNvPr>
                <p:cNvCxnSpPr>
                  <a:cxnSpLocks/>
                </p:cNvCxnSpPr>
                <p:nvPr/>
              </p:nvCxnSpPr>
              <p:spPr>
                <a:xfrm flipV="1">
                  <a:off x="2838174"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66" name="Straight Connector 65">
                  <a:extLst>
                    <a:ext uri="{FF2B5EF4-FFF2-40B4-BE49-F238E27FC236}">
                      <a16:creationId xmlns:a16="http://schemas.microsoft.com/office/drawing/2014/main" id="{3D148145-9AC7-814C-95F5-3B6EFA197D61}"/>
                    </a:ext>
                  </a:extLst>
                </p:cNvPr>
                <p:cNvCxnSpPr>
                  <a:cxnSpLocks/>
                </p:cNvCxnSpPr>
                <p:nvPr/>
              </p:nvCxnSpPr>
              <p:spPr>
                <a:xfrm flipV="1">
                  <a:off x="3422043"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cxnSp>
              <p:nvCxnSpPr>
                <p:cNvPr id="67" name="Straight Connector 66">
                  <a:extLst>
                    <a:ext uri="{FF2B5EF4-FFF2-40B4-BE49-F238E27FC236}">
                      <a16:creationId xmlns:a16="http://schemas.microsoft.com/office/drawing/2014/main" id="{BE0CF03F-8E50-0342-A644-F3D29408CCEE}"/>
                    </a:ext>
                  </a:extLst>
                </p:cNvPr>
                <p:cNvCxnSpPr>
                  <a:cxnSpLocks/>
                </p:cNvCxnSpPr>
                <p:nvPr/>
              </p:nvCxnSpPr>
              <p:spPr>
                <a:xfrm flipV="1">
                  <a:off x="2236463" y="2066306"/>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grpSp>
      </p:grpSp>
      <p:grpSp>
        <p:nvGrpSpPr>
          <p:cNvPr id="189" name="Group 188">
            <a:extLst>
              <a:ext uri="{FF2B5EF4-FFF2-40B4-BE49-F238E27FC236}">
                <a16:creationId xmlns:a16="http://schemas.microsoft.com/office/drawing/2014/main" id="{5F62AD2D-F5B5-764B-91CF-62474B97D732}"/>
              </a:ext>
            </a:extLst>
          </p:cNvPr>
          <p:cNvGrpSpPr/>
          <p:nvPr/>
        </p:nvGrpSpPr>
        <p:grpSpPr>
          <a:xfrm>
            <a:off x="7974665" y="1542791"/>
            <a:ext cx="3805991" cy="3948053"/>
            <a:chOff x="7890599" y="1551723"/>
            <a:chExt cx="3805991" cy="3948053"/>
          </a:xfrm>
        </p:grpSpPr>
        <p:sp>
          <p:nvSpPr>
            <p:cNvPr id="104" name="Rounded Rectangle 103">
              <a:extLst>
                <a:ext uri="{FF2B5EF4-FFF2-40B4-BE49-F238E27FC236}">
                  <a16:creationId xmlns:a16="http://schemas.microsoft.com/office/drawing/2014/main" id="{B448E6D3-1701-BB4B-AD3D-229F01B9F799}"/>
                </a:ext>
              </a:extLst>
            </p:cNvPr>
            <p:cNvSpPr/>
            <p:nvPr/>
          </p:nvSpPr>
          <p:spPr>
            <a:xfrm>
              <a:off x="8886237" y="2657582"/>
              <a:ext cx="1579419" cy="1508166"/>
            </a:xfrm>
            <a:prstGeom prst="roundRect">
              <a:avLst/>
            </a:prstGeom>
            <a:noFill/>
            <a:ln w="889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sp>
          <p:nvSpPr>
            <p:cNvPr id="108" name="TextBox 107">
              <a:extLst>
                <a:ext uri="{FF2B5EF4-FFF2-40B4-BE49-F238E27FC236}">
                  <a16:creationId xmlns:a16="http://schemas.microsoft.com/office/drawing/2014/main" id="{120DB28D-AA0D-594E-8B8D-1BD25B31ADCC}"/>
                </a:ext>
              </a:extLst>
            </p:cNvPr>
            <p:cNvSpPr txBox="1"/>
            <p:nvPr/>
          </p:nvSpPr>
          <p:spPr>
            <a:xfrm>
              <a:off x="9129322" y="3074448"/>
              <a:ext cx="110286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l" defTabSz="584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rPr>
                <a:t>GPU</a:t>
              </a:r>
            </a:p>
          </p:txBody>
        </p:sp>
        <p:grpSp>
          <p:nvGrpSpPr>
            <p:cNvPr id="149" name="Group 148">
              <a:extLst>
                <a:ext uri="{FF2B5EF4-FFF2-40B4-BE49-F238E27FC236}">
                  <a16:creationId xmlns:a16="http://schemas.microsoft.com/office/drawing/2014/main" id="{08408F43-8AC9-AC40-8311-327BA88D5775}"/>
                </a:ext>
              </a:extLst>
            </p:cNvPr>
            <p:cNvGrpSpPr/>
            <p:nvPr/>
          </p:nvGrpSpPr>
          <p:grpSpPr>
            <a:xfrm>
              <a:off x="9181621" y="1674781"/>
              <a:ext cx="288000" cy="972908"/>
              <a:chOff x="9074746" y="1674781"/>
              <a:chExt cx="288000" cy="972908"/>
            </a:xfrm>
          </p:grpSpPr>
          <p:cxnSp>
            <p:nvCxnSpPr>
              <p:cNvPr id="132" name="Straight Connector 131">
                <a:extLst>
                  <a:ext uri="{FF2B5EF4-FFF2-40B4-BE49-F238E27FC236}">
                    <a16:creationId xmlns:a16="http://schemas.microsoft.com/office/drawing/2014/main" id="{CC9BC9A8-5537-ED49-8BD9-61B73F01AEAC}"/>
                  </a:ext>
                </a:extLst>
              </p:cNvPr>
              <p:cNvCxnSpPr>
                <a:cxnSpLocks/>
                <a:endCxn id="136" idx="4"/>
              </p:cNvCxnSpPr>
              <p:nvPr/>
            </p:nvCxnSpPr>
            <p:spPr>
              <a:xfrm flipH="1" flipV="1">
                <a:off x="9218746" y="1962781"/>
                <a:ext cx="9402" cy="684908"/>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36" name="Oval 135">
                <a:extLst>
                  <a:ext uri="{FF2B5EF4-FFF2-40B4-BE49-F238E27FC236}">
                    <a16:creationId xmlns:a16="http://schemas.microsoft.com/office/drawing/2014/main" id="{C335F905-7CD8-E640-B102-58B2C5F9130A}"/>
                  </a:ext>
                </a:extLst>
              </p:cNvPr>
              <p:cNvSpPr>
                <a:spLocks noChangeAspect="1"/>
              </p:cNvSpPr>
              <p:nvPr/>
            </p:nvSpPr>
            <p:spPr>
              <a:xfrm>
                <a:off x="9074746" y="1674781"/>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48" name="Group 147">
              <a:extLst>
                <a:ext uri="{FF2B5EF4-FFF2-40B4-BE49-F238E27FC236}">
                  <a16:creationId xmlns:a16="http://schemas.microsoft.com/office/drawing/2014/main" id="{2F172E2D-F0F6-3C47-B5E5-A0E914D3E7E2}"/>
                </a:ext>
              </a:extLst>
            </p:cNvPr>
            <p:cNvGrpSpPr/>
            <p:nvPr/>
          </p:nvGrpSpPr>
          <p:grpSpPr>
            <a:xfrm>
              <a:off x="10122727" y="1551723"/>
              <a:ext cx="787791" cy="1120225"/>
              <a:chOff x="9956473" y="1551723"/>
              <a:chExt cx="787791" cy="1120225"/>
            </a:xfrm>
          </p:grpSpPr>
          <p:cxnSp>
            <p:nvCxnSpPr>
              <p:cNvPr id="140" name="Elbow Connector 139">
                <a:extLst>
                  <a:ext uri="{FF2B5EF4-FFF2-40B4-BE49-F238E27FC236}">
                    <a16:creationId xmlns:a16="http://schemas.microsoft.com/office/drawing/2014/main" id="{FCF5B036-9A5C-3842-8561-F3714D6017F6}"/>
                  </a:ext>
                </a:extLst>
              </p:cNvPr>
              <p:cNvCxnSpPr>
                <a:cxnSpLocks/>
              </p:cNvCxnSpPr>
              <p:nvPr/>
            </p:nvCxnSpPr>
            <p:spPr>
              <a:xfrm rot="5400000" flipH="1" flipV="1">
                <a:off x="9719147" y="1925439"/>
                <a:ext cx="983835" cy="509184"/>
              </a:xfrm>
              <a:prstGeom prst="bentConnector3">
                <a:avLst>
                  <a:gd name="adj1" fmla="val 97075"/>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42" name="Oval 141">
                <a:extLst>
                  <a:ext uri="{FF2B5EF4-FFF2-40B4-BE49-F238E27FC236}">
                    <a16:creationId xmlns:a16="http://schemas.microsoft.com/office/drawing/2014/main" id="{85DE52E0-AD20-294F-A1C3-B3DC5559B3CA}"/>
                  </a:ext>
                </a:extLst>
              </p:cNvPr>
              <p:cNvSpPr>
                <a:spLocks noChangeAspect="1"/>
              </p:cNvSpPr>
              <p:nvPr/>
            </p:nvSpPr>
            <p:spPr>
              <a:xfrm>
                <a:off x="10456264" y="1551723"/>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50" name="Group 149">
              <a:extLst>
                <a:ext uri="{FF2B5EF4-FFF2-40B4-BE49-F238E27FC236}">
                  <a16:creationId xmlns:a16="http://schemas.microsoft.com/office/drawing/2014/main" id="{76539E3C-0DD8-9D46-9ECD-136A00077A9B}"/>
                </a:ext>
              </a:extLst>
            </p:cNvPr>
            <p:cNvGrpSpPr/>
            <p:nvPr/>
          </p:nvGrpSpPr>
          <p:grpSpPr>
            <a:xfrm>
              <a:off x="9611616" y="1904992"/>
              <a:ext cx="288000" cy="726349"/>
              <a:chOff x="9587866" y="1904992"/>
              <a:chExt cx="288000" cy="726349"/>
            </a:xfrm>
          </p:grpSpPr>
          <p:cxnSp>
            <p:nvCxnSpPr>
              <p:cNvPr id="133" name="Straight Connector 132">
                <a:extLst>
                  <a:ext uri="{FF2B5EF4-FFF2-40B4-BE49-F238E27FC236}">
                    <a16:creationId xmlns:a16="http://schemas.microsoft.com/office/drawing/2014/main" id="{EA55E940-EB2A-8242-827A-62016DE12B92}"/>
                  </a:ext>
                </a:extLst>
              </p:cNvPr>
              <p:cNvCxnSpPr>
                <a:cxnSpLocks/>
              </p:cNvCxnSpPr>
              <p:nvPr/>
            </p:nvCxnSpPr>
            <p:spPr>
              <a:xfrm flipV="1">
                <a:off x="9741726" y="2215704"/>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47" name="Oval 146">
                <a:extLst>
                  <a:ext uri="{FF2B5EF4-FFF2-40B4-BE49-F238E27FC236}">
                    <a16:creationId xmlns:a16="http://schemas.microsoft.com/office/drawing/2014/main" id="{109F26A9-8DF1-734F-8A87-BDE2BC54C5B1}"/>
                  </a:ext>
                </a:extLst>
              </p:cNvPr>
              <p:cNvSpPr>
                <a:spLocks noChangeAspect="1"/>
              </p:cNvSpPr>
              <p:nvPr/>
            </p:nvSpPr>
            <p:spPr>
              <a:xfrm>
                <a:off x="9587866" y="1904992"/>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51" name="Group 150">
              <a:extLst>
                <a:ext uri="{FF2B5EF4-FFF2-40B4-BE49-F238E27FC236}">
                  <a16:creationId xmlns:a16="http://schemas.microsoft.com/office/drawing/2014/main" id="{7124D132-7D5B-E543-B979-0F716317C41D}"/>
                </a:ext>
              </a:extLst>
            </p:cNvPr>
            <p:cNvGrpSpPr/>
            <p:nvPr/>
          </p:nvGrpSpPr>
          <p:grpSpPr>
            <a:xfrm rot="5400000">
              <a:off x="10684829" y="3134244"/>
              <a:ext cx="288000" cy="726349"/>
              <a:chOff x="9587866" y="1904992"/>
              <a:chExt cx="288000" cy="726349"/>
            </a:xfrm>
          </p:grpSpPr>
          <p:cxnSp>
            <p:nvCxnSpPr>
              <p:cNvPr id="152" name="Straight Connector 151">
                <a:extLst>
                  <a:ext uri="{FF2B5EF4-FFF2-40B4-BE49-F238E27FC236}">
                    <a16:creationId xmlns:a16="http://schemas.microsoft.com/office/drawing/2014/main" id="{2AE9EA5B-3644-1546-920A-17B4316B7344}"/>
                  </a:ext>
                </a:extLst>
              </p:cNvPr>
              <p:cNvCxnSpPr>
                <a:cxnSpLocks/>
              </p:cNvCxnSpPr>
              <p:nvPr/>
            </p:nvCxnSpPr>
            <p:spPr>
              <a:xfrm flipV="1">
                <a:off x="9741726" y="2215704"/>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53" name="Oval 152">
                <a:extLst>
                  <a:ext uri="{FF2B5EF4-FFF2-40B4-BE49-F238E27FC236}">
                    <a16:creationId xmlns:a16="http://schemas.microsoft.com/office/drawing/2014/main" id="{08ECF399-7EE7-434E-8B89-A614B3149904}"/>
                  </a:ext>
                </a:extLst>
              </p:cNvPr>
              <p:cNvSpPr>
                <a:spLocks noChangeAspect="1"/>
              </p:cNvSpPr>
              <p:nvPr/>
            </p:nvSpPr>
            <p:spPr>
              <a:xfrm>
                <a:off x="9587866" y="1904992"/>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54" name="Group 153">
              <a:extLst>
                <a:ext uri="{FF2B5EF4-FFF2-40B4-BE49-F238E27FC236}">
                  <a16:creationId xmlns:a16="http://schemas.microsoft.com/office/drawing/2014/main" id="{E85A70D7-28B3-3B4F-93C5-EC1E594A6E1F}"/>
                </a:ext>
              </a:extLst>
            </p:cNvPr>
            <p:cNvGrpSpPr/>
            <p:nvPr/>
          </p:nvGrpSpPr>
          <p:grpSpPr>
            <a:xfrm rot="5400000">
              <a:off x="10812998" y="2562533"/>
              <a:ext cx="288000" cy="972908"/>
              <a:chOff x="9074746" y="1674781"/>
              <a:chExt cx="288000" cy="972908"/>
            </a:xfrm>
          </p:grpSpPr>
          <p:cxnSp>
            <p:nvCxnSpPr>
              <p:cNvPr id="155" name="Straight Connector 154">
                <a:extLst>
                  <a:ext uri="{FF2B5EF4-FFF2-40B4-BE49-F238E27FC236}">
                    <a16:creationId xmlns:a16="http://schemas.microsoft.com/office/drawing/2014/main" id="{1015CD4D-7AE3-EC4F-9BC5-E2B2D0C3D741}"/>
                  </a:ext>
                </a:extLst>
              </p:cNvPr>
              <p:cNvCxnSpPr>
                <a:cxnSpLocks/>
                <a:endCxn id="156" idx="4"/>
              </p:cNvCxnSpPr>
              <p:nvPr/>
            </p:nvCxnSpPr>
            <p:spPr>
              <a:xfrm flipH="1" flipV="1">
                <a:off x="9218746" y="1962781"/>
                <a:ext cx="9402" cy="684908"/>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56" name="Oval 155">
                <a:extLst>
                  <a:ext uri="{FF2B5EF4-FFF2-40B4-BE49-F238E27FC236}">
                    <a16:creationId xmlns:a16="http://schemas.microsoft.com/office/drawing/2014/main" id="{92EC4003-E711-9E42-BF51-1931CC9F560C}"/>
                  </a:ext>
                </a:extLst>
              </p:cNvPr>
              <p:cNvSpPr>
                <a:spLocks noChangeAspect="1"/>
              </p:cNvSpPr>
              <p:nvPr/>
            </p:nvSpPr>
            <p:spPr>
              <a:xfrm>
                <a:off x="9074746" y="1674781"/>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57" name="Group 156">
              <a:extLst>
                <a:ext uri="{FF2B5EF4-FFF2-40B4-BE49-F238E27FC236}">
                  <a16:creationId xmlns:a16="http://schemas.microsoft.com/office/drawing/2014/main" id="{9B1C1A73-2551-E040-AFC7-249853CBE55F}"/>
                </a:ext>
              </a:extLst>
            </p:cNvPr>
            <p:cNvGrpSpPr/>
            <p:nvPr/>
          </p:nvGrpSpPr>
          <p:grpSpPr>
            <a:xfrm rot="10800000">
              <a:off x="9116822" y="4130647"/>
              <a:ext cx="288000" cy="726349"/>
              <a:chOff x="9587866" y="1904992"/>
              <a:chExt cx="288000" cy="726349"/>
            </a:xfrm>
          </p:grpSpPr>
          <p:cxnSp>
            <p:nvCxnSpPr>
              <p:cNvPr id="158" name="Straight Connector 157">
                <a:extLst>
                  <a:ext uri="{FF2B5EF4-FFF2-40B4-BE49-F238E27FC236}">
                    <a16:creationId xmlns:a16="http://schemas.microsoft.com/office/drawing/2014/main" id="{4F9BF432-1A4B-9640-AE89-BD924577322B}"/>
                  </a:ext>
                </a:extLst>
              </p:cNvPr>
              <p:cNvCxnSpPr>
                <a:cxnSpLocks/>
              </p:cNvCxnSpPr>
              <p:nvPr/>
            </p:nvCxnSpPr>
            <p:spPr>
              <a:xfrm flipV="1">
                <a:off x="9741726" y="2215704"/>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59" name="Oval 158">
                <a:extLst>
                  <a:ext uri="{FF2B5EF4-FFF2-40B4-BE49-F238E27FC236}">
                    <a16:creationId xmlns:a16="http://schemas.microsoft.com/office/drawing/2014/main" id="{148845DF-0D2B-644C-B654-0EC9CF1CD237}"/>
                  </a:ext>
                </a:extLst>
              </p:cNvPr>
              <p:cNvSpPr>
                <a:spLocks noChangeAspect="1"/>
              </p:cNvSpPr>
              <p:nvPr/>
            </p:nvSpPr>
            <p:spPr>
              <a:xfrm>
                <a:off x="9587866" y="1904992"/>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60" name="Group 159">
              <a:extLst>
                <a:ext uri="{FF2B5EF4-FFF2-40B4-BE49-F238E27FC236}">
                  <a16:creationId xmlns:a16="http://schemas.microsoft.com/office/drawing/2014/main" id="{E953B0C0-A387-0049-91E8-C5A0BF2927E6}"/>
                </a:ext>
              </a:extLst>
            </p:cNvPr>
            <p:cNvGrpSpPr/>
            <p:nvPr/>
          </p:nvGrpSpPr>
          <p:grpSpPr>
            <a:xfrm rot="16200000">
              <a:off x="8376619" y="2551214"/>
              <a:ext cx="288000" cy="726349"/>
              <a:chOff x="9587866" y="1904992"/>
              <a:chExt cx="288000" cy="726349"/>
            </a:xfrm>
          </p:grpSpPr>
          <p:cxnSp>
            <p:nvCxnSpPr>
              <p:cNvPr id="161" name="Straight Connector 160">
                <a:extLst>
                  <a:ext uri="{FF2B5EF4-FFF2-40B4-BE49-F238E27FC236}">
                    <a16:creationId xmlns:a16="http://schemas.microsoft.com/office/drawing/2014/main" id="{70E86AE7-8A51-0B4E-B4FF-77609026D606}"/>
                  </a:ext>
                </a:extLst>
              </p:cNvPr>
              <p:cNvCxnSpPr>
                <a:cxnSpLocks/>
              </p:cNvCxnSpPr>
              <p:nvPr/>
            </p:nvCxnSpPr>
            <p:spPr>
              <a:xfrm flipV="1">
                <a:off x="9741726" y="2215704"/>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62" name="Oval 161">
                <a:extLst>
                  <a:ext uri="{FF2B5EF4-FFF2-40B4-BE49-F238E27FC236}">
                    <a16:creationId xmlns:a16="http://schemas.microsoft.com/office/drawing/2014/main" id="{E83E72A5-5CD5-B246-8479-9D43985015F1}"/>
                  </a:ext>
                </a:extLst>
              </p:cNvPr>
              <p:cNvSpPr>
                <a:spLocks noChangeAspect="1"/>
              </p:cNvSpPr>
              <p:nvPr/>
            </p:nvSpPr>
            <p:spPr>
              <a:xfrm>
                <a:off x="9587866" y="1904992"/>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63" name="Group 162">
              <a:extLst>
                <a:ext uri="{FF2B5EF4-FFF2-40B4-BE49-F238E27FC236}">
                  <a16:creationId xmlns:a16="http://schemas.microsoft.com/office/drawing/2014/main" id="{933ABBA9-C808-8249-806F-B69B102A6555}"/>
                </a:ext>
              </a:extLst>
            </p:cNvPr>
            <p:cNvGrpSpPr/>
            <p:nvPr/>
          </p:nvGrpSpPr>
          <p:grpSpPr>
            <a:xfrm rot="16200000" flipH="1">
              <a:off x="8151413" y="3739196"/>
              <a:ext cx="542962" cy="881245"/>
              <a:chOff x="10046934" y="1563605"/>
              <a:chExt cx="542962" cy="881245"/>
            </a:xfrm>
          </p:grpSpPr>
          <p:cxnSp>
            <p:nvCxnSpPr>
              <p:cNvPr id="164" name="Elbow Connector 163">
                <a:extLst>
                  <a:ext uri="{FF2B5EF4-FFF2-40B4-BE49-F238E27FC236}">
                    <a16:creationId xmlns:a16="http://schemas.microsoft.com/office/drawing/2014/main" id="{39B82774-4D60-D84F-BC8F-33F5A2DD42AD}"/>
                  </a:ext>
                </a:extLst>
              </p:cNvPr>
              <p:cNvCxnSpPr>
                <a:cxnSpLocks/>
              </p:cNvCxnSpPr>
              <p:nvPr/>
            </p:nvCxnSpPr>
            <p:spPr>
              <a:xfrm rot="5400000" flipH="1" flipV="1">
                <a:off x="9808263" y="1934395"/>
                <a:ext cx="749126" cy="271783"/>
              </a:xfrm>
              <a:prstGeom prst="bentConnector3">
                <a:avLst>
                  <a:gd name="adj1" fmla="val 99142"/>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65" name="Oval 164">
                <a:extLst>
                  <a:ext uri="{FF2B5EF4-FFF2-40B4-BE49-F238E27FC236}">
                    <a16:creationId xmlns:a16="http://schemas.microsoft.com/office/drawing/2014/main" id="{160079AB-4A50-8645-AF0E-945160AC9742}"/>
                  </a:ext>
                </a:extLst>
              </p:cNvPr>
              <p:cNvSpPr>
                <a:spLocks noChangeAspect="1"/>
              </p:cNvSpPr>
              <p:nvPr/>
            </p:nvSpPr>
            <p:spPr>
              <a:xfrm>
                <a:off x="10301896" y="1563605"/>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70" name="Group 169">
              <a:extLst>
                <a:ext uri="{FF2B5EF4-FFF2-40B4-BE49-F238E27FC236}">
                  <a16:creationId xmlns:a16="http://schemas.microsoft.com/office/drawing/2014/main" id="{A3374B40-C8C5-E340-A808-47F7444D0F5C}"/>
                </a:ext>
              </a:extLst>
            </p:cNvPr>
            <p:cNvGrpSpPr/>
            <p:nvPr/>
          </p:nvGrpSpPr>
          <p:grpSpPr>
            <a:xfrm rot="16200000">
              <a:off x="8233053" y="2925211"/>
              <a:ext cx="288000" cy="972908"/>
              <a:chOff x="9074746" y="1674781"/>
              <a:chExt cx="288000" cy="972908"/>
            </a:xfrm>
          </p:grpSpPr>
          <p:cxnSp>
            <p:nvCxnSpPr>
              <p:cNvPr id="171" name="Straight Connector 170">
                <a:extLst>
                  <a:ext uri="{FF2B5EF4-FFF2-40B4-BE49-F238E27FC236}">
                    <a16:creationId xmlns:a16="http://schemas.microsoft.com/office/drawing/2014/main" id="{897308E8-7CE8-624E-98D5-D53CB2C5D7FD}"/>
                  </a:ext>
                </a:extLst>
              </p:cNvPr>
              <p:cNvCxnSpPr>
                <a:cxnSpLocks/>
                <a:endCxn id="172" idx="4"/>
              </p:cNvCxnSpPr>
              <p:nvPr/>
            </p:nvCxnSpPr>
            <p:spPr>
              <a:xfrm flipH="1" flipV="1">
                <a:off x="9218746" y="1962781"/>
                <a:ext cx="9402" cy="684908"/>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72" name="Oval 171">
                <a:extLst>
                  <a:ext uri="{FF2B5EF4-FFF2-40B4-BE49-F238E27FC236}">
                    <a16:creationId xmlns:a16="http://schemas.microsoft.com/office/drawing/2014/main" id="{07C1CD03-F078-B449-A76F-7088944E0B34}"/>
                  </a:ext>
                </a:extLst>
              </p:cNvPr>
              <p:cNvSpPr>
                <a:spLocks noChangeAspect="1"/>
              </p:cNvSpPr>
              <p:nvPr/>
            </p:nvSpPr>
            <p:spPr>
              <a:xfrm>
                <a:off x="9074746" y="1674781"/>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76" name="Group 175">
              <a:extLst>
                <a:ext uri="{FF2B5EF4-FFF2-40B4-BE49-F238E27FC236}">
                  <a16:creationId xmlns:a16="http://schemas.microsoft.com/office/drawing/2014/main" id="{71DA994C-BAF4-7247-9C73-909D7F8226CE}"/>
                </a:ext>
              </a:extLst>
            </p:cNvPr>
            <p:cNvGrpSpPr/>
            <p:nvPr/>
          </p:nvGrpSpPr>
          <p:grpSpPr>
            <a:xfrm rot="10800000">
              <a:off x="9165820" y="4175642"/>
              <a:ext cx="549297" cy="1324134"/>
              <a:chOff x="10053862" y="1120715"/>
              <a:chExt cx="549297" cy="1324134"/>
            </a:xfrm>
          </p:grpSpPr>
          <p:cxnSp>
            <p:nvCxnSpPr>
              <p:cNvPr id="177" name="Elbow Connector 176">
                <a:extLst>
                  <a:ext uri="{FF2B5EF4-FFF2-40B4-BE49-F238E27FC236}">
                    <a16:creationId xmlns:a16="http://schemas.microsoft.com/office/drawing/2014/main" id="{060022FD-7533-B24F-8426-AA6080E0B99B}"/>
                  </a:ext>
                </a:extLst>
              </p:cNvPr>
              <p:cNvCxnSpPr>
                <a:cxnSpLocks/>
              </p:cNvCxnSpPr>
              <p:nvPr/>
            </p:nvCxnSpPr>
            <p:spPr>
              <a:xfrm rot="16200000">
                <a:off x="9570000" y="1712953"/>
                <a:ext cx="1215758" cy="248033"/>
              </a:xfrm>
              <a:prstGeom prst="bentConnector3">
                <a:avLst>
                  <a:gd name="adj1" fmla="val 95909"/>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78" name="Oval 177">
                <a:extLst>
                  <a:ext uri="{FF2B5EF4-FFF2-40B4-BE49-F238E27FC236}">
                    <a16:creationId xmlns:a16="http://schemas.microsoft.com/office/drawing/2014/main" id="{8114BA88-A18D-5549-8FCC-D57A56A5F1AB}"/>
                  </a:ext>
                </a:extLst>
              </p:cNvPr>
              <p:cNvSpPr>
                <a:spLocks noChangeAspect="1"/>
              </p:cNvSpPr>
              <p:nvPr/>
            </p:nvSpPr>
            <p:spPr>
              <a:xfrm>
                <a:off x="10315159" y="1120715"/>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82" name="Group 181">
              <a:extLst>
                <a:ext uri="{FF2B5EF4-FFF2-40B4-BE49-F238E27FC236}">
                  <a16:creationId xmlns:a16="http://schemas.microsoft.com/office/drawing/2014/main" id="{64B6D3FA-D7A8-424B-A4F2-8D64134FF04E}"/>
                </a:ext>
              </a:extLst>
            </p:cNvPr>
            <p:cNvGrpSpPr/>
            <p:nvPr/>
          </p:nvGrpSpPr>
          <p:grpSpPr>
            <a:xfrm rot="10800000">
              <a:off x="9996082" y="4191001"/>
              <a:ext cx="288000" cy="726349"/>
              <a:chOff x="9587866" y="1904992"/>
              <a:chExt cx="288000" cy="726349"/>
            </a:xfrm>
          </p:grpSpPr>
          <p:cxnSp>
            <p:nvCxnSpPr>
              <p:cNvPr id="183" name="Straight Connector 182">
                <a:extLst>
                  <a:ext uri="{FF2B5EF4-FFF2-40B4-BE49-F238E27FC236}">
                    <a16:creationId xmlns:a16="http://schemas.microsoft.com/office/drawing/2014/main" id="{A9BB024A-F9EA-8941-8355-EBFB842B8DCF}"/>
                  </a:ext>
                </a:extLst>
              </p:cNvPr>
              <p:cNvCxnSpPr>
                <a:cxnSpLocks/>
              </p:cNvCxnSpPr>
              <p:nvPr/>
            </p:nvCxnSpPr>
            <p:spPr>
              <a:xfrm flipV="1">
                <a:off x="9741726" y="2215704"/>
                <a:ext cx="0" cy="415637"/>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84" name="Oval 183">
                <a:extLst>
                  <a:ext uri="{FF2B5EF4-FFF2-40B4-BE49-F238E27FC236}">
                    <a16:creationId xmlns:a16="http://schemas.microsoft.com/office/drawing/2014/main" id="{93C42546-B57B-F94B-8C80-58B9BF263966}"/>
                  </a:ext>
                </a:extLst>
              </p:cNvPr>
              <p:cNvSpPr>
                <a:spLocks noChangeAspect="1"/>
              </p:cNvSpPr>
              <p:nvPr/>
            </p:nvSpPr>
            <p:spPr>
              <a:xfrm>
                <a:off x="9587866" y="1904992"/>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nvGrpSpPr>
            <p:cNvPr id="185" name="Group 184">
              <a:extLst>
                <a:ext uri="{FF2B5EF4-FFF2-40B4-BE49-F238E27FC236}">
                  <a16:creationId xmlns:a16="http://schemas.microsoft.com/office/drawing/2014/main" id="{42E02660-1948-3E41-8FFC-3B3B23ED6A0F}"/>
                </a:ext>
              </a:extLst>
            </p:cNvPr>
            <p:cNvGrpSpPr/>
            <p:nvPr/>
          </p:nvGrpSpPr>
          <p:grpSpPr>
            <a:xfrm rot="5400000">
              <a:off x="10948484" y="3272288"/>
              <a:ext cx="288000" cy="1208213"/>
              <a:chOff x="9074746" y="1674781"/>
              <a:chExt cx="288000" cy="1208213"/>
            </a:xfrm>
          </p:grpSpPr>
          <p:cxnSp>
            <p:nvCxnSpPr>
              <p:cNvPr id="186" name="Straight Connector 185">
                <a:extLst>
                  <a:ext uri="{FF2B5EF4-FFF2-40B4-BE49-F238E27FC236}">
                    <a16:creationId xmlns:a16="http://schemas.microsoft.com/office/drawing/2014/main" id="{A8199906-57F4-1B4F-B41D-A8F7943BDBA7}"/>
                  </a:ext>
                </a:extLst>
              </p:cNvPr>
              <p:cNvCxnSpPr>
                <a:cxnSpLocks/>
                <a:endCxn id="187" idx="4"/>
              </p:cNvCxnSpPr>
              <p:nvPr/>
            </p:nvCxnSpPr>
            <p:spPr>
              <a:xfrm rot="16200000">
                <a:off x="8758640" y="2422888"/>
                <a:ext cx="920213" cy="0"/>
              </a:xfrm>
              <a:prstGeom prst="line">
                <a:avLst/>
              </a:prstGeom>
              <a:noFill/>
              <a:ln w="88900"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187" name="Oval 186">
                <a:extLst>
                  <a:ext uri="{FF2B5EF4-FFF2-40B4-BE49-F238E27FC236}">
                    <a16:creationId xmlns:a16="http://schemas.microsoft.com/office/drawing/2014/main" id="{2B151452-6CB9-2D46-9934-D5D587F9F2E3}"/>
                  </a:ext>
                </a:extLst>
              </p:cNvPr>
              <p:cNvSpPr>
                <a:spLocks noChangeAspect="1"/>
              </p:cNvSpPr>
              <p:nvPr/>
            </p:nvSpPr>
            <p:spPr>
              <a:xfrm>
                <a:off x="9074746" y="1674781"/>
                <a:ext cx="288000" cy="288000"/>
              </a:xfrm>
              <a:prstGeom prst="ellipse">
                <a:avLst/>
              </a:prstGeom>
              <a:noFill/>
              <a:ln w="889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4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ea typeface="Gill Sans"/>
                  <a:cs typeface="Gill Sans"/>
                  <a:sym typeface="Gill Sans"/>
                </a:endParaRPr>
              </a:p>
            </p:txBody>
          </p:sp>
        </p:grpSp>
      </p:grpSp>
      <p:sp>
        <p:nvSpPr>
          <p:cNvPr id="190" name="TextBox 189">
            <a:extLst>
              <a:ext uri="{FF2B5EF4-FFF2-40B4-BE49-F238E27FC236}">
                <a16:creationId xmlns:a16="http://schemas.microsoft.com/office/drawing/2014/main" id="{8325FCA7-B211-DA45-A3AF-ED6A2B3CEF4B}"/>
              </a:ext>
            </a:extLst>
          </p:cNvPr>
          <p:cNvSpPr txBox="1"/>
          <p:nvPr/>
        </p:nvSpPr>
        <p:spPr>
          <a:xfrm>
            <a:off x="894324" y="5909806"/>
            <a:ext cx="3852017"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DCDEE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rPr>
              <a:t>3600 CPUs</a:t>
            </a:r>
          </a:p>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endParaRPr>
          </a:p>
          <a:p>
            <a:pPr lvl="0" algn="ctr"/>
            <a:r>
              <a:rPr lang="en-US" sz="3600" b="1" dirty="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+1000k </a:t>
            </a:r>
            <a:r>
              <a:rPr kumimoji="0" lang="en-US" sz="3600" b="1" i="0" u="none" strike="noStrike" kern="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rPr>
              <a:t>Hours </a:t>
            </a: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rPr>
              <a:t>Delivered in 2025</a:t>
            </a:r>
          </a:p>
        </p:txBody>
      </p:sp>
      <p:sp>
        <p:nvSpPr>
          <p:cNvPr id="191" name="TextBox 190">
            <a:extLst>
              <a:ext uri="{FF2B5EF4-FFF2-40B4-BE49-F238E27FC236}">
                <a16:creationId xmlns:a16="http://schemas.microsoft.com/office/drawing/2014/main" id="{43E31945-3D12-254A-9978-CDDCF249D511}"/>
              </a:ext>
            </a:extLst>
          </p:cNvPr>
          <p:cNvSpPr txBox="1"/>
          <p:nvPr/>
        </p:nvSpPr>
        <p:spPr>
          <a:xfrm>
            <a:off x="7834004" y="5892226"/>
            <a:ext cx="3852017"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DCDEE0"/>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rPr>
              <a:t>48 GPUs</a:t>
            </a:r>
          </a:p>
          <a:p>
            <a:pPr marL="0" marR="0" lvl="0" indent="0" algn="ctr" defTabSz="584200" rtl="0" eaLnBrk="1" fontAlgn="auto" latinLnBrk="0" hangingPunct="0">
              <a:lnSpc>
                <a:spcPct val="100000"/>
              </a:lnSpc>
              <a:spcBef>
                <a:spcPts val="0"/>
              </a:spcBef>
              <a:spcAft>
                <a:spcPts val="0"/>
              </a:spcAft>
              <a:buClrTx/>
              <a:buSzTx/>
              <a:buFontTx/>
              <a:buNone/>
              <a:tabLst/>
              <a:defRPr/>
            </a:pPr>
            <a:endParaRPr kumimoji="0" lang="en-US" sz="3600" b="1" i="0" u="none" strike="noStrike" kern="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endParaRPr>
          </a:p>
          <a:p>
            <a:pPr algn="ctr"/>
            <a:r>
              <a:rPr kumimoji="0" lang="en-US" sz="3600" b="1" i="0" u="none" strike="noStrike" kern="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rPr>
              <a:t>~250k Hours </a:t>
            </a:r>
          </a:p>
          <a:p>
            <a:pPr marL="0" marR="0" lvl="0" indent="0" algn="ctr" defTabSz="5842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sym typeface="Helvetica Neue Light"/>
              </a:rPr>
              <a:t>Delivered in 2025</a:t>
            </a:r>
          </a:p>
        </p:txBody>
      </p:sp>
    </p:spTree>
    <p:extLst>
      <p:ext uri="{BB962C8B-B14F-4D97-AF65-F5344CB8AC3E}">
        <p14:creationId xmlns:p14="http://schemas.microsoft.com/office/powerpoint/2010/main" val="228324844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372FE-FDE3-8BC4-5B1F-7DFDC6EE0EC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14D7956-81BC-D519-4B15-D6AD63C47A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5849" y="5509062"/>
            <a:ext cx="4647051" cy="3485288"/>
          </a:xfrm>
          <a:prstGeom prst="rect">
            <a:avLst/>
          </a:prstGeom>
        </p:spPr>
      </p:pic>
      <p:pic>
        <p:nvPicPr>
          <p:cNvPr id="12" name="Picture 11">
            <a:extLst>
              <a:ext uri="{FF2B5EF4-FFF2-40B4-BE49-F238E27FC236}">
                <a16:creationId xmlns:a16="http://schemas.microsoft.com/office/drawing/2014/main" id="{2B026D26-44C4-CB9A-7B48-B74C9F7642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1073" y="1578146"/>
            <a:ext cx="4880012" cy="3660009"/>
          </a:xfrm>
          <a:prstGeom prst="rect">
            <a:avLst/>
          </a:prstGeom>
        </p:spPr>
      </p:pic>
      <p:pic>
        <p:nvPicPr>
          <p:cNvPr id="6" name="Picture 5">
            <a:extLst>
              <a:ext uri="{FF2B5EF4-FFF2-40B4-BE49-F238E27FC236}">
                <a16:creationId xmlns:a16="http://schemas.microsoft.com/office/drawing/2014/main" id="{3FB4C730-8DDE-9893-ABDB-60C2D1B45E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3715" y="1597304"/>
            <a:ext cx="4880012" cy="3660009"/>
          </a:xfrm>
          <a:prstGeom prst="rect">
            <a:avLst/>
          </a:prstGeom>
        </p:spPr>
      </p:pic>
      <p:sp>
        <p:nvSpPr>
          <p:cNvPr id="2" name="Title 1">
            <a:extLst>
              <a:ext uri="{FF2B5EF4-FFF2-40B4-BE49-F238E27FC236}">
                <a16:creationId xmlns:a16="http://schemas.microsoft.com/office/drawing/2014/main" id="{D38512BD-AD49-6190-866B-5D683B09FFBF}"/>
              </a:ext>
            </a:extLst>
          </p:cNvPr>
          <p:cNvSpPr>
            <a:spLocks noGrp="1"/>
          </p:cNvSpPr>
          <p:nvPr>
            <p:ph type="title"/>
          </p:nvPr>
        </p:nvSpPr>
        <p:spPr/>
        <p:txBody>
          <a:bodyPr>
            <a:noAutofit/>
          </a:bodyPr>
          <a:lstStyle/>
          <a:p>
            <a:r>
              <a:rPr lang="en-ES" sz="2800"/>
              <a:t>Artemisa in Numbers</a:t>
            </a:r>
          </a:p>
        </p:txBody>
      </p:sp>
      <p:sp>
        <p:nvSpPr>
          <p:cNvPr id="18" name="TextBox 17">
            <a:extLst>
              <a:ext uri="{FF2B5EF4-FFF2-40B4-BE49-F238E27FC236}">
                <a16:creationId xmlns:a16="http://schemas.microsoft.com/office/drawing/2014/main" id="{B1B4AC6E-B0B6-09B2-91CA-F44E0F9DF8F6}"/>
              </a:ext>
            </a:extLst>
          </p:cNvPr>
          <p:cNvSpPr txBox="1"/>
          <p:nvPr/>
        </p:nvSpPr>
        <p:spPr>
          <a:xfrm rot="16200000">
            <a:off x="3665777" y="6899596"/>
            <a:ext cx="2180150" cy="54000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oAutofit/>
          </a:bodyPr>
          <a:lstStyle/>
          <a:p>
            <a:pPr marL="0" marR="0" indent="0" algn="l" defTabSz="584200" rtl="0" fontAlgn="auto" latinLnBrk="0" hangingPunct="0">
              <a:lnSpc>
                <a:spcPct val="100000"/>
              </a:lnSpc>
              <a:spcBef>
                <a:spcPts val="0"/>
              </a:spcBef>
              <a:spcAft>
                <a:spcPts val="0"/>
              </a:spcAft>
              <a:buClrTx/>
              <a:buSzTx/>
              <a:buFontTx/>
              <a:buNone/>
              <a:tabLst/>
            </a:pPr>
            <a:r>
              <a:rPr lang="en-ES" sz="2000">
                <a:solidFill>
                  <a:srgbClr val="000000"/>
                </a:solidFill>
                <a:latin typeface="Arial" panose="020B0604020202020204" pitchFamily="34" charset="0"/>
                <a:cs typeface="Arial" panose="020B0604020202020204" pitchFamily="34" charset="0"/>
              </a:rPr>
              <a:t>Total Jobs x 1000</a:t>
            </a:r>
            <a:endParaRPr kumimoji="0" lang="en-ES" sz="2000" b="0" i="0" u="none" strike="noStrike" cap="none" spc="0" normalizeH="0" baseline="0">
              <a:ln>
                <a:noFill/>
              </a:ln>
              <a:solidFill>
                <a:srgbClr val="000000"/>
              </a:solidFill>
              <a:effectLst/>
              <a:uFillTx/>
              <a:latin typeface="Arial" panose="020B0604020202020204" pitchFamily="34" charset="0"/>
              <a:cs typeface="Arial" panose="020B0604020202020204" pitchFamily="34" charset="0"/>
              <a:sym typeface="Helvetica Neue Light"/>
            </a:endParaRPr>
          </a:p>
        </p:txBody>
      </p:sp>
    </p:spTree>
    <p:extLst>
      <p:ext uri="{BB962C8B-B14F-4D97-AF65-F5344CB8AC3E}">
        <p14:creationId xmlns:p14="http://schemas.microsoft.com/office/powerpoint/2010/main" val="393251188"/>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5284F-FDF1-2ED7-1D8C-783FC9071034}"/>
              </a:ext>
            </a:extLst>
          </p:cNvPr>
          <p:cNvSpPr>
            <a:spLocks noGrp="1"/>
          </p:cNvSpPr>
          <p:nvPr>
            <p:ph type="title"/>
          </p:nvPr>
        </p:nvSpPr>
        <p:spPr/>
        <p:txBody>
          <a:bodyPr/>
          <a:lstStyle/>
          <a:p>
            <a:endParaRPr lang="en-ES"/>
          </a:p>
        </p:txBody>
      </p:sp>
      <p:sp>
        <p:nvSpPr>
          <p:cNvPr id="3" name="TextBox 2">
            <a:extLst>
              <a:ext uri="{FF2B5EF4-FFF2-40B4-BE49-F238E27FC236}">
                <a16:creationId xmlns:a16="http://schemas.microsoft.com/office/drawing/2014/main" id="{67F19C5A-A5E7-C7AC-34E6-61C7AA2F6CAF}"/>
              </a:ext>
            </a:extLst>
          </p:cNvPr>
          <p:cNvSpPr txBox="1"/>
          <p:nvPr/>
        </p:nvSpPr>
        <p:spPr>
          <a:xfrm>
            <a:off x="5281128" y="5876767"/>
            <a:ext cx="7585788"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s-ES_tradnl" sz="6600" b="1" i="1" dirty="0" err="1">
                <a:solidFill>
                  <a:srgbClr val="FFFFFF"/>
                </a:solidFill>
                <a:latin typeface="Helvetica" pitchFamily="2" charset="0"/>
                <a:ea typeface="Helvetica Neue Light"/>
              </a:rPr>
              <a:t>Infrastructure</a:t>
            </a:r>
            <a:endParaRPr kumimoji="0" lang="es-ES_tradnl" sz="6600" b="1" i="1" u="none" strike="noStrike" kern="0" cap="none" spc="0" normalizeH="0" baseline="0" noProof="0" dirty="0">
              <a:ln>
                <a:noFill/>
              </a:ln>
              <a:solidFill>
                <a:srgbClr val="FFFFFF"/>
              </a:solidFill>
              <a:effectLst/>
              <a:uLnTx/>
              <a:uFillTx/>
              <a:latin typeface="Helvetica Neue Light"/>
              <a:ea typeface="Helvetica Neue Light"/>
              <a:sym typeface="Helvetica Neue Light"/>
            </a:endParaRPr>
          </a:p>
        </p:txBody>
      </p:sp>
    </p:spTree>
    <p:extLst>
      <p:ext uri="{BB962C8B-B14F-4D97-AF65-F5344CB8AC3E}">
        <p14:creationId xmlns:p14="http://schemas.microsoft.com/office/powerpoint/2010/main" val="328055521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
          <p:cNvSpPr txBox="1">
            <a:spLocks noGrp="1"/>
          </p:cNvSpPr>
          <p:nvPr>
            <p:ph type="title"/>
          </p:nvPr>
        </p:nvSpPr>
        <p:spPr>
          <a:prstGeom prst="rect">
            <a:avLst/>
          </a:prstGeom>
          <a:noFill/>
          <a:ln>
            <a:noFill/>
          </a:ln>
        </p:spPr>
        <p:txBody>
          <a:bodyPr spcFirstLastPara="1" wrap="square" lIns="50800" tIns="50800" rIns="50800" bIns="50800" anchor="b" anchorCtr="0">
            <a:noAutofit/>
          </a:bodyPr>
          <a:lstStyle/>
          <a:p>
            <a:pPr lvl="0" rtl="0">
              <a:buClr>
                <a:schemeClr val="dk1"/>
              </a:buClr>
              <a:buSzPts val="2400"/>
            </a:pPr>
            <a:r>
              <a:rPr lang="en-GB" sz="2800" dirty="0"/>
              <a:t>Artemisa Facility Details</a:t>
            </a:r>
            <a:endParaRPr sz="2800" u="sng" dirty="0"/>
          </a:p>
        </p:txBody>
      </p:sp>
      <p:pic>
        <p:nvPicPr>
          <p:cNvPr id="230" name="Google Shape;230;p4"/>
          <p:cNvPicPr preferRelativeResize="0"/>
          <p:nvPr/>
        </p:nvPicPr>
        <p:blipFill rotWithShape="1">
          <a:blip r:embed="rId3">
            <a:alphaModFix/>
          </a:blip>
          <a:srcRect t="48015"/>
          <a:stretch/>
        </p:blipFill>
        <p:spPr>
          <a:xfrm>
            <a:off x="0" y="7043894"/>
            <a:ext cx="13004800" cy="2241279"/>
          </a:xfrm>
          <a:prstGeom prst="rect">
            <a:avLst/>
          </a:prstGeom>
          <a:noFill/>
          <a:ln>
            <a:noFill/>
          </a:ln>
        </p:spPr>
      </p:pic>
      <p:graphicFrame>
        <p:nvGraphicFramePr>
          <p:cNvPr id="3" name="Google Shape;229;p4">
            <a:extLst>
              <a:ext uri="{FF2B5EF4-FFF2-40B4-BE49-F238E27FC236}">
                <a16:creationId xmlns:a16="http://schemas.microsoft.com/office/drawing/2014/main" id="{3417E220-66FA-2122-AE6A-E888BF5A1EA7}"/>
              </a:ext>
            </a:extLst>
          </p:cNvPr>
          <p:cNvGraphicFramePr/>
          <p:nvPr>
            <p:extLst>
              <p:ext uri="{D42A27DB-BD31-4B8C-83A1-F6EECF244321}">
                <p14:modId xmlns:p14="http://schemas.microsoft.com/office/powerpoint/2010/main" val="504942657"/>
              </p:ext>
            </p:extLst>
          </p:nvPr>
        </p:nvGraphicFramePr>
        <p:xfrm>
          <a:off x="738180" y="1467811"/>
          <a:ext cx="11528425" cy="4886075"/>
        </p:xfrm>
        <a:graphic>
          <a:graphicData uri="http://schemas.openxmlformats.org/drawingml/2006/table">
            <a:tbl>
              <a:tblPr firstRow="1" bandRow="1">
                <a:tableStyleId>{4C3C2611-4C71-4FC5-86AE-919BDF0F9419}</a:tableStyleId>
              </a:tblPr>
              <a:tblGrid>
                <a:gridCol w="708775">
                  <a:extLst>
                    <a:ext uri="{9D8B030D-6E8A-4147-A177-3AD203B41FA5}">
                      <a16:colId xmlns:a16="http://schemas.microsoft.com/office/drawing/2014/main" val="20000"/>
                    </a:ext>
                  </a:extLst>
                </a:gridCol>
                <a:gridCol w="1446950">
                  <a:extLst>
                    <a:ext uri="{9D8B030D-6E8A-4147-A177-3AD203B41FA5}">
                      <a16:colId xmlns:a16="http://schemas.microsoft.com/office/drawing/2014/main" val="20001"/>
                    </a:ext>
                  </a:extLst>
                </a:gridCol>
                <a:gridCol w="4496700">
                  <a:extLst>
                    <a:ext uri="{9D8B030D-6E8A-4147-A177-3AD203B41FA5}">
                      <a16:colId xmlns:a16="http://schemas.microsoft.com/office/drawing/2014/main" val="20002"/>
                    </a:ext>
                  </a:extLst>
                </a:gridCol>
                <a:gridCol w="4876000">
                  <a:extLst>
                    <a:ext uri="{9D8B030D-6E8A-4147-A177-3AD203B41FA5}">
                      <a16:colId xmlns:a16="http://schemas.microsoft.com/office/drawing/2014/main" val="20003"/>
                    </a:ext>
                  </a:extLst>
                </a:gridCol>
              </a:tblGrid>
              <a:tr h="464200">
                <a:tc>
                  <a:txBody>
                    <a:bodyPr/>
                    <a:lstStyle/>
                    <a:p>
                      <a:pPr marL="0" marR="0" lvl="0" indent="0" algn="ctr" rtl="0">
                        <a:lnSpc>
                          <a:spcPct val="100000"/>
                        </a:lnSpc>
                        <a:spcBef>
                          <a:spcPts val="0"/>
                        </a:spcBef>
                        <a:spcAft>
                          <a:spcPts val="0"/>
                        </a:spcAft>
                        <a:buClr>
                          <a:srgbClr val="306AAE"/>
                        </a:buClr>
                        <a:buSzPts val="1400"/>
                        <a:buFont typeface="Nunito Sans"/>
                        <a:buNone/>
                      </a:pPr>
                      <a:r>
                        <a:rPr lang="en-GB" sz="1400" u="none" strike="noStrike" cap="none">
                          <a:solidFill>
                            <a:schemeClr val="bg1"/>
                          </a:solidFill>
                          <a:sym typeface="Nunito Sans"/>
                        </a:rPr>
                        <a:t>#</a:t>
                      </a:r>
                      <a:endParaRPr sz="1400" u="none" strike="noStrike" cap="none">
                        <a:solidFill>
                          <a:schemeClr val="bg1"/>
                        </a:solidFill>
                      </a:endParaRPr>
                    </a:p>
                  </a:txBody>
                  <a:tcPr marL="91450" marR="91450" marT="45725" marB="45725" anchor="ctr"/>
                </a:tc>
                <a:tc>
                  <a:txBody>
                    <a:bodyPr/>
                    <a:lstStyle/>
                    <a:p>
                      <a:pPr marL="0" marR="0" lvl="0" indent="0" algn="l" rtl="0">
                        <a:lnSpc>
                          <a:spcPct val="100000"/>
                        </a:lnSpc>
                        <a:spcBef>
                          <a:spcPts val="0"/>
                        </a:spcBef>
                        <a:spcAft>
                          <a:spcPts val="0"/>
                        </a:spcAft>
                        <a:buClr>
                          <a:srgbClr val="306AAE"/>
                        </a:buClr>
                        <a:buSzPts val="1400"/>
                        <a:buFont typeface="Nunito Sans"/>
                        <a:buNone/>
                      </a:pPr>
                      <a:r>
                        <a:rPr lang="en-GB" sz="1400" u="none" strike="noStrike" cap="none">
                          <a:solidFill>
                            <a:schemeClr val="bg1"/>
                          </a:solidFill>
                          <a:sym typeface="Nunito Sans"/>
                        </a:rPr>
                        <a:t>Usage</a:t>
                      </a:r>
                      <a:endParaRPr sz="1400" u="none" strike="noStrike" cap="none">
                        <a:solidFill>
                          <a:schemeClr val="bg1"/>
                        </a:solidFill>
                      </a:endParaRPr>
                    </a:p>
                  </a:txBody>
                  <a:tcPr marL="91450" marR="91450" marT="45725" marB="45725" anchor="ctr"/>
                </a:tc>
                <a:tc>
                  <a:txBody>
                    <a:bodyPr/>
                    <a:lstStyle/>
                    <a:p>
                      <a:pPr marL="0" marR="0" lvl="0" indent="0" algn="l" rtl="0">
                        <a:lnSpc>
                          <a:spcPct val="100000"/>
                        </a:lnSpc>
                        <a:spcBef>
                          <a:spcPts val="0"/>
                        </a:spcBef>
                        <a:spcAft>
                          <a:spcPts val="0"/>
                        </a:spcAft>
                        <a:buClr>
                          <a:srgbClr val="306AAE"/>
                        </a:buClr>
                        <a:buSzPts val="1400"/>
                        <a:buFont typeface="Nunito Sans"/>
                        <a:buNone/>
                      </a:pPr>
                      <a:r>
                        <a:rPr lang="en-GB" sz="1400" u="none" strike="noStrike" cap="none">
                          <a:solidFill>
                            <a:schemeClr val="bg1"/>
                          </a:solidFill>
                          <a:sym typeface="Nunito Sans"/>
                        </a:rPr>
                        <a:t>General Characteristics</a:t>
                      </a:r>
                      <a:endParaRPr sz="1400" u="none" strike="noStrike" cap="none">
                        <a:solidFill>
                          <a:schemeClr val="bg1"/>
                        </a:solidFill>
                      </a:endParaRPr>
                    </a:p>
                  </a:txBody>
                  <a:tcPr marL="91450" marR="91450" marT="45725" marB="45725" anchor="ctr"/>
                </a:tc>
                <a:tc>
                  <a:txBody>
                    <a:bodyPr/>
                    <a:lstStyle/>
                    <a:p>
                      <a:pPr marL="0" marR="0" lvl="0" indent="0" algn="l" rtl="0">
                        <a:lnSpc>
                          <a:spcPct val="100000"/>
                        </a:lnSpc>
                        <a:spcBef>
                          <a:spcPts val="0"/>
                        </a:spcBef>
                        <a:spcAft>
                          <a:spcPts val="0"/>
                        </a:spcAft>
                        <a:buClr>
                          <a:srgbClr val="306AAE"/>
                        </a:buClr>
                        <a:buSzPts val="1400"/>
                        <a:buFont typeface="Nunito Sans"/>
                        <a:buNone/>
                      </a:pPr>
                      <a:r>
                        <a:rPr lang="en-GB" sz="1400" u="none" strike="noStrike" cap="none">
                          <a:solidFill>
                            <a:schemeClr val="bg1"/>
                          </a:solidFill>
                          <a:sym typeface="Nunito Sans"/>
                        </a:rPr>
                        <a:t>GPU</a:t>
                      </a:r>
                      <a:endParaRPr sz="1400" u="none" strike="noStrike" cap="none">
                        <a:solidFill>
                          <a:schemeClr val="bg1"/>
                        </a:solidFill>
                      </a:endParaRPr>
                    </a:p>
                  </a:txBody>
                  <a:tcPr marL="91450" marR="91450" marT="45725" marB="45725" anchor="ctr"/>
                </a:tc>
                <a:extLst>
                  <a:ext uri="{0D108BD9-81ED-4DB2-BD59-A6C34878D82A}">
                    <a16:rowId xmlns:a16="http://schemas.microsoft.com/office/drawing/2014/main" val="10000"/>
                  </a:ext>
                </a:extLst>
              </a:tr>
              <a:tr h="464200">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b="1" u="none" strike="noStrike" cap="none">
                          <a:solidFill>
                            <a:srgbClr val="306AAE"/>
                          </a:solidFill>
                          <a:sym typeface="Nunito Sans"/>
                        </a:rPr>
                        <a:t>2</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User interface</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2 Intel Xeon Gold 6130 (16c), 192 GB RAM</a:t>
                      </a:r>
                      <a:endParaRPr sz="1400" u="none" strike="noStrike" cap="none">
                        <a:solidFill>
                          <a:srgbClr val="306AAE"/>
                        </a:solidFill>
                        <a:latin typeface="Nunito Sans"/>
                        <a:ea typeface="Nunito Sans"/>
                        <a:cs typeface="Nunito Sans"/>
                        <a:sym typeface="Nunito Sans"/>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2 GPU NVIDIA</a:t>
                      </a:r>
                      <a:endParaRPr sz="1400" u="none" strike="noStrike" cap="none">
                        <a:solidFill>
                          <a:srgbClr val="306AAE"/>
                        </a:solidFill>
                        <a:latin typeface="Nunito Sans"/>
                        <a:ea typeface="Nunito Sans"/>
                        <a:cs typeface="Nunito Sans"/>
                        <a:sym typeface="Nunito Sans"/>
                      </a:endParaRPr>
                    </a:p>
                  </a:txBody>
                  <a:tcPr marL="91450" marR="91450" marT="45725" marB="45725" anchor="ctr"/>
                </a:tc>
                <a:extLst>
                  <a:ext uri="{0D108BD9-81ED-4DB2-BD59-A6C34878D82A}">
                    <a16:rowId xmlns:a16="http://schemas.microsoft.com/office/drawing/2014/main" val="10001"/>
                  </a:ext>
                </a:extLst>
              </a:tr>
              <a:tr h="464200">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b="1" u="none" strike="noStrike" cap="none">
                          <a:solidFill>
                            <a:srgbClr val="306AAE"/>
                          </a:solidFill>
                          <a:sym typeface="Nunito Sans"/>
                        </a:rPr>
                        <a:t>2</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Batch</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2 Intel Xeon Gold 8160 (24c), 384 GB RAM </a:t>
                      </a:r>
                      <a:endParaRPr sz="1400" u="none" strike="noStrike" cap="none">
                        <a:solidFill>
                          <a:srgbClr val="306AAE"/>
                        </a:solidFill>
                        <a:latin typeface="Nunito Sans"/>
                        <a:ea typeface="Nunito Sans"/>
                        <a:cs typeface="Nunito Sans"/>
                        <a:sym typeface="Nunito Sans"/>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1 GPU NVIDIA Tesla V100 32GB</a:t>
                      </a:r>
                      <a:endParaRPr sz="1400" u="none" strike="noStrike" cap="none">
                        <a:solidFill>
                          <a:srgbClr val="306AAE"/>
                        </a:solidFill>
                        <a:latin typeface="Nunito Sans"/>
                        <a:ea typeface="Nunito Sans"/>
                        <a:cs typeface="Nunito Sans"/>
                        <a:sym typeface="Nunito Sans"/>
                      </a:endParaRPr>
                    </a:p>
                  </a:txBody>
                  <a:tcPr marL="91450" marR="91450" marT="45725" marB="45725" anchor="ctr"/>
                </a:tc>
                <a:extLst>
                  <a:ext uri="{0D108BD9-81ED-4DB2-BD59-A6C34878D82A}">
                    <a16:rowId xmlns:a16="http://schemas.microsoft.com/office/drawing/2014/main" val="10002"/>
                  </a:ext>
                </a:extLst>
              </a:tr>
              <a:tr h="464200">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b="1" u="none" strike="noStrike" cap="none">
                          <a:solidFill>
                            <a:srgbClr val="306AAE"/>
                          </a:solidFill>
                          <a:sym typeface="Nunito Sans"/>
                        </a:rPr>
                        <a:t>20</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Batch</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2 Intel Xeon Gold 6248 (20c), 384 GB RAM </a:t>
                      </a:r>
                      <a:endParaRPr sz="1400" u="none" strike="noStrike" cap="none">
                        <a:solidFill>
                          <a:srgbClr val="306AAE"/>
                        </a:solidFill>
                        <a:latin typeface="Nunito Sans"/>
                        <a:ea typeface="Nunito Sans"/>
                        <a:cs typeface="Nunito Sans"/>
                        <a:sym typeface="Nunito Sans"/>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1 GPU NVIDIA Tesla V100 32GB</a:t>
                      </a:r>
                      <a:endParaRPr sz="1400" u="none" strike="noStrike" cap="none">
                        <a:solidFill>
                          <a:srgbClr val="306AAE"/>
                        </a:solidFill>
                        <a:latin typeface="Nunito Sans"/>
                        <a:ea typeface="Nunito Sans"/>
                        <a:cs typeface="Nunito Sans"/>
                        <a:sym typeface="Nunito Sans"/>
                      </a:endParaRPr>
                    </a:p>
                  </a:txBody>
                  <a:tcPr marL="91450" marR="91450" marT="45725" marB="45725" anchor="ctr"/>
                </a:tc>
                <a:extLst>
                  <a:ext uri="{0D108BD9-81ED-4DB2-BD59-A6C34878D82A}">
                    <a16:rowId xmlns:a16="http://schemas.microsoft.com/office/drawing/2014/main" val="10003"/>
                  </a:ext>
                </a:extLst>
              </a:tr>
              <a:tr h="464200">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b="1" u="none" strike="noStrike" cap="none">
                          <a:solidFill>
                            <a:srgbClr val="306AAE"/>
                          </a:solidFill>
                          <a:sym typeface="Nunito Sans"/>
                        </a:rPr>
                        <a:t>11</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Batch</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2 AMD EPYC 7532 (32c), 384 GB RAM </a:t>
                      </a:r>
                      <a:endParaRPr sz="1400" u="none" strike="noStrike" cap="none">
                        <a:solidFill>
                          <a:srgbClr val="306AAE"/>
                        </a:solidFill>
                        <a:latin typeface="Nunito Sans"/>
                        <a:ea typeface="Nunito Sans"/>
                        <a:cs typeface="Nunito Sans"/>
                        <a:sym typeface="Nunito Sans"/>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1 GPU NVIDIA Ampere A100 40GB</a:t>
                      </a:r>
                      <a:endParaRPr sz="1400" u="none" strike="noStrike" cap="none">
                        <a:solidFill>
                          <a:srgbClr val="306AAE"/>
                        </a:solidFill>
                        <a:latin typeface="Nunito Sans"/>
                        <a:ea typeface="Nunito Sans"/>
                        <a:cs typeface="Nunito Sans"/>
                        <a:sym typeface="Nunito Sans"/>
                      </a:endParaRPr>
                    </a:p>
                  </a:txBody>
                  <a:tcPr marL="91450" marR="91450" marT="45725" marB="45725" anchor="ctr"/>
                </a:tc>
                <a:extLst>
                  <a:ext uri="{0D108BD9-81ED-4DB2-BD59-A6C34878D82A}">
                    <a16:rowId xmlns:a16="http://schemas.microsoft.com/office/drawing/2014/main" val="10004"/>
                  </a:ext>
                </a:extLst>
              </a:tr>
              <a:tr h="464200">
                <a:tc>
                  <a:txBody>
                    <a:bodyPr/>
                    <a:lstStyle/>
                    <a:p>
                      <a:pPr marL="0" marR="0" lvl="0" indent="0" algn="ctr" rtl="0">
                        <a:lnSpc>
                          <a:spcPct val="100000"/>
                        </a:lnSpc>
                        <a:spcBef>
                          <a:spcPts val="0"/>
                        </a:spcBef>
                        <a:spcAft>
                          <a:spcPts val="0"/>
                        </a:spcAft>
                        <a:buClr>
                          <a:srgbClr val="002060"/>
                        </a:buClr>
                        <a:buSzPts val="1400"/>
                        <a:buFont typeface="Nunito Sans"/>
                        <a:buNone/>
                      </a:pPr>
                      <a:r>
                        <a:rPr lang="es-ES" sz="1400" b="1" u="none" strike="noStrike" cap="none">
                          <a:solidFill>
                            <a:srgbClr val="00B050"/>
                          </a:solidFill>
                        </a:rPr>
                        <a:t>2</a:t>
                      </a:r>
                      <a:endParaRPr sz="1400" b="1" u="none" strike="noStrike" cap="none">
                        <a:solidFill>
                          <a:srgbClr val="00B050"/>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s-ES" sz="1400" b="1" u="none" strike="noStrike" cap="none" err="1">
                          <a:solidFill>
                            <a:srgbClr val="00B050"/>
                          </a:solidFill>
                        </a:rPr>
                        <a:t>Batch</a:t>
                      </a:r>
                      <a:endParaRPr sz="1400" b="1" u="none" strike="noStrike" cap="none">
                        <a:solidFill>
                          <a:srgbClr val="00B050"/>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300" b="1" u="none" strike="noStrike" cap="none" spc="0" baseline="0">
                          <a:solidFill>
                            <a:srgbClr val="00B050"/>
                          </a:solidFill>
                          <a:effectLst/>
                          <a:uFillTx/>
                          <a:sym typeface="Helvetica Neue"/>
                        </a:rPr>
                        <a:t>2 x AMD EPYC 9454 (48c)  384 GB RAM</a:t>
                      </a:r>
                      <a:endParaRPr sz="1400" b="1" u="none" strike="noStrike" cap="none">
                        <a:solidFill>
                          <a:srgbClr val="00B050"/>
                        </a:solidFill>
                        <a:latin typeface="Nunito Sans"/>
                        <a:ea typeface="Nunito Sans"/>
                        <a:cs typeface="Nunito Sans"/>
                        <a:sym typeface="Nunito Sans"/>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300" b="1" u="none" strike="noStrike" cap="none" spc="0" baseline="0">
                          <a:solidFill>
                            <a:srgbClr val="00B050"/>
                          </a:solidFill>
                          <a:effectLst/>
                          <a:uFillTx/>
                          <a:sym typeface="Helvetica Neue"/>
                        </a:rPr>
                        <a:t>2  GPU H100 NVL 94 GB  with </a:t>
                      </a:r>
                      <a:r>
                        <a:rPr lang="en-GB" sz="1300" b="1" u="none" strike="noStrike" cap="none" spc="0" baseline="0" err="1">
                          <a:solidFill>
                            <a:srgbClr val="00B050"/>
                          </a:solidFill>
                          <a:effectLst/>
                          <a:uFillTx/>
                          <a:sym typeface="Helvetica Neue"/>
                        </a:rPr>
                        <a:t>NVLink</a:t>
                      </a:r>
                      <a:endParaRPr sz="1400" b="1" u="none" strike="noStrike" cap="none">
                        <a:solidFill>
                          <a:srgbClr val="00B050"/>
                        </a:solidFill>
                        <a:latin typeface="Nunito Sans"/>
                        <a:ea typeface="Nunito Sans"/>
                        <a:cs typeface="Nunito Sans"/>
                        <a:sym typeface="Nunito Sans"/>
                      </a:endParaRPr>
                    </a:p>
                  </a:txBody>
                  <a:tcPr marL="91450" marR="91450" marT="45725" marB="45725" anchor="ctr"/>
                </a:tc>
                <a:extLst>
                  <a:ext uri="{0D108BD9-81ED-4DB2-BD59-A6C34878D82A}">
                    <a16:rowId xmlns:a16="http://schemas.microsoft.com/office/drawing/2014/main" val="402722204"/>
                  </a:ext>
                </a:extLst>
              </a:tr>
              <a:tr h="648600">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b="1" u="none" strike="noStrike" cap="none">
                          <a:solidFill>
                            <a:srgbClr val="306AAE"/>
                          </a:solidFill>
                          <a:sym typeface="Nunito Sans"/>
                        </a:rPr>
                        <a:t>1</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Batch</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2 Intel Xeon Platinum 8180 (28c), 768 GB RAM </a:t>
                      </a:r>
                      <a:endParaRPr sz="1400" u="none" strike="noStrike" cap="none">
                        <a:solidFill>
                          <a:srgbClr val="306AAE"/>
                        </a:solidFill>
                        <a:latin typeface="Nunito Sans"/>
                        <a:ea typeface="Nunito Sans"/>
                        <a:cs typeface="Nunito Sans"/>
                        <a:sym typeface="Nunito Sans"/>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4 CPUs NVIDIA Tesla V100 32GB SMX2 with NVLink</a:t>
                      </a:r>
                      <a:endParaRPr sz="1400" u="none" strike="noStrike" cap="none">
                        <a:solidFill>
                          <a:srgbClr val="306AAE"/>
                        </a:solidFill>
                        <a:latin typeface="Nunito Sans"/>
                        <a:ea typeface="Nunito Sans"/>
                        <a:cs typeface="Nunito Sans"/>
                        <a:sym typeface="Nunito Sans"/>
                      </a:endParaRPr>
                    </a:p>
                  </a:txBody>
                  <a:tcPr marL="91450" marR="91450" marT="45725" marB="45725" anchor="ctr"/>
                </a:tc>
                <a:extLst>
                  <a:ext uri="{0D108BD9-81ED-4DB2-BD59-A6C34878D82A}">
                    <a16:rowId xmlns:a16="http://schemas.microsoft.com/office/drawing/2014/main" val="10005"/>
                  </a:ext>
                </a:extLst>
              </a:tr>
              <a:tr h="464200">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b="1" u="none" strike="noStrike" cap="none">
                          <a:solidFill>
                            <a:srgbClr val="306AAE"/>
                          </a:solidFill>
                          <a:sym typeface="Nunito Sans"/>
                        </a:rPr>
                        <a:t>1</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Batch</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2 AMD EPYC 7642 (48c), 512 GB RAM </a:t>
                      </a:r>
                      <a:endParaRPr sz="1400" u="none" strike="noStrike" cap="none">
                        <a:solidFill>
                          <a:srgbClr val="306AAE"/>
                        </a:solidFill>
                        <a:latin typeface="Nunito Sans"/>
                        <a:ea typeface="Nunito Sans"/>
                        <a:cs typeface="Nunito Sans"/>
                        <a:sym typeface="Nunito Sans"/>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8 GPUs NVIDIA Ampere A100 40GB SMX2 with NVLink </a:t>
                      </a:r>
                      <a:endParaRPr sz="1400" u="none" strike="noStrike" cap="none">
                        <a:solidFill>
                          <a:srgbClr val="306AAE"/>
                        </a:solidFill>
                        <a:latin typeface="Nunito Sans"/>
                        <a:ea typeface="Nunito Sans"/>
                        <a:cs typeface="Nunito Sans"/>
                        <a:sym typeface="Nunito Sans"/>
                      </a:endParaRPr>
                    </a:p>
                  </a:txBody>
                  <a:tcPr marL="91450" marR="91450" marT="45725" marB="45725" anchor="ctr"/>
                </a:tc>
                <a:extLst>
                  <a:ext uri="{0D108BD9-81ED-4DB2-BD59-A6C34878D82A}">
                    <a16:rowId xmlns:a16="http://schemas.microsoft.com/office/drawing/2014/main" val="10006"/>
                  </a:ext>
                </a:extLst>
              </a:tr>
              <a:tr h="523875">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b="1" u="none" strike="noStrike" cap="none">
                          <a:solidFill>
                            <a:srgbClr val="306AAE"/>
                          </a:solidFill>
                          <a:sym typeface="Nunito Sans"/>
                        </a:rPr>
                        <a:t>5</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Disk Servers</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387 TB Lustre</a:t>
                      </a:r>
                      <a:endParaRPr sz="1400" u="none" strike="noStrike" cap="none">
                        <a:solidFill>
                          <a:srgbClr val="306AAE"/>
                        </a:solidFill>
                        <a:latin typeface="Nunito Sans"/>
                        <a:ea typeface="Nunito Sans"/>
                        <a:cs typeface="Nunito Sans"/>
                        <a:sym typeface="Nunito Sans"/>
                      </a:endParaRPr>
                    </a:p>
                  </a:txBody>
                  <a:tcPr marL="91450" marR="91450" marT="45725" marB="45725" anchor="ctr"/>
                </a:tc>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a:t>
                      </a:r>
                      <a:endParaRPr sz="1400" u="none" strike="noStrike" cap="none">
                        <a:solidFill>
                          <a:srgbClr val="306AAE"/>
                        </a:solidFill>
                      </a:endParaRPr>
                    </a:p>
                  </a:txBody>
                  <a:tcPr marL="91450" marR="91450" marT="45725" marB="45725" anchor="ctr"/>
                </a:tc>
                <a:extLst>
                  <a:ext uri="{0D108BD9-81ED-4DB2-BD59-A6C34878D82A}">
                    <a16:rowId xmlns:a16="http://schemas.microsoft.com/office/drawing/2014/main" val="10007"/>
                  </a:ext>
                </a:extLst>
              </a:tr>
              <a:tr h="464200">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b="1" u="none" strike="noStrike" cap="none">
                          <a:solidFill>
                            <a:srgbClr val="306AAE"/>
                          </a:solidFill>
                          <a:sym typeface="Nunito Sans"/>
                        </a:rPr>
                        <a:t>3</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Disk Servers</a:t>
                      </a:r>
                      <a:endParaRPr sz="1400" u="none" strike="noStrike" cap="none">
                        <a:solidFill>
                          <a:srgbClr val="306AAE"/>
                        </a:solidFill>
                      </a:endParaRPr>
                    </a:p>
                  </a:txBody>
                  <a:tcPr marL="91450" marR="91450" marT="45725" marB="45725" anchor="ctr"/>
                </a:tc>
                <a:tc>
                  <a:txBody>
                    <a:bodyPr/>
                    <a:lstStyle/>
                    <a:p>
                      <a:pPr marL="0" marR="0" lvl="0" indent="0" algn="l" rtl="0">
                        <a:lnSpc>
                          <a:spcPct val="100000"/>
                        </a:lnSpc>
                        <a:spcBef>
                          <a:spcPts val="0"/>
                        </a:spcBef>
                        <a:spcAft>
                          <a:spcPts val="0"/>
                        </a:spcAft>
                        <a:buClr>
                          <a:srgbClr val="002060"/>
                        </a:buClr>
                        <a:buSzPts val="1400"/>
                        <a:buFont typeface="Nunito Sans"/>
                        <a:buNone/>
                      </a:pPr>
                      <a:r>
                        <a:rPr lang="en-GB" sz="1400" u="none" strike="noStrike" cap="none">
                          <a:solidFill>
                            <a:srgbClr val="306AAE"/>
                          </a:solidFill>
                          <a:sym typeface="Nunito Sans"/>
                        </a:rPr>
                        <a:t>150 TB Lustre (SSD)</a:t>
                      </a:r>
                      <a:endParaRPr sz="1400" u="none" strike="noStrike" cap="none">
                        <a:solidFill>
                          <a:srgbClr val="306AAE"/>
                        </a:solidFill>
                        <a:latin typeface="Nunito Sans"/>
                        <a:ea typeface="Nunito Sans"/>
                        <a:cs typeface="Nunito Sans"/>
                        <a:sym typeface="Nunito Sans"/>
                      </a:endParaRPr>
                    </a:p>
                  </a:txBody>
                  <a:tcPr marL="91450" marR="91450" marT="45725" marB="45725" anchor="ctr"/>
                </a:tc>
                <a:tc>
                  <a:txBody>
                    <a:bodyPr/>
                    <a:lstStyle/>
                    <a:p>
                      <a:pPr marL="0" marR="0" lvl="0" indent="0" algn="ctr" rtl="0">
                        <a:lnSpc>
                          <a:spcPct val="100000"/>
                        </a:lnSpc>
                        <a:spcBef>
                          <a:spcPts val="0"/>
                        </a:spcBef>
                        <a:spcAft>
                          <a:spcPts val="0"/>
                        </a:spcAft>
                        <a:buClr>
                          <a:srgbClr val="002060"/>
                        </a:buClr>
                        <a:buSzPts val="1400"/>
                        <a:buFont typeface="Nunito Sans"/>
                        <a:buNone/>
                      </a:pPr>
                      <a:r>
                        <a:rPr lang="en-GB" sz="1400" u="none" strike="noStrike" cap="none" dirty="0">
                          <a:solidFill>
                            <a:srgbClr val="306AAE"/>
                          </a:solidFill>
                          <a:sym typeface="Nunito Sans"/>
                        </a:rPr>
                        <a:t>-</a:t>
                      </a:r>
                      <a:endParaRPr sz="1400" u="none" strike="noStrike" cap="none" dirty="0">
                        <a:solidFill>
                          <a:srgbClr val="306AAE"/>
                        </a:solidFill>
                      </a:endParaRPr>
                    </a:p>
                  </a:txBody>
                  <a:tcPr marL="91450" marR="91450" marT="45725" marB="45725" anchor="ctr"/>
                </a:tc>
                <a:extLst>
                  <a:ext uri="{0D108BD9-81ED-4DB2-BD59-A6C34878D82A}">
                    <a16:rowId xmlns:a16="http://schemas.microsoft.com/office/drawing/2014/main" val="10008"/>
                  </a:ext>
                </a:extLst>
              </a:tr>
            </a:tbl>
          </a:graphicData>
        </a:graphic>
      </p:graphicFrame>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noAutofit/>
          </a:bodyPr>
          <a:lstStyle/>
          <a:p>
            <a:pPr rtl="0"/>
            <a:r>
              <a:rPr lang="en-GB" sz="2800" dirty="0"/>
              <a:t>Infrastructure</a:t>
            </a:r>
            <a:endParaRPr lang="es-ES_tradnl" sz="2800" noProof="0" dirty="0">
              <a:solidFill>
                <a:schemeClr val="bg1"/>
              </a:solidFill>
            </a:endParaRPr>
          </a:p>
        </p:txBody>
      </p:sp>
      <p:sp>
        <p:nvSpPr>
          <p:cNvPr id="5" name="TextBox 4">
            <a:extLst>
              <a:ext uri="{FF2B5EF4-FFF2-40B4-BE49-F238E27FC236}">
                <a16:creationId xmlns:a16="http://schemas.microsoft.com/office/drawing/2014/main" id="{E2431DF5-9FA7-BB48-9BFB-EC5B109144C2}"/>
              </a:ext>
            </a:extLst>
          </p:cNvPr>
          <p:cNvSpPr txBox="1"/>
          <p:nvPr/>
        </p:nvSpPr>
        <p:spPr>
          <a:xfrm>
            <a:off x="845694" y="1635323"/>
            <a:ext cx="11313411" cy="2977738"/>
          </a:xfrm>
          <a:prstGeom prst="rect">
            <a:avLst/>
          </a:prstGeom>
          <a:noFill/>
        </p:spPr>
        <p:txBody>
          <a:bodyPr wrap="square" rtlCol="0">
            <a:spAutoFit/>
          </a:bodyPr>
          <a:lstStyle/>
          <a:p>
            <a:pPr algn="just">
              <a:lnSpc>
                <a:spcPct val="150000"/>
              </a:lnSpc>
              <a:spcBef>
                <a:spcPts val="600"/>
              </a:spcBef>
            </a:pPr>
            <a:r>
              <a:rPr lang="en-GB" sz="2000" b="1" dirty="0">
                <a:solidFill>
                  <a:schemeClr val="bg2">
                    <a:lumMod val="75000"/>
                  </a:schemeClr>
                </a:solidFill>
                <a:latin typeface="Nunito Sans Normal" pitchFamily="2" charset="77"/>
                <a:cs typeface="Arial" panose="020B0604020202020204" pitchFamily="34" charset="0"/>
              </a:rPr>
              <a:t>User Interfaces (UIs): </a:t>
            </a:r>
            <a:r>
              <a:rPr lang="en-GB" sz="2000" dirty="0">
                <a:solidFill>
                  <a:schemeClr val="bg2">
                    <a:lumMod val="75000"/>
                  </a:schemeClr>
                </a:solidFill>
                <a:latin typeface="Nunito Sans Normal" pitchFamily="2" charset="77"/>
                <a:cs typeface="Arial" panose="020B0604020202020204" pitchFamily="34" charset="0"/>
              </a:rPr>
              <a:t>Entry points for users, which provide a working environment where they can test their programs or send them to WNs. These machines have two GPUs and access to storage devices.</a:t>
            </a:r>
          </a:p>
          <a:p>
            <a:pPr algn="just">
              <a:lnSpc>
                <a:spcPct val="150000"/>
              </a:lnSpc>
              <a:spcBef>
                <a:spcPts val="600"/>
              </a:spcBef>
            </a:pPr>
            <a:r>
              <a:rPr lang="en-GB" sz="2000" b="1" dirty="0">
                <a:solidFill>
                  <a:schemeClr val="bg2">
                    <a:lumMod val="75000"/>
                  </a:schemeClr>
                </a:solidFill>
                <a:latin typeface="Nunito Sans Normal" pitchFamily="2" charset="77"/>
                <a:cs typeface="Arial" panose="020B0604020202020204" pitchFamily="34" charset="0"/>
              </a:rPr>
              <a:t>Worker Nodes (WN): </a:t>
            </a:r>
            <a:r>
              <a:rPr lang="en-GB" sz="2000" dirty="0">
                <a:solidFill>
                  <a:schemeClr val="bg2">
                    <a:lumMod val="75000"/>
                  </a:schemeClr>
                </a:solidFill>
                <a:latin typeface="Nunito Sans Normal" pitchFamily="2" charset="77"/>
                <a:cs typeface="Arial" panose="020B0604020202020204" pitchFamily="34" charset="0"/>
              </a:rPr>
              <a:t>where batch tasks are executed. They have high-end CPUs, higher memory availability, and different GPU configurations to run tasks.</a:t>
            </a:r>
          </a:p>
          <a:p>
            <a:pPr algn="just">
              <a:lnSpc>
                <a:spcPct val="150000"/>
              </a:lnSpc>
              <a:spcBef>
                <a:spcPts val="600"/>
              </a:spcBef>
            </a:pPr>
            <a:r>
              <a:rPr lang="en-GB" sz="2000" b="1" dirty="0">
                <a:solidFill>
                  <a:schemeClr val="bg2">
                    <a:lumMod val="75000"/>
                  </a:schemeClr>
                </a:solidFill>
                <a:latin typeface="Nunito Sans Normal" pitchFamily="2" charset="77"/>
                <a:cs typeface="Arial" panose="020B0604020202020204" pitchFamily="34" charset="0"/>
              </a:rPr>
              <a:t>Storage Nodes(SN): </a:t>
            </a:r>
            <a:r>
              <a:rPr lang="en-GB" sz="2000" dirty="0">
                <a:solidFill>
                  <a:schemeClr val="bg2">
                    <a:lumMod val="75000"/>
                  </a:schemeClr>
                </a:solidFill>
                <a:latin typeface="Nunito Sans Normal" pitchFamily="2" charset="77"/>
                <a:cs typeface="Arial" panose="020B0604020202020204" pitchFamily="34" charset="0"/>
              </a:rPr>
              <a:t>stores user and project data, accessible from UIs and WNs.</a:t>
            </a:r>
          </a:p>
        </p:txBody>
      </p:sp>
      <p:pic>
        <p:nvPicPr>
          <p:cNvPr id="13" name="Picture 12">
            <a:extLst>
              <a:ext uri="{FF2B5EF4-FFF2-40B4-BE49-F238E27FC236}">
                <a16:creationId xmlns:a16="http://schemas.microsoft.com/office/drawing/2014/main" id="{15F67AD7-E9D8-1241-2D76-DAAD7DD958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07" y="8683615"/>
            <a:ext cx="4527547" cy="525359"/>
          </a:xfrm>
          <a:prstGeom prst="rect">
            <a:avLst/>
          </a:prstGeom>
        </p:spPr>
      </p:pic>
      <p:pic>
        <p:nvPicPr>
          <p:cNvPr id="6" name="Google Shape;230;p4">
            <a:extLst>
              <a:ext uri="{FF2B5EF4-FFF2-40B4-BE49-F238E27FC236}">
                <a16:creationId xmlns:a16="http://schemas.microsoft.com/office/drawing/2014/main" id="{DB14A4A1-A4D1-BA53-3925-A7FA65A2D6A6}"/>
              </a:ext>
            </a:extLst>
          </p:cNvPr>
          <p:cNvPicPr preferRelativeResize="0"/>
          <p:nvPr/>
        </p:nvPicPr>
        <p:blipFill rotWithShape="1">
          <a:blip r:embed="rId4">
            <a:alphaModFix/>
          </a:blip>
          <a:srcRect t="48015"/>
          <a:stretch/>
        </p:blipFill>
        <p:spPr>
          <a:xfrm>
            <a:off x="0" y="6065564"/>
            <a:ext cx="13004800" cy="3219610"/>
          </a:xfrm>
          <a:prstGeom prst="rect">
            <a:avLst/>
          </a:prstGeom>
          <a:noFill/>
          <a:ln>
            <a:noFill/>
          </a:ln>
        </p:spPr>
      </p:pic>
    </p:spTree>
    <p:extLst>
      <p:ext uri="{BB962C8B-B14F-4D97-AF65-F5344CB8AC3E}">
        <p14:creationId xmlns:p14="http://schemas.microsoft.com/office/powerpoint/2010/main" val="1244052192"/>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CC997-6AF8-3D1C-DFA6-43781E6B812E}"/>
            </a:ext>
          </a:extLst>
        </p:cNvPr>
        <p:cNvGrpSpPr/>
        <p:nvPr/>
      </p:nvGrpSpPr>
      <p:grpSpPr>
        <a:xfrm>
          <a:off x="0" y="0"/>
          <a:ext cx="0" cy="0"/>
          <a:chOff x="0" y="0"/>
          <a:chExt cx="0" cy="0"/>
        </a:xfrm>
      </p:grpSpPr>
      <p:sp>
        <p:nvSpPr>
          <p:cNvPr id="10" name="Google Shape;221;p26">
            <a:extLst>
              <a:ext uri="{FF2B5EF4-FFF2-40B4-BE49-F238E27FC236}">
                <a16:creationId xmlns:a16="http://schemas.microsoft.com/office/drawing/2014/main" id="{4C1628DF-BBE8-6C3B-E5DA-8C13C885F991}"/>
              </a:ext>
            </a:extLst>
          </p:cNvPr>
          <p:cNvSpPr/>
          <p:nvPr/>
        </p:nvSpPr>
        <p:spPr>
          <a:xfrm>
            <a:off x="8007141" y="2346960"/>
            <a:ext cx="4291698" cy="4954385"/>
          </a:xfrm>
          <a:prstGeom prst="roundRect">
            <a:avLst>
              <a:gd name="adj" fmla="val 17243"/>
            </a:avLst>
          </a:prstGeom>
          <a:solidFill>
            <a:schemeClr val="accent1">
              <a:alpha val="25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130027" tIns="130027" rIns="130027" bIns="130027" anchor="ctr" anchorCtr="0">
            <a:noAutofit/>
          </a:bodyPr>
          <a:lstStyle/>
          <a:p>
            <a:pPr algn="ctr"/>
            <a:endParaRPr sz="3413"/>
          </a:p>
        </p:txBody>
      </p:sp>
      <p:sp>
        <p:nvSpPr>
          <p:cNvPr id="2" name="Title 1">
            <a:extLst>
              <a:ext uri="{FF2B5EF4-FFF2-40B4-BE49-F238E27FC236}">
                <a16:creationId xmlns:a16="http://schemas.microsoft.com/office/drawing/2014/main" id="{5BDBF35B-05BD-6247-1B03-F4B1658D3010}"/>
              </a:ext>
            </a:extLst>
          </p:cNvPr>
          <p:cNvSpPr>
            <a:spLocks noGrp="1"/>
          </p:cNvSpPr>
          <p:nvPr>
            <p:ph type="title"/>
          </p:nvPr>
        </p:nvSpPr>
        <p:spPr/>
        <p:txBody>
          <a:bodyPr>
            <a:noAutofit/>
          </a:bodyPr>
          <a:lstStyle/>
          <a:p>
            <a:pPr rtl="0"/>
            <a:r>
              <a:rPr lang="en-GB" sz="2800" dirty="0"/>
              <a:t>Infrastructure</a:t>
            </a:r>
            <a:endParaRPr lang="en-ES" sz="2800" dirty="0">
              <a:solidFill>
                <a:schemeClr val="bg1"/>
              </a:solidFill>
            </a:endParaRPr>
          </a:p>
        </p:txBody>
      </p:sp>
      <p:sp>
        <p:nvSpPr>
          <p:cNvPr id="4" name="Google Shape;221;p26">
            <a:extLst>
              <a:ext uri="{FF2B5EF4-FFF2-40B4-BE49-F238E27FC236}">
                <a16:creationId xmlns:a16="http://schemas.microsoft.com/office/drawing/2014/main" id="{E51F6811-9CFA-31B9-F0D3-9FD2D79EF25E}"/>
              </a:ext>
            </a:extLst>
          </p:cNvPr>
          <p:cNvSpPr/>
          <p:nvPr/>
        </p:nvSpPr>
        <p:spPr>
          <a:xfrm>
            <a:off x="1693130" y="2824238"/>
            <a:ext cx="2970557" cy="3815028"/>
          </a:xfrm>
          <a:prstGeom prst="roundRect">
            <a:avLst>
              <a:gd name="adj" fmla="val 17243"/>
            </a:avLst>
          </a:prstGeom>
          <a:solidFill>
            <a:schemeClr val="accent1">
              <a:alpha val="25000"/>
            </a:schemeClr>
          </a:solidFill>
          <a:ln>
            <a:noFill/>
          </a:ln>
        </p:spPr>
        <p:style>
          <a:lnRef idx="0">
            <a:scrgbClr r="0" g="0" b="0"/>
          </a:lnRef>
          <a:fillRef idx="0">
            <a:scrgbClr r="0" g="0" b="0"/>
          </a:fillRef>
          <a:effectRef idx="0">
            <a:scrgbClr r="0" g="0" b="0"/>
          </a:effectRef>
          <a:fontRef idx="minor">
            <a:schemeClr val="lt1"/>
          </a:fontRef>
        </p:style>
        <p:txBody>
          <a:bodyPr spcFirstLastPara="1" wrap="square" lIns="130027" tIns="130027" rIns="130027" bIns="130027" anchor="ctr" anchorCtr="0">
            <a:noAutofit/>
          </a:bodyPr>
          <a:lstStyle/>
          <a:p>
            <a:pPr algn="ctr"/>
            <a:endParaRPr sz="3413"/>
          </a:p>
        </p:txBody>
      </p:sp>
      <p:pic>
        <p:nvPicPr>
          <p:cNvPr id="5" name="Google Shape;222;p26">
            <a:extLst>
              <a:ext uri="{FF2B5EF4-FFF2-40B4-BE49-F238E27FC236}">
                <a16:creationId xmlns:a16="http://schemas.microsoft.com/office/drawing/2014/main" id="{D3EEFE9F-432A-0E81-2606-0D6C0CBE3479}"/>
              </a:ext>
            </a:extLst>
          </p:cNvPr>
          <p:cNvPicPr preferRelativeResize="0"/>
          <p:nvPr/>
        </p:nvPicPr>
        <p:blipFill>
          <a:blip r:embed="rId3">
            <a:alphaModFix/>
          </a:blip>
          <a:stretch>
            <a:fillRect/>
          </a:stretch>
        </p:blipFill>
        <p:spPr>
          <a:xfrm>
            <a:off x="414353" y="4515958"/>
            <a:ext cx="1733973" cy="1733973"/>
          </a:xfrm>
          <a:prstGeom prst="rect">
            <a:avLst/>
          </a:prstGeom>
          <a:noFill/>
          <a:ln>
            <a:noFill/>
          </a:ln>
          <a:effectLst>
            <a:outerShdw blurRad="50800" dist="38100" dir="2700000" algn="tl" rotWithShape="0">
              <a:prstClr val="black">
                <a:alpha val="40000"/>
              </a:prstClr>
            </a:outerShdw>
          </a:effectLst>
        </p:spPr>
      </p:pic>
      <p:pic>
        <p:nvPicPr>
          <p:cNvPr id="7" name="Google Shape;224;p26">
            <a:extLst>
              <a:ext uri="{FF2B5EF4-FFF2-40B4-BE49-F238E27FC236}">
                <a16:creationId xmlns:a16="http://schemas.microsoft.com/office/drawing/2014/main" id="{8AC5F521-A930-0823-65A6-89C8EFAE493F}"/>
              </a:ext>
            </a:extLst>
          </p:cNvPr>
          <p:cNvPicPr preferRelativeResize="0"/>
          <p:nvPr/>
        </p:nvPicPr>
        <p:blipFill>
          <a:blip r:embed="rId4">
            <a:alphaModFix/>
          </a:blip>
          <a:stretch>
            <a:fillRect/>
          </a:stretch>
        </p:blipFill>
        <p:spPr>
          <a:xfrm>
            <a:off x="2285126" y="3175245"/>
            <a:ext cx="1358862" cy="1358862"/>
          </a:xfrm>
          <a:prstGeom prst="rect">
            <a:avLst/>
          </a:prstGeom>
          <a:noFill/>
          <a:ln>
            <a:noFill/>
          </a:ln>
        </p:spPr>
      </p:pic>
      <p:pic>
        <p:nvPicPr>
          <p:cNvPr id="11" name="Google Shape;225;p26">
            <a:extLst>
              <a:ext uri="{FF2B5EF4-FFF2-40B4-BE49-F238E27FC236}">
                <a16:creationId xmlns:a16="http://schemas.microsoft.com/office/drawing/2014/main" id="{D8B6B599-EA9A-0D01-F76B-94545CC72759}"/>
              </a:ext>
            </a:extLst>
          </p:cNvPr>
          <p:cNvPicPr preferRelativeResize="0"/>
          <p:nvPr/>
        </p:nvPicPr>
        <p:blipFill>
          <a:blip r:embed="rId4">
            <a:alphaModFix/>
          </a:blip>
          <a:stretch>
            <a:fillRect/>
          </a:stretch>
        </p:blipFill>
        <p:spPr>
          <a:xfrm>
            <a:off x="2308077" y="4936971"/>
            <a:ext cx="1312960" cy="1312960"/>
          </a:xfrm>
          <a:prstGeom prst="rect">
            <a:avLst/>
          </a:prstGeom>
          <a:noFill/>
          <a:ln>
            <a:noFill/>
          </a:ln>
        </p:spPr>
      </p:pic>
      <p:sp>
        <p:nvSpPr>
          <p:cNvPr id="13" name="Google Shape;226;p26">
            <a:extLst>
              <a:ext uri="{FF2B5EF4-FFF2-40B4-BE49-F238E27FC236}">
                <a16:creationId xmlns:a16="http://schemas.microsoft.com/office/drawing/2014/main" id="{25E49DA8-4C9F-26E3-E2D9-ACC6238E3598}"/>
              </a:ext>
            </a:extLst>
          </p:cNvPr>
          <p:cNvSpPr txBox="1"/>
          <p:nvPr/>
        </p:nvSpPr>
        <p:spPr>
          <a:xfrm>
            <a:off x="2927208" y="4438777"/>
            <a:ext cx="1358933" cy="458667"/>
          </a:xfrm>
          <a:prstGeom prst="rect">
            <a:avLst/>
          </a:prstGeom>
          <a:noFill/>
          <a:ln>
            <a:noFill/>
          </a:ln>
        </p:spPr>
        <p:txBody>
          <a:bodyPr spcFirstLastPara="1" wrap="square" lIns="130027" tIns="130027" rIns="130027" bIns="130027" anchor="t" anchorCtr="0">
            <a:noAutofit/>
          </a:bodyPr>
          <a:lstStyle/>
          <a:p>
            <a:pPr algn="ctr"/>
            <a:r>
              <a:rPr lang="es" sz="1707">
                <a:solidFill>
                  <a:srgbClr val="595959"/>
                </a:solidFill>
              </a:rPr>
              <a:t>mlui01</a:t>
            </a:r>
            <a:endParaRPr sz="2276">
              <a:solidFill>
                <a:srgbClr val="595959"/>
              </a:solidFill>
            </a:endParaRPr>
          </a:p>
        </p:txBody>
      </p:sp>
      <p:sp>
        <p:nvSpPr>
          <p:cNvPr id="15" name="Google Shape;227;p26">
            <a:extLst>
              <a:ext uri="{FF2B5EF4-FFF2-40B4-BE49-F238E27FC236}">
                <a16:creationId xmlns:a16="http://schemas.microsoft.com/office/drawing/2014/main" id="{E20386E0-0812-364A-3CF8-9F99E8607940}"/>
              </a:ext>
            </a:extLst>
          </p:cNvPr>
          <p:cNvSpPr txBox="1"/>
          <p:nvPr/>
        </p:nvSpPr>
        <p:spPr>
          <a:xfrm>
            <a:off x="2772664" y="6141072"/>
            <a:ext cx="1358933" cy="458667"/>
          </a:xfrm>
          <a:prstGeom prst="rect">
            <a:avLst/>
          </a:prstGeom>
          <a:noFill/>
          <a:ln>
            <a:noFill/>
          </a:ln>
        </p:spPr>
        <p:txBody>
          <a:bodyPr spcFirstLastPara="1" wrap="square" lIns="130027" tIns="130027" rIns="130027" bIns="130027" anchor="t" anchorCtr="0">
            <a:noAutofit/>
          </a:bodyPr>
          <a:lstStyle/>
          <a:p>
            <a:pPr algn="ctr"/>
            <a:r>
              <a:rPr lang="es" sz="1707">
                <a:solidFill>
                  <a:srgbClr val="595959"/>
                </a:solidFill>
              </a:rPr>
              <a:t>mlui02</a:t>
            </a:r>
            <a:endParaRPr sz="1707">
              <a:solidFill>
                <a:srgbClr val="595959"/>
              </a:solidFill>
            </a:endParaRPr>
          </a:p>
          <a:p>
            <a:pPr algn="ctr"/>
            <a:endParaRPr sz="1707">
              <a:solidFill>
                <a:srgbClr val="595959"/>
              </a:solidFill>
            </a:endParaRPr>
          </a:p>
        </p:txBody>
      </p:sp>
      <p:sp>
        <p:nvSpPr>
          <p:cNvPr id="17" name="Google Shape;228;p26">
            <a:extLst>
              <a:ext uri="{FF2B5EF4-FFF2-40B4-BE49-F238E27FC236}">
                <a16:creationId xmlns:a16="http://schemas.microsoft.com/office/drawing/2014/main" id="{7E232C7E-9D47-8A71-2E87-5A690F20F9DC}"/>
              </a:ext>
            </a:extLst>
          </p:cNvPr>
          <p:cNvSpPr txBox="1"/>
          <p:nvPr/>
        </p:nvSpPr>
        <p:spPr>
          <a:xfrm>
            <a:off x="2520620" y="6657629"/>
            <a:ext cx="1882880" cy="458667"/>
          </a:xfrm>
          <a:prstGeom prst="rect">
            <a:avLst/>
          </a:prstGeom>
          <a:noFill/>
          <a:ln>
            <a:noFill/>
          </a:ln>
        </p:spPr>
        <p:txBody>
          <a:bodyPr spcFirstLastPara="1" wrap="square" lIns="130027" tIns="130027" rIns="130027" bIns="130027" anchor="t" anchorCtr="0">
            <a:noAutofit/>
          </a:bodyPr>
          <a:lstStyle/>
          <a:p>
            <a:pPr algn="ctr"/>
            <a:r>
              <a:rPr lang="es" sz="1707" dirty="0">
                <a:solidFill>
                  <a:srgbClr val="000000"/>
                </a:solidFill>
              </a:rPr>
              <a:t>Testing GPUS</a:t>
            </a:r>
            <a:endParaRPr sz="1707" dirty="0">
              <a:solidFill>
                <a:srgbClr val="000000"/>
              </a:solidFill>
            </a:endParaRPr>
          </a:p>
          <a:p>
            <a:pPr algn="ctr"/>
            <a:endParaRPr sz="1707" dirty="0">
              <a:solidFill>
                <a:srgbClr val="000000"/>
              </a:solidFill>
            </a:endParaRPr>
          </a:p>
        </p:txBody>
      </p:sp>
      <p:sp>
        <p:nvSpPr>
          <p:cNvPr id="18" name="Google Shape;229;p26">
            <a:extLst>
              <a:ext uri="{FF2B5EF4-FFF2-40B4-BE49-F238E27FC236}">
                <a16:creationId xmlns:a16="http://schemas.microsoft.com/office/drawing/2014/main" id="{F2D003AD-ACCB-1041-38EE-FBF1524D8D36}"/>
              </a:ext>
            </a:extLst>
          </p:cNvPr>
          <p:cNvSpPr/>
          <p:nvPr/>
        </p:nvSpPr>
        <p:spPr>
          <a:xfrm>
            <a:off x="4215470" y="4339036"/>
            <a:ext cx="969542" cy="814855"/>
          </a:xfrm>
          <a:prstGeom prst="rightArrow">
            <a:avLst>
              <a:gd name="adj1" fmla="val 50000"/>
              <a:gd name="adj2" fmla="val 50000"/>
            </a:avLst>
          </a:prstGeom>
          <a:solidFill>
            <a:srgbClr val="EEEEEE"/>
          </a:solidFill>
          <a:ln w="9525" cap="flat" cmpd="sng">
            <a:solidFill>
              <a:srgbClr val="595959"/>
            </a:solidFill>
            <a:prstDash val="solid"/>
            <a:round/>
            <a:headEnd type="none" w="sm" len="sm"/>
            <a:tailEnd type="none" w="sm" len="sm"/>
          </a:ln>
        </p:spPr>
        <p:txBody>
          <a:bodyPr spcFirstLastPara="1" wrap="square" lIns="130027" tIns="130027" rIns="130027" bIns="130027" anchor="ctr" anchorCtr="0">
            <a:noAutofit/>
          </a:bodyPr>
          <a:lstStyle/>
          <a:p>
            <a:pPr algn="ctr"/>
            <a:endParaRPr sz="3413"/>
          </a:p>
        </p:txBody>
      </p:sp>
      <p:sp>
        <p:nvSpPr>
          <p:cNvPr id="19" name="Google Shape;230;p26">
            <a:extLst>
              <a:ext uri="{FF2B5EF4-FFF2-40B4-BE49-F238E27FC236}">
                <a16:creationId xmlns:a16="http://schemas.microsoft.com/office/drawing/2014/main" id="{A35C3B78-4150-B8CA-AFD6-4DCCD0DBC80A}"/>
              </a:ext>
            </a:extLst>
          </p:cNvPr>
          <p:cNvSpPr txBox="1"/>
          <p:nvPr/>
        </p:nvSpPr>
        <p:spPr>
          <a:xfrm>
            <a:off x="2236968" y="1972762"/>
            <a:ext cx="1882880" cy="591787"/>
          </a:xfrm>
          <a:prstGeom prst="rect">
            <a:avLst/>
          </a:prstGeom>
          <a:noFill/>
          <a:ln>
            <a:noFill/>
          </a:ln>
        </p:spPr>
        <p:txBody>
          <a:bodyPr spcFirstLastPara="1" wrap="square" lIns="130027" tIns="130027" rIns="130027" bIns="130027" anchor="t" anchorCtr="0">
            <a:noAutofit/>
          </a:bodyPr>
          <a:lstStyle/>
          <a:p>
            <a:pPr algn="ctr"/>
            <a:r>
              <a:rPr lang="es" sz="2702" b="1" dirty="0">
                <a:solidFill>
                  <a:srgbClr val="000000"/>
                </a:solidFill>
              </a:rPr>
              <a:t>UI Nodes</a:t>
            </a:r>
            <a:endParaRPr sz="2702" b="1" dirty="0">
              <a:solidFill>
                <a:srgbClr val="000000"/>
              </a:solidFill>
            </a:endParaRPr>
          </a:p>
          <a:p>
            <a:pPr algn="ctr"/>
            <a:endParaRPr sz="1707" dirty="0">
              <a:solidFill>
                <a:srgbClr val="000000"/>
              </a:solidFill>
            </a:endParaRPr>
          </a:p>
        </p:txBody>
      </p:sp>
      <p:pic>
        <p:nvPicPr>
          <p:cNvPr id="20" name="Google Shape;231;p26">
            <a:extLst>
              <a:ext uri="{FF2B5EF4-FFF2-40B4-BE49-F238E27FC236}">
                <a16:creationId xmlns:a16="http://schemas.microsoft.com/office/drawing/2014/main" id="{26A61DF5-367A-A1AD-6D5E-DD64B1FCA5CE}"/>
              </a:ext>
            </a:extLst>
          </p:cNvPr>
          <p:cNvPicPr preferRelativeResize="0"/>
          <p:nvPr/>
        </p:nvPicPr>
        <p:blipFill>
          <a:blip r:embed="rId5">
            <a:alphaModFix/>
          </a:blip>
          <a:stretch>
            <a:fillRect/>
          </a:stretch>
        </p:blipFill>
        <p:spPr>
          <a:xfrm rot="18068985">
            <a:off x="4052629" y="4011541"/>
            <a:ext cx="4678176" cy="981123"/>
          </a:xfrm>
          <a:prstGeom prst="rect">
            <a:avLst/>
          </a:prstGeom>
          <a:noFill/>
          <a:ln>
            <a:noFill/>
          </a:ln>
        </p:spPr>
      </p:pic>
      <p:sp>
        <p:nvSpPr>
          <p:cNvPr id="21" name="Google Shape;232;p26">
            <a:extLst>
              <a:ext uri="{FF2B5EF4-FFF2-40B4-BE49-F238E27FC236}">
                <a16:creationId xmlns:a16="http://schemas.microsoft.com/office/drawing/2014/main" id="{5DD4E1E6-74A3-9A74-5E4D-44AD3E11A03C}"/>
              </a:ext>
            </a:extLst>
          </p:cNvPr>
          <p:cNvSpPr/>
          <p:nvPr/>
        </p:nvSpPr>
        <p:spPr>
          <a:xfrm>
            <a:off x="7468911" y="4289920"/>
            <a:ext cx="1220780" cy="981504"/>
          </a:xfrm>
          <a:prstGeom prst="rightArrow">
            <a:avLst>
              <a:gd name="adj1" fmla="val 50000"/>
              <a:gd name="adj2" fmla="val 50000"/>
            </a:avLst>
          </a:prstGeom>
          <a:solidFill>
            <a:srgbClr val="EEEEEE"/>
          </a:solidFill>
          <a:ln w="9525" cap="flat" cmpd="sng">
            <a:solidFill>
              <a:srgbClr val="595959"/>
            </a:solidFill>
            <a:prstDash val="solid"/>
            <a:round/>
            <a:headEnd type="none" w="sm" len="sm"/>
            <a:tailEnd type="none" w="sm" len="sm"/>
          </a:ln>
        </p:spPr>
        <p:txBody>
          <a:bodyPr spcFirstLastPara="1" wrap="square" lIns="130027" tIns="130027" rIns="130027" bIns="130027" anchor="ctr" anchorCtr="0">
            <a:noAutofit/>
          </a:bodyPr>
          <a:lstStyle/>
          <a:p>
            <a:pPr algn="ctr"/>
            <a:r>
              <a:rPr lang="es" sz="2000" b="1" dirty="0">
                <a:solidFill>
                  <a:srgbClr val="000000"/>
                </a:solidFill>
              </a:rPr>
              <a:t>Batch</a:t>
            </a:r>
            <a:endParaRPr sz="2000" b="1" dirty="0">
              <a:solidFill>
                <a:srgbClr val="000000"/>
              </a:solidFill>
            </a:endParaRPr>
          </a:p>
        </p:txBody>
      </p:sp>
      <p:sp>
        <p:nvSpPr>
          <p:cNvPr id="28" name="Google Shape;238;p26">
            <a:extLst>
              <a:ext uri="{FF2B5EF4-FFF2-40B4-BE49-F238E27FC236}">
                <a16:creationId xmlns:a16="http://schemas.microsoft.com/office/drawing/2014/main" id="{22BB28A9-E7B3-E368-CA06-8AB30A91C230}"/>
              </a:ext>
            </a:extLst>
          </p:cNvPr>
          <p:cNvSpPr txBox="1"/>
          <p:nvPr/>
        </p:nvSpPr>
        <p:spPr>
          <a:xfrm>
            <a:off x="8870369" y="1638178"/>
            <a:ext cx="2560314" cy="674908"/>
          </a:xfrm>
          <a:prstGeom prst="rect">
            <a:avLst/>
          </a:prstGeom>
          <a:noFill/>
          <a:ln>
            <a:noFill/>
          </a:ln>
        </p:spPr>
        <p:txBody>
          <a:bodyPr spcFirstLastPara="1" wrap="square" lIns="130027" tIns="130027" rIns="130027" bIns="130027" anchor="t" anchorCtr="0">
            <a:noAutofit/>
          </a:bodyPr>
          <a:lstStyle/>
          <a:p>
            <a:pPr algn="ctr"/>
            <a:r>
              <a:rPr lang="es" sz="2702" b="1" dirty="0">
                <a:solidFill>
                  <a:srgbClr val="000000"/>
                </a:solidFill>
              </a:rPr>
              <a:t>Worker Nodes</a:t>
            </a:r>
            <a:endParaRPr sz="1707" b="1" dirty="0">
              <a:solidFill>
                <a:srgbClr val="000000"/>
              </a:solidFill>
            </a:endParaRPr>
          </a:p>
        </p:txBody>
      </p:sp>
      <p:pic>
        <p:nvPicPr>
          <p:cNvPr id="12" name="Google Shape;233;p26">
            <a:extLst>
              <a:ext uri="{FF2B5EF4-FFF2-40B4-BE49-F238E27FC236}">
                <a16:creationId xmlns:a16="http://schemas.microsoft.com/office/drawing/2014/main" id="{92AD40D3-D6D0-53FE-F767-ABDD09A46BF9}"/>
              </a:ext>
            </a:extLst>
          </p:cNvPr>
          <p:cNvPicPr preferRelativeResize="0"/>
          <p:nvPr/>
        </p:nvPicPr>
        <p:blipFill>
          <a:blip r:embed="rId6">
            <a:alphaModFix/>
          </a:blip>
          <a:stretch>
            <a:fillRect/>
          </a:stretch>
        </p:blipFill>
        <p:spPr>
          <a:xfrm>
            <a:off x="8898820" y="2899894"/>
            <a:ext cx="981504" cy="981504"/>
          </a:xfrm>
          <a:prstGeom prst="rect">
            <a:avLst/>
          </a:prstGeom>
          <a:noFill/>
          <a:ln>
            <a:noFill/>
          </a:ln>
        </p:spPr>
      </p:pic>
      <p:grpSp>
        <p:nvGrpSpPr>
          <p:cNvPr id="16" name="Group 15">
            <a:extLst>
              <a:ext uri="{FF2B5EF4-FFF2-40B4-BE49-F238E27FC236}">
                <a16:creationId xmlns:a16="http://schemas.microsoft.com/office/drawing/2014/main" id="{03572584-CCD3-C241-BF5D-89C25D349FBF}"/>
              </a:ext>
            </a:extLst>
          </p:cNvPr>
          <p:cNvGrpSpPr/>
          <p:nvPr/>
        </p:nvGrpSpPr>
        <p:grpSpPr>
          <a:xfrm>
            <a:off x="9596117" y="4066178"/>
            <a:ext cx="795847" cy="458785"/>
            <a:chOff x="10080326" y="3956880"/>
            <a:chExt cx="795847" cy="458785"/>
          </a:xfrm>
        </p:grpSpPr>
        <p:pic>
          <p:nvPicPr>
            <p:cNvPr id="27" name="Google Shape;237;p26">
              <a:extLst>
                <a:ext uri="{FF2B5EF4-FFF2-40B4-BE49-F238E27FC236}">
                  <a16:creationId xmlns:a16="http://schemas.microsoft.com/office/drawing/2014/main" id="{3552D347-AA64-B516-2158-6406A6526001}"/>
                </a:ext>
              </a:extLst>
            </p:cNvPr>
            <p:cNvPicPr preferRelativeResize="0"/>
            <p:nvPr/>
          </p:nvPicPr>
          <p:blipFill>
            <a:blip r:embed="rId7">
              <a:alphaModFix/>
            </a:blip>
            <a:stretch>
              <a:fillRect/>
            </a:stretch>
          </p:blipFill>
          <p:spPr>
            <a:xfrm>
              <a:off x="10080326" y="3956880"/>
              <a:ext cx="458667" cy="458667"/>
            </a:xfrm>
            <a:prstGeom prst="rect">
              <a:avLst/>
            </a:prstGeom>
            <a:noFill/>
            <a:ln>
              <a:noFill/>
            </a:ln>
          </p:spPr>
        </p:pic>
        <p:pic>
          <p:nvPicPr>
            <p:cNvPr id="14" name="Google Shape;237;p26">
              <a:extLst>
                <a:ext uri="{FF2B5EF4-FFF2-40B4-BE49-F238E27FC236}">
                  <a16:creationId xmlns:a16="http://schemas.microsoft.com/office/drawing/2014/main" id="{1B9E3350-2E7A-07B7-00E6-4C5A7C33376F}"/>
                </a:ext>
              </a:extLst>
            </p:cNvPr>
            <p:cNvPicPr preferRelativeResize="0"/>
            <p:nvPr/>
          </p:nvPicPr>
          <p:blipFill>
            <a:blip r:embed="rId7">
              <a:alphaModFix/>
            </a:blip>
            <a:stretch>
              <a:fillRect/>
            </a:stretch>
          </p:blipFill>
          <p:spPr>
            <a:xfrm>
              <a:off x="10417506" y="3956998"/>
              <a:ext cx="458667" cy="458667"/>
            </a:xfrm>
            <a:prstGeom prst="rect">
              <a:avLst/>
            </a:prstGeom>
            <a:noFill/>
            <a:ln>
              <a:noFill/>
            </a:ln>
          </p:spPr>
        </p:pic>
      </p:grpSp>
      <p:pic>
        <p:nvPicPr>
          <p:cNvPr id="24" name="Google Shape;233;p26">
            <a:extLst>
              <a:ext uri="{FF2B5EF4-FFF2-40B4-BE49-F238E27FC236}">
                <a16:creationId xmlns:a16="http://schemas.microsoft.com/office/drawing/2014/main" id="{3F012B3A-B450-BE5D-88BA-B2CB1D51B727}"/>
              </a:ext>
            </a:extLst>
          </p:cNvPr>
          <p:cNvPicPr preferRelativeResize="0"/>
          <p:nvPr/>
        </p:nvPicPr>
        <p:blipFill>
          <a:blip r:embed="rId6">
            <a:alphaModFix/>
          </a:blip>
          <a:stretch>
            <a:fillRect/>
          </a:stretch>
        </p:blipFill>
        <p:spPr>
          <a:xfrm>
            <a:off x="10228922" y="2899894"/>
            <a:ext cx="981504" cy="981504"/>
          </a:xfrm>
          <a:prstGeom prst="rect">
            <a:avLst/>
          </a:prstGeom>
          <a:noFill/>
          <a:ln>
            <a:noFill/>
          </a:ln>
        </p:spPr>
      </p:pic>
      <p:pic>
        <p:nvPicPr>
          <p:cNvPr id="31" name="Google Shape;233;p26">
            <a:extLst>
              <a:ext uri="{FF2B5EF4-FFF2-40B4-BE49-F238E27FC236}">
                <a16:creationId xmlns:a16="http://schemas.microsoft.com/office/drawing/2014/main" id="{BDBC3682-F60E-2E96-4CFB-C98B4E83CA62}"/>
              </a:ext>
            </a:extLst>
          </p:cNvPr>
          <p:cNvPicPr preferRelativeResize="0"/>
          <p:nvPr/>
        </p:nvPicPr>
        <p:blipFill>
          <a:blip r:embed="rId6">
            <a:alphaModFix/>
          </a:blip>
          <a:stretch>
            <a:fillRect/>
          </a:stretch>
        </p:blipFill>
        <p:spPr>
          <a:xfrm>
            <a:off x="8941935" y="4659391"/>
            <a:ext cx="981504" cy="981504"/>
          </a:xfrm>
          <a:prstGeom prst="rect">
            <a:avLst/>
          </a:prstGeom>
          <a:noFill/>
          <a:ln>
            <a:noFill/>
          </a:ln>
        </p:spPr>
      </p:pic>
      <p:pic>
        <p:nvPicPr>
          <p:cNvPr id="32" name="Google Shape;233;p26">
            <a:extLst>
              <a:ext uri="{FF2B5EF4-FFF2-40B4-BE49-F238E27FC236}">
                <a16:creationId xmlns:a16="http://schemas.microsoft.com/office/drawing/2014/main" id="{A3E538F6-44AD-17F8-E36A-0B854E5DA0A4}"/>
              </a:ext>
            </a:extLst>
          </p:cNvPr>
          <p:cNvPicPr preferRelativeResize="0"/>
          <p:nvPr/>
        </p:nvPicPr>
        <p:blipFill>
          <a:blip r:embed="rId6">
            <a:alphaModFix/>
          </a:blip>
          <a:stretch>
            <a:fillRect/>
          </a:stretch>
        </p:blipFill>
        <p:spPr>
          <a:xfrm>
            <a:off x="10272037" y="4659391"/>
            <a:ext cx="981504" cy="981504"/>
          </a:xfrm>
          <a:prstGeom prst="rect">
            <a:avLst/>
          </a:prstGeom>
          <a:noFill/>
          <a:ln>
            <a:noFill/>
          </a:ln>
        </p:spPr>
      </p:pic>
      <p:pic>
        <p:nvPicPr>
          <p:cNvPr id="33" name="Google Shape;233;p26">
            <a:extLst>
              <a:ext uri="{FF2B5EF4-FFF2-40B4-BE49-F238E27FC236}">
                <a16:creationId xmlns:a16="http://schemas.microsoft.com/office/drawing/2014/main" id="{4E3F349B-6CB8-4FF2-1149-B367778AF3F1}"/>
              </a:ext>
            </a:extLst>
          </p:cNvPr>
          <p:cNvPicPr preferRelativeResize="0"/>
          <p:nvPr/>
        </p:nvPicPr>
        <p:blipFill>
          <a:blip r:embed="rId6">
            <a:alphaModFix/>
          </a:blip>
          <a:stretch>
            <a:fillRect/>
          </a:stretch>
        </p:blipFill>
        <p:spPr>
          <a:xfrm>
            <a:off x="9686606" y="4784458"/>
            <a:ext cx="981504" cy="981504"/>
          </a:xfrm>
          <a:prstGeom prst="rect">
            <a:avLst/>
          </a:prstGeom>
          <a:noFill/>
          <a:ln>
            <a:noFill/>
          </a:ln>
        </p:spPr>
      </p:pic>
      <p:grpSp>
        <p:nvGrpSpPr>
          <p:cNvPr id="40" name="Group 39">
            <a:extLst>
              <a:ext uri="{FF2B5EF4-FFF2-40B4-BE49-F238E27FC236}">
                <a16:creationId xmlns:a16="http://schemas.microsoft.com/office/drawing/2014/main" id="{9E24C79B-7D10-7D2A-57D8-85C9A1EFC160}"/>
              </a:ext>
            </a:extLst>
          </p:cNvPr>
          <p:cNvGrpSpPr/>
          <p:nvPr/>
        </p:nvGrpSpPr>
        <p:grpSpPr>
          <a:xfrm>
            <a:off x="9395497" y="5962040"/>
            <a:ext cx="2199995" cy="1008968"/>
            <a:chOff x="9547902" y="5962040"/>
            <a:chExt cx="2199995" cy="1008968"/>
          </a:xfrm>
        </p:grpSpPr>
        <p:sp>
          <p:nvSpPr>
            <p:cNvPr id="37" name="Rectangle 36">
              <a:extLst>
                <a:ext uri="{FF2B5EF4-FFF2-40B4-BE49-F238E27FC236}">
                  <a16:creationId xmlns:a16="http://schemas.microsoft.com/office/drawing/2014/main" id="{109B6C42-9C45-54E3-5B3C-3ADE5483C5D2}"/>
                </a:ext>
              </a:extLst>
            </p:cNvPr>
            <p:cNvSpPr/>
            <p:nvPr/>
          </p:nvSpPr>
          <p:spPr>
            <a:xfrm>
              <a:off x="9670476" y="5962040"/>
              <a:ext cx="1971641" cy="588988"/>
            </a:xfrm>
            <a:prstGeom prst="rect">
              <a:avLst/>
            </a:prstGeom>
            <a:solidFill>
              <a:srgbClr val="92D050"/>
            </a:solidFill>
            <a:ln w="25400">
              <a:solidFill>
                <a:schemeClr val="bg1"/>
              </a:solidFill>
            </a:ln>
          </p:spPr>
          <p:style>
            <a:lnRef idx="3">
              <a:schemeClr val="lt1"/>
            </a:lnRef>
            <a:fillRef idx="1">
              <a:schemeClr val="accent2"/>
            </a:fillRef>
            <a:effectRef idx="1">
              <a:schemeClr val="accent2"/>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36" name="Rectangle 35">
              <a:extLst>
                <a:ext uri="{FF2B5EF4-FFF2-40B4-BE49-F238E27FC236}">
                  <a16:creationId xmlns:a16="http://schemas.microsoft.com/office/drawing/2014/main" id="{98043E13-A431-923A-280B-2717AFCAACAD}"/>
                </a:ext>
              </a:extLst>
            </p:cNvPr>
            <p:cNvSpPr/>
            <p:nvPr/>
          </p:nvSpPr>
          <p:spPr>
            <a:xfrm>
              <a:off x="9642766" y="6080101"/>
              <a:ext cx="2013206" cy="588988"/>
            </a:xfrm>
            <a:prstGeom prst="rect">
              <a:avLst/>
            </a:prstGeom>
            <a:solidFill>
              <a:srgbClr val="92D050"/>
            </a:solidFill>
            <a:ln w="25400">
              <a:solidFill>
                <a:schemeClr val="bg1"/>
              </a:solidFill>
            </a:ln>
          </p:spPr>
          <p:style>
            <a:lnRef idx="3">
              <a:schemeClr val="lt1"/>
            </a:lnRef>
            <a:fillRef idx="1">
              <a:schemeClr val="accent2"/>
            </a:fillRef>
            <a:effectRef idx="1">
              <a:schemeClr val="accent2"/>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34" name="Rectangle 33">
              <a:extLst>
                <a:ext uri="{FF2B5EF4-FFF2-40B4-BE49-F238E27FC236}">
                  <a16:creationId xmlns:a16="http://schemas.microsoft.com/office/drawing/2014/main" id="{0F800026-8702-EDD4-E7F7-321025D92163}"/>
                </a:ext>
              </a:extLst>
            </p:cNvPr>
            <p:cNvSpPr/>
            <p:nvPr/>
          </p:nvSpPr>
          <p:spPr>
            <a:xfrm>
              <a:off x="9604733" y="6205757"/>
              <a:ext cx="2078949" cy="619933"/>
            </a:xfrm>
            <a:prstGeom prst="rect">
              <a:avLst/>
            </a:prstGeom>
            <a:solidFill>
              <a:srgbClr val="92D050"/>
            </a:solidFill>
            <a:ln w="25400">
              <a:solidFill>
                <a:schemeClr val="bg1"/>
              </a:solidFill>
            </a:ln>
          </p:spPr>
          <p:style>
            <a:lnRef idx="3">
              <a:schemeClr val="lt1"/>
            </a:lnRef>
            <a:fillRef idx="1">
              <a:schemeClr val="accent2"/>
            </a:fillRef>
            <a:effectRef idx="1">
              <a:schemeClr val="accent2"/>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35" name="Rectangle 34">
              <a:extLst>
                <a:ext uri="{FF2B5EF4-FFF2-40B4-BE49-F238E27FC236}">
                  <a16:creationId xmlns:a16="http://schemas.microsoft.com/office/drawing/2014/main" id="{2040E55B-2630-4239-6B67-58DBB13064B2}"/>
                </a:ext>
              </a:extLst>
            </p:cNvPr>
            <p:cNvSpPr/>
            <p:nvPr/>
          </p:nvSpPr>
          <p:spPr>
            <a:xfrm>
              <a:off x="9547902" y="6351075"/>
              <a:ext cx="2199995" cy="619933"/>
            </a:xfrm>
            <a:prstGeom prst="rect">
              <a:avLst/>
            </a:prstGeom>
            <a:solidFill>
              <a:srgbClr val="92D050"/>
            </a:solidFill>
            <a:ln w="25400">
              <a:solidFill>
                <a:schemeClr val="bg1"/>
              </a:solidFill>
            </a:ln>
          </p:spPr>
          <p:style>
            <a:lnRef idx="3">
              <a:schemeClr val="lt1"/>
            </a:lnRef>
            <a:fillRef idx="1">
              <a:schemeClr val="accent2"/>
            </a:fillRef>
            <a:effectRef idx="1">
              <a:schemeClr val="accent2"/>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grpSp>
      <p:sp>
        <p:nvSpPr>
          <p:cNvPr id="39" name="TextBox 38">
            <a:extLst>
              <a:ext uri="{FF2B5EF4-FFF2-40B4-BE49-F238E27FC236}">
                <a16:creationId xmlns:a16="http://schemas.microsoft.com/office/drawing/2014/main" id="{0A772731-70F0-9EF2-4565-7EEE5712BEA5}"/>
              </a:ext>
            </a:extLst>
          </p:cNvPr>
          <p:cNvSpPr txBox="1"/>
          <p:nvPr/>
        </p:nvSpPr>
        <p:spPr>
          <a:xfrm>
            <a:off x="8222301" y="6091315"/>
            <a:ext cx="1110269"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s" sz="2400" b="1" dirty="0">
                <a:solidFill>
                  <a:srgbClr val="000000"/>
                </a:solidFill>
              </a:rPr>
              <a:t>48 x</a:t>
            </a:r>
          </a:p>
          <a:p>
            <a:pPr algn="ctr"/>
            <a:r>
              <a:rPr lang="es" b="1" dirty="0">
                <a:solidFill>
                  <a:srgbClr val="000000"/>
                </a:solidFill>
              </a:rPr>
              <a:t>GPUs</a:t>
            </a:r>
            <a:endParaRPr lang="en-ES" b="1" dirty="0"/>
          </a:p>
        </p:txBody>
      </p:sp>
      <p:sp>
        <p:nvSpPr>
          <p:cNvPr id="41" name="TextBox 40">
            <a:extLst>
              <a:ext uri="{FF2B5EF4-FFF2-40B4-BE49-F238E27FC236}">
                <a16:creationId xmlns:a16="http://schemas.microsoft.com/office/drawing/2014/main" id="{115E988D-7C45-2A0D-515D-DB6F90101BBB}"/>
              </a:ext>
            </a:extLst>
          </p:cNvPr>
          <p:cNvSpPr txBox="1"/>
          <p:nvPr/>
        </p:nvSpPr>
        <p:spPr>
          <a:xfrm>
            <a:off x="9445794" y="6475441"/>
            <a:ext cx="2114361"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s" sz="1800" b="1" dirty="0">
                <a:solidFill>
                  <a:srgbClr val="000000"/>
                </a:solidFill>
              </a:rPr>
              <a:t>A100 / V100 / H100</a:t>
            </a:r>
            <a:endParaRPr kumimoji="0" lang="en-ES" sz="1800" b="1" i="0" u="none" strike="noStrike" cap="none" spc="0" normalizeH="0" baseline="0" dirty="0">
              <a:ln>
                <a:noFill/>
              </a:ln>
              <a:solidFill>
                <a:srgbClr val="376894"/>
              </a:solidFill>
              <a:effectLst/>
              <a:uFillTx/>
              <a:latin typeface="+mj-lt"/>
              <a:ea typeface="+mj-ea"/>
              <a:cs typeface="+mj-cs"/>
              <a:sym typeface="Helvetica Neue Light"/>
            </a:endParaRPr>
          </a:p>
        </p:txBody>
      </p:sp>
    </p:spTree>
    <p:extLst>
      <p:ext uri="{BB962C8B-B14F-4D97-AF65-F5344CB8AC3E}">
        <p14:creationId xmlns:p14="http://schemas.microsoft.com/office/powerpoint/2010/main" val="872806352"/>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F95E2-8C84-7FF5-D788-ED9616A77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64FE4-5CCF-7F84-A0F7-14C172061897}"/>
              </a:ext>
            </a:extLst>
          </p:cNvPr>
          <p:cNvSpPr>
            <a:spLocks noGrp="1"/>
          </p:cNvSpPr>
          <p:nvPr>
            <p:ph type="title"/>
          </p:nvPr>
        </p:nvSpPr>
        <p:spPr/>
        <p:txBody>
          <a:bodyPr>
            <a:noAutofit/>
          </a:bodyPr>
          <a:lstStyle/>
          <a:p>
            <a:pPr rtl="0"/>
            <a:r>
              <a:rPr lang="en-GB" sz="2800" dirty="0"/>
              <a:t>Task management</a:t>
            </a:r>
            <a:endParaRPr lang="en-ES" sz="2800" dirty="0">
              <a:solidFill>
                <a:schemeClr val="bg1"/>
              </a:solidFill>
            </a:endParaRPr>
          </a:p>
        </p:txBody>
      </p:sp>
      <p:sp>
        <p:nvSpPr>
          <p:cNvPr id="9" name="Google Shape;246;p27">
            <a:extLst>
              <a:ext uri="{FF2B5EF4-FFF2-40B4-BE49-F238E27FC236}">
                <a16:creationId xmlns:a16="http://schemas.microsoft.com/office/drawing/2014/main" id="{1D187B0D-6D54-BE95-8169-5EAF182F6C96}"/>
              </a:ext>
            </a:extLst>
          </p:cNvPr>
          <p:cNvSpPr txBox="1"/>
          <p:nvPr/>
        </p:nvSpPr>
        <p:spPr>
          <a:xfrm>
            <a:off x="718117" y="3306647"/>
            <a:ext cx="6356045" cy="4342613"/>
          </a:xfrm>
          <a:prstGeom prst="rect">
            <a:avLst/>
          </a:prstGeom>
          <a:noFill/>
          <a:ln>
            <a:noFill/>
          </a:ln>
        </p:spPr>
        <p:txBody>
          <a:bodyPr spcFirstLastPara="1" wrap="square" lIns="130027" tIns="130027" rIns="130027" bIns="130027" anchor="t" anchorCtr="0">
            <a:noAutofit/>
          </a:bodyPr>
          <a:lstStyle/>
          <a:p>
            <a:pPr>
              <a:spcBef>
                <a:spcPts val="1200"/>
              </a:spcBef>
            </a:pPr>
            <a:r>
              <a:rPr lang="en-GB" sz="2000" dirty="0">
                <a:latin typeface="Nunito Sans Normal" pitchFamily="2" charset="77"/>
                <a:ea typeface="Oswald"/>
                <a:cs typeface="Oswald"/>
                <a:sym typeface="Oswald"/>
              </a:rPr>
              <a:t>Users do not have direct access to WNs.</a:t>
            </a:r>
            <a:endParaRPr sz="2000" dirty="0">
              <a:latin typeface="Nunito Sans Normal" pitchFamily="2" charset="77"/>
              <a:ea typeface="Oswald"/>
              <a:cs typeface="Oswald"/>
              <a:sym typeface="Oswald"/>
            </a:endParaRPr>
          </a:p>
          <a:p>
            <a:pPr>
              <a:spcBef>
                <a:spcPts val="1200"/>
              </a:spcBef>
            </a:pPr>
            <a:r>
              <a:rPr lang="en-GB" sz="2000" dirty="0">
                <a:latin typeface="Nunito Sans Normal" pitchFamily="2" charset="77"/>
                <a:ea typeface="Oswald"/>
                <a:cs typeface="Oswald"/>
                <a:sym typeface="Oswald"/>
              </a:rPr>
              <a:t>The execution of user jobs on WNs is managed by </a:t>
            </a:r>
            <a:r>
              <a:rPr lang="en-GB" sz="2000" b="1" dirty="0" err="1">
                <a:latin typeface="Nunito Sans Normal" pitchFamily="2" charset="77"/>
                <a:ea typeface="Oswald"/>
                <a:cs typeface="Oswald"/>
                <a:sym typeface="Oswald"/>
              </a:rPr>
              <a:t>HTCondor</a:t>
            </a:r>
            <a:r>
              <a:rPr lang="en-GB" sz="2000" dirty="0">
                <a:latin typeface="Nunito Sans Normal" pitchFamily="2" charset="77"/>
                <a:ea typeface="Oswald"/>
                <a:cs typeface="Oswald"/>
                <a:sym typeface="Oswald"/>
              </a:rPr>
              <a:t>.</a:t>
            </a:r>
            <a:endParaRPr sz="2000" dirty="0">
              <a:latin typeface="Nunito Sans Normal" pitchFamily="2" charset="77"/>
              <a:ea typeface="Oswald"/>
              <a:cs typeface="Oswald"/>
              <a:sym typeface="Oswald"/>
            </a:endParaRPr>
          </a:p>
          <a:p>
            <a:pPr>
              <a:spcBef>
                <a:spcPts val="1200"/>
              </a:spcBef>
            </a:pPr>
            <a:r>
              <a:rPr lang="en-GB" sz="2000" b="1" dirty="0" err="1">
                <a:latin typeface="Nunito Sans Normal" pitchFamily="2" charset="77"/>
                <a:ea typeface="Oswald"/>
                <a:cs typeface="Oswald"/>
                <a:sym typeface="Oswald"/>
              </a:rPr>
              <a:t>HTCondor</a:t>
            </a:r>
            <a:r>
              <a:rPr lang="en-GB" sz="2000" dirty="0">
                <a:latin typeface="Nunito Sans Normal" pitchFamily="2" charset="77"/>
                <a:ea typeface="Oswald"/>
                <a:cs typeface="Oswald"/>
                <a:sym typeface="Oswald"/>
              </a:rPr>
              <a:t> is a specialized workload management system aimed at executing compute-intensive tasks.</a:t>
            </a:r>
            <a:endParaRPr sz="2000" dirty="0">
              <a:latin typeface="Nunito Sans Normal" pitchFamily="2" charset="77"/>
              <a:ea typeface="Oswald"/>
              <a:cs typeface="Oswald"/>
              <a:sym typeface="Oswald"/>
            </a:endParaRPr>
          </a:p>
          <a:p>
            <a:pPr marL="650230" indent="-447033">
              <a:spcBef>
                <a:spcPts val="1200"/>
              </a:spcBef>
              <a:buClr>
                <a:srgbClr val="212529"/>
              </a:buClr>
              <a:buSzPts val="1350"/>
              <a:buFont typeface="Helvetica Neue"/>
              <a:buChar char="●"/>
            </a:pPr>
            <a:r>
              <a:rPr lang="en-GB" sz="2000" dirty="0">
                <a:latin typeface="Nunito Sans Normal" pitchFamily="2" charset="77"/>
                <a:ea typeface="Oswald"/>
                <a:cs typeface="Oswald"/>
                <a:sym typeface="Oswald"/>
              </a:rPr>
              <a:t>Work gluing mechanism
Planning policies
Priority schemes
Resource and task monitoring
Resource Management</a:t>
            </a:r>
            <a:endParaRPr sz="2000" dirty="0">
              <a:latin typeface="Nunito Sans Normal" pitchFamily="2" charset="77"/>
              <a:ea typeface="Oswald"/>
              <a:cs typeface="Oswald"/>
              <a:sym typeface="Oswald"/>
            </a:endParaRPr>
          </a:p>
        </p:txBody>
      </p:sp>
      <p:pic>
        <p:nvPicPr>
          <p:cNvPr id="10" name="Google Shape;247;p27">
            <a:extLst>
              <a:ext uri="{FF2B5EF4-FFF2-40B4-BE49-F238E27FC236}">
                <a16:creationId xmlns:a16="http://schemas.microsoft.com/office/drawing/2014/main" id="{2E16058C-04F9-99C5-BEB4-B7FA7F44C3FF}"/>
              </a:ext>
            </a:extLst>
          </p:cNvPr>
          <p:cNvPicPr preferRelativeResize="0"/>
          <p:nvPr/>
        </p:nvPicPr>
        <p:blipFill>
          <a:blip r:embed="rId3">
            <a:alphaModFix/>
          </a:blip>
          <a:stretch>
            <a:fillRect/>
          </a:stretch>
        </p:blipFill>
        <p:spPr>
          <a:xfrm>
            <a:off x="1287195" y="2242742"/>
            <a:ext cx="4738903" cy="1025078"/>
          </a:xfrm>
          <a:prstGeom prst="rect">
            <a:avLst/>
          </a:prstGeom>
          <a:noFill/>
          <a:ln>
            <a:noFill/>
          </a:ln>
        </p:spPr>
      </p:pic>
      <p:pic>
        <p:nvPicPr>
          <p:cNvPr id="4" name="Picture 3">
            <a:extLst>
              <a:ext uri="{FF2B5EF4-FFF2-40B4-BE49-F238E27FC236}">
                <a16:creationId xmlns:a16="http://schemas.microsoft.com/office/drawing/2014/main" id="{A7331772-BD94-2673-CB23-F97AB565F417}"/>
              </a:ext>
            </a:extLst>
          </p:cNvPr>
          <p:cNvPicPr>
            <a:picLocks noChangeAspect="1"/>
          </p:cNvPicPr>
          <p:nvPr/>
        </p:nvPicPr>
        <p:blipFill>
          <a:blip r:embed="rId4">
            <a:extLst>
              <a:ext uri="{28A0092B-C50C-407E-A947-70E740481C1C}">
                <a14:useLocalDpi xmlns:a14="http://schemas.microsoft.com/office/drawing/2010/main" val="0"/>
              </a:ext>
            </a:extLst>
          </a:blip>
          <a:srcRect l="6416" t="1775" r="5130" b="10672"/>
          <a:stretch>
            <a:fillRect/>
          </a:stretch>
        </p:blipFill>
        <p:spPr>
          <a:xfrm>
            <a:off x="7074162" y="1369222"/>
            <a:ext cx="4844229" cy="7192226"/>
          </a:xfrm>
          <a:prstGeom prst="rect">
            <a:avLst/>
          </a:prstGeom>
        </p:spPr>
      </p:pic>
    </p:spTree>
    <p:extLst>
      <p:ext uri="{BB962C8B-B14F-4D97-AF65-F5344CB8AC3E}">
        <p14:creationId xmlns:p14="http://schemas.microsoft.com/office/powerpoint/2010/main" val="4065827612"/>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7B49A-F09E-CDF3-B366-F2C12EE54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8D22E-3F8F-76EF-5DF0-6ED8C0093205}"/>
              </a:ext>
            </a:extLst>
          </p:cNvPr>
          <p:cNvSpPr>
            <a:spLocks noGrp="1"/>
          </p:cNvSpPr>
          <p:nvPr>
            <p:ph type="title"/>
          </p:nvPr>
        </p:nvSpPr>
        <p:spPr/>
        <p:txBody>
          <a:bodyPr>
            <a:noAutofit/>
          </a:bodyPr>
          <a:lstStyle/>
          <a:p>
            <a:pPr rtl="0"/>
            <a:r>
              <a:rPr lang="en-ES" sz="2800" dirty="0"/>
              <a:t>File System</a:t>
            </a:r>
            <a:endParaRPr lang="en-ES" sz="2800" dirty="0">
              <a:solidFill>
                <a:schemeClr val="bg1"/>
              </a:solidFill>
            </a:endParaRPr>
          </a:p>
        </p:txBody>
      </p:sp>
      <p:sp>
        <p:nvSpPr>
          <p:cNvPr id="9" name="Google Shape;246;p27">
            <a:extLst>
              <a:ext uri="{FF2B5EF4-FFF2-40B4-BE49-F238E27FC236}">
                <a16:creationId xmlns:a16="http://schemas.microsoft.com/office/drawing/2014/main" id="{3A238CFC-AED2-110A-0AD6-67004ADFC320}"/>
              </a:ext>
            </a:extLst>
          </p:cNvPr>
          <p:cNvSpPr txBox="1"/>
          <p:nvPr/>
        </p:nvSpPr>
        <p:spPr>
          <a:xfrm>
            <a:off x="297471" y="2974733"/>
            <a:ext cx="6483488" cy="4342613"/>
          </a:xfrm>
          <a:prstGeom prst="rect">
            <a:avLst/>
          </a:prstGeom>
          <a:noFill/>
          <a:ln>
            <a:noFill/>
          </a:ln>
        </p:spPr>
        <p:txBody>
          <a:bodyPr spcFirstLastPara="1" wrap="square" lIns="130027" tIns="130027" rIns="130027" bIns="130027" anchor="t" anchorCtr="0">
            <a:noAutofit/>
          </a:bodyPr>
          <a:lstStyle/>
          <a:p>
            <a:pPr marL="342900" indent="-342900">
              <a:lnSpc>
                <a:spcPct val="150000"/>
              </a:lnSpc>
              <a:buFont typeface="Arial" panose="020B0604020202020204" pitchFamily="34" charset="0"/>
              <a:buChar char="•"/>
            </a:pPr>
            <a:r>
              <a:rPr lang="en-GB" sz="2000" dirty="0">
                <a:latin typeface="Nunito Sans Normal" pitchFamily="2" charset="77"/>
                <a:ea typeface="Oswald"/>
                <a:cs typeface="Oswald"/>
                <a:sym typeface="Oswald"/>
              </a:rPr>
              <a:t>Distributed and open-source storage system</a:t>
            </a:r>
          </a:p>
          <a:p>
            <a:pPr marL="342900" indent="-342900">
              <a:lnSpc>
                <a:spcPct val="150000"/>
              </a:lnSpc>
              <a:buFont typeface="Arial" panose="020B0604020202020204" pitchFamily="34" charset="0"/>
              <a:buChar char="•"/>
            </a:pPr>
            <a:r>
              <a:rPr lang="en-GB" sz="2000" dirty="0">
                <a:latin typeface="Nunito Sans Normal" pitchFamily="2" charset="77"/>
                <a:ea typeface="Oswald"/>
                <a:cs typeface="Oswald"/>
                <a:sym typeface="Oswald"/>
              </a:rPr>
              <a:t>Add servers (OSSs) and their disks (OSTs) recreating a large disk</a:t>
            </a:r>
          </a:p>
          <a:p>
            <a:pPr marL="342900" indent="-342900">
              <a:lnSpc>
                <a:spcPct val="150000"/>
              </a:lnSpc>
              <a:buFont typeface="Arial" panose="020B0604020202020204" pitchFamily="34" charset="0"/>
              <a:buChar char="•"/>
            </a:pPr>
            <a:r>
              <a:rPr lang="en-GB" sz="2000" dirty="0">
                <a:latin typeface="Nunito Sans Normal" pitchFamily="2" charset="77"/>
                <a:ea typeface="Oswald"/>
                <a:cs typeface="Oswald"/>
                <a:sym typeface="Oswald"/>
              </a:rPr>
              <a:t>Provides POSIX services</a:t>
            </a:r>
          </a:p>
          <a:p>
            <a:pPr marL="342900" indent="-342900">
              <a:lnSpc>
                <a:spcPct val="150000"/>
              </a:lnSpc>
              <a:buFont typeface="Arial" panose="020B0604020202020204" pitchFamily="34" charset="0"/>
              <a:buChar char="•"/>
            </a:pPr>
            <a:r>
              <a:rPr lang="en-GB" sz="2000" dirty="0">
                <a:latin typeface="Nunito Sans Normal" pitchFamily="2" charset="77"/>
                <a:ea typeface="Oswald"/>
                <a:cs typeface="Oswald"/>
                <a:sym typeface="Oswald"/>
              </a:rPr>
              <a:t>Allows for storage scalability.</a:t>
            </a:r>
          </a:p>
          <a:p>
            <a:pPr marL="342900" indent="-342900">
              <a:lnSpc>
                <a:spcPct val="150000"/>
              </a:lnSpc>
              <a:buFont typeface="Arial" panose="020B0604020202020204" pitchFamily="34" charset="0"/>
              <a:buChar char="•"/>
            </a:pPr>
            <a:r>
              <a:rPr lang="en-GB" sz="2000" dirty="0">
                <a:latin typeface="Nunito Sans Normal" pitchFamily="2" charset="77"/>
                <a:ea typeface="Oswald"/>
                <a:cs typeface="Oswald"/>
                <a:sym typeface="Oswald"/>
              </a:rPr>
              <a:t>Supports ACLs and quotes (user, group, project)</a:t>
            </a:r>
          </a:p>
          <a:p>
            <a:pPr>
              <a:lnSpc>
                <a:spcPct val="150000"/>
              </a:lnSpc>
            </a:pPr>
            <a:endParaRPr lang="en-GB" dirty="0">
              <a:latin typeface="Nunito Sans Normal" pitchFamily="2" charset="77"/>
              <a:ea typeface="Oswald"/>
              <a:cs typeface="Oswald"/>
              <a:sym typeface="Oswald"/>
            </a:endParaRPr>
          </a:p>
          <a:p>
            <a:pPr>
              <a:lnSpc>
                <a:spcPct val="150000"/>
              </a:lnSpc>
            </a:pPr>
            <a:r>
              <a:rPr lang="en-GB" dirty="0">
                <a:latin typeface="Nunito Sans Normal" pitchFamily="2" charset="77"/>
                <a:ea typeface="Oswald"/>
                <a:cs typeface="Oswald"/>
                <a:sym typeface="Oswald"/>
              </a:rPr>
              <a:t>En </a:t>
            </a:r>
            <a:r>
              <a:rPr lang="en-GB" dirty="0">
                <a:solidFill>
                  <a:srgbClr val="000000"/>
                </a:solidFill>
                <a:latin typeface="Nunito Sans Normal" pitchFamily="2" charset="77"/>
                <a:ea typeface="Oswald"/>
                <a:cs typeface="Oswald"/>
                <a:sym typeface="Oswald"/>
              </a:rPr>
              <a:t>ARTEMISA</a:t>
            </a:r>
            <a:r>
              <a:rPr lang="en-GB" dirty="0">
                <a:latin typeface="Nunito Sans Normal" pitchFamily="2" charset="77"/>
                <a:ea typeface="Oswald"/>
                <a:cs typeface="Oswald"/>
                <a:sym typeface="Oswald"/>
              </a:rPr>
              <a:t>: /lustre/</a:t>
            </a:r>
            <a:r>
              <a:rPr lang="en-GB" dirty="0" err="1">
                <a:latin typeface="Nunito Sans Normal" pitchFamily="2" charset="77"/>
                <a:ea typeface="Oswald"/>
                <a:cs typeface="Oswald"/>
                <a:sym typeface="Oswald"/>
              </a:rPr>
              <a:t>ific.uv.es</a:t>
            </a:r>
            <a:r>
              <a:rPr lang="en-GB" dirty="0">
                <a:latin typeface="Nunito Sans Normal" pitchFamily="2" charset="77"/>
                <a:ea typeface="Oswald"/>
                <a:cs typeface="Oswald"/>
                <a:sym typeface="Oswald"/>
              </a:rPr>
              <a:t>/ml</a:t>
            </a:r>
            <a:endParaRPr dirty="0">
              <a:latin typeface="Nunito Sans Normal" pitchFamily="2" charset="77"/>
              <a:ea typeface="Oswald"/>
              <a:cs typeface="Oswald"/>
              <a:sym typeface="Oswald"/>
            </a:endParaRPr>
          </a:p>
        </p:txBody>
      </p:sp>
      <p:pic>
        <p:nvPicPr>
          <p:cNvPr id="3" name="Google Shape;266;p28">
            <a:extLst>
              <a:ext uri="{FF2B5EF4-FFF2-40B4-BE49-F238E27FC236}">
                <a16:creationId xmlns:a16="http://schemas.microsoft.com/office/drawing/2014/main" id="{F5BC7DC1-8362-DBA3-AF59-A1AE79CACB42}"/>
              </a:ext>
            </a:extLst>
          </p:cNvPr>
          <p:cNvPicPr preferRelativeResize="0"/>
          <p:nvPr/>
        </p:nvPicPr>
        <p:blipFill>
          <a:blip r:embed="rId3">
            <a:alphaModFix/>
          </a:blip>
          <a:stretch>
            <a:fillRect/>
          </a:stretch>
        </p:blipFill>
        <p:spPr>
          <a:xfrm>
            <a:off x="6633622" y="2849946"/>
            <a:ext cx="6073707" cy="4467400"/>
          </a:xfrm>
          <a:prstGeom prst="rect">
            <a:avLst/>
          </a:prstGeom>
          <a:noFill/>
          <a:ln>
            <a:noFill/>
          </a:ln>
        </p:spPr>
      </p:pic>
      <p:pic>
        <p:nvPicPr>
          <p:cNvPr id="4" name="Google Shape;264;p28">
            <a:extLst>
              <a:ext uri="{FF2B5EF4-FFF2-40B4-BE49-F238E27FC236}">
                <a16:creationId xmlns:a16="http://schemas.microsoft.com/office/drawing/2014/main" id="{0B8CCDB4-3666-6E04-B4FF-F8BDECB5DFDA}"/>
              </a:ext>
            </a:extLst>
          </p:cNvPr>
          <p:cNvPicPr preferRelativeResize="0"/>
          <p:nvPr/>
        </p:nvPicPr>
        <p:blipFill>
          <a:blip r:embed="rId4">
            <a:alphaModFix/>
          </a:blip>
          <a:stretch>
            <a:fillRect/>
          </a:stretch>
        </p:blipFill>
        <p:spPr>
          <a:xfrm>
            <a:off x="545652" y="2100467"/>
            <a:ext cx="3183822" cy="671573"/>
          </a:xfrm>
          <a:prstGeom prst="rect">
            <a:avLst/>
          </a:prstGeom>
          <a:noFill/>
          <a:ln>
            <a:noFill/>
          </a:ln>
        </p:spPr>
      </p:pic>
    </p:spTree>
    <p:extLst>
      <p:ext uri="{BB962C8B-B14F-4D97-AF65-F5344CB8AC3E}">
        <p14:creationId xmlns:p14="http://schemas.microsoft.com/office/powerpoint/2010/main" val="5276079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lstStyle/>
          <a:p>
            <a:pPr marL="0" marR="0" indent="0" algn="l" defTabSz="584200" rtl="0" latinLnBrk="0">
              <a:lnSpc>
                <a:spcPct val="100000"/>
              </a:lnSpc>
              <a:spcBef>
                <a:spcPts val="0"/>
              </a:spcBef>
              <a:spcAft>
                <a:spcPts val="0"/>
              </a:spcAft>
              <a:buClrTx/>
              <a:buSzTx/>
              <a:buFontTx/>
              <a:buNone/>
              <a:tabLst/>
            </a:pPr>
            <a:r>
              <a:rPr lang="en-ES">
                <a:solidFill>
                  <a:schemeClr val="bg1"/>
                </a:solidFill>
              </a:rPr>
              <a:t>Machine Learning</a:t>
            </a:r>
          </a:p>
        </p:txBody>
      </p:sp>
      <p:pic>
        <p:nvPicPr>
          <p:cNvPr id="1029" name="Picture 5" descr="page8image30195072">
            <a:extLst>
              <a:ext uri="{FF2B5EF4-FFF2-40B4-BE49-F238E27FC236}">
                <a16:creationId xmlns:a16="http://schemas.microsoft.com/office/drawing/2014/main" id="{73EA2E75-5A45-4540-9292-14BBD9EE85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6">
            <a:extLst>
              <a:ext uri="{FF2B5EF4-FFF2-40B4-BE49-F238E27FC236}">
                <a16:creationId xmlns:a16="http://schemas.microsoft.com/office/drawing/2014/main" id="{9E8CC1C0-23AE-B94E-B936-517DE8461464}"/>
              </a:ext>
            </a:extLst>
          </p:cNvPr>
          <p:cNvSpPr>
            <a:spLocks noChangeArrowheads="1"/>
          </p:cNvSpPr>
          <p:nvPr/>
        </p:nvSpPr>
        <p:spPr bwMode="auto">
          <a:xfrm>
            <a:off x="24976" y="8956189"/>
            <a:ext cx="5732357"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ES" altLang="en-ES" sz="1200" b="0" i="0" u="none" strike="noStrike" cap="none" normalizeH="0" baseline="0">
                <a:ln>
                  <a:noFill/>
                </a:ln>
                <a:solidFill>
                  <a:srgbClr val="B5B5B5"/>
                </a:solidFill>
                <a:effectLst/>
                <a:latin typeface="Arial" panose="020B0604020202020204" pitchFamily="34" charset="0"/>
                <a:ea typeface="ArialMT"/>
              </a:rPr>
              <a:t>image sources: wikipedia / medium.com </a:t>
            </a:r>
            <a:endParaRPr kumimoji="0" lang="en-ES" altLang="en-ES" sz="1200" b="0" i="0" u="none" strike="noStrike" cap="none" normalizeH="0" baseline="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8B3A86B2-47E2-8140-AD43-BB68F633C2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546" y="1579995"/>
            <a:ext cx="3849172" cy="3727801"/>
          </a:xfrm>
          <a:prstGeom prst="rect">
            <a:avLst/>
          </a:prstGeom>
        </p:spPr>
      </p:pic>
      <p:pic>
        <p:nvPicPr>
          <p:cNvPr id="7" name="Picture 6">
            <a:extLst>
              <a:ext uri="{FF2B5EF4-FFF2-40B4-BE49-F238E27FC236}">
                <a16:creationId xmlns:a16="http://schemas.microsoft.com/office/drawing/2014/main" id="{144719C0-355C-2741-B0B4-366CE2CC6F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8751" y="5687276"/>
            <a:ext cx="3563967" cy="3007988"/>
          </a:xfrm>
          <a:prstGeom prst="rect">
            <a:avLst/>
          </a:prstGeom>
        </p:spPr>
      </p:pic>
      <p:sp>
        <p:nvSpPr>
          <p:cNvPr id="8" name="Rectangle 7">
            <a:extLst>
              <a:ext uri="{FF2B5EF4-FFF2-40B4-BE49-F238E27FC236}">
                <a16:creationId xmlns:a16="http://schemas.microsoft.com/office/drawing/2014/main" id="{64FF41A2-9201-E241-9C0B-CD5B48E827F3}"/>
              </a:ext>
            </a:extLst>
          </p:cNvPr>
          <p:cNvSpPr/>
          <p:nvPr/>
        </p:nvSpPr>
        <p:spPr>
          <a:xfrm>
            <a:off x="10241279" y="1280161"/>
            <a:ext cx="2520000" cy="4104000"/>
          </a:xfrm>
          <a:prstGeom prst="rect">
            <a:avLst/>
          </a:prstGeom>
          <a:solidFill>
            <a:schemeClr val="bg1">
              <a:alpha val="78000"/>
            </a:schemeClr>
          </a:solidFill>
          <a:ln/>
          <a:effectLst/>
        </p:spPr>
        <p:style>
          <a:lnRef idx="0">
            <a:schemeClr val="dk1"/>
          </a:lnRef>
          <a:fillRef idx="3">
            <a:schemeClr val="dk1"/>
          </a:fillRef>
          <a:effectRef idx="3">
            <a:schemeClr val="dk1"/>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pic>
        <p:nvPicPr>
          <p:cNvPr id="9" name="Picture 8">
            <a:extLst>
              <a:ext uri="{FF2B5EF4-FFF2-40B4-BE49-F238E27FC236}">
                <a16:creationId xmlns:a16="http://schemas.microsoft.com/office/drawing/2014/main" id="{7ABFE415-76D4-824F-BF1C-E9C62754E3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8214" y="2963328"/>
            <a:ext cx="7145143" cy="4684038"/>
          </a:xfrm>
          <a:prstGeom prst="rect">
            <a:avLst/>
          </a:prstGeom>
        </p:spPr>
      </p:pic>
      <p:sp>
        <p:nvSpPr>
          <p:cNvPr id="10" name="Rectangle 9">
            <a:extLst>
              <a:ext uri="{FF2B5EF4-FFF2-40B4-BE49-F238E27FC236}">
                <a16:creationId xmlns:a16="http://schemas.microsoft.com/office/drawing/2014/main" id="{94296B97-DACE-124F-9054-4A5A5D9C98BA}"/>
              </a:ext>
            </a:extLst>
          </p:cNvPr>
          <p:cNvSpPr/>
          <p:nvPr/>
        </p:nvSpPr>
        <p:spPr>
          <a:xfrm>
            <a:off x="10261600" y="2854961"/>
            <a:ext cx="2512664" cy="4104000"/>
          </a:xfrm>
          <a:prstGeom prst="rect">
            <a:avLst/>
          </a:prstGeom>
          <a:solidFill>
            <a:schemeClr val="bg1">
              <a:alpha val="78000"/>
            </a:schemeClr>
          </a:solidFill>
          <a:ln/>
          <a:effectLst/>
        </p:spPr>
        <p:style>
          <a:lnRef idx="0">
            <a:schemeClr val="dk1"/>
          </a:lnRef>
          <a:fillRef idx="3">
            <a:schemeClr val="dk1"/>
          </a:fillRef>
          <a:effectRef idx="3">
            <a:schemeClr val="dk1"/>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11" name="TextBox 10">
            <a:extLst>
              <a:ext uri="{FF2B5EF4-FFF2-40B4-BE49-F238E27FC236}">
                <a16:creationId xmlns:a16="http://schemas.microsoft.com/office/drawing/2014/main" id="{051174A7-5517-6643-8924-5A3D5F461D50}"/>
              </a:ext>
            </a:extLst>
          </p:cNvPr>
          <p:cNvSpPr txBox="1"/>
          <p:nvPr/>
        </p:nvSpPr>
        <p:spPr>
          <a:xfrm>
            <a:off x="5618282" y="7955336"/>
            <a:ext cx="6734586"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1600" b="1" i="1" dirty="0">
                <a:solidFill>
                  <a:schemeClr val="bg2"/>
                </a:solidFill>
                <a:effectLst/>
                <a:latin typeface="Nunito Sans Light" pitchFamily="2" charset="77"/>
              </a:rPr>
              <a:t>“I'm still a realist: If we work really hard - and smart - we can have something like a HAL in between four and </a:t>
            </a:r>
            <a:r>
              <a:rPr lang="en-GB" sz="1600" b="1" i="1" dirty="0">
                <a:solidFill>
                  <a:schemeClr val="bg2"/>
                </a:solidFill>
                <a:latin typeface="Nunito Sans Light" pitchFamily="2" charset="77"/>
              </a:rPr>
              <a:t> </a:t>
            </a:r>
            <a:r>
              <a:rPr lang="en-GB" sz="1600" b="1" i="1" dirty="0">
                <a:solidFill>
                  <a:schemeClr val="bg2"/>
                </a:solidFill>
                <a:effectLst/>
                <a:latin typeface="Nunito Sans Light" pitchFamily="2" charset="77"/>
              </a:rPr>
              <a:t>four hundred years. I suppose if we're lucky, then, we can make it by 2001!” . </a:t>
            </a:r>
          </a:p>
          <a:p>
            <a:pPr algn="r"/>
            <a:r>
              <a:rPr lang="en-GB" sz="1600" b="1" i="1" dirty="0">
                <a:solidFill>
                  <a:srgbClr val="498ECE"/>
                </a:solidFill>
                <a:latin typeface="Nunito Sans Light" pitchFamily="2" charset="77"/>
              </a:rPr>
              <a:t>Marvin Minsky, 1997</a:t>
            </a:r>
            <a:endParaRPr lang="en-GB" sz="1600" b="1" i="1" dirty="0">
              <a:solidFill>
                <a:schemeClr val="bg2"/>
              </a:solidFill>
              <a:latin typeface="Nunito Sans Light" pitchFamily="2" charset="77"/>
            </a:endParaRPr>
          </a:p>
        </p:txBody>
      </p:sp>
    </p:spTree>
    <p:extLst>
      <p:ext uri="{BB962C8B-B14F-4D97-AF65-F5344CB8AC3E}">
        <p14:creationId xmlns:p14="http://schemas.microsoft.com/office/powerpoint/2010/main" val="262321959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CB3E2-5C98-CDDF-DBD9-C71815C68B61}"/>
              </a:ext>
            </a:extLst>
          </p:cNvPr>
          <p:cNvSpPr>
            <a:spLocks noGrp="1"/>
          </p:cNvSpPr>
          <p:nvPr>
            <p:ph type="title"/>
          </p:nvPr>
        </p:nvSpPr>
        <p:spPr/>
        <p:txBody>
          <a:bodyPr/>
          <a:lstStyle/>
          <a:p>
            <a:endParaRPr lang="en-ES"/>
          </a:p>
        </p:txBody>
      </p:sp>
      <p:sp>
        <p:nvSpPr>
          <p:cNvPr id="7" name="Google Shape;273;p29">
            <a:extLst>
              <a:ext uri="{FF2B5EF4-FFF2-40B4-BE49-F238E27FC236}">
                <a16:creationId xmlns:a16="http://schemas.microsoft.com/office/drawing/2014/main" id="{982D32DF-44FD-0026-408F-397D85DA20E4}"/>
              </a:ext>
            </a:extLst>
          </p:cNvPr>
          <p:cNvSpPr txBox="1"/>
          <p:nvPr/>
        </p:nvSpPr>
        <p:spPr>
          <a:xfrm>
            <a:off x="4696907" y="2312374"/>
            <a:ext cx="7958574" cy="839680"/>
          </a:xfrm>
          <a:prstGeom prst="rect">
            <a:avLst/>
          </a:prstGeom>
          <a:noFill/>
          <a:ln>
            <a:noFill/>
          </a:ln>
        </p:spPr>
        <p:txBody>
          <a:bodyPr spcFirstLastPara="1" wrap="square" lIns="130027" tIns="130027" rIns="130027" bIns="130027" anchor="ctr" anchorCtr="0">
            <a:noAutofit/>
          </a:bodyPr>
          <a:lstStyle/>
          <a:p>
            <a:pPr marL="650230" indent="-451549">
              <a:lnSpc>
                <a:spcPct val="150000"/>
              </a:lnSpc>
              <a:buSzPts val="1400"/>
              <a:buFont typeface="Oswald"/>
              <a:buChar char="●"/>
            </a:pPr>
            <a:r>
              <a:rPr lang="en-GB" dirty="0">
                <a:solidFill>
                  <a:schemeClr val="bg1"/>
                </a:solidFill>
                <a:latin typeface="Nunito Sans Normal" pitchFamily="2" charset="77"/>
                <a:ea typeface="Oswald"/>
                <a:cs typeface="Oswald"/>
                <a:sym typeface="Oswald"/>
              </a:rPr>
              <a:t>Operating system: Formerly CentOS7, UIs and WNs have been migrated to </a:t>
            </a:r>
            <a:r>
              <a:rPr lang="es" dirty="0">
                <a:solidFill>
                  <a:schemeClr val="bg1"/>
                </a:solidFill>
                <a:highlight>
                  <a:srgbClr val="FF9900"/>
                </a:highlight>
                <a:latin typeface="Nunito Sans Normal" pitchFamily="2" charset="77"/>
                <a:ea typeface="Oswald"/>
                <a:cs typeface="Oswald"/>
                <a:sym typeface="Oswald"/>
              </a:rPr>
              <a:t>AlmaLinux 9.6</a:t>
            </a:r>
            <a:endParaRPr dirty="0">
              <a:solidFill>
                <a:schemeClr val="bg1"/>
              </a:solidFill>
              <a:highlight>
                <a:srgbClr val="B6D7A8"/>
              </a:highlight>
              <a:latin typeface="Nunito Sans Normal" pitchFamily="2" charset="77"/>
              <a:ea typeface="Oswald"/>
              <a:cs typeface="Oswald"/>
              <a:sym typeface="Oswald"/>
            </a:endParaRPr>
          </a:p>
        </p:txBody>
      </p:sp>
      <p:sp>
        <p:nvSpPr>
          <p:cNvPr id="8" name="Google Shape;275;p29">
            <a:extLst>
              <a:ext uri="{FF2B5EF4-FFF2-40B4-BE49-F238E27FC236}">
                <a16:creationId xmlns:a16="http://schemas.microsoft.com/office/drawing/2014/main" id="{C9C633AC-134D-364E-311F-E51F1C03FCE6}"/>
              </a:ext>
            </a:extLst>
          </p:cNvPr>
          <p:cNvSpPr txBox="1"/>
          <p:nvPr/>
        </p:nvSpPr>
        <p:spPr>
          <a:xfrm>
            <a:off x="4696907" y="3604727"/>
            <a:ext cx="7958574" cy="839680"/>
          </a:xfrm>
          <a:prstGeom prst="rect">
            <a:avLst/>
          </a:prstGeom>
          <a:noFill/>
          <a:ln>
            <a:noFill/>
          </a:ln>
        </p:spPr>
        <p:txBody>
          <a:bodyPr spcFirstLastPara="1" wrap="square" lIns="130027" tIns="130027" rIns="130027" bIns="130027" anchor="t" anchorCtr="0">
            <a:noAutofit/>
          </a:bodyPr>
          <a:lstStyle/>
          <a:p>
            <a:pPr marL="650230" indent="-451549">
              <a:lnSpc>
                <a:spcPct val="150000"/>
              </a:lnSpc>
              <a:buSzPts val="1400"/>
              <a:buFont typeface="Oswald"/>
              <a:buChar char="●"/>
            </a:pPr>
            <a:r>
              <a:rPr lang="en-GB" dirty="0">
                <a:solidFill>
                  <a:schemeClr val="bg1"/>
                </a:solidFill>
                <a:latin typeface="Nunito Sans Normal" pitchFamily="2" charset="77"/>
                <a:ea typeface="Oswald"/>
                <a:cs typeface="Oswald"/>
                <a:sym typeface="Oswald"/>
              </a:rPr>
              <a:t>Nvidia's parallel computing platform for encoding algorithms on GPUs.</a:t>
            </a:r>
            <a:endParaRPr dirty="0">
              <a:solidFill>
                <a:schemeClr val="bg1"/>
              </a:solidFill>
              <a:highlight>
                <a:srgbClr val="C9DAF8"/>
              </a:highlight>
              <a:latin typeface="Nunito Sans Normal" pitchFamily="2" charset="77"/>
            </a:endParaRPr>
          </a:p>
        </p:txBody>
      </p:sp>
      <p:sp>
        <p:nvSpPr>
          <p:cNvPr id="9" name="Google Shape;277;p29">
            <a:extLst>
              <a:ext uri="{FF2B5EF4-FFF2-40B4-BE49-F238E27FC236}">
                <a16:creationId xmlns:a16="http://schemas.microsoft.com/office/drawing/2014/main" id="{EC034DD8-8E5A-A067-48FF-C28F991D5C4A}"/>
              </a:ext>
            </a:extLst>
          </p:cNvPr>
          <p:cNvSpPr txBox="1"/>
          <p:nvPr/>
        </p:nvSpPr>
        <p:spPr>
          <a:xfrm>
            <a:off x="4696907" y="5309193"/>
            <a:ext cx="7958574" cy="1226240"/>
          </a:xfrm>
          <a:prstGeom prst="rect">
            <a:avLst/>
          </a:prstGeom>
          <a:noFill/>
          <a:ln>
            <a:noFill/>
          </a:ln>
        </p:spPr>
        <p:txBody>
          <a:bodyPr spcFirstLastPara="1" wrap="square" lIns="130027" tIns="130027" rIns="130027" bIns="130027" anchor="t" anchorCtr="0">
            <a:noAutofit/>
          </a:bodyPr>
          <a:lstStyle/>
          <a:p>
            <a:pPr marL="650230" indent="-451549">
              <a:lnSpc>
                <a:spcPct val="150000"/>
              </a:lnSpc>
              <a:buSzPts val="1400"/>
              <a:buFont typeface="Oswald"/>
              <a:buChar char="●"/>
            </a:pPr>
            <a:r>
              <a:rPr lang="es" dirty="0">
                <a:solidFill>
                  <a:schemeClr val="bg1"/>
                </a:solidFill>
                <a:latin typeface="Nunito Sans Normal" pitchFamily="2" charset="77"/>
                <a:ea typeface="Oswald"/>
                <a:cs typeface="Oswald"/>
                <a:sym typeface="Oswald"/>
              </a:rPr>
              <a:t>Apptainer(Singularity): </a:t>
            </a:r>
            <a:r>
              <a:rPr lang="en-GB" dirty="0">
                <a:solidFill>
                  <a:schemeClr val="bg1"/>
                </a:solidFill>
                <a:latin typeface="Nunito Sans Normal" pitchFamily="2" charset="77"/>
                <a:ea typeface="Oswald"/>
                <a:cs typeface="Oswald"/>
                <a:sym typeface="Oswald"/>
              </a:rPr>
              <a:t>Running containers</a:t>
            </a:r>
            <a:r>
              <a:rPr lang="es" dirty="0">
                <a:solidFill>
                  <a:schemeClr val="bg1"/>
                </a:solidFill>
                <a:latin typeface="Nunito Sans Normal" pitchFamily="2" charset="77"/>
                <a:ea typeface="Oswald"/>
                <a:cs typeface="Oswald"/>
                <a:sym typeface="Oswald"/>
              </a:rPr>
              <a:t>.</a:t>
            </a:r>
            <a:endParaRPr dirty="0">
              <a:solidFill>
                <a:schemeClr val="bg1"/>
              </a:solidFill>
              <a:latin typeface="Nunito Sans Normal" pitchFamily="2" charset="77"/>
              <a:ea typeface="Oswald"/>
              <a:cs typeface="Oswald"/>
              <a:sym typeface="Oswald"/>
            </a:endParaRPr>
          </a:p>
          <a:p>
            <a:pPr marL="1300460" indent="-451549">
              <a:lnSpc>
                <a:spcPct val="150000"/>
              </a:lnSpc>
              <a:buSzPts val="1400"/>
              <a:buFont typeface="Oswald"/>
              <a:buChar char="-"/>
            </a:pPr>
            <a:r>
              <a:rPr lang="en-GB" dirty="0">
                <a:solidFill>
                  <a:schemeClr val="bg1"/>
                </a:solidFill>
                <a:latin typeface="Nunito Sans Normal" pitchFamily="2" charset="77"/>
                <a:ea typeface="Oswald"/>
                <a:cs typeface="Oswald"/>
                <a:sym typeface="Oswald"/>
              </a:rPr>
              <a:t>Compatible con Docker</a:t>
            </a:r>
            <a:endParaRPr dirty="0">
              <a:solidFill>
                <a:schemeClr val="bg1"/>
              </a:solidFill>
              <a:latin typeface="Nunito Sans Normal" pitchFamily="2" charset="77"/>
              <a:ea typeface="Oswald"/>
              <a:cs typeface="Oswald"/>
              <a:sym typeface="Oswald"/>
            </a:endParaRPr>
          </a:p>
          <a:p>
            <a:pPr marL="1300460" indent="-451549">
              <a:lnSpc>
                <a:spcPct val="150000"/>
              </a:lnSpc>
              <a:buSzPts val="1400"/>
              <a:buFont typeface="Oswald"/>
              <a:buChar char="-"/>
            </a:pPr>
            <a:r>
              <a:rPr lang="en-GB" dirty="0">
                <a:solidFill>
                  <a:schemeClr val="bg1"/>
                </a:solidFill>
                <a:latin typeface="Nunito Sans Normal" pitchFamily="2" charset="77"/>
                <a:ea typeface="Oswald"/>
                <a:cs typeface="Oswald"/>
                <a:sym typeface="Oswald"/>
              </a:rPr>
              <a:t>High compatibility with </a:t>
            </a:r>
            <a:r>
              <a:rPr lang="en-GB" dirty="0" err="1">
                <a:solidFill>
                  <a:schemeClr val="bg1"/>
                </a:solidFill>
                <a:latin typeface="Nunito Sans Normal" pitchFamily="2" charset="77"/>
                <a:ea typeface="Oswald"/>
                <a:cs typeface="Oswald"/>
                <a:sym typeface="Oswald"/>
              </a:rPr>
              <a:t>HTCondor</a:t>
            </a:r>
            <a:r>
              <a:rPr lang="en-GB" dirty="0">
                <a:solidFill>
                  <a:schemeClr val="bg1"/>
                </a:solidFill>
                <a:latin typeface="Nunito Sans Normal" pitchFamily="2" charset="77"/>
                <a:ea typeface="Oswald"/>
                <a:cs typeface="Oswald"/>
                <a:sym typeface="Oswald"/>
              </a:rPr>
              <a:t> jobs</a:t>
            </a:r>
            <a:endParaRPr dirty="0">
              <a:solidFill>
                <a:schemeClr val="bg1"/>
              </a:solidFill>
              <a:latin typeface="Nunito Sans Normal" pitchFamily="2" charset="77"/>
              <a:ea typeface="Oswald"/>
              <a:cs typeface="Oswald"/>
              <a:sym typeface="Oswald"/>
            </a:endParaRPr>
          </a:p>
        </p:txBody>
      </p:sp>
      <p:sp>
        <p:nvSpPr>
          <p:cNvPr id="10" name="Google Shape;278;p29">
            <a:extLst>
              <a:ext uri="{FF2B5EF4-FFF2-40B4-BE49-F238E27FC236}">
                <a16:creationId xmlns:a16="http://schemas.microsoft.com/office/drawing/2014/main" id="{941D4B4A-F9B0-DC85-C095-F39DE1F62137}"/>
              </a:ext>
            </a:extLst>
          </p:cNvPr>
          <p:cNvSpPr txBox="1"/>
          <p:nvPr/>
        </p:nvSpPr>
        <p:spPr>
          <a:xfrm>
            <a:off x="4696907" y="7827786"/>
            <a:ext cx="7958574" cy="477867"/>
          </a:xfrm>
          <a:prstGeom prst="rect">
            <a:avLst/>
          </a:prstGeom>
          <a:noFill/>
          <a:ln>
            <a:noFill/>
          </a:ln>
        </p:spPr>
        <p:txBody>
          <a:bodyPr spcFirstLastPara="1" wrap="square" lIns="130027" tIns="130027" rIns="130027" bIns="130027" anchor="t" anchorCtr="0">
            <a:noAutofit/>
          </a:bodyPr>
          <a:lstStyle/>
          <a:p>
            <a:pPr marL="650230" indent="-451549">
              <a:buClr>
                <a:schemeClr val="dk1"/>
              </a:buClr>
              <a:buSzPts val="1400"/>
              <a:buFont typeface="Oswald"/>
              <a:buChar char="●"/>
            </a:pPr>
            <a:r>
              <a:rPr lang="en-GB" dirty="0">
                <a:solidFill>
                  <a:schemeClr val="bg1"/>
                </a:solidFill>
                <a:latin typeface="Nunito Sans Normal" pitchFamily="2" charset="77"/>
                <a:ea typeface="Oswald"/>
                <a:cs typeface="Oswald"/>
                <a:sym typeface="Oswald"/>
              </a:rPr>
              <a:t>Compilers and Tools</a:t>
            </a:r>
            <a:endParaRPr dirty="0">
              <a:solidFill>
                <a:schemeClr val="bg1"/>
              </a:solidFill>
              <a:latin typeface="Nunito Sans Normal" pitchFamily="2" charset="77"/>
              <a:ea typeface="Oswald"/>
              <a:cs typeface="Oswald"/>
              <a:sym typeface="Oswald"/>
            </a:endParaRPr>
          </a:p>
        </p:txBody>
      </p:sp>
    </p:spTree>
    <p:extLst>
      <p:ext uri="{BB962C8B-B14F-4D97-AF65-F5344CB8AC3E}">
        <p14:creationId xmlns:p14="http://schemas.microsoft.com/office/powerpoint/2010/main" val="2343571808"/>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F934C-0E08-B511-1163-A41DB4FF5A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7A1E9D-0FBE-91C9-0D54-741662388603}"/>
              </a:ext>
            </a:extLst>
          </p:cNvPr>
          <p:cNvSpPr>
            <a:spLocks noGrp="1"/>
          </p:cNvSpPr>
          <p:nvPr>
            <p:ph type="title"/>
          </p:nvPr>
        </p:nvSpPr>
        <p:spPr/>
        <p:txBody>
          <a:bodyPr/>
          <a:lstStyle/>
          <a:p>
            <a:r>
              <a:rPr lang="en-GB" dirty="0"/>
              <a:t>Support</a:t>
            </a:r>
            <a:endParaRPr lang="en-ES" dirty="0"/>
          </a:p>
        </p:txBody>
      </p:sp>
      <p:pic>
        <p:nvPicPr>
          <p:cNvPr id="6" name="Picture 5">
            <a:extLst>
              <a:ext uri="{FF2B5EF4-FFF2-40B4-BE49-F238E27FC236}">
                <a16:creationId xmlns:a16="http://schemas.microsoft.com/office/drawing/2014/main" id="{0BF6F374-8E36-7721-1655-672A7B979221}"/>
              </a:ext>
            </a:extLst>
          </p:cNvPr>
          <p:cNvPicPr>
            <a:picLocks noChangeAspect="1"/>
          </p:cNvPicPr>
          <p:nvPr/>
        </p:nvPicPr>
        <p:blipFill>
          <a:blip r:embed="rId2">
            <a:extLst>
              <a:ext uri="{28A0092B-C50C-407E-A947-70E740481C1C}">
                <a14:useLocalDpi xmlns:a14="http://schemas.microsoft.com/office/drawing/2010/main" val="0"/>
              </a:ext>
            </a:extLst>
          </a:blip>
          <a:srcRect l="13378" r="18601"/>
          <a:stretch>
            <a:fillRect/>
          </a:stretch>
        </p:blipFill>
        <p:spPr>
          <a:xfrm>
            <a:off x="8028991" y="-1"/>
            <a:ext cx="4975809" cy="9753600"/>
          </a:xfrm>
          <a:prstGeom prst="rect">
            <a:avLst/>
          </a:prstGeom>
        </p:spPr>
      </p:pic>
      <p:sp>
        <p:nvSpPr>
          <p:cNvPr id="5" name="Google Shape;284;p30">
            <a:extLst>
              <a:ext uri="{FF2B5EF4-FFF2-40B4-BE49-F238E27FC236}">
                <a16:creationId xmlns:a16="http://schemas.microsoft.com/office/drawing/2014/main" id="{8AF6829C-FC4C-4BB4-C7E2-22C47EF417F5}"/>
              </a:ext>
            </a:extLst>
          </p:cNvPr>
          <p:cNvSpPr txBox="1"/>
          <p:nvPr/>
        </p:nvSpPr>
        <p:spPr>
          <a:xfrm>
            <a:off x="488014" y="1804586"/>
            <a:ext cx="7540977" cy="6144427"/>
          </a:xfrm>
          <a:prstGeom prst="rect">
            <a:avLst/>
          </a:prstGeom>
          <a:noFill/>
          <a:ln>
            <a:noFill/>
          </a:ln>
        </p:spPr>
        <p:txBody>
          <a:bodyPr spcFirstLastPara="1" wrap="square" lIns="130027" tIns="130027" rIns="130027" bIns="130027" anchor="ctr" anchorCtr="0">
            <a:noAutofit/>
          </a:bodyPr>
          <a:lstStyle/>
          <a:p>
            <a:pPr marL="650230"/>
            <a:endParaRPr sz="2800" dirty="0">
              <a:latin typeface="Nunito Sans Normal" pitchFamily="2" charset="77"/>
              <a:ea typeface="Oswald"/>
              <a:cs typeface="Oswald"/>
              <a:sym typeface="Oswald"/>
            </a:endParaRPr>
          </a:p>
          <a:p>
            <a:pPr marL="650230" indent="-451549">
              <a:lnSpc>
                <a:spcPct val="150000"/>
              </a:lnSpc>
              <a:buClr>
                <a:schemeClr val="dk1"/>
              </a:buClr>
              <a:buSzPts val="1400"/>
              <a:buFont typeface="Oswald"/>
              <a:buChar char="●"/>
            </a:pPr>
            <a:r>
              <a:rPr lang="en-GB" dirty="0">
                <a:solidFill>
                  <a:schemeClr val="dk1"/>
                </a:solidFill>
                <a:latin typeface="Nunito Sans Normal" pitchFamily="2" charset="77"/>
                <a:ea typeface="Oswald"/>
                <a:cs typeface="Oswald"/>
                <a:sym typeface="Oswald"/>
              </a:rPr>
              <a:t>Assistance with specific user needs</a:t>
            </a:r>
            <a:endParaRPr dirty="0">
              <a:solidFill>
                <a:schemeClr val="dk1"/>
              </a:solidFill>
              <a:latin typeface="Nunito Sans Normal" pitchFamily="2" charset="77"/>
              <a:ea typeface="Oswald"/>
              <a:cs typeface="Oswald"/>
              <a:sym typeface="Oswald"/>
            </a:endParaRPr>
          </a:p>
          <a:p>
            <a:pPr marL="1300460" lvl="1" indent="-451549">
              <a:lnSpc>
                <a:spcPct val="150000"/>
              </a:lnSpc>
              <a:buClr>
                <a:schemeClr val="dk1"/>
              </a:buClr>
              <a:buSzPts val="1400"/>
              <a:buFont typeface="Oswald"/>
              <a:buChar char="○"/>
            </a:pPr>
            <a:r>
              <a:rPr lang="en-GB" dirty="0">
                <a:solidFill>
                  <a:schemeClr val="dk1"/>
                </a:solidFill>
                <a:latin typeface="Nunito Sans Normal" pitchFamily="2" charset="77"/>
                <a:ea typeface="Oswald"/>
                <a:cs typeface="Oswald"/>
                <a:sym typeface="Oswald"/>
              </a:rPr>
              <a:t>Technical advice: bookstores, queues, resources</a:t>
            </a:r>
            <a:r>
              <a:rPr lang="es" dirty="0">
                <a:solidFill>
                  <a:schemeClr val="dk1"/>
                </a:solidFill>
                <a:latin typeface="Nunito Sans Normal" pitchFamily="2" charset="77"/>
                <a:ea typeface="Oswald"/>
                <a:cs typeface="Oswald"/>
                <a:sym typeface="Oswald"/>
              </a:rPr>
              <a:t>, etc</a:t>
            </a:r>
            <a:endParaRPr dirty="0">
              <a:solidFill>
                <a:schemeClr val="dk1"/>
              </a:solidFill>
              <a:latin typeface="Nunito Sans Normal" pitchFamily="2" charset="77"/>
              <a:ea typeface="Oswald"/>
              <a:cs typeface="Oswald"/>
              <a:sym typeface="Oswald"/>
            </a:endParaRPr>
          </a:p>
          <a:p>
            <a:pPr marL="1300460" lvl="1" indent="-451549">
              <a:lnSpc>
                <a:spcPct val="150000"/>
              </a:lnSpc>
              <a:buClr>
                <a:schemeClr val="dk1"/>
              </a:buClr>
              <a:buSzPts val="1400"/>
              <a:buFont typeface="Oswald"/>
              <a:buChar char="○"/>
            </a:pPr>
            <a:r>
              <a:rPr lang="en-GB" dirty="0">
                <a:solidFill>
                  <a:schemeClr val="dk1"/>
                </a:solidFill>
                <a:latin typeface="Nunito Sans Normal" pitchFamily="2" charset="77"/>
                <a:ea typeface="Oswald"/>
                <a:cs typeface="Oswald"/>
                <a:sym typeface="Oswald"/>
              </a:rPr>
              <a:t>Specific requirements: disk, compute time</a:t>
            </a:r>
            <a:endParaRPr dirty="0">
              <a:solidFill>
                <a:schemeClr val="dk1"/>
              </a:solidFill>
              <a:latin typeface="Nunito Sans Normal" pitchFamily="2" charset="77"/>
              <a:ea typeface="Oswald"/>
              <a:cs typeface="Oswald"/>
              <a:sym typeface="Oswald"/>
            </a:endParaRPr>
          </a:p>
          <a:p>
            <a:pPr marL="1300460" lvl="1" indent="-451549">
              <a:lnSpc>
                <a:spcPct val="150000"/>
              </a:lnSpc>
              <a:buClr>
                <a:schemeClr val="dk1"/>
              </a:buClr>
              <a:buSzPts val="1400"/>
              <a:buFont typeface="Oswald"/>
              <a:buChar char="○"/>
            </a:pPr>
            <a:r>
              <a:rPr lang="en-GB" dirty="0">
                <a:solidFill>
                  <a:schemeClr val="dk1"/>
                </a:solidFill>
                <a:latin typeface="Nunito Sans Normal" pitchFamily="2" charset="77"/>
                <a:ea typeface="Oswald"/>
                <a:cs typeface="Oswald"/>
                <a:sym typeface="Oswald"/>
              </a:rPr>
              <a:t>Common issues: Account issues</a:t>
            </a:r>
            <a:r>
              <a:rPr lang="es" dirty="0">
                <a:solidFill>
                  <a:schemeClr val="dk1"/>
                </a:solidFill>
                <a:latin typeface="Nunito Sans Normal" pitchFamily="2" charset="77"/>
                <a:ea typeface="Oswald"/>
                <a:cs typeface="Oswald"/>
                <a:sym typeface="Oswald"/>
              </a:rPr>
              <a:t>, etc</a:t>
            </a:r>
            <a:endParaRPr dirty="0">
              <a:solidFill>
                <a:schemeClr val="dk1"/>
              </a:solidFill>
              <a:latin typeface="Nunito Sans Normal" pitchFamily="2" charset="77"/>
              <a:ea typeface="Oswald"/>
              <a:cs typeface="Oswald"/>
              <a:sym typeface="Oswald"/>
            </a:endParaRPr>
          </a:p>
          <a:p>
            <a:pPr marL="650230" indent="-451549">
              <a:lnSpc>
                <a:spcPct val="150000"/>
              </a:lnSpc>
              <a:buClr>
                <a:schemeClr val="dk1"/>
              </a:buClr>
              <a:buSzPts val="1400"/>
              <a:buFont typeface="Oswald"/>
              <a:buChar char="●"/>
            </a:pPr>
            <a:r>
              <a:rPr lang="en-GB" dirty="0">
                <a:solidFill>
                  <a:schemeClr val="dk1"/>
                </a:solidFill>
                <a:latin typeface="Nunito Sans Normal" pitchFamily="2" charset="77"/>
                <a:ea typeface="Oswald"/>
                <a:cs typeface="Oswald"/>
                <a:sym typeface="Oswald"/>
              </a:rPr>
              <a:t>Hardware and software failure recovery</a:t>
            </a:r>
            <a:endParaRPr dirty="0">
              <a:solidFill>
                <a:schemeClr val="dk1"/>
              </a:solidFill>
              <a:latin typeface="Nunito Sans Normal" pitchFamily="2" charset="77"/>
              <a:ea typeface="Oswald"/>
              <a:cs typeface="Oswald"/>
              <a:sym typeface="Oswald"/>
            </a:endParaRPr>
          </a:p>
          <a:p>
            <a:pPr marL="650230" indent="-451549">
              <a:lnSpc>
                <a:spcPct val="150000"/>
              </a:lnSpc>
              <a:buClr>
                <a:schemeClr val="dk1"/>
              </a:buClr>
              <a:buSzPts val="1400"/>
              <a:buFont typeface="Oswald"/>
              <a:buChar char="●"/>
            </a:pPr>
            <a:r>
              <a:rPr lang="en-GB" dirty="0">
                <a:solidFill>
                  <a:schemeClr val="dk1"/>
                </a:solidFill>
                <a:latin typeface="Nunito Sans Normal" pitchFamily="2" charset="77"/>
                <a:ea typeface="Oswald"/>
                <a:cs typeface="Oswald"/>
                <a:sym typeface="Oswald"/>
              </a:rPr>
              <a:t>Update</a:t>
            </a:r>
            <a:r>
              <a:rPr lang="es" dirty="0">
                <a:solidFill>
                  <a:schemeClr val="dk1"/>
                </a:solidFill>
                <a:latin typeface="Nunito Sans Normal" pitchFamily="2" charset="77"/>
                <a:ea typeface="Oswald"/>
                <a:cs typeface="Oswald"/>
                <a:sym typeface="Oswald"/>
              </a:rPr>
              <a:t> </a:t>
            </a:r>
            <a:endParaRPr dirty="0">
              <a:solidFill>
                <a:schemeClr val="dk1"/>
              </a:solidFill>
              <a:latin typeface="Nunito Sans Normal" pitchFamily="2" charset="77"/>
              <a:ea typeface="Oswald"/>
              <a:cs typeface="Oswald"/>
              <a:sym typeface="Oswald"/>
            </a:endParaRPr>
          </a:p>
          <a:p>
            <a:pPr marL="650230" indent="-451549">
              <a:lnSpc>
                <a:spcPct val="150000"/>
              </a:lnSpc>
              <a:buClr>
                <a:schemeClr val="dk1"/>
              </a:buClr>
              <a:buSzPts val="1400"/>
              <a:buFont typeface="Oswald"/>
              <a:buChar char="●"/>
            </a:pPr>
            <a:r>
              <a:rPr lang="en-GB" dirty="0">
                <a:solidFill>
                  <a:schemeClr val="dk1"/>
                </a:solidFill>
                <a:latin typeface="Nunito Sans Normal" pitchFamily="2" charset="77"/>
                <a:ea typeface="Oswald"/>
                <a:cs typeface="Oswald"/>
                <a:sym typeface="Oswald"/>
              </a:rPr>
              <a:t>Installation of new equipment</a:t>
            </a:r>
            <a:endParaRPr dirty="0">
              <a:solidFill>
                <a:schemeClr val="dk1"/>
              </a:solidFill>
              <a:latin typeface="Nunito Sans Normal" pitchFamily="2" charset="77"/>
              <a:ea typeface="Oswald"/>
              <a:cs typeface="Oswald"/>
              <a:sym typeface="Oswald"/>
            </a:endParaRPr>
          </a:p>
          <a:p>
            <a:pPr>
              <a:lnSpc>
                <a:spcPct val="200000"/>
              </a:lnSpc>
            </a:pPr>
            <a:endParaRPr sz="2800" dirty="0">
              <a:solidFill>
                <a:schemeClr val="dk1"/>
              </a:solidFill>
              <a:latin typeface="Helvetica" pitchFamily="2" charset="0"/>
              <a:ea typeface="Oswald"/>
              <a:cs typeface="Oswald"/>
              <a:sym typeface="Oswald"/>
            </a:endParaRPr>
          </a:p>
        </p:txBody>
      </p:sp>
      <p:sp>
        <p:nvSpPr>
          <p:cNvPr id="7" name="Google Shape;285;p30">
            <a:extLst>
              <a:ext uri="{FF2B5EF4-FFF2-40B4-BE49-F238E27FC236}">
                <a16:creationId xmlns:a16="http://schemas.microsoft.com/office/drawing/2014/main" id="{75415F38-2CB1-1341-9A88-19F011E8FBB1}"/>
              </a:ext>
            </a:extLst>
          </p:cNvPr>
          <p:cNvSpPr txBox="1"/>
          <p:nvPr/>
        </p:nvSpPr>
        <p:spPr>
          <a:xfrm>
            <a:off x="459854" y="8131778"/>
            <a:ext cx="6795093" cy="719528"/>
          </a:xfrm>
          <a:prstGeom prst="rect">
            <a:avLst/>
          </a:prstGeom>
          <a:noFill/>
          <a:ln>
            <a:noFill/>
          </a:ln>
        </p:spPr>
        <p:txBody>
          <a:bodyPr spcFirstLastPara="1" wrap="square" lIns="130027" tIns="130027" rIns="130027" bIns="130027" anchor="t" anchorCtr="0">
            <a:noAutofit/>
          </a:bodyPr>
          <a:lstStyle/>
          <a:p>
            <a:pPr marL="1300460">
              <a:lnSpc>
                <a:spcPct val="200000"/>
              </a:lnSpc>
            </a:pPr>
            <a:r>
              <a:rPr lang="es" sz="2800" dirty="0">
                <a:solidFill>
                  <a:schemeClr val="dk1"/>
                </a:solidFill>
                <a:latin typeface="Nunito Sans Normal" pitchFamily="2" charset="77"/>
                <a:ea typeface="Oswald"/>
                <a:cs typeface="Oswald"/>
                <a:sym typeface="Oswald"/>
              </a:rPr>
              <a:t>artemisa-support@ific.uv.es</a:t>
            </a:r>
            <a:endParaRPr sz="2800" dirty="0">
              <a:solidFill>
                <a:schemeClr val="dk1"/>
              </a:solidFill>
              <a:latin typeface="Nunito Sans Normal" pitchFamily="2" charset="77"/>
              <a:ea typeface="Oswald"/>
              <a:cs typeface="Oswald"/>
              <a:sym typeface="Oswald"/>
            </a:endParaRPr>
          </a:p>
          <a:p>
            <a:pPr>
              <a:lnSpc>
                <a:spcPct val="200000"/>
              </a:lnSpc>
            </a:pPr>
            <a:endParaRPr sz="2800" dirty="0">
              <a:solidFill>
                <a:schemeClr val="dk1"/>
              </a:solidFill>
              <a:latin typeface="Helvetica" pitchFamily="2" charset="0"/>
              <a:ea typeface="Oswald"/>
              <a:cs typeface="Oswald"/>
              <a:sym typeface="Oswald"/>
            </a:endParaRPr>
          </a:p>
          <a:p>
            <a:pPr>
              <a:lnSpc>
                <a:spcPct val="200000"/>
              </a:lnSpc>
            </a:pPr>
            <a:endParaRPr sz="2800" dirty="0">
              <a:solidFill>
                <a:schemeClr val="dk1"/>
              </a:solidFill>
              <a:latin typeface="Helvetica" pitchFamily="2" charset="0"/>
              <a:ea typeface="Oswald"/>
              <a:cs typeface="Oswald"/>
              <a:sym typeface="Oswald"/>
            </a:endParaRPr>
          </a:p>
        </p:txBody>
      </p:sp>
    </p:spTree>
    <p:extLst>
      <p:ext uri="{BB962C8B-B14F-4D97-AF65-F5344CB8AC3E}">
        <p14:creationId xmlns:p14="http://schemas.microsoft.com/office/powerpoint/2010/main" val="812714672"/>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228D-2FFA-F576-C765-314983B84A0E}"/>
              </a:ext>
            </a:extLst>
          </p:cNvPr>
          <p:cNvSpPr>
            <a:spLocks noGrp="1"/>
          </p:cNvSpPr>
          <p:nvPr>
            <p:ph type="title"/>
          </p:nvPr>
        </p:nvSpPr>
        <p:spPr/>
        <p:txBody>
          <a:bodyPr/>
          <a:lstStyle/>
          <a:p>
            <a:r>
              <a:rPr lang="en-GB" dirty="0"/>
              <a:t>Documentation</a:t>
            </a:r>
            <a:endParaRPr lang="en-ES" dirty="0"/>
          </a:p>
        </p:txBody>
      </p:sp>
      <p:sp>
        <p:nvSpPr>
          <p:cNvPr id="4" name="Google Shape;290;p31">
            <a:extLst>
              <a:ext uri="{FF2B5EF4-FFF2-40B4-BE49-F238E27FC236}">
                <a16:creationId xmlns:a16="http://schemas.microsoft.com/office/drawing/2014/main" id="{0BC1218E-9A15-F292-0ADB-6B249230CF8B}"/>
              </a:ext>
            </a:extLst>
          </p:cNvPr>
          <p:cNvSpPr txBox="1"/>
          <p:nvPr/>
        </p:nvSpPr>
        <p:spPr>
          <a:xfrm>
            <a:off x="221498" y="1454345"/>
            <a:ext cx="11107711" cy="2274133"/>
          </a:xfrm>
          <a:prstGeom prst="rect">
            <a:avLst/>
          </a:prstGeom>
          <a:noFill/>
          <a:ln>
            <a:noFill/>
          </a:ln>
        </p:spPr>
        <p:txBody>
          <a:bodyPr spcFirstLastPara="1" wrap="square" lIns="130027" tIns="130027" rIns="130027" bIns="130027" anchor="t" anchorCtr="0">
            <a:noAutofit/>
          </a:bodyPr>
          <a:lstStyle/>
          <a:p>
            <a:pPr marL="650230" indent="-487672">
              <a:lnSpc>
                <a:spcPct val="150000"/>
              </a:lnSpc>
              <a:buSzPts val="1800"/>
              <a:buFont typeface="Oswald"/>
              <a:buChar char="-"/>
            </a:pPr>
            <a:r>
              <a:rPr lang="en-GB" sz="2000" dirty="0">
                <a:solidFill>
                  <a:srgbClr val="000000"/>
                </a:solidFill>
                <a:latin typeface="Nunito Sans Normal" pitchFamily="2" charset="77"/>
                <a:ea typeface="Oswald"/>
                <a:cs typeface="Oswald"/>
                <a:sym typeface="Oswald"/>
              </a:rPr>
              <a:t>Usage Guide and Documentation</a:t>
            </a:r>
            <a:r>
              <a:rPr lang="es" sz="2000" dirty="0">
                <a:solidFill>
                  <a:srgbClr val="000000"/>
                </a:solidFill>
                <a:latin typeface="Nunito Sans Normal" pitchFamily="2" charset="77"/>
                <a:ea typeface="Oswald"/>
                <a:cs typeface="Oswald"/>
                <a:sym typeface="Oswald"/>
              </a:rPr>
              <a:t>: </a:t>
            </a:r>
            <a:r>
              <a:rPr lang="es" sz="2000" u="sng" dirty="0">
                <a:solidFill>
                  <a:srgbClr val="000000"/>
                </a:solidFill>
                <a:latin typeface="Nunito Sans Normal" pitchFamily="2" charset="77"/>
                <a:ea typeface="Oswald"/>
                <a:cs typeface="Oswald"/>
                <a:sym typeface="Oswald"/>
                <a:hlinkClick r:id="rId2">
                  <a:extLst>
                    <a:ext uri="{A12FA001-AC4F-418D-AE19-62706E023703}">
                      <ahyp:hlinkClr xmlns:ahyp="http://schemas.microsoft.com/office/drawing/2018/hyperlinkcolor" val="tx"/>
                    </a:ext>
                  </a:extLst>
                </a:hlinkClick>
              </a:rPr>
              <a:t>https://artemisa.ific.uv.es/docs/</a:t>
            </a:r>
            <a:endParaRPr dirty="0">
              <a:solidFill>
                <a:srgbClr val="000000"/>
              </a:solidFill>
              <a:latin typeface="Nunito Sans Normal" pitchFamily="2" charset="77"/>
              <a:ea typeface="Oswald"/>
              <a:cs typeface="Oswald"/>
              <a:sym typeface="Oswald"/>
            </a:endParaRPr>
          </a:p>
          <a:p>
            <a:pPr marL="1300460" indent="-487672">
              <a:lnSpc>
                <a:spcPct val="150000"/>
              </a:lnSpc>
              <a:buSzPts val="1800"/>
              <a:buFont typeface="Oswald"/>
              <a:buChar char="-"/>
            </a:pPr>
            <a:r>
              <a:rPr lang="en-GB" sz="2000" dirty="0">
                <a:solidFill>
                  <a:srgbClr val="000000"/>
                </a:solidFill>
                <a:latin typeface="Nunito Sans Normal" pitchFamily="2" charset="77"/>
                <a:ea typeface="Oswald"/>
                <a:cs typeface="Oswald"/>
                <a:sym typeface="Oswald"/>
              </a:rPr>
              <a:t>System Overview and Specifications</a:t>
            </a:r>
          </a:p>
          <a:p>
            <a:pPr marL="1300460" indent="-487672">
              <a:lnSpc>
                <a:spcPct val="150000"/>
              </a:lnSpc>
              <a:buSzPts val="1800"/>
              <a:buFont typeface="Oswald"/>
              <a:buChar char="-"/>
            </a:pPr>
            <a:r>
              <a:rPr lang="es" sz="2000" dirty="0">
                <a:solidFill>
                  <a:srgbClr val="000000"/>
                </a:solidFill>
                <a:latin typeface="Nunito Sans Normal" pitchFamily="2" charset="77"/>
                <a:ea typeface="Oswald"/>
                <a:cs typeface="Oswald"/>
                <a:sym typeface="Oswald"/>
              </a:rPr>
              <a:t>FAQ </a:t>
            </a:r>
            <a:endParaRPr sz="2000" dirty="0">
              <a:solidFill>
                <a:srgbClr val="000000"/>
              </a:solidFill>
              <a:latin typeface="Nunito Sans Normal" pitchFamily="2" charset="77"/>
              <a:ea typeface="Oswald"/>
              <a:cs typeface="Oswald"/>
              <a:sym typeface="Oswald"/>
            </a:endParaRPr>
          </a:p>
          <a:p>
            <a:pPr marL="1300460" indent="-487672">
              <a:lnSpc>
                <a:spcPct val="150000"/>
              </a:lnSpc>
              <a:buSzPts val="1800"/>
              <a:buFont typeface="Oswald"/>
              <a:buChar char="-"/>
            </a:pPr>
            <a:r>
              <a:rPr lang="en-GB" sz="2000" dirty="0">
                <a:solidFill>
                  <a:srgbClr val="000000"/>
                </a:solidFill>
                <a:latin typeface="Nunito Sans Normal" pitchFamily="2" charset="77"/>
                <a:ea typeface="Oswald"/>
                <a:cs typeface="Oswald"/>
                <a:sym typeface="Oswald"/>
              </a:rPr>
              <a:t>User tutorials</a:t>
            </a:r>
            <a:endParaRPr sz="2000" dirty="0">
              <a:solidFill>
                <a:srgbClr val="000000"/>
              </a:solidFill>
              <a:latin typeface="Nunito Sans Normal" pitchFamily="2" charset="77"/>
              <a:ea typeface="Oswald"/>
              <a:cs typeface="Oswald"/>
              <a:sym typeface="Oswald"/>
            </a:endParaRPr>
          </a:p>
        </p:txBody>
      </p:sp>
      <p:pic>
        <p:nvPicPr>
          <p:cNvPr id="5" name="Google Shape;292;p31">
            <a:extLst>
              <a:ext uri="{FF2B5EF4-FFF2-40B4-BE49-F238E27FC236}">
                <a16:creationId xmlns:a16="http://schemas.microsoft.com/office/drawing/2014/main" id="{95046960-3A59-9F61-42F0-A18F99A3B251}"/>
              </a:ext>
            </a:extLst>
          </p:cNvPr>
          <p:cNvPicPr preferRelativeResize="0"/>
          <p:nvPr/>
        </p:nvPicPr>
        <p:blipFill>
          <a:blip r:embed="rId3">
            <a:alphaModFix/>
          </a:blip>
          <a:stretch>
            <a:fillRect/>
          </a:stretch>
        </p:blipFill>
        <p:spPr>
          <a:xfrm>
            <a:off x="341419" y="4179137"/>
            <a:ext cx="7484217" cy="2781796"/>
          </a:xfrm>
          <a:prstGeom prst="rect">
            <a:avLst/>
          </a:prstGeom>
          <a:noFill/>
          <a:ln>
            <a:noFill/>
          </a:ln>
        </p:spPr>
      </p:pic>
      <p:pic>
        <p:nvPicPr>
          <p:cNvPr id="6" name="Google Shape;293;p31">
            <a:extLst>
              <a:ext uri="{FF2B5EF4-FFF2-40B4-BE49-F238E27FC236}">
                <a16:creationId xmlns:a16="http://schemas.microsoft.com/office/drawing/2014/main" id="{5FD2350E-09CE-DFA5-3D96-4DB6321C4A46}"/>
              </a:ext>
            </a:extLst>
          </p:cNvPr>
          <p:cNvPicPr preferRelativeResize="0"/>
          <p:nvPr/>
        </p:nvPicPr>
        <p:blipFill>
          <a:blip r:embed="rId4">
            <a:alphaModFix/>
          </a:blip>
          <a:stretch>
            <a:fillRect/>
          </a:stretch>
        </p:blipFill>
        <p:spPr>
          <a:xfrm>
            <a:off x="8140622" y="3909315"/>
            <a:ext cx="4374791" cy="3657599"/>
          </a:xfrm>
          <a:prstGeom prst="rect">
            <a:avLst/>
          </a:prstGeom>
          <a:noFill/>
          <a:ln>
            <a:noFill/>
          </a:ln>
        </p:spPr>
      </p:pic>
    </p:spTree>
    <p:extLst>
      <p:ext uri="{BB962C8B-B14F-4D97-AF65-F5344CB8AC3E}">
        <p14:creationId xmlns:p14="http://schemas.microsoft.com/office/powerpoint/2010/main" val="2222670150"/>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7325D-34BE-266A-08E8-32D6E04C2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48FE8F-6222-F1B7-A635-E5513AEAB24B}"/>
              </a:ext>
            </a:extLst>
          </p:cNvPr>
          <p:cNvSpPr>
            <a:spLocks noGrp="1"/>
          </p:cNvSpPr>
          <p:nvPr>
            <p:ph type="title"/>
          </p:nvPr>
        </p:nvSpPr>
        <p:spPr/>
        <p:txBody>
          <a:bodyPr/>
          <a:lstStyle/>
          <a:p>
            <a:r>
              <a:rPr lang="en-ES" dirty="0"/>
              <a:t>Artemisa JupyterLab</a:t>
            </a:r>
          </a:p>
        </p:txBody>
      </p:sp>
      <p:sp>
        <p:nvSpPr>
          <p:cNvPr id="3" name="Google Shape;299;p32">
            <a:extLst>
              <a:ext uri="{FF2B5EF4-FFF2-40B4-BE49-F238E27FC236}">
                <a16:creationId xmlns:a16="http://schemas.microsoft.com/office/drawing/2014/main" id="{B638933F-5C71-3A37-8EE4-AEDB968401BA}"/>
              </a:ext>
            </a:extLst>
          </p:cNvPr>
          <p:cNvSpPr txBox="1"/>
          <p:nvPr/>
        </p:nvSpPr>
        <p:spPr>
          <a:xfrm>
            <a:off x="91415" y="1555109"/>
            <a:ext cx="7013924" cy="5802667"/>
          </a:xfrm>
          <a:prstGeom prst="rect">
            <a:avLst/>
          </a:prstGeom>
          <a:noFill/>
          <a:ln>
            <a:noFill/>
          </a:ln>
        </p:spPr>
        <p:txBody>
          <a:bodyPr spcFirstLastPara="1" wrap="square" lIns="130027" tIns="130027" rIns="130027" bIns="130027" anchor="t" anchorCtr="0">
            <a:noAutofit/>
          </a:bodyPr>
          <a:lstStyle/>
          <a:p>
            <a:pPr marL="650230" indent="-487672">
              <a:lnSpc>
                <a:spcPct val="114000"/>
              </a:lnSpc>
              <a:buSzPts val="1800"/>
              <a:buFont typeface="Oswald"/>
              <a:buChar char="-"/>
            </a:pPr>
            <a:r>
              <a:rPr lang="es" sz="2000" dirty="0">
                <a:solidFill>
                  <a:srgbClr val="000000"/>
                </a:solidFill>
                <a:latin typeface="Nunito Sans Normal" pitchFamily="2" charset="77"/>
                <a:ea typeface="Oswald"/>
                <a:cs typeface="Oswald"/>
                <a:sym typeface="Oswald"/>
              </a:rPr>
              <a:t>JupyterLab: </a:t>
            </a:r>
            <a:r>
              <a:rPr lang="en-GB" sz="2000" dirty="0">
                <a:solidFill>
                  <a:srgbClr val="000000"/>
                </a:solidFill>
                <a:latin typeface="Nunito Sans Normal" pitchFamily="2" charset="77"/>
                <a:ea typeface="Oswald"/>
                <a:cs typeface="Oswald"/>
                <a:sym typeface="Oswald"/>
              </a:rPr>
              <a:t>Web application where you can edit and run notebooks</a:t>
            </a:r>
            <a:r>
              <a:rPr lang="es" sz="2000" dirty="0">
                <a:solidFill>
                  <a:srgbClr val="000000"/>
                </a:solidFill>
                <a:latin typeface="Nunito Sans Normal" pitchFamily="2" charset="77"/>
                <a:ea typeface="Oswald"/>
                <a:cs typeface="Oswald"/>
                <a:sym typeface="Oswald"/>
              </a:rPr>
              <a:t>. </a:t>
            </a:r>
            <a:endParaRPr sz="2000" dirty="0">
              <a:solidFill>
                <a:srgbClr val="000000"/>
              </a:solidFill>
              <a:latin typeface="Nunito Sans Normal" pitchFamily="2" charset="77"/>
              <a:ea typeface="Oswald"/>
              <a:cs typeface="Oswald"/>
              <a:sym typeface="Oswald"/>
            </a:endParaRPr>
          </a:p>
          <a:p>
            <a:pPr marL="650230">
              <a:lnSpc>
                <a:spcPct val="114000"/>
              </a:lnSpc>
            </a:pPr>
            <a:endParaRPr dirty="0">
              <a:solidFill>
                <a:srgbClr val="000000"/>
              </a:solidFill>
              <a:latin typeface="Nunito Sans Normal" pitchFamily="2" charset="77"/>
              <a:ea typeface="Oswald"/>
              <a:cs typeface="Oswald"/>
              <a:sym typeface="Oswald"/>
            </a:endParaRPr>
          </a:p>
          <a:p>
            <a:pPr marL="650230" indent="-487672">
              <a:lnSpc>
                <a:spcPct val="114000"/>
              </a:lnSpc>
              <a:buSzPts val="1800"/>
              <a:buFont typeface="Oswald"/>
              <a:buChar char="-"/>
            </a:pPr>
            <a:r>
              <a:rPr lang="es" sz="2000" dirty="0">
                <a:solidFill>
                  <a:srgbClr val="000000"/>
                </a:solidFill>
                <a:latin typeface="Nunito Sans Normal" pitchFamily="2" charset="77"/>
                <a:ea typeface="Oswald"/>
                <a:cs typeface="Oswald"/>
                <a:sym typeface="Oswald"/>
              </a:rPr>
              <a:t>Notebook: </a:t>
            </a:r>
            <a:r>
              <a:rPr lang="en-GB" sz="2000" dirty="0">
                <a:solidFill>
                  <a:srgbClr val="000000"/>
                </a:solidFill>
                <a:latin typeface="Nunito Sans Normal" pitchFamily="2" charset="77"/>
                <a:ea typeface="Oswald"/>
                <a:cs typeface="Oswald"/>
                <a:sym typeface="Oswald"/>
              </a:rPr>
              <a:t>Document that combines executable code, text, visualization (graphs, tables, figures) organized in cells</a:t>
            </a:r>
            <a:r>
              <a:rPr lang="es" sz="2000" dirty="0">
                <a:solidFill>
                  <a:srgbClr val="000000"/>
                </a:solidFill>
                <a:latin typeface="Nunito Sans Normal" pitchFamily="2" charset="77"/>
                <a:ea typeface="Oswald"/>
                <a:cs typeface="Oswald"/>
                <a:sym typeface="Oswald"/>
              </a:rPr>
              <a:t>. </a:t>
            </a:r>
            <a:endParaRPr sz="2000" dirty="0">
              <a:solidFill>
                <a:srgbClr val="000000"/>
              </a:solidFill>
              <a:latin typeface="Nunito Sans Normal" pitchFamily="2" charset="77"/>
              <a:ea typeface="Oswald"/>
              <a:cs typeface="Oswald"/>
              <a:sym typeface="Oswald"/>
            </a:endParaRPr>
          </a:p>
          <a:p>
            <a:pPr>
              <a:lnSpc>
                <a:spcPct val="114000"/>
              </a:lnSpc>
            </a:pPr>
            <a:endParaRPr dirty="0">
              <a:solidFill>
                <a:srgbClr val="000000"/>
              </a:solidFill>
              <a:latin typeface="Nunito Sans Normal" pitchFamily="2" charset="77"/>
              <a:ea typeface="Oswald"/>
              <a:cs typeface="Oswald"/>
              <a:sym typeface="Oswald"/>
            </a:endParaRPr>
          </a:p>
          <a:p>
            <a:pPr marL="650230" indent="-487672">
              <a:lnSpc>
                <a:spcPct val="114000"/>
              </a:lnSpc>
              <a:buSzPts val="1800"/>
              <a:buFont typeface="Oswald"/>
              <a:buChar char="-"/>
            </a:pPr>
            <a:r>
              <a:rPr lang="en-GB" sz="2000" dirty="0">
                <a:solidFill>
                  <a:srgbClr val="000000"/>
                </a:solidFill>
                <a:latin typeface="Nunito Sans Normal" pitchFamily="2" charset="77"/>
                <a:ea typeface="Oswald"/>
                <a:cs typeface="Oswald"/>
                <a:sym typeface="Oswald"/>
              </a:rPr>
              <a:t>Useful for sharing and playback</a:t>
            </a:r>
            <a:endParaRPr sz="2000" dirty="0">
              <a:solidFill>
                <a:srgbClr val="000000"/>
              </a:solidFill>
              <a:latin typeface="Nunito Sans Normal" pitchFamily="2" charset="77"/>
              <a:ea typeface="Oswald"/>
              <a:cs typeface="Oswald"/>
              <a:sym typeface="Oswald"/>
            </a:endParaRPr>
          </a:p>
          <a:p>
            <a:pPr>
              <a:lnSpc>
                <a:spcPct val="114000"/>
              </a:lnSpc>
            </a:pPr>
            <a:endParaRPr dirty="0">
              <a:solidFill>
                <a:srgbClr val="000000"/>
              </a:solidFill>
              <a:latin typeface="Nunito Sans Normal" pitchFamily="2" charset="77"/>
              <a:ea typeface="Oswald"/>
              <a:cs typeface="Oswald"/>
              <a:sym typeface="Oswald"/>
            </a:endParaRPr>
          </a:p>
          <a:p>
            <a:pPr marL="650230" indent="-487672">
              <a:lnSpc>
                <a:spcPct val="114000"/>
              </a:lnSpc>
              <a:buSzPts val="1800"/>
              <a:buFont typeface="Oswald"/>
              <a:buChar char="-"/>
            </a:pPr>
            <a:r>
              <a:rPr lang="en-GB" sz="2000" dirty="0">
                <a:solidFill>
                  <a:srgbClr val="000000"/>
                </a:solidFill>
                <a:latin typeface="Nunito Sans Normal" pitchFamily="2" charset="77"/>
                <a:ea typeface="Oswald"/>
                <a:cs typeface="Oswald"/>
                <a:sym typeface="Oswald"/>
              </a:rPr>
              <a:t>Use a WN for now, expandable in the future</a:t>
            </a:r>
            <a:endParaRPr sz="2000" dirty="0">
              <a:solidFill>
                <a:srgbClr val="000000"/>
              </a:solidFill>
              <a:latin typeface="Nunito Sans Normal" pitchFamily="2" charset="77"/>
              <a:ea typeface="Oswald"/>
              <a:cs typeface="Oswald"/>
              <a:sym typeface="Oswald"/>
            </a:endParaRPr>
          </a:p>
          <a:p>
            <a:pPr marL="1300460" lvl="1" indent="-487672">
              <a:lnSpc>
                <a:spcPct val="114000"/>
              </a:lnSpc>
              <a:buSzPts val="1800"/>
              <a:buFont typeface="Oswald"/>
              <a:buChar char="-"/>
            </a:pPr>
            <a:r>
              <a:rPr lang="es" sz="2000" dirty="0">
                <a:solidFill>
                  <a:srgbClr val="000000"/>
                </a:solidFill>
                <a:latin typeface="Nunito Sans Normal" pitchFamily="2" charset="77"/>
                <a:ea typeface="Oswald"/>
                <a:cs typeface="Oswald"/>
                <a:sym typeface="Oswald"/>
              </a:rPr>
              <a:t>7 </a:t>
            </a:r>
            <a:r>
              <a:rPr lang="en-GB" sz="2000" dirty="0">
                <a:solidFill>
                  <a:srgbClr val="000000"/>
                </a:solidFill>
                <a:latin typeface="Nunito Sans Normal" pitchFamily="2" charset="77"/>
                <a:ea typeface="Oswald"/>
                <a:cs typeface="Oswald"/>
                <a:sym typeface="Oswald"/>
              </a:rPr>
              <a:t>independent instances available, using NVIDIA MIG (multi instance GPU), which partitions the GPU</a:t>
            </a:r>
            <a:r>
              <a:rPr lang="es" sz="2000" dirty="0">
                <a:solidFill>
                  <a:srgbClr val="000000"/>
                </a:solidFill>
                <a:latin typeface="Nunito Sans Normal" pitchFamily="2" charset="77"/>
                <a:ea typeface="Oswald"/>
                <a:cs typeface="Oswald"/>
                <a:sym typeface="Oswald"/>
              </a:rPr>
              <a:t>.</a:t>
            </a:r>
            <a:endParaRPr sz="2000" dirty="0">
              <a:solidFill>
                <a:srgbClr val="000000"/>
              </a:solidFill>
              <a:latin typeface="Nunito Sans Normal" pitchFamily="2" charset="77"/>
              <a:ea typeface="Oswald"/>
              <a:cs typeface="Oswald"/>
              <a:sym typeface="Oswald"/>
            </a:endParaRPr>
          </a:p>
          <a:p>
            <a:pPr>
              <a:lnSpc>
                <a:spcPct val="114000"/>
              </a:lnSpc>
            </a:pPr>
            <a:endParaRPr dirty="0">
              <a:solidFill>
                <a:srgbClr val="000000"/>
              </a:solidFill>
              <a:latin typeface="Nunito Sans Normal" pitchFamily="2" charset="77"/>
              <a:ea typeface="Oswald"/>
              <a:cs typeface="Oswald"/>
              <a:sym typeface="Oswald"/>
            </a:endParaRPr>
          </a:p>
          <a:p>
            <a:pPr algn="ctr">
              <a:lnSpc>
                <a:spcPct val="114000"/>
              </a:lnSpc>
            </a:pPr>
            <a:r>
              <a:rPr lang="es" dirty="0">
                <a:solidFill>
                  <a:srgbClr val="000000"/>
                </a:solidFill>
                <a:highlight>
                  <a:srgbClr val="A4C2F4"/>
                </a:highlight>
                <a:latin typeface="Nunito Sans Normal" pitchFamily="2" charset="77"/>
                <a:ea typeface="Oswald"/>
                <a:cs typeface="Oswald"/>
                <a:sym typeface="Oswald"/>
              </a:rPr>
              <a:t>https://artemisahub.ific.uv.es/</a:t>
            </a:r>
            <a:endParaRPr dirty="0">
              <a:solidFill>
                <a:srgbClr val="000000"/>
              </a:solidFill>
              <a:highlight>
                <a:srgbClr val="A4C2F4"/>
              </a:highlight>
              <a:latin typeface="Nunito Sans Normal" pitchFamily="2" charset="77"/>
              <a:ea typeface="Oswald"/>
              <a:cs typeface="Oswald"/>
              <a:sym typeface="Oswald"/>
            </a:endParaRPr>
          </a:p>
        </p:txBody>
      </p:sp>
      <p:pic>
        <p:nvPicPr>
          <p:cNvPr id="7" name="Google Shape;300;p32">
            <a:extLst>
              <a:ext uri="{FF2B5EF4-FFF2-40B4-BE49-F238E27FC236}">
                <a16:creationId xmlns:a16="http://schemas.microsoft.com/office/drawing/2014/main" id="{81F8D94E-F977-65AB-4E4A-062F8229BAAB}"/>
              </a:ext>
            </a:extLst>
          </p:cNvPr>
          <p:cNvPicPr preferRelativeResize="0"/>
          <p:nvPr/>
        </p:nvPicPr>
        <p:blipFill>
          <a:blip r:embed="rId2">
            <a:alphaModFix/>
          </a:blip>
          <a:stretch>
            <a:fillRect/>
          </a:stretch>
        </p:blipFill>
        <p:spPr>
          <a:xfrm>
            <a:off x="7105339" y="2800755"/>
            <a:ext cx="5527289" cy="3701121"/>
          </a:xfrm>
          <a:prstGeom prst="rect">
            <a:avLst/>
          </a:prstGeom>
          <a:noFill/>
          <a:ln>
            <a:noFill/>
          </a:ln>
        </p:spPr>
      </p:pic>
    </p:spTree>
    <p:extLst>
      <p:ext uri="{BB962C8B-B14F-4D97-AF65-F5344CB8AC3E}">
        <p14:creationId xmlns:p14="http://schemas.microsoft.com/office/powerpoint/2010/main" val="4139224589"/>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F447D-ED0F-C59D-2331-3569B3179F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5DD6F2-6F98-040F-2679-7F912DAB498A}"/>
              </a:ext>
            </a:extLst>
          </p:cNvPr>
          <p:cNvSpPr>
            <a:spLocks noGrp="1"/>
          </p:cNvSpPr>
          <p:nvPr>
            <p:ph type="title"/>
          </p:nvPr>
        </p:nvSpPr>
        <p:spPr/>
        <p:txBody>
          <a:bodyPr/>
          <a:lstStyle/>
          <a:p>
            <a:r>
              <a:rPr lang="en-ES" dirty="0"/>
              <a:t>Artemisa JupyterLab</a:t>
            </a:r>
          </a:p>
        </p:txBody>
      </p:sp>
      <p:sp>
        <p:nvSpPr>
          <p:cNvPr id="3" name="Google Shape;299;p32">
            <a:extLst>
              <a:ext uri="{FF2B5EF4-FFF2-40B4-BE49-F238E27FC236}">
                <a16:creationId xmlns:a16="http://schemas.microsoft.com/office/drawing/2014/main" id="{C4424BD9-01C4-96B0-5BB6-061E4916110B}"/>
              </a:ext>
            </a:extLst>
          </p:cNvPr>
          <p:cNvSpPr txBox="1"/>
          <p:nvPr/>
        </p:nvSpPr>
        <p:spPr>
          <a:xfrm>
            <a:off x="3831317" y="733864"/>
            <a:ext cx="7013924" cy="2922402"/>
          </a:xfrm>
          <a:prstGeom prst="rect">
            <a:avLst/>
          </a:prstGeom>
          <a:noFill/>
          <a:ln>
            <a:noFill/>
          </a:ln>
        </p:spPr>
        <p:txBody>
          <a:bodyPr spcFirstLastPara="1" wrap="square" lIns="130027" tIns="130027" rIns="130027" bIns="130027" anchor="t" anchorCtr="0">
            <a:noAutofit/>
          </a:bodyPr>
          <a:lstStyle/>
          <a:p>
            <a:pPr>
              <a:lnSpc>
                <a:spcPct val="114000"/>
              </a:lnSpc>
            </a:pPr>
            <a:endParaRPr dirty="0">
              <a:solidFill>
                <a:srgbClr val="000000"/>
              </a:solidFill>
              <a:latin typeface="Nunito Sans Normal" pitchFamily="2" charset="77"/>
              <a:ea typeface="Oswald"/>
              <a:cs typeface="Oswald"/>
              <a:sym typeface="Oswald"/>
            </a:endParaRPr>
          </a:p>
          <a:p>
            <a:pPr algn="ctr">
              <a:lnSpc>
                <a:spcPct val="114000"/>
              </a:lnSpc>
            </a:pPr>
            <a:r>
              <a:rPr lang="es" dirty="0">
                <a:solidFill>
                  <a:srgbClr val="000000"/>
                </a:solidFill>
                <a:highlight>
                  <a:srgbClr val="A4C2F4"/>
                </a:highlight>
                <a:latin typeface="Nunito Sans Normal" pitchFamily="2" charset="77"/>
                <a:ea typeface="Oswald"/>
                <a:cs typeface="Oswald"/>
                <a:sym typeface="Oswald"/>
              </a:rPr>
              <a:t>https://artemisahub.ific.uv.es/</a:t>
            </a:r>
            <a:endParaRPr dirty="0">
              <a:solidFill>
                <a:srgbClr val="000000"/>
              </a:solidFill>
              <a:highlight>
                <a:srgbClr val="A4C2F4"/>
              </a:highlight>
              <a:latin typeface="Nunito Sans Normal" pitchFamily="2" charset="77"/>
              <a:ea typeface="Oswald"/>
              <a:cs typeface="Oswald"/>
              <a:sym typeface="Oswald"/>
            </a:endParaRPr>
          </a:p>
        </p:txBody>
      </p:sp>
      <p:pic>
        <p:nvPicPr>
          <p:cNvPr id="5" name="Picture 4">
            <a:extLst>
              <a:ext uri="{FF2B5EF4-FFF2-40B4-BE49-F238E27FC236}">
                <a16:creationId xmlns:a16="http://schemas.microsoft.com/office/drawing/2014/main" id="{B8D81D62-8128-EE16-62E2-556978657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191" y="2039102"/>
            <a:ext cx="6396738" cy="3775912"/>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49FAAF4F-F0DC-6A31-6FF6-EDB724F36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5920" y="4304500"/>
            <a:ext cx="7825331" cy="46128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4316607"/>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E8B40-11E1-E0F0-6EFE-2978B1D0D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E5546-E12B-3441-55BD-C37A1C3CF4A7}"/>
              </a:ext>
            </a:extLst>
          </p:cNvPr>
          <p:cNvSpPr>
            <a:spLocks noGrp="1"/>
          </p:cNvSpPr>
          <p:nvPr>
            <p:ph type="title"/>
          </p:nvPr>
        </p:nvSpPr>
        <p:spPr/>
        <p:txBody>
          <a:bodyPr/>
          <a:lstStyle/>
          <a:p>
            <a:r>
              <a:rPr lang="en-ES" dirty="0"/>
              <a:t>Artemisa JupyterLab</a:t>
            </a:r>
          </a:p>
        </p:txBody>
      </p:sp>
      <p:pic>
        <p:nvPicPr>
          <p:cNvPr id="5" name="Picture 4">
            <a:extLst>
              <a:ext uri="{FF2B5EF4-FFF2-40B4-BE49-F238E27FC236}">
                <a16:creationId xmlns:a16="http://schemas.microsoft.com/office/drawing/2014/main" id="{02734960-B10A-6366-3B22-E836D60062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292" y="1242146"/>
            <a:ext cx="7772400" cy="5411164"/>
          </a:xfrm>
          <a:prstGeom prst="rect">
            <a:avLst/>
          </a:prstGeom>
        </p:spPr>
      </p:pic>
      <p:pic>
        <p:nvPicPr>
          <p:cNvPr id="8" name="Picture 7">
            <a:extLst>
              <a:ext uri="{FF2B5EF4-FFF2-40B4-BE49-F238E27FC236}">
                <a16:creationId xmlns:a16="http://schemas.microsoft.com/office/drawing/2014/main" id="{F3B0449E-55C5-074E-65CC-335FD9617B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8532" y="4876407"/>
            <a:ext cx="5021655" cy="4254301"/>
          </a:xfrm>
          <a:prstGeom prst="rect">
            <a:avLst/>
          </a:prstGeom>
        </p:spPr>
      </p:pic>
      <p:pic>
        <p:nvPicPr>
          <p:cNvPr id="10" name="Picture 9">
            <a:extLst>
              <a:ext uri="{FF2B5EF4-FFF2-40B4-BE49-F238E27FC236}">
                <a16:creationId xmlns:a16="http://schemas.microsoft.com/office/drawing/2014/main" id="{AF1A8BBA-5734-EE61-0CD4-BFC0F44013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4915" y="2107141"/>
            <a:ext cx="5405764" cy="4546169"/>
          </a:xfrm>
          <a:prstGeom prst="rect">
            <a:avLst/>
          </a:prstGeom>
        </p:spPr>
      </p:pic>
      <p:pic>
        <p:nvPicPr>
          <p:cNvPr id="14" name="Picture 13">
            <a:extLst>
              <a:ext uri="{FF2B5EF4-FFF2-40B4-BE49-F238E27FC236}">
                <a16:creationId xmlns:a16="http://schemas.microsoft.com/office/drawing/2014/main" id="{8CF2CFCB-74B6-58C3-511D-D06B95A3E1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0112" y="4661402"/>
            <a:ext cx="4743396" cy="3983815"/>
          </a:xfrm>
          <a:prstGeom prst="rect">
            <a:avLst/>
          </a:prstGeom>
        </p:spPr>
      </p:pic>
    </p:spTree>
    <p:extLst>
      <p:ext uri="{BB962C8B-B14F-4D97-AF65-F5344CB8AC3E}">
        <p14:creationId xmlns:p14="http://schemas.microsoft.com/office/powerpoint/2010/main" val="3831327234"/>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05A58F-2272-964C-A7A0-DCBEE3D9D4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4981" y="2982120"/>
            <a:ext cx="6866641" cy="2809080"/>
          </a:xfrm>
          <a:prstGeom prst="rect">
            <a:avLst/>
          </a:prstGeom>
        </p:spPr>
      </p:pic>
      <p:sp>
        <p:nvSpPr>
          <p:cNvPr id="2" name="TextBox 1">
            <a:extLst>
              <a:ext uri="{FF2B5EF4-FFF2-40B4-BE49-F238E27FC236}">
                <a16:creationId xmlns:a16="http://schemas.microsoft.com/office/drawing/2014/main" id="{0CAC22D5-E41A-59AD-6C20-FB3CA0B27CDE}"/>
              </a:ext>
            </a:extLst>
          </p:cNvPr>
          <p:cNvSpPr txBox="1"/>
          <p:nvPr/>
        </p:nvSpPr>
        <p:spPr>
          <a:xfrm>
            <a:off x="7464072" y="6241491"/>
            <a:ext cx="4037366"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b="1" i="1" dirty="0">
                <a:solidFill>
                  <a:srgbClr val="003365"/>
                </a:solidFill>
              </a:rPr>
              <a:t>Jose Enrique García</a:t>
            </a:r>
            <a:endParaRPr lang="en-GB" sz="2000" b="1" i="1" dirty="0">
              <a:solidFill>
                <a:srgbClr val="003365"/>
              </a:solidFill>
            </a:endParaRPr>
          </a:p>
        </p:txBody>
      </p:sp>
    </p:spTree>
    <p:extLst>
      <p:ext uri="{BB962C8B-B14F-4D97-AF65-F5344CB8AC3E}">
        <p14:creationId xmlns:p14="http://schemas.microsoft.com/office/powerpoint/2010/main" val="5823795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noAutofit/>
          </a:bodyPr>
          <a:lstStyle/>
          <a:p>
            <a:pPr rtl="0"/>
            <a:r>
              <a:rPr lang="en-ES" sz="2800"/>
              <a:t>IA Examples</a:t>
            </a:r>
            <a:endParaRPr lang="en-ES" sz="2800">
              <a:solidFill>
                <a:schemeClr val="bg1"/>
              </a:solidFill>
            </a:endParaRPr>
          </a:p>
        </p:txBody>
      </p:sp>
      <p:grpSp>
        <p:nvGrpSpPr>
          <p:cNvPr id="4" name="Group 3">
            <a:extLst>
              <a:ext uri="{FF2B5EF4-FFF2-40B4-BE49-F238E27FC236}">
                <a16:creationId xmlns:a16="http://schemas.microsoft.com/office/drawing/2014/main" id="{CC638462-24AF-9A40-A2D5-A1CDB61F1772}"/>
              </a:ext>
            </a:extLst>
          </p:cNvPr>
          <p:cNvGrpSpPr/>
          <p:nvPr/>
        </p:nvGrpSpPr>
        <p:grpSpPr>
          <a:xfrm>
            <a:off x="127632" y="5291237"/>
            <a:ext cx="12498688" cy="3906043"/>
            <a:chOff x="127632" y="5291237"/>
            <a:chExt cx="12498688" cy="3906043"/>
          </a:xfrm>
        </p:grpSpPr>
        <p:pic>
          <p:nvPicPr>
            <p:cNvPr id="1029" name="Picture 5" descr="page8image30195072">
              <a:extLst>
                <a:ext uri="{FF2B5EF4-FFF2-40B4-BE49-F238E27FC236}">
                  <a16:creationId xmlns:a16="http://schemas.microsoft.com/office/drawing/2014/main" id="{73EA2E75-5A45-4540-9292-14BBD9EE85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pic>
          <p:nvPicPr>
            <p:cNvPr id="5" name="RDR2" descr="RDR2">
              <a:hlinkClick r:id="" action="ppaction://media"/>
              <a:extLst>
                <a:ext uri="{FF2B5EF4-FFF2-40B4-BE49-F238E27FC236}">
                  <a16:creationId xmlns:a16="http://schemas.microsoft.com/office/drawing/2014/main" id="{EF73E765-88FE-544F-9F23-E3D84ADD808B}"/>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6138208" y="5291237"/>
              <a:ext cx="6488112" cy="3649563"/>
            </a:xfrm>
            <a:prstGeom prst="rect">
              <a:avLst/>
            </a:prstGeom>
          </p:spPr>
        </p:pic>
        <p:sp>
          <p:nvSpPr>
            <p:cNvPr id="6" name="TextBox 5">
              <a:extLst>
                <a:ext uri="{FF2B5EF4-FFF2-40B4-BE49-F238E27FC236}">
                  <a16:creationId xmlns:a16="http://schemas.microsoft.com/office/drawing/2014/main" id="{0ADAA400-080C-4E4D-B96C-78FE46B35AA3}"/>
                </a:ext>
              </a:extLst>
            </p:cNvPr>
            <p:cNvSpPr txBox="1"/>
            <p:nvPr/>
          </p:nvSpPr>
          <p:spPr>
            <a:xfrm>
              <a:off x="11623599" y="8940800"/>
              <a:ext cx="945772" cy="2564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en-GB" sz="1000" i="1">
                  <a:solidFill>
                    <a:schemeClr val="tx2">
                      <a:lumMod val="75000"/>
                    </a:schemeClr>
                  </a:solidFill>
                  <a:hlinkClick r:id="rId8">
                    <a:extLst>
                      <a:ext uri="{A12FA001-AC4F-418D-AE19-62706E023703}">
                        <ahyp:hlinkClr xmlns:ahyp="http://schemas.microsoft.com/office/drawing/2018/hyperlinkcolor" val="tx"/>
                      </a:ext>
                    </a:extLst>
                  </a:hlinkClick>
                </a:rPr>
                <a:t>thegamer.com</a:t>
              </a:r>
              <a:endParaRPr kumimoji="0" lang="en-ES" sz="1000" b="0" i="1" strike="noStrike" cap="none" spc="0" normalizeH="0" baseline="0">
                <a:ln>
                  <a:noFill/>
                </a:ln>
                <a:solidFill>
                  <a:schemeClr val="tx2">
                    <a:lumMod val="75000"/>
                  </a:schemeClr>
                </a:solidFill>
                <a:effectLst/>
                <a:uFillTx/>
                <a:ea typeface="+mj-ea"/>
                <a:cs typeface="+mj-cs"/>
                <a:sym typeface="Helvetica Neue Light"/>
              </a:endParaRPr>
            </a:p>
          </p:txBody>
        </p:sp>
        <p:pic>
          <p:nvPicPr>
            <p:cNvPr id="9" name="Picture 8">
              <a:extLst>
                <a:ext uri="{FF2B5EF4-FFF2-40B4-BE49-F238E27FC236}">
                  <a16:creationId xmlns:a16="http://schemas.microsoft.com/office/drawing/2014/main" id="{952187E4-85E7-A442-A424-CA2EC298812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8480" y="7302926"/>
              <a:ext cx="5702779" cy="1637874"/>
            </a:xfrm>
            <a:prstGeom prst="rect">
              <a:avLst/>
            </a:prstGeom>
          </p:spPr>
        </p:pic>
      </p:grpSp>
      <p:pic>
        <p:nvPicPr>
          <p:cNvPr id="3" name="Online Media 2" descr="Multi-Agent Hide and Seek">
            <a:hlinkClick r:id="" action="ppaction://media"/>
            <a:extLst>
              <a:ext uri="{FF2B5EF4-FFF2-40B4-BE49-F238E27FC236}">
                <a16:creationId xmlns:a16="http://schemas.microsoft.com/office/drawing/2014/main" id="{73C36438-CAED-EB44-A703-2599F289E9FE}"/>
              </a:ext>
            </a:extLst>
          </p:cNvPr>
          <p:cNvPicPr>
            <a:picLocks noRot="1" noChangeAspect="1"/>
          </p:cNvPicPr>
          <p:nvPr>
            <a:videoFile r:link="rId1"/>
          </p:nvPr>
        </p:nvPicPr>
        <p:blipFill>
          <a:blip r:embed="rId10"/>
          <a:stretch>
            <a:fillRect/>
          </a:stretch>
        </p:blipFill>
        <p:spPr>
          <a:xfrm>
            <a:off x="718828" y="1361973"/>
            <a:ext cx="6220932" cy="3514827"/>
          </a:xfrm>
          <a:prstGeom prst="rect">
            <a:avLst/>
          </a:prstGeom>
        </p:spPr>
      </p:pic>
      <p:pic>
        <p:nvPicPr>
          <p:cNvPr id="13" name="Picture 12">
            <a:extLst>
              <a:ext uri="{FF2B5EF4-FFF2-40B4-BE49-F238E27FC236}">
                <a16:creationId xmlns:a16="http://schemas.microsoft.com/office/drawing/2014/main" id="{3CDCC32F-05A2-0B45-A14C-3DE1B2A93F2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25686" y="1361973"/>
            <a:ext cx="4673953" cy="491072"/>
          </a:xfrm>
          <a:prstGeom prst="rect">
            <a:avLst/>
          </a:prstGeom>
        </p:spPr>
      </p:pic>
    </p:spTree>
    <p:extLst>
      <p:ext uri="{BB962C8B-B14F-4D97-AF65-F5344CB8AC3E}">
        <p14:creationId xmlns:p14="http://schemas.microsoft.com/office/powerpoint/2010/main" val="85452285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4A2EF-A310-5F07-B4C5-C752DE436411}"/>
            </a:ext>
          </a:extLst>
        </p:cNvPr>
        <p:cNvGrpSpPr/>
        <p:nvPr/>
      </p:nvGrpSpPr>
      <p:grpSpPr>
        <a:xfrm>
          <a:off x="0" y="0"/>
          <a:ext cx="0" cy="0"/>
          <a:chOff x="0" y="0"/>
          <a:chExt cx="0" cy="0"/>
        </a:xfrm>
      </p:grpSpPr>
    </p:spTree>
    <p:extLst>
      <p:ext uri="{BB962C8B-B14F-4D97-AF65-F5344CB8AC3E}">
        <p14:creationId xmlns:p14="http://schemas.microsoft.com/office/powerpoint/2010/main" val="582254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lstStyle/>
          <a:p>
            <a:pPr marL="0" marR="0" indent="0" algn="l" defTabSz="584200" rtl="0" latinLnBrk="0">
              <a:lnSpc>
                <a:spcPct val="100000"/>
              </a:lnSpc>
              <a:spcBef>
                <a:spcPts val="0"/>
              </a:spcBef>
              <a:spcAft>
                <a:spcPts val="0"/>
              </a:spcAft>
              <a:buClrTx/>
              <a:buSzTx/>
              <a:buFontTx/>
              <a:buNone/>
              <a:tabLst/>
            </a:pPr>
            <a:r>
              <a:rPr lang="en-ES">
                <a:solidFill>
                  <a:schemeClr val="bg1"/>
                </a:solidFill>
              </a:rPr>
              <a:t>Deep Learning</a:t>
            </a:r>
          </a:p>
        </p:txBody>
      </p:sp>
      <p:pic>
        <p:nvPicPr>
          <p:cNvPr id="1029" name="Picture 5" descr="page8image30195072">
            <a:extLst>
              <a:ext uri="{FF2B5EF4-FFF2-40B4-BE49-F238E27FC236}">
                <a16:creationId xmlns:a16="http://schemas.microsoft.com/office/drawing/2014/main" id="{73EA2E75-5A45-4540-9292-14BBD9EE85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6">
            <a:extLst>
              <a:ext uri="{FF2B5EF4-FFF2-40B4-BE49-F238E27FC236}">
                <a16:creationId xmlns:a16="http://schemas.microsoft.com/office/drawing/2014/main" id="{9E8CC1C0-23AE-B94E-B936-517DE8461464}"/>
              </a:ext>
            </a:extLst>
          </p:cNvPr>
          <p:cNvSpPr>
            <a:spLocks noChangeArrowheads="1"/>
          </p:cNvSpPr>
          <p:nvPr/>
        </p:nvSpPr>
        <p:spPr bwMode="auto">
          <a:xfrm>
            <a:off x="24976" y="8956189"/>
            <a:ext cx="7205557"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ES" altLang="en-ES" sz="1200" b="0" i="0" u="none" strike="noStrike" cap="none" normalizeH="0" baseline="0" dirty="0">
                <a:ln>
                  <a:noFill/>
                </a:ln>
                <a:solidFill>
                  <a:srgbClr val="B5B5B5"/>
                </a:solidFill>
                <a:effectLst/>
                <a:latin typeface="Arial" panose="020B0604020202020204" pitchFamily="34" charset="0"/>
                <a:ea typeface="ArialMT"/>
              </a:rPr>
              <a:t>image sources: wikipedia / medium.com </a:t>
            </a:r>
            <a:endParaRPr kumimoji="0" lang="en-ES" altLang="en-ES" sz="1200" b="0" i="0" u="none" strike="noStrike" cap="none" normalizeH="0" baseline="0" dirty="0">
              <a:ln>
                <a:noFill/>
              </a:ln>
              <a:solidFill>
                <a:schemeClr val="tx1"/>
              </a:solidFill>
              <a:effectLst/>
              <a:latin typeface="Arial" panose="020B0604020202020204" pitchFamily="34" charset="0"/>
            </a:endParaRPr>
          </a:p>
        </p:txBody>
      </p:sp>
      <p:pic>
        <p:nvPicPr>
          <p:cNvPr id="4" name="Picture 3">
            <a:extLst>
              <a:ext uri="{FF2B5EF4-FFF2-40B4-BE49-F238E27FC236}">
                <a16:creationId xmlns:a16="http://schemas.microsoft.com/office/drawing/2014/main" id="{38D4D40D-CC57-A54A-BE7E-6523576313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299" y="3485599"/>
            <a:ext cx="5068901" cy="3363365"/>
          </a:xfrm>
          <a:prstGeom prst="rect">
            <a:avLst/>
          </a:prstGeom>
        </p:spPr>
      </p:pic>
      <p:pic>
        <p:nvPicPr>
          <p:cNvPr id="8" name="Picture 7">
            <a:extLst>
              <a:ext uri="{FF2B5EF4-FFF2-40B4-BE49-F238E27FC236}">
                <a16:creationId xmlns:a16="http://schemas.microsoft.com/office/drawing/2014/main" id="{FFA60E9C-CE60-DE47-8D1E-ED380FF177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8214" y="2963328"/>
            <a:ext cx="7145143" cy="4684038"/>
          </a:xfrm>
          <a:prstGeom prst="rect">
            <a:avLst/>
          </a:prstGeom>
        </p:spPr>
      </p:pic>
      <p:sp>
        <p:nvSpPr>
          <p:cNvPr id="9" name="TextBox 8">
            <a:extLst>
              <a:ext uri="{FF2B5EF4-FFF2-40B4-BE49-F238E27FC236}">
                <a16:creationId xmlns:a16="http://schemas.microsoft.com/office/drawing/2014/main" id="{37111C5D-314D-8B4A-9FB1-F31282665E04}"/>
              </a:ext>
            </a:extLst>
          </p:cNvPr>
          <p:cNvSpPr txBox="1"/>
          <p:nvPr/>
        </p:nvSpPr>
        <p:spPr>
          <a:xfrm>
            <a:off x="5508214" y="7763168"/>
            <a:ext cx="7064786" cy="1323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1600" b="1" i="1" dirty="0">
                <a:solidFill>
                  <a:schemeClr val="bg2"/>
                </a:solidFill>
                <a:effectLst/>
                <a:latin typeface="Nunito Sans Light" pitchFamily="2" charset="77"/>
              </a:rPr>
              <a:t>“I’m increasingly inclined to think that there should be some regulatory oversight, maybe at the national and international level, just to make sure that we don’t do something very foolish. I mean with artificial intelligence we’re summoning the demon.” </a:t>
            </a:r>
          </a:p>
          <a:p>
            <a:pPr algn="r"/>
            <a:r>
              <a:rPr lang="en-GB" sz="1600" b="1" i="1" dirty="0">
                <a:solidFill>
                  <a:srgbClr val="498ECE"/>
                </a:solidFill>
                <a:latin typeface="Nunito Sans Light" pitchFamily="2" charset="77"/>
              </a:rPr>
              <a:t>Elon Musk, 2014</a:t>
            </a:r>
          </a:p>
        </p:txBody>
      </p:sp>
    </p:spTree>
    <p:extLst>
      <p:ext uri="{BB962C8B-B14F-4D97-AF65-F5344CB8AC3E}">
        <p14:creationId xmlns:p14="http://schemas.microsoft.com/office/powerpoint/2010/main" val="357374441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lstStyle/>
          <a:p>
            <a:pPr marL="0" marR="0" indent="0" algn="l" defTabSz="584200" rtl="0" latinLnBrk="0">
              <a:lnSpc>
                <a:spcPct val="100000"/>
              </a:lnSpc>
              <a:spcBef>
                <a:spcPts val="0"/>
              </a:spcBef>
              <a:spcAft>
                <a:spcPts val="0"/>
              </a:spcAft>
              <a:buClrTx/>
              <a:buSzTx/>
              <a:buFontTx/>
              <a:buNone/>
              <a:tabLst/>
            </a:pPr>
            <a:r>
              <a:rPr lang="es-ES_tradnl" noProof="0" dirty="0">
                <a:solidFill>
                  <a:schemeClr val="bg1"/>
                </a:solidFill>
              </a:rPr>
              <a:t>Deep </a:t>
            </a:r>
            <a:r>
              <a:rPr lang="es-ES_tradnl" noProof="0" dirty="0" err="1">
                <a:solidFill>
                  <a:schemeClr val="bg1"/>
                </a:solidFill>
              </a:rPr>
              <a:t>Learning</a:t>
            </a:r>
            <a:endParaRPr lang="es-ES_tradnl" noProof="0" dirty="0">
              <a:solidFill>
                <a:schemeClr val="bg1"/>
              </a:solidFill>
            </a:endParaRPr>
          </a:p>
        </p:txBody>
      </p:sp>
      <p:pic>
        <p:nvPicPr>
          <p:cNvPr id="1029" name="Picture 5" descr="page8image30195072">
            <a:extLst>
              <a:ext uri="{FF2B5EF4-FFF2-40B4-BE49-F238E27FC236}">
                <a16:creationId xmlns:a16="http://schemas.microsoft.com/office/drawing/2014/main" id="{73EA2E75-5A45-4540-9292-14BBD9EE85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2" y="8449728"/>
            <a:ext cx="3227045" cy="491072"/>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6">
            <a:extLst>
              <a:ext uri="{FF2B5EF4-FFF2-40B4-BE49-F238E27FC236}">
                <a16:creationId xmlns:a16="http://schemas.microsoft.com/office/drawing/2014/main" id="{9E8CC1C0-23AE-B94E-B936-517DE8461464}"/>
              </a:ext>
            </a:extLst>
          </p:cNvPr>
          <p:cNvSpPr>
            <a:spLocks noChangeArrowheads="1"/>
          </p:cNvSpPr>
          <p:nvPr/>
        </p:nvSpPr>
        <p:spPr bwMode="auto">
          <a:xfrm>
            <a:off x="334489" y="6157942"/>
            <a:ext cx="3979013"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a:spcBef>
                <a:spcPct val="0"/>
              </a:spcBef>
              <a:spcAft>
                <a:spcPct val="0"/>
              </a:spcAft>
            </a:pPr>
            <a:r>
              <a:rPr kumimoji="0" lang="es-ES_tradnl" sz="1200" b="0" i="0" u="none" strike="noStrike" cap="none" normalizeH="0" baseline="0" noProof="0" dirty="0" err="1">
                <a:ln>
                  <a:noFill/>
                </a:ln>
                <a:solidFill>
                  <a:schemeClr val="tx2"/>
                </a:solidFill>
                <a:effectLst/>
                <a:latin typeface="Arial" panose="020B0604020202020204" pitchFamily="34" charset="0"/>
                <a:ea typeface="ArialMT"/>
              </a:rPr>
              <a:t>image</a:t>
            </a:r>
            <a:r>
              <a:rPr kumimoji="0" lang="es-ES_tradnl" sz="1200" b="0" i="0" u="none" strike="noStrike" cap="none" normalizeH="0" baseline="0" noProof="0" dirty="0">
                <a:ln>
                  <a:noFill/>
                </a:ln>
                <a:solidFill>
                  <a:schemeClr val="tx2"/>
                </a:solidFill>
                <a:effectLst/>
                <a:latin typeface="Arial" panose="020B0604020202020204" pitchFamily="34" charset="0"/>
                <a:ea typeface="ArialMT"/>
              </a:rPr>
              <a:t> </a:t>
            </a:r>
            <a:r>
              <a:rPr kumimoji="0" lang="es-ES_tradnl" sz="1200" b="0" i="0" u="none" strike="noStrike" cap="none" normalizeH="0" baseline="0" noProof="0" dirty="0" err="1">
                <a:ln>
                  <a:noFill/>
                </a:ln>
                <a:solidFill>
                  <a:schemeClr val="tx2"/>
                </a:solidFill>
                <a:effectLst/>
                <a:latin typeface="Arial" panose="020B0604020202020204" pitchFamily="34" charset="0"/>
                <a:ea typeface="ArialMT"/>
              </a:rPr>
              <a:t>source</a:t>
            </a:r>
            <a:r>
              <a:rPr kumimoji="0" lang="es-ES_tradnl" sz="1200" b="0" i="0" u="none" strike="noStrike" cap="none" normalizeH="0" baseline="0" noProof="0" dirty="0">
                <a:ln>
                  <a:noFill/>
                </a:ln>
                <a:solidFill>
                  <a:schemeClr val="tx2"/>
                </a:solidFill>
                <a:effectLst/>
                <a:latin typeface="Arial" panose="020B0604020202020204" pitchFamily="34" charset="0"/>
                <a:ea typeface="ArialMT"/>
              </a:rPr>
              <a:t>: A </a:t>
            </a:r>
            <a:r>
              <a:rPr kumimoji="0" lang="es-ES_tradnl" sz="1200" b="0" i="0" u="none" strike="noStrike" cap="none" normalizeH="0" baseline="0" noProof="0" dirty="0" err="1">
                <a:ln>
                  <a:noFill/>
                </a:ln>
                <a:solidFill>
                  <a:schemeClr val="tx2"/>
                </a:solidFill>
                <a:effectLst/>
                <a:latin typeface="Arial" panose="020B0604020202020204" pitchFamily="34" charset="0"/>
                <a:ea typeface="ArialMT"/>
              </a:rPr>
              <a:t>Survey</a:t>
            </a:r>
            <a:r>
              <a:rPr kumimoji="0" lang="es-ES_tradnl" sz="1200" b="0" i="0" u="none" strike="noStrike" cap="none" normalizeH="0" baseline="0" noProof="0" dirty="0">
                <a:ln>
                  <a:noFill/>
                </a:ln>
                <a:solidFill>
                  <a:schemeClr val="tx2"/>
                </a:solidFill>
                <a:effectLst/>
                <a:latin typeface="Arial" panose="020B0604020202020204" pitchFamily="34" charset="0"/>
                <a:ea typeface="ArialMT"/>
              </a:rPr>
              <a:t> </a:t>
            </a:r>
            <a:r>
              <a:rPr kumimoji="0" lang="es-ES_tradnl" sz="1200" b="0" i="0" u="none" strike="noStrike" cap="none" normalizeH="0" baseline="0" noProof="0" dirty="0" err="1">
                <a:ln>
                  <a:noFill/>
                </a:ln>
                <a:solidFill>
                  <a:schemeClr val="tx2"/>
                </a:solidFill>
                <a:effectLst/>
                <a:latin typeface="Arial" panose="020B0604020202020204" pitchFamily="34" charset="0"/>
                <a:ea typeface="ArialMT"/>
              </a:rPr>
              <a:t>of</a:t>
            </a:r>
            <a:r>
              <a:rPr kumimoji="0" lang="es-ES_tradnl" sz="1200" b="0" i="0" u="none" strike="noStrike" cap="none" normalizeH="0" baseline="0" noProof="0" dirty="0">
                <a:ln>
                  <a:noFill/>
                </a:ln>
                <a:solidFill>
                  <a:schemeClr val="tx2"/>
                </a:solidFill>
                <a:effectLst/>
                <a:latin typeface="Arial" panose="020B0604020202020204" pitchFamily="34" charset="0"/>
                <a:ea typeface="ArialMT"/>
              </a:rPr>
              <a:t> </a:t>
            </a:r>
            <a:r>
              <a:rPr kumimoji="0" lang="es-ES_tradnl" sz="1200" b="0" i="0" u="none" strike="noStrike" cap="none" normalizeH="0" baseline="0" noProof="0" dirty="0" err="1">
                <a:ln>
                  <a:noFill/>
                </a:ln>
                <a:solidFill>
                  <a:schemeClr val="tx2"/>
                </a:solidFill>
                <a:effectLst/>
                <a:latin typeface="Arial" panose="020B0604020202020204" pitchFamily="34" charset="0"/>
                <a:ea typeface="ArialMT"/>
              </a:rPr>
              <a:t>Large</a:t>
            </a:r>
            <a:r>
              <a:rPr kumimoji="0" lang="es-ES_tradnl" sz="1200" b="0" i="0" u="none" strike="noStrike" cap="none" normalizeH="0" baseline="0" noProof="0" dirty="0">
                <a:ln>
                  <a:noFill/>
                </a:ln>
                <a:solidFill>
                  <a:schemeClr val="tx2"/>
                </a:solidFill>
                <a:effectLst/>
                <a:latin typeface="Arial" panose="020B0604020202020204" pitchFamily="34" charset="0"/>
                <a:ea typeface="ArialMT"/>
              </a:rPr>
              <a:t> </a:t>
            </a:r>
            <a:r>
              <a:rPr kumimoji="0" lang="es-ES_tradnl" sz="1200" b="0" i="0" u="none" strike="noStrike" cap="none" normalizeH="0" baseline="0" noProof="0" dirty="0" err="1">
                <a:ln>
                  <a:noFill/>
                </a:ln>
                <a:solidFill>
                  <a:schemeClr val="tx2"/>
                </a:solidFill>
                <a:effectLst/>
                <a:latin typeface="Arial" panose="020B0604020202020204" pitchFamily="34" charset="0"/>
                <a:ea typeface="ArialMT"/>
              </a:rPr>
              <a:t>Language</a:t>
            </a:r>
            <a:r>
              <a:rPr kumimoji="0" lang="es-ES_tradnl" sz="1200" b="0" i="0" u="none" strike="noStrike" cap="none" normalizeH="0" baseline="0" noProof="0" dirty="0">
                <a:ln>
                  <a:noFill/>
                </a:ln>
                <a:solidFill>
                  <a:schemeClr val="tx2"/>
                </a:solidFill>
                <a:effectLst/>
                <a:latin typeface="Arial" panose="020B0604020202020204" pitchFamily="34" charset="0"/>
                <a:ea typeface="ArialMT"/>
              </a:rPr>
              <a:t> </a:t>
            </a:r>
            <a:r>
              <a:rPr kumimoji="0" lang="es-ES_tradnl" sz="1200" b="0" i="0" u="none" strike="noStrike" cap="none" normalizeH="0" baseline="0" noProof="0" dirty="0" err="1">
                <a:ln>
                  <a:noFill/>
                </a:ln>
                <a:solidFill>
                  <a:schemeClr val="tx2"/>
                </a:solidFill>
                <a:effectLst/>
                <a:latin typeface="Arial" panose="020B0604020202020204" pitchFamily="34" charset="0"/>
                <a:ea typeface="ArialMT"/>
              </a:rPr>
              <a:t>Models</a:t>
            </a:r>
            <a:endParaRPr kumimoji="0" lang="es-ES_tradnl" sz="1200" b="0" i="0" u="none" strike="noStrike" cap="none" normalizeH="0" baseline="0" noProof="0" dirty="0">
              <a:ln>
                <a:noFill/>
              </a:ln>
              <a:solidFill>
                <a:schemeClr val="tx2"/>
              </a:solidFill>
              <a:effectLst/>
              <a:latin typeface="Arial" panose="020B0604020202020204" pitchFamily="34" charset="0"/>
            </a:endParaRPr>
          </a:p>
        </p:txBody>
      </p:sp>
      <p:sp>
        <p:nvSpPr>
          <p:cNvPr id="19" name="TextBox 18">
            <a:extLst>
              <a:ext uri="{FF2B5EF4-FFF2-40B4-BE49-F238E27FC236}">
                <a16:creationId xmlns:a16="http://schemas.microsoft.com/office/drawing/2014/main" id="{A83F7778-3306-E3CF-71CB-B948AD1CE8E3}"/>
              </a:ext>
            </a:extLst>
          </p:cNvPr>
          <p:cNvSpPr txBox="1"/>
          <p:nvPr/>
        </p:nvSpPr>
        <p:spPr>
          <a:xfrm>
            <a:off x="5813909" y="8075262"/>
            <a:ext cx="7064786"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s-ES_tradnl" sz="1600" b="1" i="1" dirty="0">
                <a:solidFill>
                  <a:schemeClr val="bg2"/>
                </a:solidFill>
                <a:latin typeface="Nunito Sans Light" pitchFamily="2" charset="77"/>
              </a:rPr>
              <a:t>“Generative AI </a:t>
            </a:r>
            <a:r>
              <a:rPr lang="es-ES_tradnl" sz="1600" b="1" i="1" dirty="0" err="1">
                <a:solidFill>
                  <a:schemeClr val="bg2"/>
                </a:solidFill>
                <a:latin typeface="Nunito Sans Light" pitchFamily="2" charset="77"/>
              </a:rPr>
              <a:t>is</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the</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most</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powerful</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tool</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for</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creativity</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ever</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created</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It</a:t>
            </a:r>
            <a:r>
              <a:rPr lang="es-ES_tradnl" sz="1600" b="1" i="1" dirty="0">
                <a:solidFill>
                  <a:schemeClr val="bg2"/>
                </a:solidFill>
                <a:latin typeface="Nunito Sans Light" pitchFamily="2" charset="77"/>
              </a:rPr>
              <a:t> has </a:t>
            </a:r>
            <a:r>
              <a:rPr lang="es-ES_tradnl" sz="1600" b="1" i="1" dirty="0" err="1">
                <a:solidFill>
                  <a:schemeClr val="bg2"/>
                </a:solidFill>
                <a:latin typeface="Nunito Sans Light" pitchFamily="2" charset="77"/>
              </a:rPr>
              <a:t>the</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potential</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to</a:t>
            </a:r>
            <a:r>
              <a:rPr lang="es-ES_tradnl" sz="1600" b="1" i="1" dirty="0">
                <a:solidFill>
                  <a:schemeClr val="bg2"/>
                </a:solidFill>
                <a:latin typeface="Nunito Sans Light" pitchFamily="2" charset="77"/>
              </a:rPr>
              <a:t> </a:t>
            </a:r>
            <a:r>
              <a:rPr lang="es-ES_tradnl" sz="1600" b="1" i="1" dirty="0" err="1">
                <a:solidFill>
                  <a:schemeClr val="bg2"/>
                </a:solidFill>
                <a:latin typeface="Nunito Sans Light" pitchFamily="2" charset="77"/>
              </a:rPr>
              <a:t>unleash</a:t>
            </a:r>
            <a:r>
              <a:rPr lang="es-ES_tradnl" sz="1600" b="1" i="1" dirty="0">
                <a:solidFill>
                  <a:schemeClr val="bg2"/>
                </a:solidFill>
                <a:latin typeface="Nunito Sans Light" pitchFamily="2" charset="77"/>
              </a:rPr>
              <a:t> a new era </a:t>
            </a:r>
            <a:r>
              <a:rPr lang="es-ES_tradnl" sz="1600" b="1" i="1" dirty="0" err="1">
                <a:solidFill>
                  <a:schemeClr val="bg2"/>
                </a:solidFill>
                <a:latin typeface="Nunito Sans Light" pitchFamily="2" charset="77"/>
              </a:rPr>
              <a:t>of</a:t>
            </a:r>
            <a:r>
              <a:rPr lang="es-ES_tradnl" sz="1600" b="1" i="1" dirty="0">
                <a:solidFill>
                  <a:schemeClr val="bg2"/>
                </a:solidFill>
                <a:latin typeface="Nunito Sans Light" pitchFamily="2" charset="77"/>
              </a:rPr>
              <a:t> human </a:t>
            </a:r>
            <a:r>
              <a:rPr lang="es-ES_tradnl" sz="1600" b="1" i="1" dirty="0" err="1">
                <a:solidFill>
                  <a:schemeClr val="bg2"/>
                </a:solidFill>
                <a:latin typeface="Nunito Sans Light" pitchFamily="2" charset="77"/>
              </a:rPr>
              <a:t>innovation</a:t>
            </a:r>
            <a:r>
              <a:rPr lang="es-ES_tradnl" sz="1600" b="1" i="1" dirty="0">
                <a:solidFill>
                  <a:schemeClr val="bg2"/>
                </a:solidFill>
                <a:latin typeface="Nunito Sans Light" pitchFamily="2" charset="77"/>
              </a:rPr>
              <a:t>.”.</a:t>
            </a:r>
            <a:endParaRPr lang="es-ES_tradnl" sz="1600" b="1" i="1" noProof="0" dirty="0">
              <a:solidFill>
                <a:schemeClr val="bg2"/>
              </a:solidFill>
              <a:effectLst/>
              <a:latin typeface="Nunito Sans Light" pitchFamily="2" charset="77"/>
            </a:endParaRPr>
          </a:p>
          <a:p>
            <a:pPr algn="r"/>
            <a:r>
              <a:rPr lang="es-ES_tradnl" sz="1600" b="1" i="1" noProof="0" dirty="0">
                <a:solidFill>
                  <a:srgbClr val="498ECE"/>
                </a:solidFill>
                <a:latin typeface="Nunito Sans Light" pitchFamily="2" charset="77"/>
              </a:rPr>
              <a:t>Elon Musk, 2023</a:t>
            </a:r>
          </a:p>
        </p:txBody>
      </p:sp>
      <p:grpSp>
        <p:nvGrpSpPr>
          <p:cNvPr id="4" name="Group 3">
            <a:extLst>
              <a:ext uri="{FF2B5EF4-FFF2-40B4-BE49-F238E27FC236}">
                <a16:creationId xmlns:a16="http://schemas.microsoft.com/office/drawing/2014/main" id="{981C4943-75EE-006C-6DE0-1A0DBBA9BBAC}"/>
              </a:ext>
            </a:extLst>
          </p:cNvPr>
          <p:cNvGrpSpPr/>
          <p:nvPr/>
        </p:nvGrpSpPr>
        <p:grpSpPr>
          <a:xfrm>
            <a:off x="4657075" y="3168573"/>
            <a:ext cx="7782386" cy="4487847"/>
            <a:chOff x="4657075" y="3168573"/>
            <a:chExt cx="7782386" cy="4487847"/>
          </a:xfrm>
        </p:grpSpPr>
        <p:pic>
          <p:nvPicPr>
            <p:cNvPr id="3" name="Picture 2">
              <a:extLst>
                <a:ext uri="{FF2B5EF4-FFF2-40B4-BE49-F238E27FC236}">
                  <a16:creationId xmlns:a16="http://schemas.microsoft.com/office/drawing/2014/main" id="{17E2A8AB-6E66-879D-F0A8-5E02DD05F1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7075" y="3168574"/>
              <a:ext cx="6845867" cy="4487846"/>
            </a:xfrm>
            <a:prstGeom prst="rect">
              <a:avLst/>
            </a:prstGeom>
          </p:spPr>
        </p:pic>
        <p:sp>
          <p:nvSpPr>
            <p:cNvPr id="7" name="Rounded Rectangle 6">
              <a:extLst>
                <a:ext uri="{FF2B5EF4-FFF2-40B4-BE49-F238E27FC236}">
                  <a16:creationId xmlns:a16="http://schemas.microsoft.com/office/drawing/2014/main" id="{BEEE6609-1F2C-31D8-B998-20AA9CDFB6A8}"/>
                </a:ext>
              </a:extLst>
            </p:cNvPr>
            <p:cNvSpPr/>
            <p:nvPr/>
          </p:nvSpPr>
          <p:spPr>
            <a:xfrm>
              <a:off x="9270749" y="3168573"/>
              <a:ext cx="3168712" cy="3784487"/>
            </a:xfrm>
            <a:prstGeom prst="roundRect">
              <a:avLst>
                <a:gd name="adj" fmla="val 5311"/>
              </a:avLst>
            </a:prstGeom>
            <a:gradFill flip="none" rotWithShape="1">
              <a:gsLst>
                <a:gs pos="0">
                  <a:srgbClr val="FEE389"/>
                </a:gs>
                <a:gs pos="49000">
                  <a:srgbClr val="FFE38B"/>
                </a:gs>
                <a:gs pos="50000">
                  <a:srgbClr val="FFD972"/>
                </a:gs>
                <a:gs pos="100000">
                  <a:srgbClr val="FFD972"/>
                </a:gs>
              </a:gsLst>
              <a:lin ang="0" scaled="1"/>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s-ES_tradnl" sz="4000" b="0" i="0" u="none" strike="noStrike" cap="none" spc="0" normalizeH="0" baseline="0" noProof="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10" name="TextBox 9">
              <a:extLst>
                <a:ext uri="{FF2B5EF4-FFF2-40B4-BE49-F238E27FC236}">
                  <a16:creationId xmlns:a16="http://schemas.microsoft.com/office/drawing/2014/main" id="{74D3CB7F-C68E-B6C0-6551-8B75465CC87B}"/>
                </a:ext>
              </a:extLst>
            </p:cNvPr>
            <p:cNvSpPr txBox="1"/>
            <p:nvPr/>
          </p:nvSpPr>
          <p:spPr>
            <a:xfrm>
              <a:off x="10286039" y="3232227"/>
              <a:ext cx="1138132"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s-ES_tradnl" sz="2100" u="none" strike="noStrike" cap="none" spc="0" normalizeH="0" baseline="0" noProof="0">
                  <a:ln>
                    <a:noFill/>
                  </a:ln>
                  <a:solidFill>
                    <a:srgbClr val="E9B13C"/>
                  </a:solidFill>
                  <a:effectLst/>
                  <a:uFillTx/>
                  <a:latin typeface="Nunito Sans Normal Light" pitchFamily="2" charset="77"/>
                  <a:cs typeface="Arial" panose="020B0604020202020204" pitchFamily="34" charset="0"/>
                  <a:sym typeface="Helvetica Neue Light"/>
                </a:rPr>
                <a:t>Deep</a:t>
              </a:r>
            </a:p>
            <a:p>
              <a:pPr marL="0" marR="0" indent="0" algn="l" defTabSz="584200" rtl="0" fontAlgn="auto" latinLnBrk="0" hangingPunct="0">
                <a:lnSpc>
                  <a:spcPct val="100000"/>
                </a:lnSpc>
                <a:spcBef>
                  <a:spcPts val="0"/>
                </a:spcBef>
                <a:spcAft>
                  <a:spcPts val="0"/>
                </a:spcAft>
                <a:buClrTx/>
                <a:buSzTx/>
                <a:buFontTx/>
                <a:buNone/>
                <a:tabLst/>
              </a:pPr>
              <a:r>
                <a:rPr lang="es-ES_tradnl" sz="2100" noProof="0" err="1">
                  <a:solidFill>
                    <a:srgbClr val="E9B13C"/>
                  </a:solidFill>
                  <a:latin typeface="Nunito Sans Normal Light" pitchFamily="2" charset="77"/>
                  <a:cs typeface="Arial" panose="020B0604020202020204" pitchFamily="34" charset="0"/>
                </a:rPr>
                <a:t>Learning</a:t>
              </a:r>
              <a:endParaRPr kumimoji="0" lang="es-ES_tradnl" sz="2100" u="none" strike="noStrike" cap="none" spc="0" normalizeH="0" baseline="0" noProof="0">
                <a:ln>
                  <a:noFill/>
                </a:ln>
                <a:solidFill>
                  <a:srgbClr val="E9B13C"/>
                </a:solidFill>
                <a:effectLst/>
                <a:uFillTx/>
                <a:latin typeface="Nunito Sans Normal Light" pitchFamily="2" charset="77"/>
                <a:cs typeface="Arial" panose="020B0604020202020204" pitchFamily="34" charset="0"/>
                <a:sym typeface="Helvetica Neue Light"/>
              </a:endParaRPr>
            </a:p>
          </p:txBody>
        </p:sp>
        <p:pic>
          <p:nvPicPr>
            <p:cNvPr id="11" name="Picture 10">
              <a:extLst>
                <a:ext uri="{FF2B5EF4-FFF2-40B4-BE49-F238E27FC236}">
                  <a16:creationId xmlns:a16="http://schemas.microsoft.com/office/drawing/2014/main" id="{7E921B37-9CE9-43A5-B63A-E0F173EEB43B}"/>
                </a:ext>
              </a:extLst>
            </p:cNvPr>
            <p:cNvPicPr>
              <a:picLocks noChangeAspect="1"/>
            </p:cNvPicPr>
            <p:nvPr/>
          </p:nvPicPr>
          <p:blipFill>
            <a:blip r:embed="rId5"/>
            <a:stretch>
              <a:fillRect/>
            </a:stretch>
          </p:blipFill>
          <p:spPr>
            <a:xfrm>
              <a:off x="9877235" y="4126025"/>
              <a:ext cx="1894777" cy="1879309"/>
            </a:xfrm>
            <a:prstGeom prst="rect">
              <a:avLst/>
            </a:prstGeom>
          </p:spPr>
        </p:pic>
        <p:sp>
          <p:nvSpPr>
            <p:cNvPr id="13" name="Chevron 12">
              <a:extLst>
                <a:ext uri="{FF2B5EF4-FFF2-40B4-BE49-F238E27FC236}">
                  <a16:creationId xmlns:a16="http://schemas.microsoft.com/office/drawing/2014/main" id="{DCAAD806-B755-52FE-58CF-A967A86D8CCF}"/>
                </a:ext>
              </a:extLst>
            </p:cNvPr>
            <p:cNvSpPr/>
            <p:nvPr/>
          </p:nvSpPr>
          <p:spPr>
            <a:xfrm>
              <a:off x="11631803" y="7248417"/>
              <a:ext cx="807658" cy="319058"/>
            </a:xfrm>
            <a:prstGeom prst="chevron">
              <a:avLst>
                <a:gd name="adj" fmla="val 29655"/>
              </a:avLst>
            </a:prstGeom>
            <a:solidFill>
              <a:srgbClr val="D3D3D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s-ES_tradnl" sz="4000" b="0" i="0" u="none" strike="noStrike" cap="none" spc="0" normalizeH="0" baseline="0" noProof="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14" name="TextBox 13">
              <a:extLst>
                <a:ext uri="{FF2B5EF4-FFF2-40B4-BE49-F238E27FC236}">
                  <a16:creationId xmlns:a16="http://schemas.microsoft.com/office/drawing/2014/main" id="{80B115F1-736C-82D8-D113-EC04B9B082D6}"/>
                </a:ext>
              </a:extLst>
            </p:cNvPr>
            <p:cNvSpPr txBox="1"/>
            <p:nvPr/>
          </p:nvSpPr>
          <p:spPr>
            <a:xfrm>
              <a:off x="11772012" y="7248927"/>
              <a:ext cx="609141" cy="3180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kumimoji="0" lang="es-ES_tradnl" sz="1400" b="1" i="0" u="none" strike="noStrike" cap="none" spc="0" normalizeH="0" baseline="0" noProof="0">
                  <a:ln>
                    <a:noFill/>
                  </a:ln>
                  <a:solidFill>
                    <a:srgbClr val="666666"/>
                  </a:solidFill>
                  <a:effectLst/>
                  <a:uFillTx/>
                  <a:latin typeface="Arial" panose="020B0604020202020204" pitchFamily="34" charset="0"/>
                  <a:cs typeface="Arial" panose="020B0604020202020204" pitchFamily="34" charset="0"/>
                  <a:sym typeface="Helvetica Neue Light"/>
                </a:rPr>
                <a:t>2030?</a:t>
              </a:r>
            </a:p>
          </p:txBody>
        </p:sp>
        <p:cxnSp>
          <p:nvCxnSpPr>
            <p:cNvPr id="16" name="Straight Connector 15">
              <a:extLst>
                <a:ext uri="{FF2B5EF4-FFF2-40B4-BE49-F238E27FC236}">
                  <a16:creationId xmlns:a16="http://schemas.microsoft.com/office/drawing/2014/main" id="{D256F7D0-DF0E-9D4C-172A-192965C818B0}"/>
                </a:ext>
              </a:extLst>
            </p:cNvPr>
            <p:cNvCxnSpPr/>
            <p:nvPr/>
          </p:nvCxnSpPr>
          <p:spPr>
            <a:xfrm>
              <a:off x="12017841" y="6953060"/>
              <a:ext cx="0" cy="295357"/>
            </a:xfrm>
            <a:prstGeom prst="line">
              <a:avLst/>
            </a:prstGeom>
            <a:noFill/>
            <a:ln w="25400" cap="flat">
              <a:solidFill>
                <a:schemeClr val="bg2">
                  <a:lumMod val="60000"/>
                  <a:lumOff val="40000"/>
                </a:schemeClr>
              </a:solidFill>
              <a:prstDash val="solid"/>
              <a:miter lim="400000"/>
            </a:ln>
            <a:effectLst/>
            <a:sp3d/>
          </p:spPr>
          <p:style>
            <a:lnRef idx="0">
              <a:scrgbClr r="0" g="0" b="0"/>
            </a:lnRef>
            <a:fillRef idx="0">
              <a:scrgbClr r="0" g="0" b="0"/>
            </a:fillRef>
            <a:effectRef idx="0">
              <a:scrgbClr r="0" g="0" b="0"/>
            </a:effectRef>
            <a:fontRef idx="none"/>
          </p:style>
        </p:cxnSp>
        <p:sp>
          <p:nvSpPr>
            <p:cNvPr id="20" name="Rounded Rectangle 19">
              <a:extLst>
                <a:ext uri="{FF2B5EF4-FFF2-40B4-BE49-F238E27FC236}">
                  <a16:creationId xmlns:a16="http://schemas.microsoft.com/office/drawing/2014/main" id="{52F51220-BB86-88F9-EFEC-840840C832D7}"/>
                </a:ext>
              </a:extLst>
            </p:cNvPr>
            <p:cNvSpPr/>
            <p:nvPr/>
          </p:nvSpPr>
          <p:spPr>
            <a:xfrm>
              <a:off x="9346302" y="6174223"/>
              <a:ext cx="2969776" cy="679731"/>
            </a:xfrm>
            <a:prstGeom prst="roundRect">
              <a:avLst/>
            </a:prstGeom>
            <a:solidFill>
              <a:srgbClr val="EB96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s-ES_tradnl" sz="4000" b="0" i="0" u="none" strike="noStrike" cap="none" spc="0" normalizeH="0" baseline="0" noProof="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2" name="TextBox 21">
              <a:extLst>
                <a:ext uri="{FF2B5EF4-FFF2-40B4-BE49-F238E27FC236}">
                  <a16:creationId xmlns:a16="http://schemas.microsoft.com/office/drawing/2014/main" id="{C7E9CF52-7397-FFCA-3DC0-A8936FE88758}"/>
                </a:ext>
              </a:extLst>
            </p:cNvPr>
            <p:cNvSpPr txBox="1"/>
            <p:nvPr/>
          </p:nvSpPr>
          <p:spPr>
            <a:xfrm>
              <a:off x="9491958" y="6171704"/>
              <a:ext cx="260393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s-ES_tradnl" sz="1200" b="0" i="0" u="none" strike="noStrike" cap="none" spc="0" normalizeH="0" baseline="0" noProof="0" err="1">
                  <a:ln>
                    <a:noFill/>
                  </a:ln>
                  <a:solidFill>
                    <a:srgbClr val="F4CD6E"/>
                  </a:solidFill>
                  <a:effectLst/>
                  <a:uFillTx/>
                  <a:latin typeface="Arial" panose="020B0604020202020204" pitchFamily="34" charset="0"/>
                  <a:cs typeface="Arial" panose="020B0604020202020204" pitchFamily="34" charset="0"/>
                  <a:sym typeface="Helvetica Neue Light"/>
                </a:rPr>
                <a:t>Learning</a:t>
              </a:r>
              <a:r>
                <a:rPr kumimoji="0" lang="es-ES_tradnl" sz="1200" b="0" i="0" u="none" strike="noStrike" cap="none" spc="0" normalizeH="0" baseline="0" noProof="0">
                  <a:ln>
                    <a:noFill/>
                  </a:ln>
                  <a:solidFill>
                    <a:srgbClr val="F4CD6E"/>
                  </a:solidFill>
                  <a:effectLst/>
                  <a:uFillTx/>
                  <a:latin typeface="Arial" panose="020B0604020202020204" pitchFamily="34" charset="0"/>
                  <a:cs typeface="Arial" panose="020B0604020202020204" pitchFamily="34" charset="0"/>
                  <a:sym typeface="Helvetica Neue Light"/>
                </a:rPr>
                <a:t> </a:t>
              </a:r>
              <a:r>
                <a:rPr kumimoji="0" lang="es-ES_tradnl" sz="1200" b="0" i="0" u="none" strike="noStrike" cap="none" spc="0" normalizeH="0" baseline="0" noProof="0" err="1">
                  <a:ln>
                    <a:noFill/>
                  </a:ln>
                  <a:solidFill>
                    <a:srgbClr val="F4CD6E"/>
                  </a:solidFill>
                  <a:effectLst/>
                  <a:uFillTx/>
                  <a:latin typeface="Arial" panose="020B0604020202020204" pitchFamily="34" charset="0"/>
                  <a:cs typeface="Arial" panose="020B0604020202020204" pitchFamily="34" charset="0"/>
                  <a:sym typeface="Helvetica Neue Light"/>
                </a:rPr>
                <a:t>based</a:t>
              </a:r>
              <a:r>
                <a:rPr kumimoji="0" lang="es-ES_tradnl" sz="1200" b="0" i="0" u="none" strike="noStrike" cap="none" spc="0" normalizeH="0" baseline="0" noProof="0">
                  <a:ln>
                    <a:noFill/>
                  </a:ln>
                  <a:solidFill>
                    <a:srgbClr val="F4CD6E"/>
                  </a:solidFill>
                  <a:effectLst/>
                  <a:uFillTx/>
                  <a:latin typeface="Arial" panose="020B0604020202020204" pitchFamily="34" charset="0"/>
                  <a:cs typeface="Arial" panose="020B0604020202020204" pitchFamily="34" charset="0"/>
                  <a:sym typeface="Helvetica Neue Light"/>
                </a:rPr>
                <a:t> </a:t>
              </a:r>
              <a:r>
                <a:rPr kumimoji="0" lang="es-ES_tradnl" sz="1200" b="0" i="0" u="none" strike="noStrike" cap="none" spc="0" normalizeH="0" baseline="0" noProof="0" err="1">
                  <a:ln>
                    <a:noFill/>
                  </a:ln>
                  <a:solidFill>
                    <a:srgbClr val="F4CD6E"/>
                  </a:solidFill>
                  <a:effectLst/>
                  <a:uFillTx/>
                  <a:latin typeface="Arial" panose="020B0604020202020204" pitchFamily="34" charset="0"/>
                  <a:cs typeface="Arial" panose="020B0604020202020204" pitchFamily="34" charset="0"/>
                  <a:sym typeface="Helvetica Neue Light"/>
                </a:rPr>
                <a:t>on</a:t>
              </a:r>
              <a:r>
                <a:rPr kumimoji="0" lang="es-ES_tradnl" sz="1200" b="0" i="0" u="none" strike="noStrike" cap="none" spc="0" normalizeH="0" baseline="0" noProof="0">
                  <a:ln>
                    <a:noFill/>
                  </a:ln>
                  <a:solidFill>
                    <a:srgbClr val="F4CD6E"/>
                  </a:solidFill>
                  <a:effectLst/>
                  <a:uFillTx/>
                  <a:latin typeface="Arial" panose="020B0604020202020204" pitchFamily="34" charset="0"/>
                  <a:cs typeface="Arial" panose="020B0604020202020204" pitchFamily="34" charset="0"/>
                  <a:sym typeface="Helvetica Neue Light"/>
                </a:rPr>
                <a:t> Deep Neural Network</a:t>
              </a:r>
            </a:p>
            <a:p>
              <a:pPr marL="0" marR="0" indent="0" algn="ctr" defTabSz="584200" rtl="0" fontAlgn="auto" latinLnBrk="0" hangingPunct="0">
                <a:lnSpc>
                  <a:spcPct val="100000"/>
                </a:lnSpc>
                <a:spcBef>
                  <a:spcPts val="0"/>
                </a:spcBef>
                <a:spcAft>
                  <a:spcPts val="0"/>
                </a:spcAft>
                <a:buClrTx/>
                <a:buSzTx/>
                <a:buFontTx/>
                <a:buNone/>
                <a:tabLst/>
              </a:pPr>
              <a:r>
                <a:rPr lang="es-ES_tradnl" sz="1200" noProof="0">
                  <a:solidFill>
                    <a:srgbClr val="F4CD6E"/>
                  </a:solidFill>
                  <a:latin typeface="Arial" panose="020B0604020202020204" pitchFamily="34" charset="0"/>
                  <a:cs typeface="Arial" panose="020B0604020202020204" pitchFamily="34" charset="0"/>
                </a:rPr>
                <a:t>(</a:t>
              </a:r>
              <a:r>
                <a:rPr lang="es-ES_tradnl" sz="1200" noProof="0" err="1">
                  <a:solidFill>
                    <a:srgbClr val="F4CD6E"/>
                  </a:solidFill>
                  <a:latin typeface="Arial" panose="020B0604020202020204" pitchFamily="34" charset="0"/>
                  <a:cs typeface="Arial" panose="020B0604020202020204" pitchFamily="34" charset="0"/>
                </a:rPr>
                <a:t>LLMs</a:t>
              </a:r>
              <a:r>
                <a:rPr lang="es-ES_tradnl" sz="1200" noProof="0">
                  <a:solidFill>
                    <a:srgbClr val="F4CD6E"/>
                  </a:solidFill>
                  <a:latin typeface="Arial" panose="020B0604020202020204" pitchFamily="34" charset="0"/>
                  <a:cs typeface="Arial" panose="020B0604020202020204" pitchFamily="34" charset="0"/>
                </a:rPr>
                <a:t>, </a:t>
              </a:r>
              <a:r>
                <a:rPr lang="es-ES_tradnl" sz="1200" noProof="0" err="1">
                  <a:solidFill>
                    <a:srgbClr val="F4CD6E"/>
                  </a:solidFill>
                  <a:latin typeface="Arial" panose="020B0604020202020204" pitchFamily="34" charset="0"/>
                  <a:cs typeface="Arial" panose="020B0604020202020204" pitchFamily="34" charset="0"/>
                </a:rPr>
                <a:t>ChatGPT</a:t>
              </a:r>
              <a:r>
                <a:rPr lang="es-ES_tradnl" sz="1200" noProof="0">
                  <a:solidFill>
                    <a:srgbClr val="F4CD6E"/>
                  </a:solidFill>
                  <a:latin typeface="Arial" panose="020B0604020202020204" pitchFamily="34" charset="0"/>
                  <a:cs typeface="Arial" panose="020B0604020202020204" pitchFamily="34" charset="0"/>
                </a:rPr>
                <a:t>,…)</a:t>
              </a:r>
              <a:endParaRPr kumimoji="0" lang="es-ES_tradnl" sz="1200" b="0" i="0" u="none" strike="noStrike" cap="none" spc="0" normalizeH="0" baseline="0" noProof="0">
                <a:ln>
                  <a:noFill/>
                </a:ln>
                <a:solidFill>
                  <a:srgbClr val="F4CD6E"/>
                </a:solidFill>
                <a:effectLst/>
                <a:uFillTx/>
                <a:latin typeface="Arial" panose="020B0604020202020204" pitchFamily="34" charset="0"/>
                <a:cs typeface="Arial" panose="020B0604020202020204" pitchFamily="34" charset="0"/>
                <a:sym typeface="Helvetica Neue Light"/>
              </a:endParaRPr>
            </a:p>
          </p:txBody>
        </p:sp>
      </p:grpSp>
      <p:pic>
        <p:nvPicPr>
          <p:cNvPr id="25" name="Picture 24">
            <a:extLst>
              <a:ext uri="{FF2B5EF4-FFF2-40B4-BE49-F238E27FC236}">
                <a16:creationId xmlns:a16="http://schemas.microsoft.com/office/drawing/2014/main" id="{E931D9F6-3476-398C-EF47-8DB35CFFF3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9580" y="3700030"/>
            <a:ext cx="4112598" cy="2305304"/>
          </a:xfrm>
          <a:prstGeom prst="rect">
            <a:avLst/>
          </a:prstGeom>
        </p:spPr>
      </p:pic>
    </p:spTree>
    <p:extLst>
      <p:ext uri="{BB962C8B-B14F-4D97-AF65-F5344CB8AC3E}">
        <p14:creationId xmlns:p14="http://schemas.microsoft.com/office/powerpoint/2010/main" val="289442427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DD57E-F07B-67AC-FB93-29CFB65DCE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022093-2C40-7086-26FE-B7D5844D5368}"/>
              </a:ext>
            </a:extLst>
          </p:cNvPr>
          <p:cNvSpPr>
            <a:spLocks noGrp="1"/>
          </p:cNvSpPr>
          <p:nvPr>
            <p:ph type="title"/>
          </p:nvPr>
        </p:nvSpPr>
        <p:spPr/>
        <p:txBody>
          <a:bodyPr/>
          <a:lstStyle/>
          <a:p>
            <a:endParaRPr lang="en-ES"/>
          </a:p>
        </p:txBody>
      </p:sp>
      <p:sp>
        <p:nvSpPr>
          <p:cNvPr id="3" name="TextBox 2">
            <a:extLst>
              <a:ext uri="{FF2B5EF4-FFF2-40B4-BE49-F238E27FC236}">
                <a16:creationId xmlns:a16="http://schemas.microsoft.com/office/drawing/2014/main" id="{EBE56261-6EF1-52E2-E4C8-658AF44C3A4D}"/>
              </a:ext>
            </a:extLst>
          </p:cNvPr>
          <p:cNvSpPr txBox="1"/>
          <p:nvPr/>
        </p:nvSpPr>
        <p:spPr>
          <a:xfrm>
            <a:off x="5281128" y="5876767"/>
            <a:ext cx="7585788"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584200" rtl="0" eaLnBrk="1" fontAlgn="auto" latinLnBrk="0" hangingPunct="0">
              <a:lnSpc>
                <a:spcPct val="100000"/>
              </a:lnSpc>
              <a:spcBef>
                <a:spcPts val="0"/>
              </a:spcBef>
              <a:spcAft>
                <a:spcPts val="0"/>
              </a:spcAft>
              <a:buClrTx/>
              <a:buSzTx/>
              <a:buFontTx/>
              <a:buNone/>
              <a:tabLst/>
              <a:defRPr/>
            </a:pPr>
            <a:r>
              <a:rPr lang="es-ES_tradnl" sz="6600" b="1" i="1" dirty="0" err="1">
                <a:solidFill>
                  <a:srgbClr val="FFFFFF"/>
                </a:solidFill>
                <a:latin typeface="Helvetica" pitchFamily="2" charset="0"/>
                <a:ea typeface="Helvetica Neue Light"/>
              </a:rPr>
              <a:t>Why</a:t>
            </a:r>
            <a:r>
              <a:rPr lang="es-ES_tradnl" sz="6600" b="1" i="1" dirty="0">
                <a:solidFill>
                  <a:srgbClr val="FFFFFF"/>
                </a:solidFill>
                <a:latin typeface="Helvetica" pitchFamily="2" charset="0"/>
                <a:ea typeface="Helvetica Neue Light"/>
              </a:rPr>
              <a:t> </a:t>
            </a:r>
            <a:r>
              <a:rPr lang="es-ES_tradnl" sz="6600" b="1" i="1" dirty="0" err="1">
                <a:solidFill>
                  <a:srgbClr val="FFFFFF"/>
                </a:solidFill>
                <a:latin typeface="Helvetica" pitchFamily="2" charset="0"/>
                <a:ea typeface="Helvetica Neue Light"/>
              </a:rPr>
              <a:t>now</a:t>
            </a:r>
            <a:r>
              <a:rPr lang="es-ES_tradnl" sz="6600" b="1" i="1" dirty="0">
                <a:solidFill>
                  <a:srgbClr val="FFFFFF"/>
                </a:solidFill>
                <a:latin typeface="Helvetica" pitchFamily="2" charset="0"/>
                <a:ea typeface="Helvetica Neue Light"/>
              </a:rPr>
              <a:t>?</a:t>
            </a:r>
            <a:endParaRPr kumimoji="0" lang="es-ES_tradnl" sz="6600" b="1" i="1" u="none" strike="noStrike" kern="0" cap="none" spc="0" normalizeH="0" baseline="0" noProof="0" dirty="0">
              <a:ln>
                <a:noFill/>
              </a:ln>
              <a:solidFill>
                <a:srgbClr val="FFFFFF"/>
              </a:solidFill>
              <a:effectLst/>
              <a:uLnTx/>
              <a:uFillTx/>
              <a:latin typeface="Helvetica Neue Light"/>
              <a:ea typeface="Helvetica Neue Light"/>
              <a:sym typeface="Helvetica Neue Light"/>
            </a:endParaRPr>
          </a:p>
        </p:txBody>
      </p:sp>
    </p:spTree>
    <p:extLst>
      <p:ext uri="{BB962C8B-B14F-4D97-AF65-F5344CB8AC3E}">
        <p14:creationId xmlns:p14="http://schemas.microsoft.com/office/powerpoint/2010/main" val="263362313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4BF6C-D516-4EA9-04BC-DF795C36648D}"/>
            </a:ext>
          </a:extLst>
        </p:cNvPr>
        <p:cNvGrpSpPr/>
        <p:nvPr/>
      </p:nvGrpSpPr>
      <p:grpSpPr>
        <a:xfrm>
          <a:off x="0" y="0"/>
          <a:ext cx="0" cy="0"/>
          <a:chOff x="0" y="0"/>
          <a:chExt cx="0" cy="0"/>
        </a:xfrm>
      </p:grpSpPr>
      <p:sp>
        <p:nvSpPr>
          <p:cNvPr id="31" name="Rounded Rectangle 30">
            <a:extLst>
              <a:ext uri="{FF2B5EF4-FFF2-40B4-BE49-F238E27FC236}">
                <a16:creationId xmlns:a16="http://schemas.microsoft.com/office/drawing/2014/main" id="{570AFFEE-E7F3-F877-B54E-F767A0D3A9F2}"/>
              </a:ext>
            </a:extLst>
          </p:cNvPr>
          <p:cNvSpPr/>
          <p:nvPr/>
        </p:nvSpPr>
        <p:spPr>
          <a:xfrm>
            <a:off x="8807639" y="1323926"/>
            <a:ext cx="3599824" cy="7105748"/>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 name="Title 1">
            <a:extLst>
              <a:ext uri="{FF2B5EF4-FFF2-40B4-BE49-F238E27FC236}">
                <a16:creationId xmlns:a16="http://schemas.microsoft.com/office/drawing/2014/main" id="{8A9E2EA9-8CBE-F0E4-6EB0-1B5B63246F62}"/>
              </a:ext>
            </a:extLst>
          </p:cNvPr>
          <p:cNvSpPr>
            <a:spLocks noGrp="1"/>
          </p:cNvSpPr>
          <p:nvPr>
            <p:ph type="title"/>
          </p:nvPr>
        </p:nvSpPr>
        <p:spPr/>
        <p:txBody>
          <a:bodyPr>
            <a:noAutofit/>
          </a:bodyPr>
          <a:lstStyle/>
          <a:p>
            <a:r>
              <a:rPr lang="es-ES" sz="2800" dirty="0" err="1"/>
              <a:t>Why</a:t>
            </a:r>
            <a:r>
              <a:rPr lang="es-ES" sz="2800" dirty="0"/>
              <a:t> </a:t>
            </a:r>
            <a:r>
              <a:rPr lang="es-ES" sz="2800" dirty="0" err="1"/>
              <a:t>now</a:t>
            </a:r>
            <a:r>
              <a:rPr lang="es-ES" sz="2800" dirty="0"/>
              <a:t>?</a:t>
            </a:r>
          </a:p>
        </p:txBody>
      </p:sp>
      <p:sp>
        <p:nvSpPr>
          <p:cNvPr id="8" name="Text 3">
            <a:extLst>
              <a:ext uri="{FF2B5EF4-FFF2-40B4-BE49-F238E27FC236}">
                <a16:creationId xmlns:a16="http://schemas.microsoft.com/office/drawing/2014/main" id="{C53FAE08-64A0-A5CA-D26B-44C8729A7D43}"/>
              </a:ext>
            </a:extLst>
          </p:cNvPr>
          <p:cNvSpPr/>
          <p:nvPr/>
        </p:nvSpPr>
        <p:spPr>
          <a:xfrm>
            <a:off x="9251896" y="5046001"/>
            <a:ext cx="2781810" cy="1307990"/>
          </a:xfrm>
          <a:prstGeom prst="rect">
            <a:avLst/>
          </a:prstGeom>
          <a:noFill/>
          <a:ln/>
        </p:spPr>
        <p:txBody>
          <a:bodyPr wrap="square" lIns="0" tIns="0" rIns="0" bIns="0" rtlCol="0" anchor="t"/>
          <a:lstStyle/>
          <a:p>
            <a:pPr marL="342900" lvl="2" indent="-342900" hangingPunct="1">
              <a:lnSpc>
                <a:spcPct val="150000"/>
              </a:lnSpc>
              <a:buFont typeface="Arial" panose="020B0604020202020204" pitchFamily="34" charset="0"/>
              <a:buChar char="•"/>
            </a:pPr>
            <a:r>
              <a:rPr lang="es-ES_tradnl" dirty="0" err="1"/>
              <a:t>Improved</a:t>
            </a:r>
            <a:r>
              <a:rPr lang="es-ES_tradnl" dirty="0"/>
              <a:t> </a:t>
            </a:r>
            <a:r>
              <a:rPr lang="es-ES_tradnl" dirty="0" err="1"/>
              <a:t>techniques</a:t>
            </a:r>
            <a:r>
              <a:rPr lang="es-ES_tradnl" dirty="0"/>
              <a:t> 
Tools 
New </a:t>
            </a:r>
            <a:r>
              <a:rPr lang="es-ES_tradnl" dirty="0" err="1"/>
              <a:t>models</a:t>
            </a:r>
            <a:endParaRPr lang="es-ES_tradnl" dirty="0">
              <a:solidFill>
                <a:schemeClr val="tx1"/>
              </a:solidFill>
              <a:latin typeface="Nunito Sans" pitchFamily="2" charset="77"/>
            </a:endParaRPr>
          </a:p>
        </p:txBody>
      </p:sp>
      <p:sp>
        <p:nvSpPr>
          <p:cNvPr id="30" name="Text 0">
            <a:extLst>
              <a:ext uri="{FF2B5EF4-FFF2-40B4-BE49-F238E27FC236}">
                <a16:creationId xmlns:a16="http://schemas.microsoft.com/office/drawing/2014/main" id="{1A197E21-9AD8-BF73-9267-8B33D079B9E0}"/>
              </a:ext>
            </a:extLst>
          </p:cNvPr>
          <p:cNvSpPr/>
          <p:nvPr/>
        </p:nvSpPr>
        <p:spPr>
          <a:xfrm>
            <a:off x="9184217" y="1490987"/>
            <a:ext cx="2917170" cy="708779"/>
          </a:xfrm>
          <a:prstGeom prst="rect">
            <a:avLst/>
          </a:prstGeom>
          <a:noFill/>
          <a:ln/>
        </p:spPr>
        <p:txBody>
          <a:bodyPr wrap="none" lIns="0" tIns="0" rIns="0" bIns="0" rtlCol="0" anchor="t"/>
          <a:lstStyle/>
          <a:p>
            <a:pPr marL="0" indent="0" algn="ctr">
              <a:lnSpc>
                <a:spcPts val="5550"/>
              </a:lnSpc>
              <a:buNone/>
            </a:pPr>
            <a:r>
              <a:rPr lang="en-US" sz="2000" b="1" dirty="0">
                <a:solidFill>
                  <a:srgbClr val="76B9FF"/>
                </a:solidFill>
                <a:latin typeface="Roboto Slab" pitchFamily="34" charset="0"/>
                <a:ea typeface="Roboto Slab" pitchFamily="34" charset="-122"/>
                <a:cs typeface="Roboto Slab" pitchFamily="34" charset="-120"/>
              </a:rPr>
              <a:t>SOFTWARE</a:t>
            </a:r>
            <a:endParaRPr lang="en-US" sz="2000" b="1" dirty="0"/>
          </a:p>
        </p:txBody>
      </p:sp>
      <p:sp>
        <p:nvSpPr>
          <p:cNvPr id="3" name="Rounded Rectangle 2">
            <a:extLst>
              <a:ext uri="{FF2B5EF4-FFF2-40B4-BE49-F238E27FC236}">
                <a16:creationId xmlns:a16="http://schemas.microsoft.com/office/drawing/2014/main" id="{C987C8DB-D26A-36F0-DD4A-465487A349ED}"/>
              </a:ext>
            </a:extLst>
          </p:cNvPr>
          <p:cNvSpPr/>
          <p:nvPr/>
        </p:nvSpPr>
        <p:spPr>
          <a:xfrm>
            <a:off x="4668151" y="1323926"/>
            <a:ext cx="3599824" cy="7105748"/>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9" name="Text 0">
            <a:extLst>
              <a:ext uri="{FF2B5EF4-FFF2-40B4-BE49-F238E27FC236}">
                <a16:creationId xmlns:a16="http://schemas.microsoft.com/office/drawing/2014/main" id="{D5D03106-187E-C79D-467C-920EC0155D99}"/>
              </a:ext>
            </a:extLst>
          </p:cNvPr>
          <p:cNvSpPr/>
          <p:nvPr/>
        </p:nvSpPr>
        <p:spPr>
          <a:xfrm>
            <a:off x="5044729" y="1490987"/>
            <a:ext cx="2917170" cy="708779"/>
          </a:xfrm>
          <a:prstGeom prst="rect">
            <a:avLst/>
          </a:prstGeom>
          <a:noFill/>
          <a:ln/>
        </p:spPr>
        <p:txBody>
          <a:bodyPr wrap="none" lIns="0" tIns="0" rIns="0" bIns="0" rtlCol="0" anchor="t"/>
          <a:lstStyle/>
          <a:p>
            <a:pPr marL="0" indent="0" algn="ctr">
              <a:lnSpc>
                <a:spcPts val="5550"/>
              </a:lnSpc>
              <a:buNone/>
            </a:pPr>
            <a:r>
              <a:rPr lang="en-US" sz="2000" b="1" dirty="0">
                <a:solidFill>
                  <a:srgbClr val="76B9FF"/>
                </a:solidFill>
                <a:latin typeface="Roboto Slab" pitchFamily="34" charset="0"/>
                <a:ea typeface="Roboto Slab" pitchFamily="34" charset="-122"/>
                <a:cs typeface="Roboto Slab" pitchFamily="34" charset="-120"/>
              </a:rPr>
              <a:t>HARDWARE</a:t>
            </a:r>
            <a:endParaRPr lang="en-US" sz="2000" b="1" dirty="0"/>
          </a:p>
        </p:txBody>
      </p:sp>
      <p:sp>
        <p:nvSpPr>
          <p:cNvPr id="15" name="Rounded Rectangle 14">
            <a:extLst>
              <a:ext uri="{FF2B5EF4-FFF2-40B4-BE49-F238E27FC236}">
                <a16:creationId xmlns:a16="http://schemas.microsoft.com/office/drawing/2014/main" id="{C5495038-8551-DD1D-7470-91579DC6C52D}"/>
              </a:ext>
            </a:extLst>
          </p:cNvPr>
          <p:cNvSpPr/>
          <p:nvPr/>
        </p:nvSpPr>
        <p:spPr>
          <a:xfrm>
            <a:off x="528664" y="1323926"/>
            <a:ext cx="3599824" cy="7105748"/>
          </a:xfrm>
          <a:prstGeom prst="roundRect">
            <a:avLst>
              <a:gd name="adj" fmla="val 3126"/>
            </a:avLst>
          </a:prstGeom>
          <a:solidFill>
            <a:srgbClr val="FFFFFF"/>
          </a:solidFill>
          <a:ln w="12700" cap="flat">
            <a:solidFill>
              <a:schemeClr val="bg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ES" sz="40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sp>
        <p:nvSpPr>
          <p:cNvPr id="20" name="Text 0">
            <a:extLst>
              <a:ext uri="{FF2B5EF4-FFF2-40B4-BE49-F238E27FC236}">
                <a16:creationId xmlns:a16="http://schemas.microsoft.com/office/drawing/2014/main" id="{40EEF60D-9B63-0DA0-1FA3-001F643316D2}"/>
              </a:ext>
            </a:extLst>
          </p:cNvPr>
          <p:cNvSpPr/>
          <p:nvPr/>
        </p:nvSpPr>
        <p:spPr>
          <a:xfrm>
            <a:off x="905242" y="1490987"/>
            <a:ext cx="2917170" cy="708779"/>
          </a:xfrm>
          <a:prstGeom prst="rect">
            <a:avLst/>
          </a:prstGeom>
          <a:noFill/>
          <a:ln/>
        </p:spPr>
        <p:txBody>
          <a:bodyPr wrap="none" lIns="0" tIns="0" rIns="0" bIns="0" rtlCol="0" anchor="t"/>
          <a:lstStyle/>
          <a:p>
            <a:pPr marL="0" indent="0" algn="ctr">
              <a:lnSpc>
                <a:spcPts val="5550"/>
              </a:lnSpc>
              <a:buNone/>
            </a:pPr>
            <a:r>
              <a:rPr lang="en-US" sz="2000" b="1" dirty="0">
                <a:solidFill>
                  <a:srgbClr val="76B9FF"/>
                </a:solidFill>
                <a:latin typeface="Roboto Slab" pitchFamily="34" charset="0"/>
                <a:ea typeface="Roboto Slab" pitchFamily="34" charset="-122"/>
                <a:cs typeface="Roboto Slab" pitchFamily="34" charset="-120"/>
              </a:rPr>
              <a:t>BIG DATA</a:t>
            </a:r>
            <a:endParaRPr lang="en-US" sz="2000" b="1" dirty="0"/>
          </a:p>
        </p:txBody>
      </p:sp>
      <p:sp>
        <p:nvSpPr>
          <p:cNvPr id="6" name="Text 2">
            <a:extLst>
              <a:ext uri="{FF2B5EF4-FFF2-40B4-BE49-F238E27FC236}">
                <a16:creationId xmlns:a16="http://schemas.microsoft.com/office/drawing/2014/main" id="{8A9207C8-A4E3-C82D-E4D8-2B5DC3056292}"/>
              </a:ext>
            </a:extLst>
          </p:cNvPr>
          <p:cNvSpPr/>
          <p:nvPr/>
        </p:nvSpPr>
        <p:spPr>
          <a:xfrm>
            <a:off x="5162617" y="5046001"/>
            <a:ext cx="2799281" cy="1307990"/>
          </a:xfrm>
          <a:prstGeom prst="rect">
            <a:avLst/>
          </a:prstGeom>
          <a:noFill/>
          <a:ln/>
        </p:spPr>
        <p:txBody>
          <a:bodyPr wrap="square" lIns="0" tIns="0" rIns="0" bIns="0" rtlCol="0" anchor="t"/>
          <a:lstStyle/>
          <a:p>
            <a:pPr marL="342900" lvl="2" indent="-342900" hangingPunct="1">
              <a:lnSpc>
                <a:spcPct val="150000"/>
              </a:lnSpc>
              <a:buFont typeface="Arial" panose="020B0604020202020204" pitchFamily="34" charset="0"/>
              <a:buChar char="•"/>
            </a:pPr>
            <a:r>
              <a:rPr lang="es-ES_tradnl" dirty="0" err="1"/>
              <a:t>Graphics</a:t>
            </a:r>
            <a:r>
              <a:rPr lang="es-ES_tradnl" dirty="0"/>
              <a:t> Processing </a:t>
            </a:r>
            <a:r>
              <a:rPr lang="es-ES_tradnl" dirty="0" err="1"/>
              <a:t>Units</a:t>
            </a:r>
            <a:r>
              <a:rPr lang="es-ES_tradnl" dirty="0"/>
              <a:t> (</a:t>
            </a:r>
            <a:r>
              <a:rPr lang="es-ES_tradnl" dirty="0" err="1"/>
              <a:t>GPUs</a:t>
            </a:r>
            <a:r>
              <a:rPr lang="es-ES_tradnl" dirty="0"/>
              <a:t>)
</a:t>
            </a:r>
            <a:r>
              <a:rPr lang="es-ES_tradnl" dirty="0" err="1"/>
              <a:t>Massively</a:t>
            </a:r>
            <a:r>
              <a:rPr lang="es-ES_tradnl" dirty="0"/>
              <a:t> </a:t>
            </a:r>
            <a:r>
              <a:rPr lang="es-ES_tradnl" dirty="0" err="1"/>
              <a:t>parallelizable</a:t>
            </a:r>
            <a:endParaRPr lang="es-ES_tradnl" dirty="0"/>
          </a:p>
        </p:txBody>
      </p:sp>
      <p:sp>
        <p:nvSpPr>
          <p:cNvPr id="4" name="Text 1">
            <a:extLst>
              <a:ext uri="{FF2B5EF4-FFF2-40B4-BE49-F238E27FC236}">
                <a16:creationId xmlns:a16="http://schemas.microsoft.com/office/drawing/2014/main" id="{5C27ADA0-6B42-171D-AD20-28AF8E1C55A2}"/>
              </a:ext>
            </a:extLst>
          </p:cNvPr>
          <p:cNvSpPr/>
          <p:nvPr/>
        </p:nvSpPr>
        <p:spPr>
          <a:xfrm>
            <a:off x="888979" y="5046001"/>
            <a:ext cx="2917169" cy="1634988"/>
          </a:xfrm>
          <a:prstGeom prst="rect">
            <a:avLst/>
          </a:prstGeom>
          <a:noFill/>
          <a:ln/>
        </p:spPr>
        <p:txBody>
          <a:bodyPr wrap="square" lIns="0" tIns="0" rIns="0" bIns="0" rtlCol="0" anchor="t"/>
          <a:lstStyle/>
          <a:p>
            <a:pPr marL="285750" lvl="2" indent="-285750" hangingPunct="1">
              <a:lnSpc>
                <a:spcPct val="150000"/>
              </a:lnSpc>
              <a:buFont typeface="Arial" panose="020B0604020202020204" pitchFamily="34" charset="0"/>
              <a:buChar char="•"/>
            </a:pPr>
            <a:r>
              <a:rPr lang="es-ES_tradnl" dirty="0" err="1"/>
              <a:t>Larger</a:t>
            </a:r>
            <a:r>
              <a:rPr lang="es-ES_tradnl" dirty="0"/>
              <a:t> </a:t>
            </a:r>
            <a:r>
              <a:rPr lang="es-ES_tradnl" dirty="0" err="1"/>
              <a:t>datasets</a:t>
            </a:r>
            <a:r>
              <a:rPr lang="es-ES_tradnl" dirty="0"/>
              <a:t>
Easy </a:t>
            </a:r>
            <a:r>
              <a:rPr lang="es-ES_tradnl" dirty="0" err="1"/>
              <a:t>collection</a:t>
            </a:r>
            <a:r>
              <a:rPr lang="es-ES_tradnl" dirty="0"/>
              <a:t> and </a:t>
            </a:r>
            <a:r>
              <a:rPr lang="es-ES_tradnl" dirty="0" err="1"/>
              <a:t>storage</a:t>
            </a:r>
            <a:endParaRPr lang="es-ES_tradnl" dirty="0">
              <a:solidFill>
                <a:schemeClr val="tx1"/>
              </a:solidFill>
            </a:endParaRPr>
          </a:p>
        </p:txBody>
      </p:sp>
      <p:pic>
        <p:nvPicPr>
          <p:cNvPr id="21" name="Picture 20">
            <a:extLst>
              <a:ext uri="{FF2B5EF4-FFF2-40B4-BE49-F238E27FC236}">
                <a16:creationId xmlns:a16="http://schemas.microsoft.com/office/drawing/2014/main" id="{B13A5921-8434-9F8E-9D24-E817C3AD57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3785" y="2739755"/>
            <a:ext cx="2360083" cy="1766256"/>
          </a:xfrm>
          <a:prstGeom prst="rect">
            <a:avLst/>
          </a:prstGeom>
        </p:spPr>
      </p:pic>
      <p:pic>
        <p:nvPicPr>
          <p:cNvPr id="23" name="Picture 22">
            <a:extLst>
              <a:ext uri="{FF2B5EF4-FFF2-40B4-BE49-F238E27FC236}">
                <a16:creationId xmlns:a16="http://schemas.microsoft.com/office/drawing/2014/main" id="{D68CFDA9-56DB-5ACE-23EC-0C6DD92D9F12}"/>
              </a:ext>
            </a:extLst>
          </p:cNvPr>
          <p:cNvPicPr>
            <a:picLocks noChangeAspect="1"/>
          </p:cNvPicPr>
          <p:nvPr/>
        </p:nvPicPr>
        <p:blipFill>
          <a:blip r:embed="rId4">
            <a:clrChange>
              <a:clrFrom>
                <a:srgbClr val="FEFFFF"/>
              </a:clrFrom>
              <a:clrTo>
                <a:srgbClr val="FEFFFF">
                  <a:alpha val="0"/>
                </a:srgbClr>
              </a:clrTo>
            </a:clrChange>
            <a:extLst>
              <a:ext uri="{28A0092B-C50C-407E-A947-70E740481C1C}">
                <a14:useLocalDpi xmlns:a14="http://schemas.microsoft.com/office/drawing/2010/main" val="0"/>
              </a:ext>
            </a:extLst>
          </a:blip>
          <a:stretch>
            <a:fillRect/>
          </a:stretch>
        </p:blipFill>
        <p:spPr>
          <a:xfrm>
            <a:off x="5369022" y="2481058"/>
            <a:ext cx="2198082" cy="2198082"/>
          </a:xfrm>
          <a:prstGeom prst="rect">
            <a:avLst/>
          </a:prstGeom>
        </p:spPr>
      </p:pic>
      <p:pic>
        <p:nvPicPr>
          <p:cNvPr id="26" name="Picture 25">
            <a:extLst>
              <a:ext uri="{FF2B5EF4-FFF2-40B4-BE49-F238E27FC236}">
                <a16:creationId xmlns:a16="http://schemas.microsoft.com/office/drawing/2014/main" id="{116AFD61-3E1C-3A5B-D3A3-BCA089A126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17" y="2831426"/>
            <a:ext cx="1481667" cy="1582914"/>
          </a:xfrm>
          <a:prstGeom prst="rect">
            <a:avLst/>
          </a:prstGeom>
        </p:spPr>
      </p:pic>
    </p:spTree>
    <p:extLst>
      <p:ext uri="{BB962C8B-B14F-4D97-AF65-F5344CB8AC3E}">
        <p14:creationId xmlns:p14="http://schemas.microsoft.com/office/powerpoint/2010/main" val="360376608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AAD0-82F0-3C41-966D-A31459CD02E8}"/>
              </a:ext>
            </a:extLst>
          </p:cNvPr>
          <p:cNvSpPr>
            <a:spLocks noGrp="1"/>
          </p:cNvSpPr>
          <p:nvPr>
            <p:ph type="title"/>
          </p:nvPr>
        </p:nvSpPr>
        <p:spPr/>
        <p:txBody>
          <a:bodyPr/>
          <a:lstStyle/>
          <a:p>
            <a:pPr marL="0" marR="0" indent="0" algn="l" defTabSz="584200" rtl="0" latinLnBrk="0">
              <a:lnSpc>
                <a:spcPct val="100000"/>
              </a:lnSpc>
              <a:spcBef>
                <a:spcPts val="0"/>
              </a:spcBef>
              <a:spcAft>
                <a:spcPts val="0"/>
              </a:spcAft>
              <a:buClrTx/>
              <a:buSzTx/>
              <a:buFontTx/>
              <a:buNone/>
              <a:tabLst/>
            </a:pPr>
            <a:r>
              <a:rPr lang="es-ES_tradnl" noProof="0" dirty="0"/>
              <a:t>Big Data</a:t>
            </a:r>
            <a:endParaRPr lang="es-ES_tradnl" noProof="0" dirty="0">
              <a:solidFill>
                <a:schemeClr val="bg1"/>
              </a:solidFill>
            </a:endParaRPr>
          </a:p>
        </p:txBody>
      </p:sp>
      <p:pic>
        <p:nvPicPr>
          <p:cNvPr id="13" name="Picture 12">
            <a:extLst>
              <a:ext uri="{FF2B5EF4-FFF2-40B4-BE49-F238E27FC236}">
                <a16:creationId xmlns:a16="http://schemas.microsoft.com/office/drawing/2014/main" id="{427CCC6F-F387-0240-B83C-6376FA49C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2951" y="4985385"/>
            <a:ext cx="6027650" cy="3334445"/>
          </a:xfrm>
          <a:prstGeom prst="rect">
            <a:avLst/>
          </a:prstGeom>
        </p:spPr>
      </p:pic>
      <p:grpSp>
        <p:nvGrpSpPr>
          <p:cNvPr id="11" name="Group 10">
            <a:extLst>
              <a:ext uri="{FF2B5EF4-FFF2-40B4-BE49-F238E27FC236}">
                <a16:creationId xmlns:a16="http://schemas.microsoft.com/office/drawing/2014/main" id="{49A9CCA4-23A0-7042-808B-26A30F80F10B}"/>
              </a:ext>
            </a:extLst>
          </p:cNvPr>
          <p:cNvGrpSpPr/>
          <p:nvPr/>
        </p:nvGrpSpPr>
        <p:grpSpPr>
          <a:xfrm>
            <a:off x="2188631" y="1562100"/>
            <a:ext cx="8661400" cy="2768600"/>
            <a:chOff x="2154766" y="5626100"/>
            <a:chExt cx="8661400" cy="2768600"/>
          </a:xfrm>
        </p:grpSpPr>
        <p:pic>
          <p:nvPicPr>
            <p:cNvPr id="4" name="Picture 3">
              <a:extLst>
                <a:ext uri="{FF2B5EF4-FFF2-40B4-BE49-F238E27FC236}">
                  <a16:creationId xmlns:a16="http://schemas.microsoft.com/office/drawing/2014/main" id="{BF3160EB-8268-B54B-BB62-106E5B0AED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4766" y="5626100"/>
              <a:ext cx="8661400" cy="2768600"/>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927CD49F-258E-CD4E-948E-D22B1750C6CC}"/>
                </a:ext>
              </a:extLst>
            </p:cNvPr>
            <p:cNvSpPr/>
            <p:nvPr/>
          </p:nvSpPr>
          <p:spPr>
            <a:xfrm>
              <a:off x="7416799" y="6299200"/>
              <a:ext cx="1168401" cy="194734"/>
            </a:xfrm>
            <a:prstGeom prst="rect">
              <a:avLst/>
            </a:prstGeom>
            <a:noFill/>
            <a:ln w="381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s-ES_tradnl" sz="4000" b="0" i="0" u="none" strike="noStrike" cap="none" spc="0" normalizeH="0" baseline="0" noProof="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endParaRPr>
            </a:p>
          </p:txBody>
        </p:sp>
      </p:grpSp>
    </p:spTree>
    <p:extLst>
      <p:ext uri="{BB962C8B-B14F-4D97-AF65-F5344CB8AC3E}">
        <p14:creationId xmlns:p14="http://schemas.microsoft.com/office/powerpoint/2010/main" val="256930652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FFFFFF"/>
      </a:dk1>
      <a:lt1>
        <a:srgbClr val="376894"/>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Neue Light"/>
        <a:ea typeface="Helvetica Neue Light"/>
        <a:cs typeface="Helvetica Neue Light"/>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Neue Light"/>
        <a:ea typeface="Helvetica Neue Light"/>
        <a:cs typeface="Helvetica Neue Light"/>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376894"/>
            </a:solidFill>
            <a:effectLst/>
            <a:uFillTx/>
            <a:latin typeface="+mj-lt"/>
            <a:ea typeface="+mj-ea"/>
            <a:cs typeface="+mj-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9437</TotalTime>
  <Words>2656</Words>
  <Application>Microsoft Macintosh PowerPoint</Application>
  <PresentationFormat>Custom</PresentationFormat>
  <Paragraphs>332</Paragraphs>
  <Slides>48</Slides>
  <Notes>24</Notes>
  <HiddenSlides>0</HiddenSlides>
  <MMClips>3</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48</vt:i4>
      </vt:variant>
    </vt:vector>
  </HeadingPairs>
  <TitlesOfParts>
    <vt:vector size="68" baseType="lpstr">
      <vt:lpstr>___WRD_EMBED_SUB_41</vt:lpstr>
      <vt:lpstr>Arial</vt:lpstr>
      <vt:lpstr>Gill Sans</vt:lpstr>
      <vt:lpstr>Helvetica</vt:lpstr>
      <vt:lpstr>Helvetica Neue</vt:lpstr>
      <vt:lpstr>Helvetica Neue Light</vt:lpstr>
      <vt:lpstr>Helvetica Neue Medium</vt:lpstr>
      <vt:lpstr>Lucida Grande</vt:lpstr>
      <vt:lpstr>Muna</vt:lpstr>
      <vt:lpstr>Nunito Sans</vt:lpstr>
      <vt:lpstr>Nunito Sans ExtraLight</vt:lpstr>
      <vt:lpstr>Nunito Sans Light</vt:lpstr>
      <vt:lpstr>Nunito Sans Normal</vt:lpstr>
      <vt:lpstr>Nunito Sans Normal Light</vt:lpstr>
      <vt:lpstr>Nunito Sans SemiBold</vt:lpstr>
      <vt:lpstr>Oswald</vt:lpstr>
      <vt:lpstr>ProximaNova</vt:lpstr>
      <vt:lpstr>Roboto</vt:lpstr>
      <vt:lpstr>Roboto Slab</vt:lpstr>
      <vt:lpstr>White</vt:lpstr>
      <vt:lpstr>PowerPoint Presentation</vt:lpstr>
      <vt:lpstr>AI Timeline</vt:lpstr>
      <vt:lpstr>Artificial Intelligence</vt:lpstr>
      <vt:lpstr>Machine Learning</vt:lpstr>
      <vt:lpstr>Deep Learning</vt:lpstr>
      <vt:lpstr>Deep Learning</vt:lpstr>
      <vt:lpstr>PowerPoint Presentation</vt:lpstr>
      <vt:lpstr>Why now?</vt:lpstr>
      <vt:lpstr>Big Data</vt:lpstr>
      <vt:lpstr>Hardware</vt:lpstr>
      <vt:lpstr>Software &amp; Tools</vt:lpstr>
      <vt:lpstr>PowerPoint Presentation</vt:lpstr>
      <vt:lpstr>AI Models / Techniques</vt:lpstr>
      <vt:lpstr>LLMs y ChatGPT</vt:lpstr>
      <vt:lpstr>PowerPoint Presentation</vt:lpstr>
      <vt:lpstr>AI in Our Life</vt:lpstr>
      <vt:lpstr>AI in Our Life</vt:lpstr>
      <vt:lpstr>PowerPoint Presentation</vt:lpstr>
      <vt:lpstr>AI in Science</vt:lpstr>
      <vt:lpstr>AI in Science</vt:lpstr>
      <vt:lpstr>PowerPoint Presentation</vt:lpstr>
      <vt:lpstr>PowerPoint Presentation</vt:lpstr>
      <vt:lpstr>Artemisa</vt:lpstr>
      <vt:lpstr>Artemisa</vt:lpstr>
      <vt:lpstr>Artemisa</vt:lpstr>
      <vt:lpstr>Artemisa ISO 27001</vt:lpstr>
      <vt:lpstr>Artemisa Management</vt:lpstr>
      <vt:lpstr>Artemisa</vt:lpstr>
      <vt:lpstr>AI in Artemisa</vt:lpstr>
      <vt:lpstr>AI in Artemisa</vt:lpstr>
      <vt:lpstr>Artemisa in Numbers</vt:lpstr>
      <vt:lpstr>Artemisa in Numbers</vt:lpstr>
      <vt:lpstr>Artemisa in Numbers</vt:lpstr>
      <vt:lpstr>PowerPoint Presentation</vt:lpstr>
      <vt:lpstr>Artemisa Facility Details</vt:lpstr>
      <vt:lpstr>Infrastructure</vt:lpstr>
      <vt:lpstr>Infrastructure</vt:lpstr>
      <vt:lpstr>Task management</vt:lpstr>
      <vt:lpstr>File System</vt:lpstr>
      <vt:lpstr>PowerPoint Presentation</vt:lpstr>
      <vt:lpstr>Support</vt:lpstr>
      <vt:lpstr>Documentation</vt:lpstr>
      <vt:lpstr>Artemisa JupyterLab</vt:lpstr>
      <vt:lpstr>Artemisa JupyterLab</vt:lpstr>
      <vt:lpstr>Artemisa JupyterLab</vt:lpstr>
      <vt:lpstr>PowerPoint Presentation</vt:lpstr>
      <vt:lpstr>IA Examples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Solar Weather</dc:title>
  <cp:lastModifiedBy>Jose Enrique Garcia</cp:lastModifiedBy>
  <cp:revision>338</cp:revision>
  <cp:lastPrinted>2023-07-05T16:40:20Z</cp:lastPrinted>
  <dcterms:modified xsi:type="dcterms:W3CDTF">2026-04-08T08:09:25Z</dcterms:modified>
</cp:coreProperties>
</file>